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5" r:id="rId2"/>
    <p:sldMasterId id="2147483689" r:id="rId3"/>
    <p:sldMasterId id="2147483692" r:id="rId4"/>
  </p:sldMasterIdLst>
  <p:notesMasterIdLst>
    <p:notesMasterId r:id="rId324"/>
  </p:notesMasterIdLst>
  <p:handoutMasterIdLst>
    <p:handoutMasterId r:id="rId325"/>
  </p:handoutMasterIdLst>
  <p:sldIdLst>
    <p:sldId id="256" r:id="rId5"/>
    <p:sldId id="399" r:id="rId6"/>
    <p:sldId id="400" r:id="rId7"/>
    <p:sldId id="401" r:id="rId8"/>
    <p:sldId id="257" r:id="rId9"/>
    <p:sldId id="261" r:id="rId10"/>
    <p:sldId id="396" r:id="rId11"/>
    <p:sldId id="403" r:id="rId12"/>
    <p:sldId id="443" r:id="rId13"/>
    <p:sldId id="424" r:id="rId14"/>
    <p:sldId id="442" r:id="rId15"/>
    <p:sldId id="444" r:id="rId16"/>
    <p:sldId id="426" r:id="rId17"/>
    <p:sldId id="427" r:id="rId18"/>
    <p:sldId id="428" r:id="rId19"/>
    <p:sldId id="429" r:id="rId20"/>
    <p:sldId id="430" r:id="rId21"/>
    <p:sldId id="431" r:id="rId22"/>
    <p:sldId id="432" r:id="rId23"/>
    <p:sldId id="433" r:id="rId24"/>
    <p:sldId id="434" r:id="rId25"/>
    <p:sldId id="435" r:id="rId26"/>
    <p:sldId id="436" r:id="rId27"/>
    <p:sldId id="445" r:id="rId28"/>
    <p:sldId id="446" r:id="rId29"/>
    <p:sldId id="447" r:id="rId30"/>
    <p:sldId id="258" r:id="rId31"/>
    <p:sldId id="259" r:id="rId32"/>
    <p:sldId id="260"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397" r:id="rId53"/>
    <p:sldId id="448" r:id="rId54"/>
    <p:sldId id="449"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450" r:id="rId68"/>
    <p:sldId id="451" r:id="rId69"/>
    <p:sldId id="452" r:id="rId70"/>
    <p:sldId id="453" r:id="rId71"/>
    <p:sldId id="454" r:id="rId72"/>
    <p:sldId id="455" r:id="rId73"/>
    <p:sldId id="456" r:id="rId74"/>
    <p:sldId id="457" r:id="rId75"/>
    <p:sldId id="458" r:id="rId76"/>
    <p:sldId id="459" r:id="rId77"/>
    <p:sldId id="460" r:id="rId78"/>
    <p:sldId id="461" r:id="rId79"/>
    <p:sldId id="462" r:id="rId80"/>
    <p:sldId id="463" r:id="rId81"/>
    <p:sldId id="464" r:id="rId82"/>
    <p:sldId id="465" r:id="rId83"/>
    <p:sldId id="466" r:id="rId84"/>
    <p:sldId id="467" r:id="rId85"/>
    <p:sldId id="468" r:id="rId86"/>
    <p:sldId id="469" r:id="rId87"/>
    <p:sldId id="470" r:id="rId88"/>
    <p:sldId id="471" r:id="rId89"/>
    <p:sldId id="472" r:id="rId90"/>
    <p:sldId id="473" r:id="rId91"/>
    <p:sldId id="474" r:id="rId92"/>
    <p:sldId id="475" r:id="rId93"/>
    <p:sldId id="476" r:id="rId94"/>
    <p:sldId id="477" r:id="rId95"/>
    <p:sldId id="478" r:id="rId96"/>
    <p:sldId id="479" r:id="rId97"/>
    <p:sldId id="480" r:id="rId98"/>
    <p:sldId id="481" r:id="rId99"/>
    <p:sldId id="482" r:id="rId100"/>
    <p:sldId id="483" r:id="rId101"/>
    <p:sldId id="484" r:id="rId102"/>
    <p:sldId id="485" r:id="rId103"/>
    <p:sldId id="486" r:id="rId104"/>
    <p:sldId id="487" r:id="rId105"/>
    <p:sldId id="488" r:id="rId106"/>
    <p:sldId id="489" r:id="rId107"/>
    <p:sldId id="490" r:id="rId108"/>
    <p:sldId id="491" r:id="rId109"/>
    <p:sldId id="492" r:id="rId110"/>
    <p:sldId id="493" r:id="rId111"/>
    <p:sldId id="494" r:id="rId112"/>
    <p:sldId id="495" r:id="rId113"/>
    <p:sldId id="496" r:id="rId114"/>
    <p:sldId id="497" r:id="rId115"/>
    <p:sldId id="498" r:id="rId116"/>
    <p:sldId id="499" r:id="rId117"/>
    <p:sldId id="500" r:id="rId118"/>
    <p:sldId id="501" r:id="rId119"/>
    <p:sldId id="502" r:id="rId120"/>
    <p:sldId id="503" r:id="rId121"/>
    <p:sldId id="504" r:id="rId122"/>
    <p:sldId id="505" r:id="rId123"/>
    <p:sldId id="506" r:id="rId124"/>
    <p:sldId id="507" r:id="rId125"/>
    <p:sldId id="508" r:id="rId126"/>
    <p:sldId id="509" r:id="rId127"/>
    <p:sldId id="510" r:id="rId128"/>
    <p:sldId id="511" r:id="rId129"/>
    <p:sldId id="512" r:id="rId130"/>
    <p:sldId id="513" r:id="rId131"/>
    <p:sldId id="514" r:id="rId132"/>
    <p:sldId id="437" r:id="rId133"/>
    <p:sldId id="438" r:id="rId134"/>
    <p:sldId id="439" r:id="rId135"/>
    <p:sldId id="440" r:id="rId136"/>
    <p:sldId id="441" r:id="rId137"/>
    <p:sldId id="515" r:id="rId138"/>
    <p:sldId id="516" r:id="rId139"/>
    <p:sldId id="517" r:id="rId140"/>
    <p:sldId id="518" r:id="rId141"/>
    <p:sldId id="519" r:id="rId142"/>
    <p:sldId id="520" r:id="rId143"/>
    <p:sldId id="521" r:id="rId144"/>
    <p:sldId id="522" r:id="rId145"/>
    <p:sldId id="523" r:id="rId146"/>
    <p:sldId id="524" r:id="rId147"/>
    <p:sldId id="525" r:id="rId148"/>
    <p:sldId id="526" r:id="rId149"/>
    <p:sldId id="293" r:id="rId150"/>
    <p:sldId id="294" r:id="rId151"/>
    <p:sldId id="295" r:id="rId152"/>
    <p:sldId id="296" r:id="rId153"/>
    <p:sldId id="297" r:id="rId154"/>
    <p:sldId id="298" r:id="rId155"/>
    <p:sldId id="540" r:id="rId156"/>
    <p:sldId id="541" r:id="rId157"/>
    <p:sldId id="542" r:id="rId158"/>
    <p:sldId id="543" r:id="rId159"/>
    <p:sldId id="544" r:id="rId160"/>
    <p:sldId id="545" r:id="rId161"/>
    <p:sldId id="546" r:id="rId162"/>
    <p:sldId id="547" r:id="rId163"/>
    <p:sldId id="548" r:id="rId164"/>
    <p:sldId id="549" r:id="rId165"/>
    <p:sldId id="550" r:id="rId166"/>
    <p:sldId id="551" r:id="rId167"/>
    <p:sldId id="552" r:id="rId168"/>
    <p:sldId id="553" r:id="rId169"/>
    <p:sldId id="554" r:id="rId170"/>
    <p:sldId id="555" r:id="rId171"/>
    <p:sldId id="556" r:id="rId172"/>
    <p:sldId id="557" r:id="rId173"/>
    <p:sldId id="558" r:id="rId174"/>
    <p:sldId id="559" r:id="rId175"/>
    <p:sldId id="299" r:id="rId176"/>
    <p:sldId id="300" r:id="rId177"/>
    <p:sldId id="527" r:id="rId178"/>
    <p:sldId id="528" r:id="rId179"/>
    <p:sldId id="529" r:id="rId180"/>
    <p:sldId id="530" r:id="rId181"/>
    <p:sldId id="531" r:id="rId182"/>
    <p:sldId id="532" r:id="rId183"/>
    <p:sldId id="533" r:id="rId184"/>
    <p:sldId id="534" r:id="rId185"/>
    <p:sldId id="535" r:id="rId186"/>
    <p:sldId id="536" r:id="rId187"/>
    <p:sldId id="537" r:id="rId188"/>
    <p:sldId id="538" r:id="rId189"/>
    <p:sldId id="539" r:id="rId190"/>
    <p:sldId id="560" r:id="rId191"/>
    <p:sldId id="561" r:id="rId192"/>
    <p:sldId id="562" r:id="rId193"/>
    <p:sldId id="563" r:id="rId194"/>
    <p:sldId id="564" r:id="rId195"/>
    <p:sldId id="565" r:id="rId196"/>
    <p:sldId id="566" r:id="rId197"/>
    <p:sldId id="567" r:id="rId198"/>
    <p:sldId id="568" r:id="rId199"/>
    <p:sldId id="569" r:id="rId200"/>
    <p:sldId id="570" r:id="rId201"/>
    <p:sldId id="571" r:id="rId202"/>
    <p:sldId id="572" r:id="rId203"/>
    <p:sldId id="573" r:id="rId204"/>
    <p:sldId id="574" r:id="rId205"/>
    <p:sldId id="575" r:id="rId206"/>
    <p:sldId id="576" r:id="rId207"/>
    <p:sldId id="577" r:id="rId208"/>
    <p:sldId id="578" r:id="rId209"/>
    <p:sldId id="579" r:id="rId210"/>
    <p:sldId id="580" r:id="rId211"/>
    <p:sldId id="581" r:id="rId212"/>
    <p:sldId id="582" r:id="rId213"/>
    <p:sldId id="583" r:id="rId214"/>
    <p:sldId id="584" r:id="rId215"/>
    <p:sldId id="585" r:id="rId216"/>
    <p:sldId id="301" r:id="rId217"/>
    <p:sldId id="302" r:id="rId218"/>
    <p:sldId id="303" r:id="rId219"/>
    <p:sldId id="304" r:id="rId220"/>
    <p:sldId id="305" r:id="rId221"/>
    <p:sldId id="308" r:id="rId222"/>
    <p:sldId id="309" r:id="rId223"/>
    <p:sldId id="310" r:id="rId224"/>
    <p:sldId id="586" r:id="rId225"/>
    <p:sldId id="587" r:id="rId226"/>
    <p:sldId id="588" r:id="rId227"/>
    <p:sldId id="589" r:id="rId228"/>
    <p:sldId id="590" r:id="rId229"/>
    <p:sldId id="591" r:id="rId230"/>
    <p:sldId id="592" r:id="rId231"/>
    <p:sldId id="593" r:id="rId232"/>
    <p:sldId id="594" r:id="rId233"/>
    <p:sldId id="595" r:id="rId234"/>
    <p:sldId id="596" r:id="rId235"/>
    <p:sldId id="597" r:id="rId236"/>
    <p:sldId id="598" r:id="rId237"/>
    <p:sldId id="599" r:id="rId238"/>
    <p:sldId id="600" r:id="rId239"/>
    <p:sldId id="311" r:id="rId240"/>
    <p:sldId id="312" r:id="rId241"/>
    <p:sldId id="313" r:id="rId242"/>
    <p:sldId id="314" r:id="rId243"/>
    <p:sldId id="315" r:id="rId244"/>
    <p:sldId id="316" r:id="rId245"/>
    <p:sldId id="317" r:id="rId246"/>
    <p:sldId id="318" r:id="rId247"/>
    <p:sldId id="319" r:id="rId248"/>
    <p:sldId id="320" r:id="rId249"/>
    <p:sldId id="321" r:id="rId250"/>
    <p:sldId id="323" r:id="rId251"/>
    <p:sldId id="324" r:id="rId252"/>
    <p:sldId id="325" r:id="rId253"/>
    <p:sldId id="326" r:id="rId254"/>
    <p:sldId id="327" r:id="rId255"/>
    <p:sldId id="328" r:id="rId256"/>
    <p:sldId id="329" r:id="rId257"/>
    <p:sldId id="330" r:id="rId258"/>
    <p:sldId id="331" r:id="rId259"/>
    <p:sldId id="332" r:id="rId260"/>
    <p:sldId id="333" r:id="rId261"/>
    <p:sldId id="334" r:id="rId262"/>
    <p:sldId id="335" r:id="rId263"/>
    <p:sldId id="336" r:id="rId264"/>
    <p:sldId id="337" r:id="rId265"/>
    <p:sldId id="338" r:id="rId266"/>
    <p:sldId id="339" r:id="rId267"/>
    <p:sldId id="340" r:id="rId268"/>
    <p:sldId id="341" r:id="rId269"/>
    <p:sldId id="342" r:id="rId270"/>
    <p:sldId id="343" r:id="rId271"/>
    <p:sldId id="344" r:id="rId272"/>
    <p:sldId id="345" r:id="rId273"/>
    <p:sldId id="398" r:id="rId274"/>
    <p:sldId id="346" r:id="rId275"/>
    <p:sldId id="347" r:id="rId276"/>
    <p:sldId id="348" r:id="rId277"/>
    <p:sldId id="349" r:id="rId278"/>
    <p:sldId id="350" r:id="rId279"/>
    <p:sldId id="351" r:id="rId280"/>
    <p:sldId id="352" r:id="rId281"/>
    <p:sldId id="353" r:id="rId282"/>
    <p:sldId id="354" r:id="rId283"/>
    <p:sldId id="355" r:id="rId284"/>
    <p:sldId id="356" r:id="rId285"/>
    <p:sldId id="357" r:id="rId286"/>
    <p:sldId id="359" r:id="rId287"/>
    <p:sldId id="360" r:id="rId288"/>
    <p:sldId id="361" r:id="rId289"/>
    <p:sldId id="362" r:id="rId290"/>
    <p:sldId id="363" r:id="rId291"/>
    <p:sldId id="364" r:id="rId292"/>
    <p:sldId id="365" r:id="rId293"/>
    <p:sldId id="366" r:id="rId294"/>
    <p:sldId id="367" r:id="rId295"/>
    <p:sldId id="368" r:id="rId296"/>
    <p:sldId id="369" r:id="rId297"/>
    <p:sldId id="601" r:id="rId298"/>
    <p:sldId id="602" r:id="rId299"/>
    <p:sldId id="370" r:id="rId300"/>
    <p:sldId id="371" r:id="rId301"/>
    <p:sldId id="372" r:id="rId302"/>
    <p:sldId id="373" r:id="rId303"/>
    <p:sldId id="374" r:id="rId304"/>
    <p:sldId id="375" r:id="rId305"/>
    <p:sldId id="376" r:id="rId306"/>
    <p:sldId id="377" r:id="rId307"/>
    <p:sldId id="378" r:id="rId308"/>
    <p:sldId id="379" r:id="rId309"/>
    <p:sldId id="380" r:id="rId310"/>
    <p:sldId id="381" r:id="rId311"/>
    <p:sldId id="382" r:id="rId312"/>
    <p:sldId id="383" r:id="rId313"/>
    <p:sldId id="384" r:id="rId314"/>
    <p:sldId id="385" r:id="rId315"/>
    <p:sldId id="386" r:id="rId316"/>
    <p:sldId id="387" r:id="rId317"/>
    <p:sldId id="388" r:id="rId318"/>
    <p:sldId id="389" r:id="rId319"/>
    <p:sldId id="392" r:id="rId320"/>
    <p:sldId id="393" r:id="rId321"/>
    <p:sldId id="394" r:id="rId322"/>
    <p:sldId id="395" r:id="rId323"/>
  </p:sldIdLst>
  <p:sldSz cx="9906000" cy="6858000" type="A4"/>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167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notesMaster" Target="notesMasters/notesMaster1.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presProps" Target="presProps.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viewProps" Target="viewProps.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theme" Target="theme/theme1.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tableStyles" Target="tableStyle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handoutMaster" Target="handoutMasters/handoutMaster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611188"/>
          </a:xfrm>
          <a:prstGeom prst="rect">
            <a:avLst/>
          </a:prstGeom>
        </p:spPr>
        <p:txBody>
          <a:bodyPr vert="horz" lIns="91440" tIns="45720" rIns="91440" bIns="45720" rtlCol="0"/>
          <a:lstStyle>
            <a:lvl1pPr algn="r">
              <a:defRPr sz="1200"/>
            </a:lvl1pPr>
          </a:lstStyle>
          <a:p>
            <a:fld id="{BA70279E-2D11-4076-A41D-C289B61ADC35}" type="datetimeFigureOut">
              <a:rPr lang="ko-KR" altLang="en-US" smtClean="0"/>
              <a:t>2025-10-31</a:t>
            </a:fld>
            <a:endParaRPr lang="ko-KR" altLang="en-US"/>
          </a:p>
        </p:txBody>
      </p:sp>
      <p:sp>
        <p:nvSpPr>
          <p:cNvPr id="4" name="바닥글 개체 틀 3"/>
          <p:cNvSpPr>
            <a:spLocks noGrp="1"/>
          </p:cNvSpPr>
          <p:nvPr>
            <p:ph type="ftr" sz="quarter" idx="2"/>
          </p:nvPr>
        </p:nvSpPr>
        <p:spPr>
          <a:xfrm>
            <a:off x="0" y="11580813"/>
            <a:ext cx="2971800" cy="6111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11580813"/>
            <a:ext cx="2971800" cy="611187"/>
          </a:xfrm>
          <a:prstGeom prst="rect">
            <a:avLst/>
          </a:prstGeom>
        </p:spPr>
        <p:txBody>
          <a:bodyPr vert="horz" lIns="91440" tIns="45720" rIns="91440" bIns="45720" rtlCol="0" anchor="b"/>
          <a:lstStyle>
            <a:lvl1pPr algn="r">
              <a:defRPr sz="1200"/>
            </a:lvl1pPr>
          </a:lstStyle>
          <a:p>
            <a:fld id="{2EFB673D-DF93-485F-9B0E-20D5F3865000}" type="slidenum">
              <a:rPr lang="ko-KR" altLang="en-US" smtClean="0"/>
              <a:t>‹#›</a:t>
            </a:fld>
            <a:endParaRPr lang="ko-KR" altLang="en-US"/>
          </a:p>
        </p:txBody>
      </p:sp>
    </p:spTree>
    <p:extLst>
      <p:ext uri="{BB962C8B-B14F-4D97-AF65-F5344CB8AC3E}">
        <p14:creationId xmlns:p14="http://schemas.microsoft.com/office/powerpoint/2010/main" val="2778534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3155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FD071-86E8-9206-BAF5-DB47B6885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5F922-2DC5-DBF5-DC3F-62FA4622A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C12C6-909D-995F-1369-3CA1066994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65353F-1AA1-35B0-7A2A-C4CADE7DE706}"/>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2752569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91A02-6C0D-62F9-24ED-BE94E8E13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4BD2A-E27F-7D82-2EC3-97CDC57C7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8446D-51DF-830E-A0A2-31CEBAA9B6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7BB3A-1D5C-5D8A-BDDC-F51BB3A483B0}"/>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6061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0640-47E5-B455-43B8-4A609EE90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81560-0C3A-0AC7-2EFC-DA41885DB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64BCD7-170B-7ED6-1DD2-08E4FDCE6C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4717E1-5445-C2BC-EB66-975997B94708}"/>
              </a:ext>
            </a:extLst>
          </p:cNvPr>
          <p:cNvSpPr>
            <a:spLocks noGrp="1"/>
          </p:cNvSpPr>
          <p:nvPr>
            <p:ph type="sldNum" sz="quarter" idx="10"/>
          </p:nvPr>
        </p:nvSpPr>
        <p:spPr/>
        <p:txBody>
          <a:bodyPr/>
          <a:lstStyle/>
          <a:p>
            <a:fld id="{F7021451-1387-4CA6-816F-3879F97B5CBC}" type="slidenum">
              <a:rPr lang="en-US"/>
              <a:t>270</a:t>
            </a:fld>
            <a:endParaRPr lang="en-US"/>
          </a:p>
        </p:txBody>
      </p:sp>
    </p:spTree>
    <p:extLst>
      <p:ext uri="{BB962C8B-B14F-4D97-AF65-F5344CB8AC3E}">
        <p14:creationId xmlns:p14="http://schemas.microsoft.com/office/powerpoint/2010/main" val="12862348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670176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51971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28749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892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564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5386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121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045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51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051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430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431169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377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253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184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목차1">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62264C8-0216-0BB1-C868-488D05E9AAF3}"/>
              </a:ext>
            </a:extLst>
          </p:cNvPr>
          <p:cNvPicPr>
            <a:picLocks noChangeAspect="1"/>
          </p:cNvPicPr>
          <p:nvPr userDrawn="1"/>
        </p:nvPicPr>
        <p:blipFill>
          <a:blip r:embed="rId2"/>
          <a:stretch>
            <a:fillRect/>
          </a:stretch>
        </p:blipFill>
        <p:spPr>
          <a:xfrm>
            <a:off x="551" y="0"/>
            <a:ext cx="9904899" cy="6858000"/>
          </a:xfrm>
          <a:prstGeom prst="rect">
            <a:avLst/>
          </a:prstGeom>
        </p:spPr>
      </p:pic>
      <p:sp>
        <p:nvSpPr>
          <p:cNvPr id="2" name="Date Placeholder 1"/>
          <p:cNvSpPr>
            <a:spLocks noGrp="1"/>
          </p:cNvSpPr>
          <p:nvPr>
            <p:ph type="dt" sz="half" idx="10"/>
          </p:nvPr>
        </p:nvSpPr>
        <p:spPr/>
        <p:txBody>
          <a:bodyPr/>
          <a:lstStyle>
            <a:lvl1pPr>
              <a:defRPr>
                <a:latin typeface="맑은 고딕" panose="020B0503020000020004" pitchFamily="50" charset="-127"/>
                <a:ea typeface="맑은 고딕" panose="020B0503020000020004" pitchFamily="50" charset="-127"/>
              </a:defRPr>
            </a:lvl1pPr>
          </a:lstStyle>
          <a:p>
            <a:fld id="{2702946B-C15E-4CCD-8D71-30238E75BEF7}" type="datetime1">
              <a:rPr lang="en-US" altLang="ko-KR" smtClean="0"/>
              <a:pPr/>
              <a:t>10/31/2025</a:t>
            </a:fld>
            <a:endParaRPr lang="en-US" dirty="0"/>
          </a:p>
        </p:txBody>
      </p:sp>
      <p:sp>
        <p:nvSpPr>
          <p:cNvPr id="3" name="Footer Placeholder 2"/>
          <p:cNvSpPr>
            <a:spLocks noGrp="1"/>
          </p:cNvSpPr>
          <p:nvPr>
            <p:ph type="ftr" sz="quarter" idx="11"/>
          </p:nvPr>
        </p:nvSpPr>
        <p:spPr/>
        <p:txBody>
          <a:bodyPr/>
          <a:lstStyle>
            <a:lvl1pPr>
              <a:defRPr>
                <a:latin typeface="맑은 고딕" panose="020B0503020000020004" pitchFamily="50" charset="-127"/>
                <a:ea typeface="맑은 고딕" panose="020B0503020000020004" pitchFamily="50" charset="-127"/>
              </a:defRPr>
            </a:lvl1pPr>
          </a:lstStyle>
          <a:p>
            <a:r>
              <a:rPr lang="ko-KR" altLang="en-US"/>
              <a:t>㈜바인드소프트</a:t>
            </a:r>
            <a:endParaRPr lang="en-US" dirty="0"/>
          </a:p>
        </p:txBody>
      </p:sp>
      <p:sp>
        <p:nvSpPr>
          <p:cNvPr id="4" name="Slide Number Placeholder 3"/>
          <p:cNvSpPr>
            <a:spLocks noGrp="1"/>
          </p:cNvSpPr>
          <p:nvPr>
            <p:ph type="sldNum" sz="quarter" idx="12"/>
          </p:nvPr>
        </p:nvSpPr>
        <p:spPr/>
        <p:txBody>
          <a:bodyPr/>
          <a:lstStyle>
            <a:lvl1pPr>
              <a:defRPr>
                <a:latin typeface="맑은 고딕" panose="020B0503020000020004" pitchFamily="50" charset="-127"/>
                <a:ea typeface="맑은 고딕" panose="020B0503020000020004" pitchFamily="50" charset="-127"/>
              </a:defRPr>
            </a:lvl1pPr>
          </a:lstStyle>
          <a:p>
            <a:fld id="{48F63A3B-78C7-47BE-AE5E-E10140E04643}" type="slidenum">
              <a:rPr lang="en-US" smtClean="0"/>
              <a:pPr/>
              <a:t>‹#›</a:t>
            </a:fld>
            <a:endParaRPr lang="en-US" dirty="0"/>
          </a:p>
        </p:txBody>
      </p:sp>
      <p:cxnSp>
        <p:nvCxnSpPr>
          <p:cNvPr id="7" name="직선 연결선 6">
            <a:extLst>
              <a:ext uri="{FF2B5EF4-FFF2-40B4-BE49-F238E27FC236}">
                <a16:creationId xmlns:a16="http://schemas.microsoft.com/office/drawing/2014/main" id="{E3F22F86-9BE3-07E2-A6EF-CF2CD03499D9}"/>
              </a:ext>
            </a:extLst>
          </p:cNvPr>
          <p:cNvCxnSpPr>
            <a:cxnSpLocks/>
          </p:cNvCxnSpPr>
          <p:nvPr userDrawn="1"/>
        </p:nvCxnSpPr>
        <p:spPr>
          <a:xfrm>
            <a:off x="1262534" y="3016955"/>
            <a:ext cx="7405217" cy="0"/>
          </a:xfrm>
          <a:prstGeom prst="line">
            <a:avLst/>
          </a:prstGeom>
          <a:ln w="25400">
            <a:gradFill flip="none" rotWithShape="1">
              <a:gsLst>
                <a:gs pos="0">
                  <a:schemeClr val="accent1">
                    <a:lumMod val="5000"/>
                    <a:lumOff val="95000"/>
                    <a:alpha val="0"/>
                  </a:schemeClr>
                </a:gs>
                <a:gs pos="47000">
                  <a:schemeClr val="bg1">
                    <a:lumMod val="65000"/>
                  </a:schemeClr>
                </a:gs>
              </a:gsLst>
              <a:lin ang="10800000" scaled="1"/>
              <a:tileRect/>
            </a:gradFill>
            <a:prstDash val="solid"/>
          </a:ln>
        </p:spPr>
        <p:style>
          <a:lnRef idx="1">
            <a:schemeClr val="accent1"/>
          </a:lnRef>
          <a:fillRef idx="0">
            <a:schemeClr val="accent1"/>
          </a:fillRef>
          <a:effectRef idx="0">
            <a:schemeClr val="accent1"/>
          </a:effectRef>
          <a:fontRef idx="minor">
            <a:schemeClr val="tx1"/>
          </a:fontRef>
        </p:style>
      </p:cxnSp>
      <p:grpSp>
        <p:nvGrpSpPr>
          <p:cNvPr id="8" name="그룹 7">
            <a:extLst>
              <a:ext uri="{FF2B5EF4-FFF2-40B4-BE49-F238E27FC236}">
                <a16:creationId xmlns:a16="http://schemas.microsoft.com/office/drawing/2014/main" id="{554CCCB2-9A4B-6972-C627-A7AA42C40561}"/>
              </a:ext>
            </a:extLst>
          </p:cNvPr>
          <p:cNvGrpSpPr/>
          <p:nvPr userDrawn="1"/>
        </p:nvGrpSpPr>
        <p:grpSpPr>
          <a:xfrm>
            <a:off x="541594" y="1946897"/>
            <a:ext cx="1018474" cy="1090581"/>
            <a:chOff x="2496339" y="3062826"/>
            <a:chExt cx="527077" cy="564395"/>
          </a:xfrm>
        </p:grpSpPr>
        <p:sp>
          <p:nvSpPr>
            <p:cNvPr id="9" name="사각형: 둥근 위쪽 모서리 8">
              <a:extLst>
                <a:ext uri="{FF2B5EF4-FFF2-40B4-BE49-F238E27FC236}">
                  <a16:creationId xmlns:a16="http://schemas.microsoft.com/office/drawing/2014/main" id="{4A8DC458-FB0C-7EB9-1FFF-DB823542E8B1}"/>
                </a:ext>
              </a:extLst>
            </p:cNvPr>
            <p:cNvSpPr/>
            <p:nvPr/>
          </p:nvSpPr>
          <p:spPr>
            <a:xfrm>
              <a:off x="2496339" y="3062826"/>
              <a:ext cx="527077" cy="564395"/>
            </a:xfrm>
            <a:prstGeom prst="round2SameRect">
              <a:avLst>
                <a:gd name="adj1" fmla="val 6547"/>
                <a:gd name="adj2" fmla="val 0"/>
              </a:avLst>
            </a:prstGeom>
            <a:gradFill>
              <a:gsLst>
                <a:gs pos="0">
                  <a:srgbClr val="0987B9"/>
                </a:gs>
                <a:gs pos="100000">
                  <a:srgbClr val="027F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10" name="사각형: 둥근 위쪽 모서리 9">
              <a:extLst>
                <a:ext uri="{FF2B5EF4-FFF2-40B4-BE49-F238E27FC236}">
                  <a16:creationId xmlns:a16="http://schemas.microsoft.com/office/drawing/2014/main" id="{96B83DA6-6682-5504-E8AF-BF3153B62CDC}"/>
                </a:ext>
              </a:extLst>
            </p:cNvPr>
            <p:cNvSpPr/>
            <p:nvPr/>
          </p:nvSpPr>
          <p:spPr>
            <a:xfrm flipH="1">
              <a:off x="2496339" y="3062826"/>
              <a:ext cx="527076" cy="564395"/>
            </a:xfrm>
            <a:prstGeom prst="round2SameRect">
              <a:avLst>
                <a:gd name="adj1" fmla="val 6547"/>
                <a:gd name="adj2" fmla="val 0"/>
              </a:avLst>
            </a:prstGeom>
            <a:gradFill flip="none" rotWithShape="1">
              <a:gsLst>
                <a:gs pos="56000">
                  <a:schemeClr val="bg1">
                    <a:alpha val="0"/>
                  </a:schemeClr>
                </a:gs>
                <a:gs pos="0">
                  <a:schemeClr val="bg1">
                    <a:alpha val="4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grpSp>
      <p:sp>
        <p:nvSpPr>
          <p:cNvPr id="14" name="제목 13"/>
          <p:cNvSpPr>
            <a:spLocks noGrp="1"/>
          </p:cNvSpPr>
          <p:nvPr>
            <p:ph type="title"/>
          </p:nvPr>
        </p:nvSpPr>
        <p:spPr>
          <a:xfrm>
            <a:off x="1655156" y="1829405"/>
            <a:ext cx="8543925" cy="1325563"/>
          </a:xfrm>
        </p:spPr>
        <p:txBody>
          <a:bodyPr>
            <a:normAutofit/>
          </a:bodyPr>
          <a:lstStyle>
            <a:lvl1pPr>
              <a:defRPr sz="4770">
                <a:latin typeface="맑은 고딕" panose="020B0503020000020004" pitchFamily="50" charset="-127"/>
                <a:ea typeface="맑은 고딕" panose="020B0503020000020004" pitchFamily="50" charset="-127"/>
              </a:defRPr>
            </a:lvl1pPr>
          </a:lstStyle>
          <a:p>
            <a:r>
              <a:rPr lang="ko-KR" altLang="en-US" dirty="0"/>
              <a:t>마스터 제목 스타일 편집</a:t>
            </a:r>
            <a:endParaRPr lang="en-US" dirty="0"/>
          </a:p>
        </p:txBody>
      </p:sp>
      <p:sp>
        <p:nvSpPr>
          <p:cNvPr id="18" name="텍스트 개체 틀 17"/>
          <p:cNvSpPr>
            <a:spLocks noGrp="1"/>
          </p:cNvSpPr>
          <p:nvPr>
            <p:ph type="body" sz="quarter" idx="13" hasCustomPrompt="1"/>
          </p:nvPr>
        </p:nvSpPr>
        <p:spPr>
          <a:xfrm>
            <a:off x="679355" y="2098916"/>
            <a:ext cx="742950" cy="786539"/>
          </a:xfrm>
        </p:spPr>
        <p:txBody>
          <a:bodyPr>
            <a:noAutofit/>
          </a:bodyPr>
          <a:lstStyle>
            <a:lvl1pPr marL="0" indent="0" algn="ctr" defTabSz="914400" rtl="0" eaLnBrk="1" latinLnBrk="0" hangingPunct="1">
              <a:spcBef>
                <a:spcPts val="800"/>
              </a:spcBef>
              <a:buNone/>
              <a:defRPr lang="ko-KR" altLang="en-US" sz="5850" kern="1200" dirty="0" smtClean="0">
                <a:ln>
                  <a:solidFill>
                    <a:schemeClr val="bg1">
                      <a:alpha val="0"/>
                    </a:schemeClr>
                  </a:solidFill>
                </a:ln>
                <a:solidFill>
                  <a:prstClr val="white"/>
                </a:solidFill>
                <a:latin typeface="맑은 고딕" panose="020B0503020000020004" pitchFamily="50" charset="-127"/>
                <a:ea typeface="맑은 고딕" panose="020B0503020000020004" pitchFamily="50" charset="-127"/>
                <a:cs typeface="+mn-cs"/>
              </a:defRPr>
            </a:lvl1pPr>
            <a:lvl2pPr marL="0" algn="ctr" defTabSz="914400" rtl="0" eaLnBrk="1" latinLnBrk="0" hangingPunct="1">
              <a:spcBef>
                <a:spcPts val="800"/>
              </a:spcBef>
              <a:defRPr lang="ko-KR" altLang="en-US" sz="5850" kern="1200" dirty="0" smtClean="0">
                <a:ln>
                  <a:solidFill>
                    <a:schemeClr val="bg1">
                      <a:alpha val="0"/>
                    </a:schemeClr>
                  </a:solidFill>
                </a:ln>
                <a:solidFill>
                  <a:prstClr val="white"/>
                </a:solidFill>
                <a:latin typeface="KoPub바탕체 Bold" pitchFamily="18" charset="-127"/>
                <a:ea typeface="KoPub바탕체 Bold" pitchFamily="18" charset="-127"/>
                <a:cs typeface="+mn-cs"/>
              </a:defRPr>
            </a:lvl2pPr>
            <a:lvl3pPr marL="0" algn="ctr" defTabSz="914400" rtl="0" eaLnBrk="1" latinLnBrk="0" hangingPunct="1">
              <a:spcBef>
                <a:spcPts val="800"/>
              </a:spcBef>
              <a:defRPr lang="ko-KR" altLang="en-US" sz="5850" kern="1200" dirty="0" smtClean="0">
                <a:ln>
                  <a:solidFill>
                    <a:schemeClr val="bg1">
                      <a:alpha val="0"/>
                    </a:schemeClr>
                  </a:solidFill>
                </a:ln>
                <a:solidFill>
                  <a:prstClr val="white"/>
                </a:solidFill>
                <a:latin typeface="KoPub바탕체 Bold" pitchFamily="18" charset="-127"/>
                <a:ea typeface="KoPub바탕체 Bold" pitchFamily="18" charset="-127"/>
                <a:cs typeface="+mn-cs"/>
              </a:defRPr>
            </a:lvl3pPr>
            <a:lvl4pPr marL="0" algn="ctr" defTabSz="914400" rtl="0" eaLnBrk="1" latinLnBrk="0" hangingPunct="1">
              <a:spcBef>
                <a:spcPts val="800"/>
              </a:spcBef>
              <a:defRPr lang="ko-KR" altLang="en-US" sz="5850" kern="1200" dirty="0" smtClean="0">
                <a:ln>
                  <a:solidFill>
                    <a:schemeClr val="bg1">
                      <a:alpha val="0"/>
                    </a:schemeClr>
                  </a:solidFill>
                </a:ln>
                <a:solidFill>
                  <a:prstClr val="white"/>
                </a:solidFill>
                <a:latin typeface="KoPub바탕체 Bold" pitchFamily="18" charset="-127"/>
                <a:ea typeface="KoPub바탕체 Bold" pitchFamily="18" charset="-127"/>
                <a:cs typeface="+mn-cs"/>
              </a:defRPr>
            </a:lvl4pPr>
            <a:lvl5pPr marL="0" algn="ctr" defTabSz="914400" rtl="0" eaLnBrk="1" latinLnBrk="0" hangingPunct="1">
              <a:spcBef>
                <a:spcPts val="800"/>
              </a:spcBef>
              <a:defRPr lang="en-US" sz="5850" kern="1200" dirty="0">
                <a:ln>
                  <a:solidFill>
                    <a:schemeClr val="bg1">
                      <a:alpha val="0"/>
                    </a:schemeClr>
                  </a:solidFill>
                </a:ln>
                <a:solidFill>
                  <a:prstClr val="white"/>
                </a:solidFill>
                <a:latin typeface="KoPub바탕체 Bold" pitchFamily="18" charset="-127"/>
                <a:ea typeface="KoPub바탕체 Bold" pitchFamily="18" charset="-127"/>
                <a:cs typeface="+mn-cs"/>
              </a:defRPr>
            </a:lvl5pPr>
          </a:lstStyle>
          <a:p>
            <a:pPr lvl="0"/>
            <a:r>
              <a:rPr lang="en-US" altLang="ko-KR" dirty="0"/>
              <a:t>N</a:t>
            </a:r>
            <a:endParaRPr lang="en-US" dirty="0"/>
          </a:p>
        </p:txBody>
      </p:sp>
    </p:spTree>
    <p:extLst>
      <p:ext uri="{BB962C8B-B14F-4D97-AF65-F5344CB8AC3E}">
        <p14:creationId xmlns:p14="http://schemas.microsoft.com/office/powerpoint/2010/main" val="9968717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글">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latin typeface="맑은 고딕" panose="020B0503020000020004" pitchFamily="50" charset="-127"/>
                <a:ea typeface="맑은 고딕" panose="020B0503020000020004" pitchFamily="50" charset="-127"/>
              </a:defRPr>
            </a:lvl1pPr>
          </a:lstStyle>
          <a:p>
            <a:fld id="{89B5779F-F0D7-4F06-AE5B-1D7CD4C3EBD2}" type="datetime1">
              <a:rPr lang="en-US" altLang="ko-KR" smtClean="0"/>
              <a:pPr/>
              <a:t>10/31/2025</a:t>
            </a:fld>
            <a:endParaRPr lang="en-US" dirty="0"/>
          </a:p>
        </p:txBody>
      </p:sp>
      <p:sp>
        <p:nvSpPr>
          <p:cNvPr id="6" name="Footer Placeholder 5"/>
          <p:cNvSpPr>
            <a:spLocks noGrp="1"/>
          </p:cNvSpPr>
          <p:nvPr>
            <p:ph type="ftr" sz="quarter" idx="11"/>
          </p:nvPr>
        </p:nvSpPr>
        <p:spPr/>
        <p:txBody>
          <a:bodyPr/>
          <a:lstStyle>
            <a:lvl1pPr>
              <a:defRPr>
                <a:latin typeface="맑은 고딕" panose="020B0503020000020004" pitchFamily="50" charset="-127"/>
                <a:ea typeface="맑은 고딕" panose="020B0503020000020004" pitchFamily="50" charset="-127"/>
              </a:defRPr>
            </a:lvl1pPr>
          </a:lstStyle>
          <a:p>
            <a:r>
              <a:rPr lang="ko-KR" altLang="en-US"/>
              <a:t>㈜바인드소프트</a:t>
            </a:r>
            <a:endParaRPr lang="en-US" dirty="0"/>
          </a:p>
        </p:txBody>
      </p:sp>
      <p:sp>
        <p:nvSpPr>
          <p:cNvPr id="7" name="Slide Number Placeholder 6"/>
          <p:cNvSpPr>
            <a:spLocks noGrp="1"/>
          </p:cNvSpPr>
          <p:nvPr>
            <p:ph type="sldNum" sz="quarter" idx="12"/>
          </p:nvPr>
        </p:nvSpPr>
        <p:spPr/>
        <p:txBody>
          <a:bodyPr/>
          <a:lstStyle>
            <a:lvl1pPr>
              <a:defRPr>
                <a:latin typeface="맑은 고딕" panose="020B0503020000020004" pitchFamily="50" charset="-127"/>
                <a:ea typeface="맑은 고딕" panose="020B0503020000020004" pitchFamily="50" charset="-127"/>
              </a:defRPr>
            </a:lvl1pPr>
          </a:lstStyle>
          <a:p>
            <a:fld id="{48F63A3B-78C7-47BE-AE5E-E10140E04643}" type="slidenum">
              <a:rPr lang="en-US" smtClean="0"/>
              <a:pPr/>
              <a:t>‹#›</a:t>
            </a:fld>
            <a:endParaRPr lang="en-US" dirty="0"/>
          </a:p>
        </p:txBody>
      </p:sp>
      <p:pic>
        <p:nvPicPr>
          <p:cNvPr id="8" name="그림 7" descr="스크린샷, 테이블이(가) 표시된 사진&#10;&#10;자동 생성된 설명">
            <a:extLst>
              <a:ext uri="{FF2B5EF4-FFF2-40B4-BE49-F238E27FC236}">
                <a16:creationId xmlns:a16="http://schemas.microsoft.com/office/drawing/2014/main" id="{6196D423-98BF-17B2-1764-BFB05449ABB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86112"/>
          <a:stretch/>
        </p:blipFill>
        <p:spPr>
          <a:xfrm>
            <a:off x="0" y="74"/>
            <a:ext cx="9906000" cy="819077"/>
          </a:xfrm>
          <a:prstGeom prst="rect">
            <a:avLst/>
          </a:prstGeom>
        </p:spPr>
      </p:pic>
      <p:sp>
        <p:nvSpPr>
          <p:cNvPr id="29" name="텍스트 개체 틀 21"/>
          <p:cNvSpPr>
            <a:spLocks noGrp="1"/>
          </p:cNvSpPr>
          <p:nvPr>
            <p:ph type="body" sz="quarter" idx="14"/>
          </p:nvPr>
        </p:nvSpPr>
        <p:spPr>
          <a:xfrm>
            <a:off x="457198" y="918392"/>
            <a:ext cx="8767763" cy="5437959"/>
          </a:xfrm>
        </p:spPr>
        <p:txBody>
          <a:bodyPr/>
          <a:lstStyle>
            <a:lvl1pPr>
              <a:buClr>
                <a:schemeClr val="bg2">
                  <a:lumMod val="50000"/>
                </a:schemeClr>
              </a:buClr>
              <a:defRPr>
                <a:latin typeface="맑은 고딕" panose="020B0503020000020004" pitchFamily="50" charset="-127"/>
                <a:ea typeface="맑은 고딕" panose="020B0503020000020004" pitchFamily="50" charset="-127"/>
              </a:defRPr>
            </a:lvl1pPr>
            <a:lvl2pPr>
              <a:buClr>
                <a:srgbClr val="FF3300"/>
              </a:buCl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3" name="제목 1">
            <a:extLst>
              <a:ext uri="{FF2B5EF4-FFF2-40B4-BE49-F238E27FC236}">
                <a16:creationId xmlns:a16="http://schemas.microsoft.com/office/drawing/2014/main" id="{AD1E398C-0443-9750-C8BF-D06471F890BC}"/>
              </a:ext>
            </a:extLst>
          </p:cNvPr>
          <p:cNvSpPr>
            <a:spLocks noGrp="1"/>
          </p:cNvSpPr>
          <p:nvPr>
            <p:ph type="title"/>
          </p:nvPr>
        </p:nvSpPr>
        <p:spPr>
          <a:xfrm>
            <a:off x="1231123" y="136524"/>
            <a:ext cx="6985778" cy="501649"/>
          </a:xfrm>
        </p:spPr>
        <p:txBody>
          <a:bodyPr/>
          <a:lstStyle>
            <a:lvl1pPr>
              <a:defRPr>
                <a:latin typeface="맑은 고딕" panose="020B0503020000020004" pitchFamily="50" charset="-127"/>
                <a:ea typeface="맑은 고딕" panose="020B0503020000020004" pitchFamily="50" charset="-127"/>
              </a:defRPr>
            </a:lvl1pPr>
          </a:lstStyle>
          <a:p>
            <a:r>
              <a:rPr lang="ko-KR" altLang="en-US" dirty="0"/>
              <a:t>마스터 제목 스타일 편집</a:t>
            </a:r>
            <a:endParaRPr lang="en-US" dirty="0"/>
          </a:p>
        </p:txBody>
      </p:sp>
    </p:spTree>
    <p:extLst>
      <p:ext uri="{BB962C8B-B14F-4D97-AF65-F5344CB8AC3E}">
        <p14:creationId xmlns:p14="http://schemas.microsoft.com/office/powerpoint/2010/main" val="41537483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 y="0"/>
            <a:ext cx="9912556" cy="304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부제목 2"/>
          <p:cNvSpPr>
            <a:spLocks noGrp="1"/>
          </p:cNvSpPr>
          <p:nvPr>
            <p:ph type="subTitle" idx="1" hasCustomPrompt="1"/>
          </p:nvPr>
        </p:nvSpPr>
        <p:spPr>
          <a:xfrm>
            <a:off x="428498" y="4293096"/>
            <a:ext cx="9049005" cy="850344"/>
          </a:xfrm>
        </p:spPr>
        <p:txBody>
          <a:bodyPr anchor="ctr">
            <a:normAutofit/>
          </a:bodyPr>
          <a:lstStyle>
            <a:lvl1pPr marL="0" indent="0" algn="ctr">
              <a:buNone/>
              <a:defRPr sz="1463" u="none" baseline="0">
                <a:solidFill>
                  <a:schemeClr val="tx1"/>
                </a:solidFill>
                <a:latin typeface="HY견고딕" pitchFamily="18" charset="-127"/>
                <a:ea typeface="HY견고딕" pitchFamily="18" charset="-127"/>
              </a:defRPr>
            </a:lvl1pPr>
            <a:lvl2pPr marL="371475" indent="0" algn="ctr">
              <a:buNone/>
              <a:defRPr>
                <a:solidFill>
                  <a:schemeClr val="tx1">
                    <a:tint val="75000"/>
                  </a:schemeClr>
                </a:solidFill>
              </a:defRPr>
            </a:lvl2pPr>
            <a:lvl3pPr marL="742950" indent="0" algn="ctr">
              <a:buNone/>
              <a:defRPr>
                <a:solidFill>
                  <a:schemeClr val="tx1">
                    <a:tint val="75000"/>
                  </a:schemeClr>
                </a:solidFill>
              </a:defRPr>
            </a:lvl3pPr>
            <a:lvl4pPr marL="1114425" indent="0" algn="ctr">
              <a:buNone/>
              <a:defRPr>
                <a:solidFill>
                  <a:schemeClr val="tx1">
                    <a:tint val="75000"/>
                  </a:schemeClr>
                </a:solidFill>
              </a:defRPr>
            </a:lvl4pPr>
            <a:lvl5pPr marL="1485900" indent="0" algn="ctr">
              <a:buNone/>
              <a:defRPr>
                <a:solidFill>
                  <a:schemeClr val="tx1">
                    <a:tint val="75000"/>
                  </a:schemeClr>
                </a:solidFill>
              </a:defRPr>
            </a:lvl5pPr>
            <a:lvl6pPr marL="1857375" indent="0" algn="ctr">
              <a:buNone/>
              <a:defRPr>
                <a:solidFill>
                  <a:schemeClr val="tx1">
                    <a:tint val="75000"/>
                  </a:schemeClr>
                </a:solidFill>
              </a:defRPr>
            </a:lvl6pPr>
            <a:lvl7pPr marL="2228850" indent="0" algn="ctr">
              <a:buNone/>
              <a:defRPr>
                <a:solidFill>
                  <a:schemeClr val="tx1">
                    <a:tint val="75000"/>
                  </a:schemeClr>
                </a:solidFill>
              </a:defRPr>
            </a:lvl7pPr>
            <a:lvl8pPr marL="2600325" indent="0" algn="ctr">
              <a:buNone/>
              <a:defRPr>
                <a:solidFill>
                  <a:schemeClr val="tx1">
                    <a:tint val="75000"/>
                  </a:schemeClr>
                </a:solidFill>
              </a:defRPr>
            </a:lvl8pPr>
            <a:lvl9pPr marL="2971800" indent="0" algn="ctr">
              <a:buNone/>
              <a:defRPr>
                <a:solidFill>
                  <a:schemeClr val="tx1">
                    <a:tint val="75000"/>
                  </a:schemeClr>
                </a:solidFill>
              </a:defRPr>
            </a:lvl9pPr>
          </a:lstStyle>
          <a:p>
            <a:r>
              <a:rPr lang="ko-KR" altLang="en-US"/>
              <a:t>소단원 및 부제목</a:t>
            </a:r>
            <a:endParaRPr lang="en-US" altLang="ko-KR"/>
          </a:p>
        </p:txBody>
      </p:sp>
      <p:sp>
        <p:nvSpPr>
          <p:cNvPr id="36" name="제목 1"/>
          <p:cNvSpPr txBox="1">
            <a:spLocks/>
          </p:cNvSpPr>
          <p:nvPr/>
        </p:nvSpPr>
        <p:spPr>
          <a:xfrm>
            <a:off x="-6556" y="1"/>
            <a:ext cx="9912556" cy="3046842"/>
          </a:xfrm>
          <a:prstGeom prst="rect">
            <a:avLst/>
          </a:prstGeom>
          <a:gradFill>
            <a:gsLst>
              <a:gs pos="100000">
                <a:schemeClr val="bg1"/>
              </a:gs>
              <a:gs pos="0">
                <a:schemeClr val="bg1">
                  <a:alpha val="0"/>
                </a:schemeClr>
              </a:gs>
            </a:gsLst>
            <a:lin ang="5400000" scaled="0"/>
          </a:gradFill>
        </p:spPr>
        <p:txBody>
          <a:bodyPr vert="horz" lIns="74295" tIns="37148" rIns="74295" bIns="37148" rtlCol="0" anchor="ctr">
            <a:noAutofit/>
          </a:bodyPr>
          <a:lstStyle>
            <a:lvl1pPr algn="ctr" defTabSz="914400" rtl="0" eaLnBrk="1" latinLnBrk="1" hangingPunct="1">
              <a:spcBef>
                <a:spcPct val="0"/>
              </a:spcBef>
              <a:buNone/>
              <a:defRPr sz="3600" b="1" kern="1200"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HY견고딕" pitchFamily="18" charset="-127"/>
                <a:ea typeface="HY견고딕" pitchFamily="18" charset="-127"/>
                <a:cs typeface="+mj-cs"/>
              </a:defRPr>
            </a:lvl1pPr>
          </a:lstStyle>
          <a:p>
            <a:endParaRPr lang="ko-KR" altLang="en-US" sz="2925" dirty="0"/>
          </a:p>
        </p:txBody>
      </p:sp>
      <p:sp>
        <p:nvSpPr>
          <p:cNvPr id="2" name="제목 1"/>
          <p:cNvSpPr>
            <a:spLocks noGrp="1"/>
          </p:cNvSpPr>
          <p:nvPr>
            <p:ph type="ctrTitle" hasCustomPrompt="1"/>
          </p:nvPr>
        </p:nvSpPr>
        <p:spPr>
          <a:xfrm>
            <a:off x="-12898" y="973852"/>
            <a:ext cx="9906000" cy="3024336"/>
          </a:xfrm>
          <a:gradFill>
            <a:gsLst>
              <a:gs pos="100000">
                <a:schemeClr val="bg1">
                  <a:alpha val="79000"/>
                </a:schemeClr>
              </a:gs>
              <a:gs pos="0">
                <a:schemeClr val="bg1">
                  <a:alpha val="0"/>
                </a:schemeClr>
              </a:gs>
            </a:gsLst>
            <a:lin ang="5400000" scaled="0"/>
          </a:gradFill>
        </p:spPr>
        <p:txBody>
          <a:bodyPr wrap="none"/>
          <a:lstStyle>
            <a:lvl1pPr marL="0" marR="0" indent="0" algn="ctr" defTabSz="742950" rtl="0" eaLnBrk="1" fontAlgn="auto" latinLnBrk="1" hangingPunct="1">
              <a:lnSpc>
                <a:spcPct val="100000"/>
              </a:lnSpc>
              <a:spcBef>
                <a:spcPct val="0"/>
              </a:spcBef>
              <a:spcAft>
                <a:spcPts val="0"/>
              </a:spcAft>
              <a:buClrTx/>
              <a:buSzTx/>
              <a:buFontTx/>
              <a:buNone/>
              <a:tabLst/>
              <a:defRPr sz="2925"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defRPr>
            </a:lvl1pPr>
          </a:lstStyle>
          <a:p>
            <a:r>
              <a:rPr lang="en-US" altLang="ko-KR"/>
              <a:t> </a:t>
            </a:r>
            <a:r>
              <a:rPr lang="ko-KR" altLang="en-US"/>
              <a:t>마스터 제목 스타일 편집</a:t>
            </a:r>
            <a:endParaRPr lang="ko-KR" altLang="en-US" dirty="0"/>
          </a:p>
        </p:txBody>
      </p:sp>
      <p:sp>
        <p:nvSpPr>
          <p:cNvPr id="27" name="TextBox 26"/>
          <p:cNvSpPr txBox="1"/>
          <p:nvPr/>
        </p:nvSpPr>
        <p:spPr>
          <a:xfrm>
            <a:off x="433307" y="5628704"/>
            <a:ext cx="8970997" cy="720080"/>
          </a:xfrm>
          <a:prstGeom prst="rect">
            <a:avLst/>
          </a:prstGeom>
          <a:gradFill>
            <a:gsLst>
              <a:gs pos="100000">
                <a:schemeClr val="bg1"/>
              </a:gs>
              <a:gs pos="0">
                <a:schemeClr val="bg1">
                  <a:alpha val="0"/>
                </a:schemeClr>
              </a:gs>
            </a:gsLst>
            <a:lin ang="5400000" scaled="0"/>
          </a:gradFill>
        </p:spPr>
        <p:txBody>
          <a:bodyPr vert="horz" wrap="none" lIns="74295" tIns="37148" rIns="74295" bIns="37148" rtlCol="0" anchor="ctr">
            <a:noAutofit/>
          </a:bodyPr>
          <a:lstStyle/>
          <a:p>
            <a:pPr algn="ctr"/>
            <a:r>
              <a:rPr lang="ko-KR" altLang="en-US" sz="1138" u="sng" dirty="0">
                <a:solidFill>
                  <a:schemeClr val="bg1">
                    <a:lumMod val="50000"/>
                  </a:schemeClr>
                </a:solidFill>
                <a:latin typeface="HY견고딕" pitchFamily="18" charset="-127"/>
                <a:ea typeface="HY견고딕" pitchFamily="18" charset="-127"/>
              </a:rPr>
              <a:t>㈜</a:t>
            </a:r>
            <a:r>
              <a:rPr lang="ko-KR" altLang="en-US" sz="1138" u="sng" dirty="0" err="1">
                <a:solidFill>
                  <a:schemeClr val="bg1">
                    <a:lumMod val="50000"/>
                  </a:schemeClr>
                </a:solidFill>
                <a:latin typeface="HY견고딕" pitchFamily="18" charset="-127"/>
                <a:ea typeface="HY견고딕" pitchFamily="18" charset="-127"/>
              </a:rPr>
              <a:t>바인드소프트</a:t>
            </a:r>
            <a:endParaRPr lang="ko-KR" altLang="en-US" sz="1138" u="sng" dirty="0">
              <a:solidFill>
                <a:schemeClr val="bg1">
                  <a:lumMod val="50000"/>
                </a:schemeClr>
              </a:solidFill>
              <a:latin typeface="HY견고딕" pitchFamily="18" charset="-127"/>
              <a:ea typeface="HY견고딕" pitchFamily="18" charset="-127"/>
            </a:endParaRP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3390" y="-234125"/>
            <a:ext cx="1326147" cy="1207976"/>
          </a:xfrm>
          <a:prstGeom prst="rect">
            <a:avLst/>
          </a:prstGeom>
        </p:spPr>
      </p:pic>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35" y="5517234"/>
            <a:ext cx="702078" cy="639517"/>
          </a:xfrm>
          <a:prstGeom prst="rect">
            <a:avLst/>
          </a:prstGeom>
        </p:spPr>
      </p:pic>
    </p:spTree>
    <p:extLst>
      <p:ext uri="{BB962C8B-B14F-4D97-AF65-F5344CB8AC3E}">
        <p14:creationId xmlns:p14="http://schemas.microsoft.com/office/powerpoint/2010/main" val="30939646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grpSp>
        <p:nvGrpSpPr>
          <p:cNvPr id="7" name="그룹 29"/>
          <p:cNvGrpSpPr/>
          <p:nvPr/>
        </p:nvGrpSpPr>
        <p:grpSpPr>
          <a:xfrm>
            <a:off x="386922" y="4357694"/>
            <a:ext cx="8745202" cy="71438"/>
            <a:chOff x="357158" y="4357694"/>
            <a:chExt cx="8072494" cy="71438"/>
          </a:xfrm>
        </p:grpSpPr>
        <p:pic>
          <p:nvPicPr>
            <p:cNvPr id="10" name="Picture 4"/>
            <p:cNvPicPr>
              <a:picLocks noChangeAspect="1" noChangeArrowheads="1"/>
            </p:cNvPicPr>
            <p:nvPr/>
          </p:nvPicPr>
          <p:blipFill>
            <a:blip r:embed="rId2" cstate="print"/>
            <a:srcRect r="7467" b="3225"/>
            <a:stretch>
              <a:fillRect/>
            </a:stretch>
          </p:blipFill>
          <p:spPr bwMode="auto">
            <a:xfrm>
              <a:off x="357158" y="4357694"/>
              <a:ext cx="1301694" cy="71438"/>
            </a:xfrm>
            <a:prstGeom prst="rect">
              <a:avLst/>
            </a:prstGeom>
            <a:noFill/>
            <a:ln w="9525">
              <a:noFill/>
              <a:miter lim="800000"/>
              <a:headEnd/>
              <a:tailEnd/>
            </a:ln>
            <a:effectLst/>
          </p:spPr>
        </p:pic>
        <p:pic>
          <p:nvPicPr>
            <p:cNvPr id="12" name="Picture 4"/>
            <p:cNvPicPr>
              <a:picLocks noChangeAspect="1" noChangeArrowheads="1"/>
            </p:cNvPicPr>
            <p:nvPr/>
          </p:nvPicPr>
          <p:blipFill>
            <a:blip r:embed="rId2" cstate="print"/>
            <a:srcRect l="24351" r="7467" b="3225"/>
            <a:stretch>
              <a:fillRect/>
            </a:stretch>
          </p:blipFill>
          <p:spPr bwMode="auto">
            <a:xfrm>
              <a:off x="1658852" y="4357694"/>
              <a:ext cx="959143" cy="71438"/>
            </a:xfrm>
            <a:prstGeom prst="rect">
              <a:avLst/>
            </a:prstGeom>
            <a:noFill/>
            <a:ln w="9525">
              <a:noFill/>
              <a:miter lim="800000"/>
              <a:headEnd/>
              <a:tailEnd/>
            </a:ln>
            <a:effectLst/>
          </p:spPr>
        </p:pic>
        <p:pic>
          <p:nvPicPr>
            <p:cNvPr id="13" name="Picture 4"/>
            <p:cNvPicPr>
              <a:picLocks noChangeAspect="1" noChangeArrowheads="1"/>
            </p:cNvPicPr>
            <p:nvPr/>
          </p:nvPicPr>
          <p:blipFill>
            <a:blip r:embed="rId2" cstate="print"/>
            <a:srcRect l="24351" r="7467" b="3225"/>
            <a:stretch>
              <a:fillRect/>
            </a:stretch>
          </p:blipFill>
          <p:spPr bwMode="auto">
            <a:xfrm>
              <a:off x="2617995" y="4357694"/>
              <a:ext cx="959143" cy="71438"/>
            </a:xfrm>
            <a:prstGeom prst="rect">
              <a:avLst/>
            </a:prstGeom>
            <a:noFill/>
            <a:ln w="9525">
              <a:noFill/>
              <a:miter lim="800000"/>
              <a:headEnd/>
              <a:tailEnd/>
            </a:ln>
            <a:effectLst/>
          </p:spPr>
        </p:pic>
        <p:pic>
          <p:nvPicPr>
            <p:cNvPr id="14" name="Picture 4"/>
            <p:cNvPicPr>
              <a:picLocks noChangeAspect="1" noChangeArrowheads="1"/>
            </p:cNvPicPr>
            <p:nvPr/>
          </p:nvPicPr>
          <p:blipFill>
            <a:blip r:embed="rId2" cstate="print"/>
            <a:srcRect l="24351" r="7467" b="3225"/>
            <a:stretch>
              <a:fillRect/>
            </a:stretch>
          </p:blipFill>
          <p:spPr bwMode="auto">
            <a:xfrm>
              <a:off x="3577138" y="4357694"/>
              <a:ext cx="959143" cy="71438"/>
            </a:xfrm>
            <a:prstGeom prst="rect">
              <a:avLst/>
            </a:prstGeom>
            <a:noFill/>
            <a:ln w="9525">
              <a:noFill/>
              <a:miter lim="800000"/>
              <a:headEnd/>
              <a:tailEnd/>
            </a:ln>
            <a:effectLst/>
          </p:spPr>
        </p:pic>
        <p:pic>
          <p:nvPicPr>
            <p:cNvPr id="15" name="Picture 4"/>
            <p:cNvPicPr>
              <a:picLocks noChangeAspect="1" noChangeArrowheads="1"/>
            </p:cNvPicPr>
            <p:nvPr/>
          </p:nvPicPr>
          <p:blipFill>
            <a:blip r:embed="rId2" cstate="print"/>
            <a:srcRect l="24351" r="7467" b="3225"/>
            <a:stretch>
              <a:fillRect/>
            </a:stretch>
          </p:blipFill>
          <p:spPr bwMode="auto">
            <a:xfrm>
              <a:off x="4536281" y="4357694"/>
              <a:ext cx="959143" cy="71438"/>
            </a:xfrm>
            <a:prstGeom prst="rect">
              <a:avLst/>
            </a:prstGeom>
            <a:noFill/>
            <a:ln w="9525">
              <a:noFill/>
              <a:miter lim="800000"/>
              <a:headEnd/>
              <a:tailEnd/>
            </a:ln>
            <a:effectLst/>
          </p:spPr>
        </p:pic>
        <p:pic>
          <p:nvPicPr>
            <p:cNvPr id="16" name="Picture 4"/>
            <p:cNvPicPr>
              <a:picLocks noChangeAspect="1" noChangeArrowheads="1"/>
            </p:cNvPicPr>
            <p:nvPr/>
          </p:nvPicPr>
          <p:blipFill>
            <a:blip r:embed="rId2" cstate="print"/>
            <a:srcRect l="24351" r="7467" b="3225"/>
            <a:stretch>
              <a:fillRect/>
            </a:stretch>
          </p:blipFill>
          <p:spPr bwMode="auto">
            <a:xfrm>
              <a:off x="5495424" y="4357694"/>
              <a:ext cx="959143" cy="71438"/>
            </a:xfrm>
            <a:prstGeom prst="rect">
              <a:avLst/>
            </a:prstGeom>
            <a:noFill/>
            <a:ln w="9525">
              <a:noFill/>
              <a:miter lim="800000"/>
              <a:headEnd/>
              <a:tailEnd/>
            </a:ln>
            <a:effectLst/>
          </p:spPr>
        </p:pic>
        <p:pic>
          <p:nvPicPr>
            <p:cNvPr id="17" name="Picture 4"/>
            <p:cNvPicPr>
              <a:picLocks noChangeAspect="1" noChangeArrowheads="1"/>
            </p:cNvPicPr>
            <p:nvPr/>
          </p:nvPicPr>
          <p:blipFill>
            <a:blip r:embed="rId2" cstate="print"/>
            <a:srcRect l="24351" r="7467" b="3225"/>
            <a:stretch>
              <a:fillRect/>
            </a:stretch>
          </p:blipFill>
          <p:spPr bwMode="auto">
            <a:xfrm>
              <a:off x="6454567" y="4357694"/>
              <a:ext cx="1975085" cy="71438"/>
            </a:xfrm>
            <a:prstGeom prst="rect">
              <a:avLst/>
            </a:prstGeom>
            <a:noFill/>
            <a:ln w="9525">
              <a:noFill/>
              <a:miter lim="800000"/>
              <a:headEnd/>
              <a:tailEnd/>
            </a:ln>
            <a:effectLst/>
          </p:spPr>
        </p:pic>
      </p:grpSp>
      <p:sp>
        <p:nvSpPr>
          <p:cNvPr id="2" name="제목 1"/>
          <p:cNvSpPr>
            <a:spLocks noGrp="1"/>
          </p:cNvSpPr>
          <p:nvPr>
            <p:ph type="title"/>
          </p:nvPr>
        </p:nvSpPr>
        <p:spPr>
          <a:xfrm>
            <a:off x="782506" y="4406902"/>
            <a:ext cx="8420100" cy="1362075"/>
          </a:xfrm>
        </p:spPr>
        <p:txBody>
          <a:bodyPr anchor="t"/>
          <a:lstStyle>
            <a:lvl1pPr algn="l">
              <a:defRPr sz="3250" b="0" cap="all"/>
            </a:lvl1pPr>
          </a:lstStyle>
          <a:p>
            <a:r>
              <a:rPr lang="ko-KR" altLang="en-US"/>
              <a:t>마스터 제목 스타일 편집</a:t>
            </a:r>
            <a:endParaRPr lang="ko-KR" altLang="en-US" dirty="0"/>
          </a:p>
        </p:txBody>
      </p:sp>
      <p:sp>
        <p:nvSpPr>
          <p:cNvPr id="3" name="텍스트 개체 틀 2"/>
          <p:cNvSpPr>
            <a:spLocks noGrp="1"/>
          </p:cNvSpPr>
          <p:nvPr>
            <p:ph type="body" idx="1"/>
          </p:nvPr>
        </p:nvSpPr>
        <p:spPr>
          <a:xfrm>
            <a:off x="782506" y="2906713"/>
            <a:ext cx="8420100" cy="1500187"/>
          </a:xfrm>
        </p:spPr>
        <p:txBody>
          <a:bodyPr anchor="b"/>
          <a:lstStyle>
            <a:lvl1pPr marL="0" indent="0">
              <a:buNone/>
              <a:defRPr sz="1625">
                <a:solidFill>
                  <a:schemeClr val="tx1">
                    <a:tint val="75000"/>
                  </a:schemeClr>
                </a:solidFill>
              </a:defRPr>
            </a:lvl1pPr>
            <a:lvl2pPr marL="371475" indent="0">
              <a:buNone/>
              <a:defRPr sz="1463">
                <a:solidFill>
                  <a:schemeClr val="tx1">
                    <a:tint val="75000"/>
                  </a:schemeClr>
                </a:solidFill>
              </a:defRPr>
            </a:lvl2pPr>
            <a:lvl3pPr marL="742950" indent="0">
              <a:buNone/>
              <a:defRPr sz="1300">
                <a:solidFill>
                  <a:schemeClr val="tx1">
                    <a:tint val="75000"/>
                  </a:schemeClr>
                </a:solidFill>
              </a:defRPr>
            </a:lvl3pPr>
            <a:lvl4pPr marL="1114425" indent="0">
              <a:buNone/>
              <a:defRPr sz="1138">
                <a:solidFill>
                  <a:schemeClr val="tx1">
                    <a:tint val="75000"/>
                  </a:schemeClr>
                </a:solidFill>
              </a:defRPr>
            </a:lvl4pPr>
            <a:lvl5pPr marL="1485900" indent="0">
              <a:buNone/>
              <a:defRPr sz="1138">
                <a:solidFill>
                  <a:schemeClr val="tx1">
                    <a:tint val="75000"/>
                  </a:schemeClr>
                </a:solidFill>
              </a:defRPr>
            </a:lvl5pPr>
            <a:lvl6pPr marL="1857375" indent="0">
              <a:buNone/>
              <a:defRPr sz="1138">
                <a:solidFill>
                  <a:schemeClr val="tx1">
                    <a:tint val="75000"/>
                  </a:schemeClr>
                </a:solidFill>
              </a:defRPr>
            </a:lvl6pPr>
            <a:lvl7pPr marL="2228850" indent="0">
              <a:buNone/>
              <a:defRPr sz="1138">
                <a:solidFill>
                  <a:schemeClr val="tx1">
                    <a:tint val="75000"/>
                  </a:schemeClr>
                </a:solidFill>
              </a:defRPr>
            </a:lvl7pPr>
            <a:lvl8pPr marL="2600325" indent="0">
              <a:buNone/>
              <a:defRPr sz="1138">
                <a:solidFill>
                  <a:schemeClr val="tx1">
                    <a:tint val="75000"/>
                  </a:schemeClr>
                </a:solidFill>
              </a:defRPr>
            </a:lvl8pPr>
            <a:lvl9pPr marL="2971800" indent="0">
              <a:buNone/>
              <a:defRPr sz="1138">
                <a:solidFill>
                  <a:schemeClr val="tx1">
                    <a:tint val="75000"/>
                  </a:schemeClr>
                </a:solidFill>
              </a:defRPr>
            </a:lvl9pPr>
          </a:lstStyle>
          <a:p>
            <a:pPr lvl="0"/>
            <a:r>
              <a:rPr lang="ko-KR" altLang="en-US"/>
              <a:t>마스터 텍스트 스타일을 편집하려면 클릭</a:t>
            </a:r>
          </a:p>
        </p:txBody>
      </p:sp>
      <p:sp>
        <p:nvSpPr>
          <p:cNvPr id="4" name="날짜 개체 틀 3"/>
          <p:cNvSpPr>
            <a:spLocks noGrp="1"/>
          </p:cNvSpPr>
          <p:nvPr>
            <p:ph type="dt" sz="half" idx="10"/>
          </p:nvPr>
        </p:nvSpPr>
        <p:spPr>
          <a:xfrm>
            <a:off x="495300" y="6356352"/>
            <a:ext cx="2311400" cy="365125"/>
          </a:xfrm>
          <a:prstGeom prst="rect">
            <a:avLst/>
          </a:prstGeom>
        </p:spPr>
        <p:txBody>
          <a:bodyPr/>
          <a:lstStyle/>
          <a:p>
            <a:fld id="{13CDE7C1-A801-47F7-A2E5-4A3AB724CB1B}" type="datetimeFigureOut">
              <a:rPr lang="ko-KR" altLang="en-US" smtClean="0"/>
              <a:t>2025-10-31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B30972D-193B-4DE1-9753-A877741B1944}" type="slidenum">
              <a:rPr lang="ko-KR" altLang="en-US" smtClean="0"/>
              <a:t>‹#›</a:t>
            </a:fld>
            <a:endParaRPr lang="ko-KR" altLang="en-US"/>
          </a:p>
        </p:txBody>
      </p:sp>
    </p:spTree>
    <p:extLst>
      <p:ext uri="{BB962C8B-B14F-4D97-AF65-F5344CB8AC3E}">
        <p14:creationId xmlns:p14="http://schemas.microsoft.com/office/powerpoint/2010/main" val="650183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95300" y="71414"/>
            <a:ext cx="8915400" cy="582594"/>
          </a:xfrm>
        </p:spPr>
        <p:txBody>
          <a:bodyPr/>
          <a:lstStyle>
            <a:lvl1pPr algn="l">
              <a:defRPr/>
            </a:lvl1pPr>
          </a:lstStyle>
          <a:p>
            <a:r>
              <a:rPr lang="ko-KR" altLang="en-US"/>
              <a:t>마스터 제목 스타일 편집</a:t>
            </a:r>
            <a:endParaRPr lang="ko-KR" altLang="en-US" dirty="0"/>
          </a:p>
        </p:txBody>
      </p:sp>
      <p:sp>
        <p:nvSpPr>
          <p:cNvPr id="5" name="바닥글 개체 틀 4"/>
          <p:cNvSpPr>
            <a:spLocks noGrp="1"/>
          </p:cNvSpPr>
          <p:nvPr>
            <p:ph type="ftr" sz="quarter" idx="11"/>
          </p:nvPr>
        </p:nvSpPr>
        <p:spPr>
          <a:xfrm>
            <a:off x="3384550" y="6429398"/>
            <a:ext cx="3136900" cy="292079"/>
          </a:xfrm>
        </p:spPr>
        <p:txBody>
          <a:bodyPr/>
          <a:lstStyle/>
          <a:p>
            <a:endParaRPr lang="ko-KR" altLang="en-US"/>
          </a:p>
        </p:txBody>
      </p:sp>
      <p:sp>
        <p:nvSpPr>
          <p:cNvPr id="6" name="슬라이드 번호 개체 틀 5"/>
          <p:cNvSpPr>
            <a:spLocks noGrp="1"/>
          </p:cNvSpPr>
          <p:nvPr>
            <p:ph type="sldNum" sz="quarter" idx="12"/>
          </p:nvPr>
        </p:nvSpPr>
        <p:spPr>
          <a:xfrm>
            <a:off x="7099300" y="6429398"/>
            <a:ext cx="2311400" cy="292079"/>
          </a:xfrm>
        </p:spPr>
        <p:txBody>
          <a:bodyPr/>
          <a:lstStyle/>
          <a:p>
            <a:fld id="{6B30972D-193B-4DE1-9753-A877741B1944}" type="slidenum">
              <a:rPr lang="ko-KR" altLang="en-US" smtClean="0"/>
              <a:t>‹#›</a:t>
            </a:fld>
            <a:endParaRPr lang="ko-KR" altLang="en-US"/>
          </a:p>
        </p:txBody>
      </p:sp>
      <p:sp>
        <p:nvSpPr>
          <p:cNvPr id="3" name="내용 개체 틀 2"/>
          <p:cNvSpPr>
            <a:spLocks noGrp="1"/>
          </p:cNvSpPr>
          <p:nvPr>
            <p:ph idx="1"/>
          </p:nvPr>
        </p:nvSpPr>
        <p:spPr>
          <a:xfrm>
            <a:off x="495300" y="928670"/>
            <a:ext cx="8915400" cy="550072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ko-KR" altLang="en-US" dirty="0"/>
          </a:p>
        </p:txBody>
      </p:sp>
      <p:cxnSp>
        <p:nvCxnSpPr>
          <p:cNvPr id="11" name="직선 연결선 10"/>
          <p:cNvCxnSpPr/>
          <p:nvPr/>
        </p:nvCxnSpPr>
        <p:spPr>
          <a:xfrm>
            <a:off x="506506" y="620688"/>
            <a:ext cx="8892988" cy="0"/>
          </a:xfrm>
          <a:prstGeom prst="line">
            <a:avLst/>
          </a:prstGeom>
          <a:ln w="19050">
            <a:gradFill flip="none" rotWithShape="1">
              <a:gsLst>
                <a:gs pos="0">
                  <a:srgbClr val="FFFFFF"/>
                </a:gs>
                <a:gs pos="7001">
                  <a:srgbClr val="E6E6E6"/>
                </a:gs>
                <a:gs pos="32001">
                  <a:srgbClr val="7D8496"/>
                </a:gs>
                <a:gs pos="47000">
                  <a:srgbClr val="E6E6E6"/>
                </a:gs>
                <a:gs pos="85001">
                  <a:srgbClr val="7D8496"/>
                </a:gs>
                <a:gs pos="100000">
                  <a:srgbClr val="E6E6E6"/>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369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 y="0"/>
            <a:ext cx="9912556" cy="304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부제목 2"/>
          <p:cNvSpPr>
            <a:spLocks noGrp="1"/>
          </p:cNvSpPr>
          <p:nvPr>
            <p:ph type="subTitle" idx="1" hasCustomPrompt="1"/>
          </p:nvPr>
        </p:nvSpPr>
        <p:spPr>
          <a:xfrm>
            <a:off x="428498" y="4293096"/>
            <a:ext cx="9049005" cy="850344"/>
          </a:xfrm>
        </p:spPr>
        <p:txBody>
          <a:bodyPr anchor="ctr">
            <a:normAutofit/>
          </a:bodyPr>
          <a:lstStyle>
            <a:lvl1pPr marL="0" indent="0" algn="ctr">
              <a:buNone/>
              <a:defRPr sz="1800" u="none" baseline="0">
                <a:solidFill>
                  <a:schemeClr val="tx1"/>
                </a:solidFill>
                <a:latin typeface="HY견고딕" pitchFamily="18" charset="-127"/>
                <a:ea typeface="HY견고딕" pitchFamily="18"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소단원 및 부제목</a:t>
            </a:r>
            <a:endParaRPr lang="en-US" altLang="ko-KR"/>
          </a:p>
        </p:txBody>
      </p:sp>
      <p:sp>
        <p:nvSpPr>
          <p:cNvPr id="36" name="제목 1"/>
          <p:cNvSpPr txBox="1">
            <a:spLocks/>
          </p:cNvSpPr>
          <p:nvPr/>
        </p:nvSpPr>
        <p:spPr>
          <a:xfrm>
            <a:off x="-6556" y="1"/>
            <a:ext cx="9912556" cy="3046842"/>
          </a:xfrm>
          <a:prstGeom prst="rect">
            <a:avLst/>
          </a:prstGeom>
          <a:gradFill>
            <a:gsLst>
              <a:gs pos="100000">
                <a:schemeClr val="bg1"/>
              </a:gs>
              <a:gs pos="0">
                <a:schemeClr val="bg1">
                  <a:alpha val="0"/>
                </a:schemeClr>
              </a:gs>
            </a:gsLst>
            <a:lin ang="5400000" scaled="0"/>
          </a:gradFill>
        </p:spPr>
        <p:txBody>
          <a:bodyPr vert="horz" lIns="91440" tIns="45720" rIns="91440" bIns="45720" rtlCol="0" anchor="ctr">
            <a:noAutofit/>
          </a:bodyPr>
          <a:lstStyle>
            <a:lvl1pPr algn="ctr" defTabSz="914400" rtl="0" eaLnBrk="1" latinLnBrk="1" hangingPunct="1">
              <a:spcBef>
                <a:spcPct val="0"/>
              </a:spcBef>
              <a:buNone/>
              <a:defRPr sz="3600" b="1" kern="1200"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HY견고딕" pitchFamily="18" charset="-127"/>
                <a:ea typeface="HY견고딕" pitchFamily="18" charset="-127"/>
                <a:cs typeface="+mj-cs"/>
              </a:defRPr>
            </a:lvl1pPr>
          </a:lstStyle>
          <a:p>
            <a:endParaRPr lang="ko-KR" altLang="en-US" sz="3600" dirty="0"/>
          </a:p>
        </p:txBody>
      </p:sp>
      <p:sp>
        <p:nvSpPr>
          <p:cNvPr id="2" name="제목 1"/>
          <p:cNvSpPr>
            <a:spLocks noGrp="1"/>
          </p:cNvSpPr>
          <p:nvPr>
            <p:ph type="ctrTitle" hasCustomPrompt="1"/>
          </p:nvPr>
        </p:nvSpPr>
        <p:spPr>
          <a:xfrm>
            <a:off x="-12898" y="973852"/>
            <a:ext cx="9906000" cy="3024336"/>
          </a:xfrm>
          <a:gradFill>
            <a:gsLst>
              <a:gs pos="100000">
                <a:schemeClr val="bg1">
                  <a:alpha val="79000"/>
                </a:schemeClr>
              </a:gs>
              <a:gs pos="0">
                <a:schemeClr val="bg1">
                  <a:alpha val="0"/>
                </a:schemeClr>
              </a:gs>
            </a:gsLst>
            <a:lin ang="5400000" scaled="0"/>
          </a:gradFill>
        </p:spPr>
        <p:txBody>
          <a:bodyPr wrap="none"/>
          <a:lstStyle>
            <a:lvl1pPr marL="0" marR="0" indent="0" algn="ctr" defTabSz="914400" rtl="0" eaLnBrk="1" fontAlgn="auto" latinLnBrk="1" hangingPunct="1">
              <a:lnSpc>
                <a:spcPct val="100000"/>
              </a:lnSpc>
              <a:spcBef>
                <a:spcPct val="0"/>
              </a:spcBef>
              <a:spcAft>
                <a:spcPts val="0"/>
              </a:spcAft>
              <a:buClrTx/>
              <a:buSzTx/>
              <a:buFontTx/>
              <a:buNone/>
              <a:tabLst/>
              <a:defRPr sz="36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defRPr>
            </a:lvl1pPr>
          </a:lstStyle>
          <a:p>
            <a:r>
              <a:rPr lang="en-US" altLang="ko-KR"/>
              <a:t> </a:t>
            </a:r>
            <a:r>
              <a:rPr lang="ko-KR" altLang="en-US"/>
              <a:t>마스터 제목 스타일 편집</a:t>
            </a:r>
            <a:endParaRPr lang="ko-KR" altLang="en-US" dirty="0"/>
          </a:p>
        </p:txBody>
      </p:sp>
      <p:sp>
        <p:nvSpPr>
          <p:cNvPr id="27" name="TextBox 26"/>
          <p:cNvSpPr txBox="1"/>
          <p:nvPr/>
        </p:nvSpPr>
        <p:spPr>
          <a:xfrm>
            <a:off x="433307" y="5628704"/>
            <a:ext cx="8970997" cy="720080"/>
          </a:xfrm>
          <a:prstGeom prst="rect">
            <a:avLst/>
          </a:prstGeom>
          <a:gradFill>
            <a:gsLst>
              <a:gs pos="100000">
                <a:schemeClr val="bg1"/>
              </a:gs>
              <a:gs pos="0">
                <a:schemeClr val="bg1">
                  <a:alpha val="0"/>
                </a:schemeClr>
              </a:gs>
            </a:gsLst>
            <a:lin ang="5400000" scaled="0"/>
          </a:gradFill>
        </p:spPr>
        <p:txBody>
          <a:bodyPr vert="horz" wrap="none" lIns="91440" tIns="45720" rIns="91440" bIns="45720" rtlCol="0" anchor="ctr">
            <a:noAutofit/>
          </a:bodyPr>
          <a:lstStyle/>
          <a:p>
            <a:pPr algn="ctr"/>
            <a:r>
              <a:rPr lang="ko-KR" altLang="en-US" sz="1400" u="sng" dirty="0">
                <a:solidFill>
                  <a:schemeClr val="bg1">
                    <a:lumMod val="50000"/>
                  </a:schemeClr>
                </a:solidFill>
                <a:latin typeface="HY견고딕" pitchFamily="18" charset="-127"/>
                <a:ea typeface="HY견고딕" pitchFamily="18" charset="-127"/>
              </a:rPr>
              <a:t>㈜</a:t>
            </a:r>
            <a:r>
              <a:rPr lang="ko-KR" altLang="en-US" sz="1400" u="sng" dirty="0" err="1">
                <a:solidFill>
                  <a:schemeClr val="bg1">
                    <a:lumMod val="50000"/>
                  </a:schemeClr>
                </a:solidFill>
                <a:latin typeface="HY견고딕" pitchFamily="18" charset="-127"/>
                <a:ea typeface="HY견고딕" pitchFamily="18" charset="-127"/>
              </a:rPr>
              <a:t>바인드소프트</a:t>
            </a:r>
            <a:endParaRPr lang="ko-KR" altLang="en-US" sz="1400" u="sng" dirty="0">
              <a:solidFill>
                <a:schemeClr val="bg1">
                  <a:lumMod val="50000"/>
                </a:schemeClr>
              </a:solidFill>
              <a:latin typeface="HY견고딕" pitchFamily="18" charset="-127"/>
              <a:ea typeface="HY견고딕" pitchFamily="18" charset="-127"/>
            </a:endParaRP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3390" y="-234125"/>
            <a:ext cx="1326147" cy="1207976"/>
          </a:xfrm>
          <a:prstGeom prst="rect">
            <a:avLst/>
          </a:prstGeom>
        </p:spPr>
      </p:pic>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35" y="5517233"/>
            <a:ext cx="702078" cy="639517"/>
          </a:xfrm>
          <a:prstGeom prst="rect">
            <a:avLst/>
          </a:prstGeom>
        </p:spPr>
      </p:pic>
    </p:spTree>
    <p:extLst>
      <p:ext uri="{BB962C8B-B14F-4D97-AF65-F5344CB8AC3E}">
        <p14:creationId xmlns:p14="http://schemas.microsoft.com/office/powerpoint/2010/main" val="33193105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95300" y="71414"/>
            <a:ext cx="8915400" cy="582594"/>
          </a:xfrm>
        </p:spPr>
        <p:txBody>
          <a:bodyPr/>
          <a:lstStyle>
            <a:lvl1pPr algn="l">
              <a:defRPr/>
            </a:lvl1pPr>
          </a:lstStyle>
          <a:p>
            <a:r>
              <a:rPr lang="ko-KR" altLang="en-US"/>
              <a:t>마스터 제목 스타일 편집</a:t>
            </a:r>
            <a:endParaRPr lang="ko-KR" altLang="en-US" dirty="0"/>
          </a:p>
        </p:txBody>
      </p:sp>
      <p:sp>
        <p:nvSpPr>
          <p:cNvPr id="3" name="내용 개체 틀 2"/>
          <p:cNvSpPr>
            <a:spLocks noGrp="1"/>
          </p:cNvSpPr>
          <p:nvPr>
            <p:ph idx="1"/>
          </p:nvPr>
        </p:nvSpPr>
        <p:spPr>
          <a:xfrm>
            <a:off x="495300" y="928670"/>
            <a:ext cx="8915400" cy="5500726"/>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cxnSp>
        <p:nvCxnSpPr>
          <p:cNvPr id="11" name="직선 연결선 10"/>
          <p:cNvCxnSpPr/>
          <p:nvPr/>
        </p:nvCxnSpPr>
        <p:spPr>
          <a:xfrm>
            <a:off x="506506" y="620688"/>
            <a:ext cx="8892988" cy="0"/>
          </a:xfrm>
          <a:prstGeom prst="line">
            <a:avLst/>
          </a:prstGeom>
          <a:ln w="19050">
            <a:gradFill flip="none" rotWithShape="1">
              <a:gsLst>
                <a:gs pos="0">
                  <a:srgbClr val="FFFFFF"/>
                </a:gs>
                <a:gs pos="7001">
                  <a:srgbClr val="E6E6E6"/>
                </a:gs>
                <a:gs pos="32001">
                  <a:srgbClr val="7D8496"/>
                </a:gs>
                <a:gs pos="47000">
                  <a:srgbClr val="E6E6E6"/>
                </a:gs>
                <a:gs pos="85001">
                  <a:srgbClr val="7D8496"/>
                </a:gs>
                <a:gs pos="100000">
                  <a:srgbClr val="E6E6E6"/>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942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dirty="0"/>
              <a:t>10/31/2025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9057387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 y="0"/>
            <a:ext cx="9912556" cy="304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부제목 2"/>
          <p:cNvSpPr>
            <a:spLocks noGrp="1"/>
          </p:cNvSpPr>
          <p:nvPr>
            <p:ph type="subTitle" idx="1" hasCustomPrompt="1"/>
          </p:nvPr>
        </p:nvSpPr>
        <p:spPr>
          <a:xfrm>
            <a:off x="428498" y="4293096"/>
            <a:ext cx="9049005" cy="850344"/>
          </a:xfrm>
        </p:spPr>
        <p:txBody>
          <a:bodyPr anchor="ctr">
            <a:normAutofit/>
          </a:bodyPr>
          <a:lstStyle>
            <a:lvl1pPr marL="0" indent="0" algn="ctr">
              <a:buNone/>
              <a:defRPr sz="1800" u="none" baseline="0">
                <a:solidFill>
                  <a:schemeClr val="tx1"/>
                </a:solidFill>
                <a:latin typeface="HY견고딕" pitchFamily="18" charset="-127"/>
                <a:ea typeface="HY견고딕" pitchFamily="18"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소단원 및 부제목</a:t>
            </a:r>
            <a:endParaRPr lang="en-US" altLang="ko-KR"/>
          </a:p>
        </p:txBody>
      </p:sp>
      <p:sp>
        <p:nvSpPr>
          <p:cNvPr id="36" name="제목 1"/>
          <p:cNvSpPr txBox="1">
            <a:spLocks/>
          </p:cNvSpPr>
          <p:nvPr/>
        </p:nvSpPr>
        <p:spPr>
          <a:xfrm>
            <a:off x="-6556" y="1"/>
            <a:ext cx="9912556" cy="3046842"/>
          </a:xfrm>
          <a:prstGeom prst="rect">
            <a:avLst/>
          </a:prstGeom>
          <a:gradFill>
            <a:gsLst>
              <a:gs pos="100000">
                <a:schemeClr val="bg1"/>
              </a:gs>
              <a:gs pos="0">
                <a:schemeClr val="bg1">
                  <a:alpha val="0"/>
                </a:schemeClr>
              </a:gs>
            </a:gsLst>
            <a:lin ang="5400000" scaled="0"/>
          </a:gradFill>
        </p:spPr>
        <p:txBody>
          <a:bodyPr vert="horz" lIns="91440" tIns="45720" rIns="91440" bIns="45720" rtlCol="0" anchor="ctr">
            <a:noAutofit/>
          </a:bodyPr>
          <a:lstStyle>
            <a:lvl1pPr algn="ctr" defTabSz="914400" rtl="0" eaLnBrk="1" latinLnBrk="1" hangingPunct="1">
              <a:spcBef>
                <a:spcPct val="0"/>
              </a:spcBef>
              <a:buNone/>
              <a:defRPr sz="3600" b="1" kern="1200"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HY견고딕" pitchFamily="18" charset="-127"/>
                <a:ea typeface="HY견고딕" pitchFamily="18" charset="-127"/>
                <a:cs typeface="+mj-cs"/>
              </a:defRPr>
            </a:lvl1pPr>
          </a:lstStyle>
          <a:p>
            <a:endParaRPr lang="ko-KR" altLang="en-US" sz="3600" dirty="0"/>
          </a:p>
        </p:txBody>
      </p:sp>
      <p:sp>
        <p:nvSpPr>
          <p:cNvPr id="2" name="제목 1"/>
          <p:cNvSpPr>
            <a:spLocks noGrp="1"/>
          </p:cNvSpPr>
          <p:nvPr>
            <p:ph type="ctrTitle" hasCustomPrompt="1"/>
          </p:nvPr>
        </p:nvSpPr>
        <p:spPr>
          <a:xfrm>
            <a:off x="-12898" y="973852"/>
            <a:ext cx="9906000" cy="3024336"/>
          </a:xfrm>
          <a:gradFill>
            <a:gsLst>
              <a:gs pos="100000">
                <a:schemeClr val="bg1">
                  <a:alpha val="79000"/>
                </a:schemeClr>
              </a:gs>
              <a:gs pos="0">
                <a:schemeClr val="bg1">
                  <a:alpha val="0"/>
                </a:schemeClr>
              </a:gs>
            </a:gsLst>
            <a:lin ang="5400000" scaled="0"/>
          </a:gradFill>
        </p:spPr>
        <p:txBody>
          <a:bodyPr wrap="none"/>
          <a:lstStyle>
            <a:lvl1pPr marL="0" marR="0" indent="0" algn="ctr" defTabSz="914400" rtl="0" eaLnBrk="1" fontAlgn="auto" latinLnBrk="1" hangingPunct="1">
              <a:lnSpc>
                <a:spcPct val="100000"/>
              </a:lnSpc>
              <a:spcBef>
                <a:spcPct val="0"/>
              </a:spcBef>
              <a:spcAft>
                <a:spcPts val="0"/>
              </a:spcAft>
              <a:buClrTx/>
              <a:buSzTx/>
              <a:buFontTx/>
              <a:buNone/>
              <a:tabLst/>
              <a:defRPr sz="36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defRPr>
            </a:lvl1pPr>
          </a:lstStyle>
          <a:p>
            <a:r>
              <a:rPr lang="en-US" altLang="ko-KR"/>
              <a:t> </a:t>
            </a:r>
            <a:r>
              <a:rPr lang="ko-KR" altLang="en-US"/>
              <a:t>마스터 제목 스타일 편집</a:t>
            </a:r>
            <a:endParaRPr lang="ko-KR" altLang="en-US" dirty="0"/>
          </a:p>
        </p:txBody>
      </p:sp>
      <p:sp>
        <p:nvSpPr>
          <p:cNvPr id="27" name="TextBox 26"/>
          <p:cNvSpPr txBox="1"/>
          <p:nvPr/>
        </p:nvSpPr>
        <p:spPr>
          <a:xfrm>
            <a:off x="433307" y="5628704"/>
            <a:ext cx="8970997" cy="720080"/>
          </a:xfrm>
          <a:prstGeom prst="rect">
            <a:avLst/>
          </a:prstGeom>
          <a:gradFill>
            <a:gsLst>
              <a:gs pos="100000">
                <a:schemeClr val="bg1"/>
              </a:gs>
              <a:gs pos="0">
                <a:schemeClr val="bg1">
                  <a:alpha val="0"/>
                </a:schemeClr>
              </a:gs>
            </a:gsLst>
            <a:lin ang="5400000" scaled="0"/>
          </a:gradFill>
        </p:spPr>
        <p:txBody>
          <a:bodyPr vert="horz" wrap="none" lIns="91440" tIns="45720" rIns="91440" bIns="45720" rtlCol="0" anchor="ctr">
            <a:noAutofit/>
          </a:bodyPr>
          <a:lstStyle/>
          <a:p>
            <a:pPr algn="ctr"/>
            <a:r>
              <a:rPr lang="ko-KR" altLang="en-US" sz="1400" u="sng" dirty="0">
                <a:solidFill>
                  <a:schemeClr val="bg1">
                    <a:lumMod val="50000"/>
                  </a:schemeClr>
                </a:solidFill>
                <a:latin typeface="HY견고딕" pitchFamily="18" charset="-127"/>
                <a:ea typeface="HY견고딕" pitchFamily="18" charset="-127"/>
              </a:rPr>
              <a:t>㈜</a:t>
            </a:r>
            <a:r>
              <a:rPr lang="ko-KR" altLang="en-US" sz="1400" u="sng" dirty="0" err="1">
                <a:solidFill>
                  <a:schemeClr val="bg1">
                    <a:lumMod val="50000"/>
                  </a:schemeClr>
                </a:solidFill>
                <a:latin typeface="HY견고딕" pitchFamily="18" charset="-127"/>
                <a:ea typeface="HY견고딕" pitchFamily="18" charset="-127"/>
              </a:rPr>
              <a:t>바인드소프트</a:t>
            </a:r>
            <a:endParaRPr lang="ko-KR" altLang="en-US" sz="1400" u="sng" dirty="0">
              <a:solidFill>
                <a:schemeClr val="bg1">
                  <a:lumMod val="50000"/>
                </a:schemeClr>
              </a:solidFill>
              <a:latin typeface="HY견고딕" pitchFamily="18" charset="-127"/>
              <a:ea typeface="HY견고딕" pitchFamily="18" charset="-127"/>
            </a:endParaRP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3390" y="-234125"/>
            <a:ext cx="1326147" cy="1207976"/>
          </a:xfrm>
          <a:prstGeom prst="rect">
            <a:avLst/>
          </a:prstGeom>
        </p:spPr>
      </p:pic>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35" y="5517233"/>
            <a:ext cx="702078" cy="639517"/>
          </a:xfrm>
          <a:prstGeom prst="rect">
            <a:avLst/>
          </a:prstGeom>
        </p:spPr>
      </p:pic>
    </p:spTree>
    <p:extLst>
      <p:ext uri="{BB962C8B-B14F-4D97-AF65-F5344CB8AC3E}">
        <p14:creationId xmlns:p14="http://schemas.microsoft.com/office/powerpoint/2010/main" val="3768988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95300" y="71414"/>
            <a:ext cx="8915400" cy="582594"/>
          </a:xfrm>
        </p:spPr>
        <p:txBody>
          <a:bodyPr/>
          <a:lstStyle>
            <a:lvl1pPr algn="l">
              <a:defRPr/>
            </a:lvl1pPr>
          </a:lstStyle>
          <a:p>
            <a:r>
              <a:rPr lang="ko-KR" altLang="en-US"/>
              <a:t>마스터 제목 스타일 편집</a:t>
            </a:r>
            <a:endParaRPr lang="ko-KR" altLang="en-US" dirty="0"/>
          </a:p>
        </p:txBody>
      </p:sp>
      <p:sp>
        <p:nvSpPr>
          <p:cNvPr id="3" name="내용 개체 틀 2"/>
          <p:cNvSpPr>
            <a:spLocks noGrp="1"/>
          </p:cNvSpPr>
          <p:nvPr>
            <p:ph idx="1"/>
          </p:nvPr>
        </p:nvSpPr>
        <p:spPr>
          <a:xfrm>
            <a:off x="495300" y="928670"/>
            <a:ext cx="8915400" cy="5500726"/>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cxnSp>
        <p:nvCxnSpPr>
          <p:cNvPr id="11" name="직선 연결선 10"/>
          <p:cNvCxnSpPr/>
          <p:nvPr/>
        </p:nvCxnSpPr>
        <p:spPr>
          <a:xfrm>
            <a:off x="506506" y="620688"/>
            <a:ext cx="8892988" cy="0"/>
          </a:xfrm>
          <a:prstGeom prst="line">
            <a:avLst/>
          </a:prstGeom>
          <a:ln w="19050">
            <a:gradFill flip="none" rotWithShape="1">
              <a:gsLst>
                <a:gs pos="0">
                  <a:srgbClr val="FFFFFF"/>
                </a:gs>
                <a:gs pos="7001">
                  <a:srgbClr val="E6E6E6"/>
                </a:gs>
                <a:gs pos="32001">
                  <a:srgbClr val="7D8496"/>
                </a:gs>
                <a:gs pos="47000">
                  <a:srgbClr val="E6E6E6"/>
                </a:gs>
                <a:gs pos="85001">
                  <a:srgbClr val="7D8496"/>
                </a:gs>
                <a:gs pos="100000">
                  <a:srgbClr val="E6E6E6"/>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70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grpSp>
        <p:nvGrpSpPr>
          <p:cNvPr id="7" name="그룹 29"/>
          <p:cNvGrpSpPr/>
          <p:nvPr/>
        </p:nvGrpSpPr>
        <p:grpSpPr>
          <a:xfrm>
            <a:off x="386922" y="4357694"/>
            <a:ext cx="8745202" cy="71438"/>
            <a:chOff x="357158" y="4357694"/>
            <a:chExt cx="8072494" cy="71438"/>
          </a:xfrm>
        </p:grpSpPr>
        <p:pic>
          <p:nvPicPr>
            <p:cNvPr id="10" name="Picture 4"/>
            <p:cNvPicPr>
              <a:picLocks noChangeAspect="1" noChangeArrowheads="1"/>
            </p:cNvPicPr>
            <p:nvPr/>
          </p:nvPicPr>
          <p:blipFill>
            <a:blip r:embed="rId2" cstate="print"/>
            <a:srcRect r="7467" b="3225"/>
            <a:stretch>
              <a:fillRect/>
            </a:stretch>
          </p:blipFill>
          <p:spPr bwMode="auto">
            <a:xfrm>
              <a:off x="357158" y="4357694"/>
              <a:ext cx="1301694" cy="71438"/>
            </a:xfrm>
            <a:prstGeom prst="rect">
              <a:avLst/>
            </a:prstGeom>
            <a:noFill/>
            <a:ln w="9525">
              <a:noFill/>
              <a:miter lim="800000"/>
              <a:headEnd/>
              <a:tailEnd/>
            </a:ln>
            <a:effectLst/>
          </p:spPr>
        </p:pic>
        <p:pic>
          <p:nvPicPr>
            <p:cNvPr id="12" name="Picture 4"/>
            <p:cNvPicPr>
              <a:picLocks noChangeAspect="1" noChangeArrowheads="1"/>
            </p:cNvPicPr>
            <p:nvPr/>
          </p:nvPicPr>
          <p:blipFill>
            <a:blip r:embed="rId2" cstate="print"/>
            <a:srcRect l="24351" r="7467" b="3225"/>
            <a:stretch>
              <a:fillRect/>
            </a:stretch>
          </p:blipFill>
          <p:spPr bwMode="auto">
            <a:xfrm>
              <a:off x="1658852" y="4357694"/>
              <a:ext cx="959143" cy="71438"/>
            </a:xfrm>
            <a:prstGeom prst="rect">
              <a:avLst/>
            </a:prstGeom>
            <a:noFill/>
            <a:ln w="9525">
              <a:noFill/>
              <a:miter lim="800000"/>
              <a:headEnd/>
              <a:tailEnd/>
            </a:ln>
            <a:effectLst/>
          </p:spPr>
        </p:pic>
        <p:pic>
          <p:nvPicPr>
            <p:cNvPr id="13" name="Picture 4"/>
            <p:cNvPicPr>
              <a:picLocks noChangeAspect="1" noChangeArrowheads="1"/>
            </p:cNvPicPr>
            <p:nvPr/>
          </p:nvPicPr>
          <p:blipFill>
            <a:blip r:embed="rId2" cstate="print"/>
            <a:srcRect l="24351" r="7467" b="3225"/>
            <a:stretch>
              <a:fillRect/>
            </a:stretch>
          </p:blipFill>
          <p:spPr bwMode="auto">
            <a:xfrm>
              <a:off x="2617995" y="4357694"/>
              <a:ext cx="959143" cy="71438"/>
            </a:xfrm>
            <a:prstGeom prst="rect">
              <a:avLst/>
            </a:prstGeom>
            <a:noFill/>
            <a:ln w="9525">
              <a:noFill/>
              <a:miter lim="800000"/>
              <a:headEnd/>
              <a:tailEnd/>
            </a:ln>
            <a:effectLst/>
          </p:spPr>
        </p:pic>
        <p:pic>
          <p:nvPicPr>
            <p:cNvPr id="14" name="Picture 4"/>
            <p:cNvPicPr>
              <a:picLocks noChangeAspect="1" noChangeArrowheads="1"/>
            </p:cNvPicPr>
            <p:nvPr/>
          </p:nvPicPr>
          <p:blipFill>
            <a:blip r:embed="rId2" cstate="print"/>
            <a:srcRect l="24351" r="7467" b="3225"/>
            <a:stretch>
              <a:fillRect/>
            </a:stretch>
          </p:blipFill>
          <p:spPr bwMode="auto">
            <a:xfrm>
              <a:off x="3577138" y="4357694"/>
              <a:ext cx="959143" cy="71438"/>
            </a:xfrm>
            <a:prstGeom prst="rect">
              <a:avLst/>
            </a:prstGeom>
            <a:noFill/>
            <a:ln w="9525">
              <a:noFill/>
              <a:miter lim="800000"/>
              <a:headEnd/>
              <a:tailEnd/>
            </a:ln>
            <a:effectLst/>
          </p:spPr>
        </p:pic>
        <p:pic>
          <p:nvPicPr>
            <p:cNvPr id="15" name="Picture 4"/>
            <p:cNvPicPr>
              <a:picLocks noChangeAspect="1" noChangeArrowheads="1"/>
            </p:cNvPicPr>
            <p:nvPr/>
          </p:nvPicPr>
          <p:blipFill>
            <a:blip r:embed="rId2" cstate="print"/>
            <a:srcRect l="24351" r="7467" b="3225"/>
            <a:stretch>
              <a:fillRect/>
            </a:stretch>
          </p:blipFill>
          <p:spPr bwMode="auto">
            <a:xfrm>
              <a:off x="4536281" y="4357694"/>
              <a:ext cx="959143" cy="71438"/>
            </a:xfrm>
            <a:prstGeom prst="rect">
              <a:avLst/>
            </a:prstGeom>
            <a:noFill/>
            <a:ln w="9525">
              <a:noFill/>
              <a:miter lim="800000"/>
              <a:headEnd/>
              <a:tailEnd/>
            </a:ln>
            <a:effectLst/>
          </p:spPr>
        </p:pic>
        <p:pic>
          <p:nvPicPr>
            <p:cNvPr id="16" name="Picture 4"/>
            <p:cNvPicPr>
              <a:picLocks noChangeAspect="1" noChangeArrowheads="1"/>
            </p:cNvPicPr>
            <p:nvPr/>
          </p:nvPicPr>
          <p:blipFill>
            <a:blip r:embed="rId2" cstate="print"/>
            <a:srcRect l="24351" r="7467" b="3225"/>
            <a:stretch>
              <a:fillRect/>
            </a:stretch>
          </p:blipFill>
          <p:spPr bwMode="auto">
            <a:xfrm>
              <a:off x="5495424" y="4357694"/>
              <a:ext cx="959143" cy="71438"/>
            </a:xfrm>
            <a:prstGeom prst="rect">
              <a:avLst/>
            </a:prstGeom>
            <a:noFill/>
            <a:ln w="9525">
              <a:noFill/>
              <a:miter lim="800000"/>
              <a:headEnd/>
              <a:tailEnd/>
            </a:ln>
            <a:effectLst/>
          </p:spPr>
        </p:pic>
        <p:pic>
          <p:nvPicPr>
            <p:cNvPr id="17" name="Picture 4"/>
            <p:cNvPicPr>
              <a:picLocks noChangeAspect="1" noChangeArrowheads="1"/>
            </p:cNvPicPr>
            <p:nvPr/>
          </p:nvPicPr>
          <p:blipFill>
            <a:blip r:embed="rId2" cstate="print"/>
            <a:srcRect l="24351" r="7467" b="3225"/>
            <a:stretch>
              <a:fillRect/>
            </a:stretch>
          </p:blipFill>
          <p:spPr bwMode="auto">
            <a:xfrm>
              <a:off x="6454567" y="4357694"/>
              <a:ext cx="1975085" cy="71438"/>
            </a:xfrm>
            <a:prstGeom prst="rect">
              <a:avLst/>
            </a:prstGeom>
            <a:noFill/>
            <a:ln w="9525">
              <a:noFill/>
              <a:miter lim="800000"/>
              <a:headEnd/>
              <a:tailEnd/>
            </a:ln>
            <a:effectLst/>
          </p:spPr>
        </p:pic>
      </p:grpSp>
      <p:sp>
        <p:nvSpPr>
          <p:cNvPr id="2" name="제목 1"/>
          <p:cNvSpPr>
            <a:spLocks noGrp="1"/>
          </p:cNvSpPr>
          <p:nvPr>
            <p:ph type="title"/>
          </p:nvPr>
        </p:nvSpPr>
        <p:spPr>
          <a:xfrm>
            <a:off x="782506" y="4406902"/>
            <a:ext cx="8420100" cy="1362075"/>
          </a:xfrm>
        </p:spPr>
        <p:txBody>
          <a:bodyPr anchor="t"/>
          <a:lstStyle>
            <a:lvl1pPr algn="l">
              <a:defRPr sz="3250" b="0" cap="all"/>
            </a:lvl1pPr>
          </a:lstStyle>
          <a:p>
            <a:r>
              <a:rPr lang="ko-KR" altLang="en-US"/>
              <a:t>마스터 제목 스타일 편집</a:t>
            </a:r>
            <a:endParaRPr lang="ko-KR" altLang="en-US" dirty="0"/>
          </a:p>
        </p:txBody>
      </p:sp>
      <p:sp>
        <p:nvSpPr>
          <p:cNvPr id="3" name="텍스트 개체 틀 2"/>
          <p:cNvSpPr>
            <a:spLocks noGrp="1"/>
          </p:cNvSpPr>
          <p:nvPr>
            <p:ph type="body" idx="1"/>
          </p:nvPr>
        </p:nvSpPr>
        <p:spPr>
          <a:xfrm>
            <a:off x="782506" y="2906713"/>
            <a:ext cx="8420100" cy="1500187"/>
          </a:xfrm>
        </p:spPr>
        <p:txBody>
          <a:bodyPr anchor="b"/>
          <a:lstStyle>
            <a:lvl1pPr marL="0" indent="0">
              <a:buNone/>
              <a:defRPr sz="1625">
                <a:solidFill>
                  <a:schemeClr val="tx1">
                    <a:tint val="75000"/>
                  </a:schemeClr>
                </a:solidFill>
              </a:defRPr>
            </a:lvl1pPr>
            <a:lvl2pPr marL="371475" indent="0">
              <a:buNone/>
              <a:defRPr sz="1463">
                <a:solidFill>
                  <a:schemeClr val="tx1">
                    <a:tint val="75000"/>
                  </a:schemeClr>
                </a:solidFill>
              </a:defRPr>
            </a:lvl2pPr>
            <a:lvl3pPr marL="742950" indent="0">
              <a:buNone/>
              <a:defRPr sz="1300">
                <a:solidFill>
                  <a:schemeClr val="tx1">
                    <a:tint val="75000"/>
                  </a:schemeClr>
                </a:solidFill>
              </a:defRPr>
            </a:lvl3pPr>
            <a:lvl4pPr marL="1114425" indent="0">
              <a:buNone/>
              <a:defRPr sz="1138">
                <a:solidFill>
                  <a:schemeClr val="tx1">
                    <a:tint val="75000"/>
                  </a:schemeClr>
                </a:solidFill>
              </a:defRPr>
            </a:lvl4pPr>
            <a:lvl5pPr marL="1485900" indent="0">
              <a:buNone/>
              <a:defRPr sz="1138">
                <a:solidFill>
                  <a:schemeClr val="tx1">
                    <a:tint val="75000"/>
                  </a:schemeClr>
                </a:solidFill>
              </a:defRPr>
            </a:lvl5pPr>
            <a:lvl6pPr marL="1857375" indent="0">
              <a:buNone/>
              <a:defRPr sz="1138">
                <a:solidFill>
                  <a:schemeClr val="tx1">
                    <a:tint val="75000"/>
                  </a:schemeClr>
                </a:solidFill>
              </a:defRPr>
            </a:lvl6pPr>
            <a:lvl7pPr marL="2228850" indent="0">
              <a:buNone/>
              <a:defRPr sz="1138">
                <a:solidFill>
                  <a:schemeClr val="tx1">
                    <a:tint val="75000"/>
                  </a:schemeClr>
                </a:solidFill>
              </a:defRPr>
            </a:lvl7pPr>
            <a:lvl8pPr marL="2600325" indent="0">
              <a:buNone/>
              <a:defRPr sz="1138">
                <a:solidFill>
                  <a:schemeClr val="tx1">
                    <a:tint val="75000"/>
                  </a:schemeClr>
                </a:solidFill>
              </a:defRPr>
            </a:lvl8pPr>
            <a:lvl9pPr marL="2971800" indent="0">
              <a:buNone/>
              <a:defRPr sz="1138">
                <a:solidFill>
                  <a:schemeClr val="tx1">
                    <a:tint val="75000"/>
                  </a:schemeClr>
                </a:solidFill>
              </a:defRPr>
            </a:lvl9pPr>
          </a:lstStyle>
          <a:p>
            <a:pPr lvl="0"/>
            <a:r>
              <a:rPr lang="ko-KR" altLang="en-US"/>
              <a:t>마스터 텍스트 스타일을 편집하려면 클릭</a:t>
            </a:r>
          </a:p>
        </p:txBody>
      </p:sp>
      <p:sp>
        <p:nvSpPr>
          <p:cNvPr id="4" name="날짜 개체 틀 3"/>
          <p:cNvSpPr>
            <a:spLocks noGrp="1"/>
          </p:cNvSpPr>
          <p:nvPr>
            <p:ph type="dt" sz="half" idx="10"/>
          </p:nvPr>
        </p:nvSpPr>
        <p:spPr>
          <a:xfrm>
            <a:off x="495300" y="6356352"/>
            <a:ext cx="2311400" cy="365125"/>
          </a:xfrm>
          <a:prstGeom prst="rect">
            <a:avLst/>
          </a:prstGeom>
        </p:spPr>
        <p:txBody>
          <a:bodyPr/>
          <a:lstStyle/>
          <a:p>
            <a:fld id="{13CDE7C1-A801-47F7-A2E5-4A3AB724CB1B}" type="datetimeFigureOut">
              <a:rPr lang="ko-KR" altLang="en-US" smtClean="0"/>
              <a:t>2025-10-31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B30972D-193B-4DE1-9753-A877741B1944}" type="slidenum">
              <a:rPr lang="ko-KR" altLang="en-US" smtClean="0"/>
              <a:t>‹#›</a:t>
            </a:fld>
            <a:endParaRPr lang="ko-KR" altLang="en-US"/>
          </a:p>
        </p:txBody>
      </p:sp>
    </p:spTree>
    <p:extLst>
      <p:ext uri="{BB962C8B-B14F-4D97-AF65-F5344CB8AC3E}">
        <p14:creationId xmlns:p14="http://schemas.microsoft.com/office/powerpoint/2010/main" val="276301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2045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82329" y="2505075"/>
            <a:ext cx="4190702"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14913" y="2505075"/>
            <a:ext cx="4211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570561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0662200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82020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dirty="0"/>
              <a:t>10/31/2025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70472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dirty="0"/>
              <a:t>10/31/2025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43245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4.jpeg"/><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5.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10/31/2025</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85860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40" name="Picture 16" descr="F:\images\design\2016.09.12 엣지아이랩 ppt 템플릿\line_yello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22"/>
            <a:ext cx="9906000" cy="27325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F:\images\design\2016.09.12 엣지아이랩 ppt 템플릿\line_blu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612396"/>
            <a:ext cx="9906000" cy="245604"/>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p:cNvSpPr>
            <a:spLocks noGrp="1"/>
          </p:cNvSpPr>
          <p:nvPr>
            <p:ph type="body" idx="1"/>
          </p:nvPr>
        </p:nvSpPr>
        <p:spPr>
          <a:xfrm>
            <a:off x="495300" y="620688"/>
            <a:ext cx="8915400" cy="5594394"/>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3"/>
          </p:nvPr>
        </p:nvSpPr>
        <p:spPr>
          <a:xfrm>
            <a:off x="3384550" y="6356352"/>
            <a:ext cx="3136900"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9300" y="6356352"/>
            <a:ext cx="231140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6B30972D-193B-4DE1-9753-A877741B1944}" type="slidenum">
              <a:rPr lang="ko-KR" altLang="en-US" smtClean="0"/>
              <a:t>‹#›</a:t>
            </a:fld>
            <a:endParaRPr lang="ko-KR" altLang="en-US"/>
          </a:p>
        </p:txBody>
      </p:sp>
      <p:sp>
        <p:nvSpPr>
          <p:cNvPr id="2" name="제목 개체 틀 1"/>
          <p:cNvSpPr>
            <a:spLocks noGrp="1"/>
          </p:cNvSpPr>
          <p:nvPr>
            <p:ph type="title"/>
          </p:nvPr>
        </p:nvSpPr>
        <p:spPr>
          <a:xfrm>
            <a:off x="495300" y="145473"/>
            <a:ext cx="8915400" cy="403209"/>
          </a:xfrm>
          <a:prstGeom prst="rect">
            <a:avLst/>
          </a:prstGeom>
        </p:spPr>
        <p:txBody>
          <a:bodyPr vert="horz" lIns="91440" tIns="45720" rIns="91440" bIns="45720" rtlCol="0" anchor="ctr">
            <a:noAutofit/>
          </a:bodyPr>
          <a:lstStyle/>
          <a:p>
            <a:r>
              <a:rPr lang="ko-KR" altLang="en-US" dirty="0"/>
              <a:t>마스터 제목 스타일 편집</a:t>
            </a:r>
          </a:p>
        </p:txBody>
      </p:sp>
      <p:pic>
        <p:nvPicPr>
          <p:cNvPr id="10" name="그림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7460" y="-146851"/>
            <a:ext cx="799569" cy="728321"/>
          </a:xfrm>
          <a:prstGeom prst="rect">
            <a:avLst/>
          </a:prstGeom>
        </p:spPr>
      </p:pic>
      <p:pic>
        <p:nvPicPr>
          <p:cNvPr id="11" name="그림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5" y="6120215"/>
            <a:ext cx="799569" cy="728321"/>
          </a:xfrm>
          <a:prstGeom prst="rect">
            <a:avLst/>
          </a:prstGeom>
        </p:spPr>
      </p:pic>
    </p:spTree>
    <p:extLst>
      <p:ext uri="{BB962C8B-B14F-4D97-AF65-F5344CB8AC3E}">
        <p14:creationId xmlns:p14="http://schemas.microsoft.com/office/powerpoint/2010/main" val="127022771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xStyles>
    <p:titleStyle>
      <a:lvl1pPr algn="l" defTabSz="742950" rtl="0" eaLnBrk="1" latinLnBrk="1" hangingPunct="1">
        <a:spcBef>
          <a:spcPct val="0"/>
        </a:spcBef>
        <a:buNone/>
        <a:defRPr sz="1625" b="0" kern="1200">
          <a:solidFill>
            <a:schemeClr val="tx1"/>
          </a:solidFill>
          <a:latin typeface="HY견고딕" pitchFamily="18" charset="-127"/>
          <a:ea typeface="HY견고딕" pitchFamily="18" charset="-127"/>
          <a:cs typeface="+mj-cs"/>
        </a:defRPr>
      </a:lvl1pPr>
    </p:titleStyle>
    <p:bodyStyle>
      <a:lvl1pPr marL="278606" indent="-278606" algn="l" defTabSz="742950" rtl="0" eaLnBrk="1" latinLnBrk="1" hangingPunct="1">
        <a:spcBef>
          <a:spcPct val="20000"/>
        </a:spcBef>
        <a:buClr>
          <a:schemeClr val="accent6">
            <a:lumMod val="75000"/>
          </a:schemeClr>
        </a:buClr>
        <a:buFont typeface="Wingdings" pitchFamily="2" charset="2"/>
        <a:buChar char="l"/>
        <a:defRPr sz="1300" kern="1200">
          <a:solidFill>
            <a:schemeClr val="tx1"/>
          </a:solidFill>
          <a:latin typeface="+mn-ea"/>
          <a:ea typeface="+mn-ea"/>
          <a:cs typeface="+mn-cs"/>
        </a:defRPr>
      </a:lvl1pPr>
      <a:lvl2pPr marL="603647" indent="-232172" algn="l" defTabSz="742950" rtl="0" eaLnBrk="1" latinLnBrk="1" hangingPunct="1">
        <a:spcBef>
          <a:spcPct val="20000"/>
        </a:spcBef>
        <a:buClr>
          <a:srgbClr val="3399FF"/>
        </a:buClr>
        <a:buFont typeface="Arial" pitchFamily="34" charset="0"/>
        <a:buChar char="–"/>
        <a:defRPr sz="1300" kern="1200">
          <a:solidFill>
            <a:schemeClr val="tx1"/>
          </a:solidFill>
          <a:latin typeface="+mn-ea"/>
          <a:ea typeface="+mn-ea"/>
          <a:cs typeface="+mn-cs"/>
        </a:defRPr>
      </a:lvl2pPr>
      <a:lvl3pPr marL="928688" indent="-185738" algn="l" defTabSz="742950" rtl="0" eaLnBrk="1" latinLnBrk="1" hangingPunct="1">
        <a:spcBef>
          <a:spcPct val="20000"/>
        </a:spcBef>
        <a:buClr>
          <a:srgbClr val="FF9933"/>
        </a:buClr>
        <a:buFont typeface="Wingdings" pitchFamily="2" charset="2"/>
        <a:buChar char="§"/>
        <a:defRPr sz="1300" kern="1200">
          <a:solidFill>
            <a:schemeClr val="tx1"/>
          </a:solidFill>
          <a:latin typeface="+mn-ea"/>
          <a:ea typeface="+mn-ea"/>
          <a:cs typeface="+mn-cs"/>
        </a:defRPr>
      </a:lvl3pPr>
      <a:lvl4pPr marL="1300163" indent="-185738" algn="l" defTabSz="742950" rtl="0" eaLnBrk="1" latinLnBrk="1" hangingPunct="1">
        <a:spcBef>
          <a:spcPct val="20000"/>
        </a:spcBef>
        <a:buClr>
          <a:srgbClr val="3399FF"/>
        </a:buClr>
        <a:buFont typeface="Arial" pitchFamily="34" charset="0"/>
        <a:buChar char="–"/>
        <a:defRPr sz="1300" kern="1200">
          <a:solidFill>
            <a:schemeClr val="tx1"/>
          </a:solidFill>
          <a:latin typeface="+mn-ea"/>
          <a:ea typeface="+mn-ea"/>
          <a:cs typeface="+mn-cs"/>
        </a:defRPr>
      </a:lvl4pPr>
      <a:lvl5pPr marL="1671638" indent="-185738" algn="l" defTabSz="742950" rtl="0" eaLnBrk="1" latinLnBrk="1" hangingPunct="1">
        <a:spcBef>
          <a:spcPct val="20000"/>
        </a:spcBef>
        <a:buClr>
          <a:srgbClr val="FF9933"/>
        </a:buClr>
        <a:buFont typeface="Arial" pitchFamily="34" charset="0"/>
        <a:buChar char="•"/>
        <a:defRPr sz="1300" kern="1200">
          <a:solidFill>
            <a:schemeClr val="tx1"/>
          </a:solidFill>
          <a:latin typeface="+mn-ea"/>
          <a:ea typeface="+mn-ea"/>
          <a:cs typeface="+mn-cs"/>
        </a:defRPr>
      </a:lvl5pPr>
      <a:lvl6pPr marL="2043113" indent="-185738" algn="l" defTabSz="742950" rtl="0" eaLnBrk="1" latinLnBrk="1" hangingPunct="1">
        <a:spcBef>
          <a:spcPct val="20000"/>
        </a:spcBef>
        <a:buFont typeface="Arial" pitchFamily="34" charset="0"/>
        <a:buChar char="•"/>
        <a:defRPr sz="1625" kern="1200">
          <a:solidFill>
            <a:schemeClr val="tx1"/>
          </a:solidFill>
          <a:latin typeface="+mn-lt"/>
          <a:ea typeface="+mn-ea"/>
          <a:cs typeface="+mn-cs"/>
        </a:defRPr>
      </a:lvl6pPr>
      <a:lvl7pPr marL="2414588" indent="-185738" algn="l" defTabSz="742950" rtl="0" eaLnBrk="1" latinLnBrk="1" hangingPunct="1">
        <a:spcBef>
          <a:spcPct val="20000"/>
        </a:spcBef>
        <a:buFont typeface="Arial" pitchFamily="34" charset="0"/>
        <a:buChar char="•"/>
        <a:defRPr sz="1625" kern="1200">
          <a:solidFill>
            <a:schemeClr val="tx1"/>
          </a:solidFill>
          <a:latin typeface="+mn-lt"/>
          <a:ea typeface="+mn-ea"/>
          <a:cs typeface="+mn-cs"/>
        </a:defRPr>
      </a:lvl7pPr>
      <a:lvl8pPr marL="2786063" indent="-185738" algn="l" defTabSz="742950" rtl="0" eaLnBrk="1" latinLnBrk="1" hangingPunct="1">
        <a:spcBef>
          <a:spcPct val="20000"/>
        </a:spcBef>
        <a:buFont typeface="Arial" pitchFamily="34" charset="0"/>
        <a:buChar char="•"/>
        <a:defRPr sz="1625" kern="1200">
          <a:solidFill>
            <a:schemeClr val="tx1"/>
          </a:solidFill>
          <a:latin typeface="+mn-lt"/>
          <a:ea typeface="+mn-ea"/>
          <a:cs typeface="+mn-cs"/>
        </a:defRPr>
      </a:lvl8pPr>
      <a:lvl9pPr marL="3157538" indent="-185738" algn="l" defTabSz="742950" rtl="0" eaLnBrk="1" latinLnBrk="1" hangingPunct="1">
        <a:spcBef>
          <a:spcPct val="20000"/>
        </a:spcBef>
        <a:buFont typeface="Arial" pitchFamily="34" charset="0"/>
        <a:buChar char="•"/>
        <a:defRPr sz="1625" kern="1200">
          <a:solidFill>
            <a:schemeClr val="tx1"/>
          </a:solidFill>
          <a:latin typeface="+mn-lt"/>
          <a:ea typeface="+mn-ea"/>
          <a:cs typeface="+mn-cs"/>
        </a:defRPr>
      </a:lvl9pPr>
    </p:bodyStyle>
    <p:otherStyle>
      <a:defPPr>
        <a:defRPr lang="ko-KR"/>
      </a:defPPr>
      <a:lvl1pPr marL="0" algn="l" defTabSz="742950" rtl="0" eaLnBrk="1" latinLnBrk="1" hangingPunct="1">
        <a:defRPr sz="1463" kern="1200">
          <a:solidFill>
            <a:schemeClr val="tx1"/>
          </a:solidFill>
          <a:latin typeface="+mn-lt"/>
          <a:ea typeface="+mn-ea"/>
          <a:cs typeface="+mn-cs"/>
        </a:defRPr>
      </a:lvl1pPr>
      <a:lvl2pPr marL="371475" algn="l" defTabSz="742950" rtl="0" eaLnBrk="1" latinLnBrk="1" hangingPunct="1">
        <a:defRPr sz="1463" kern="1200">
          <a:solidFill>
            <a:schemeClr val="tx1"/>
          </a:solidFill>
          <a:latin typeface="+mn-lt"/>
          <a:ea typeface="+mn-ea"/>
          <a:cs typeface="+mn-cs"/>
        </a:defRPr>
      </a:lvl2pPr>
      <a:lvl3pPr marL="742950" algn="l" defTabSz="742950" rtl="0" eaLnBrk="1" latinLnBrk="1" hangingPunct="1">
        <a:defRPr sz="1463" kern="1200">
          <a:solidFill>
            <a:schemeClr val="tx1"/>
          </a:solidFill>
          <a:latin typeface="+mn-lt"/>
          <a:ea typeface="+mn-ea"/>
          <a:cs typeface="+mn-cs"/>
        </a:defRPr>
      </a:lvl3pPr>
      <a:lvl4pPr marL="1114425" algn="l" defTabSz="742950" rtl="0" eaLnBrk="1" latinLnBrk="1" hangingPunct="1">
        <a:defRPr sz="1463" kern="1200">
          <a:solidFill>
            <a:schemeClr val="tx1"/>
          </a:solidFill>
          <a:latin typeface="+mn-lt"/>
          <a:ea typeface="+mn-ea"/>
          <a:cs typeface="+mn-cs"/>
        </a:defRPr>
      </a:lvl4pPr>
      <a:lvl5pPr marL="1485900" algn="l" defTabSz="742950" rtl="0" eaLnBrk="1" latinLnBrk="1" hangingPunct="1">
        <a:defRPr sz="1463" kern="1200">
          <a:solidFill>
            <a:schemeClr val="tx1"/>
          </a:solidFill>
          <a:latin typeface="+mn-lt"/>
          <a:ea typeface="+mn-ea"/>
          <a:cs typeface="+mn-cs"/>
        </a:defRPr>
      </a:lvl5pPr>
      <a:lvl6pPr marL="1857375" algn="l" defTabSz="742950" rtl="0" eaLnBrk="1" latinLnBrk="1" hangingPunct="1">
        <a:defRPr sz="1463" kern="1200">
          <a:solidFill>
            <a:schemeClr val="tx1"/>
          </a:solidFill>
          <a:latin typeface="+mn-lt"/>
          <a:ea typeface="+mn-ea"/>
          <a:cs typeface="+mn-cs"/>
        </a:defRPr>
      </a:lvl6pPr>
      <a:lvl7pPr marL="2228850" algn="l" defTabSz="742950" rtl="0" eaLnBrk="1" latinLnBrk="1" hangingPunct="1">
        <a:defRPr sz="1463" kern="1200">
          <a:solidFill>
            <a:schemeClr val="tx1"/>
          </a:solidFill>
          <a:latin typeface="+mn-lt"/>
          <a:ea typeface="+mn-ea"/>
          <a:cs typeface="+mn-cs"/>
        </a:defRPr>
      </a:lvl7pPr>
      <a:lvl8pPr marL="2600325" algn="l" defTabSz="742950" rtl="0" eaLnBrk="1" latinLnBrk="1" hangingPunct="1">
        <a:defRPr sz="1463" kern="1200">
          <a:solidFill>
            <a:schemeClr val="tx1"/>
          </a:solidFill>
          <a:latin typeface="+mn-lt"/>
          <a:ea typeface="+mn-ea"/>
          <a:cs typeface="+mn-cs"/>
        </a:defRPr>
      </a:lvl8pPr>
      <a:lvl9pPr marL="2971800" algn="l" defTabSz="742950" rtl="0" eaLnBrk="1" latinLnBrk="1" hangingPunct="1">
        <a:defRPr sz="146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40" name="Picture 16" descr="F:\images\design\2016.09.12 엣지아이랩 ppt 템플릿\line_yello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21"/>
            <a:ext cx="9906000" cy="27325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F:\images\design\2016.09.12 엣지아이랩 ppt 템플릿\line_bl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612396"/>
            <a:ext cx="9906000" cy="245604"/>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p:cNvSpPr>
            <a:spLocks noGrp="1"/>
          </p:cNvSpPr>
          <p:nvPr>
            <p:ph type="body" idx="1"/>
          </p:nvPr>
        </p:nvSpPr>
        <p:spPr>
          <a:xfrm>
            <a:off x="495300" y="620688"/>
            <a:ext cx="8915400" cy="5594394"/>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 name="제목 개체 틀 1"/>
          <p:cNvSpPr>
            <a:spLocks noGrp="1"/>
          </p:cNvSpPr>
          <p:nvPr>
            <p:ph type="title"/>
          </p:nvPr>
        </p:nvSpPr>
        <p:spPr>
          <a:xfrm>
            <a:off x="495300" y="145472"/>
            <a:ext cx="8915400" cy="403209"/>
          </a:xfrm>
          <a:prstGeom prst="rect">
            <a:avLst/>
          </a:prstGeom>
        </p:spPr>
        <p:txBody>
          <a:bodyPr vert="horz" lIns="91440" tIns="45720" rIns="91440" bIns="45720" rtlCol="0" anchor="ctr">
            <a:noAutofit/>
          </a:bodyPr>
          <a:lstStyle/>
          <a:p>
            <a:r>
              <a:rPr lang="ko-KR" altLang="en-US" dirty="0"/>
              <a:t>마스터 제목 스타일 편집</a:t>
            </a:r>
          </a:p>
        </p:txBody>
      </p:sp>
      <p:pic>
        <p:nvPicPr>
          <p:cNvPr id="10" name="그림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7460" y="-146851"/>
            <a:ext cx="799569" cy="728321"/>
          </a:xfrm>
          <a:prstGeom prst="rect">
            <a:avLst/>
          </a:prstGeom>
        </p:spPr>
      </p:pic>
      <p:pic>
        <p:nvPicPr>
          <p:cNvPr id="11" name="그림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55" y="6120214"/>
            <a:ext cx="799569" cy="728321"/>
          </a:xfrm>
          <a:prstGeom prst="rect">
            <a:avLst/>
          </a:prstGeom>
        </p:spPr>
      </p:pic>
    </p:spTree>
    <p:extLst>
      <p:ext uri="{BB962C8B-B14F-4D97-AF65-F5344CB8AC3E}">
        <p14:creationId xmlns:p14="http://schemas.microsoft.com/office/powerpoint/2010/main" val="2340688078"/>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1" hangingPunct="1">
        <a:spcBef>
          <a:spcPct val="0"/>
        </a:spcBef>
        <a:buNone/>
        <a:defRPr sz="2000" b="0" kern="1200">
          <a:solidFill>
            <a:schemeClr val="tx1"/>
          </a:solidFill>
          <a:latin typeface="HY견고딕" pitchFamily="18" charset="-127"/>
          <a:ea typeface="HY견고딕" pitchFamily="18" charset="-127"/>
          <a:cs typeface="+mj-cs"/>
        </a:defRPr>
      </a:lvl1pPr>
    </p:titleStyle>
    <p:bodyStyle>
      <a:lvl1pPr marL="342900" indent="-342900" algn="l" defTabSz="914400" rtl="0" eaLnBrk="1" latinLnBrk="1" hangingPunct="1">
        <a:spcBef>
          <a:spcPct val="20000"/>
        </a:spcBef>
        <a:buClr>
          <a:schemeClr val="accent6">
            <a:lumMod val="75000"/>
          </a:schemeClr>
        </a:buClr>
        <a:buFont typeface="Wingdings" pitchFamily="2" charset="2"/>
        <a:buChar char="l"/>
        <a:defRPr sz="1600" kern="1200">
          <a:solidFill>
            <a:schemeClr val="tx1"/>
          </a:solidFill>
          <a:latin typeface="+mn-ea"/>
          <a:ea typeface="+mn-ea"/>
          <a:cs typeface="+mn-cs"/>
        </a:defRPr>
      </a:lvl1pPr>
      <a:lvl2pPr marL="742950" indent="-285750" algn="l" defTabSz="914400" rtl="0" eaLnBrk="1" latinLnBrk="1" hangingPunct="1">
        <a:spcBef>
          <a:spcPct val="20000"/>
        </a:spcBef>
        <a:buClr>
          <a:srgbClr val="3399FF"/>
        </a:buClr>
        <a:buFont typeface="Arial" pitchFamily="34" charset="0"/>
        <a:buChar char="–"/>
        <a:defRPr sz="1600" kern="1200">
          <a:solidFill>
            <a:schemeClr val="tx1"/>
          </a:solidFill>
          <a:latin typeface="+mn-ea"/>
          <a:ea typeface="+mn-ea"/>
          <a:cs typeface="+mn-cs"/>
        </a:defRPr>
      </a:lvl2pPr>
      <a:lvl3pPr marL="1143000" indent="-228600" algn="l" defTabSz="914400" rtl="0" eaLnBrk="1" latinLnBrk="1" hangingPunct="1">
        <a:spcBef>
          <a:spcPct val="20000"/>
        </a:spcBef>
        <a:buClr>
          <a:srgbClr val="FF9933"/>
        </a:buClr>
        <a:buFont typeface="Wingdings" pitchFamily="2" charset="2"/>
        <a:buChar char="§"/>
        <a:defRPr sz="1600" kern="1200">
          <a:solidFill>
            <a:schemeClr val="tx1"/>
          </a:solidFill>
          <a:latin typeface="+mn-ea"/>
          <a:ea typeface="+mn-ea"/>
          <a:cs typeface="+mn-cs"/>
        </a:defRPr>
      </a:lvl3pPr>
      <a:lvl4pPr marL="1600200" indent="-228600" algn="l" defTabSz="914400" rtl="0" eaLnBrk="1" latinLnBrk="1" hangingPunct="1">
        <a:spcBef>
          <a:spcPct val="20000"/>
        </a:spcBef>
        <a:buClr>
          <a:srgbClr val="3399FF"/>
        </a:buClr>
        <a:buFont typeface="Arial" pitchFamily="34" charset="0"/>
        <a:buChar char="–"/>
        <a:defRPr sz="1600" kern="1200">
          <a:solidFill>
            <a:schemeClr val="tx1"/>
          </a:solidFill>
          <a:latin typeface="+mn-ea"/>
          <a:ea typeface="+mn-ea"/>
          <a:cs typeface="+mn-cs"/>
        </a:defRPr>
      </a:lvl4pPr>
      <a:lvl5pPr marL="2057400" indent="-228600" algn="l" defTabSz="914400" rtl="0" eaLnBrk="1" latinLnBrk="1" hangingPunct="1">
        <a:spcBef>
          <a:spcPct val="20000"/>
        </a:spcBef>
        <a:buClr>
          <a:srgbClr val="FF9933"/>
        </a:buClr>
        <a:buFont typeface="Arial" pitchFamily="34" charset="0"/>
        <a:buChar char="•"/>
        <a:defRPr sz="1600" kern="1200">
          <a:solidFill>
            <a:schemeClr val="tx1"/>
          </a:solidFill>
          <a:latin typeface="+mn-ea"/>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40" name="Picture 16" descr="F:\images\design\2016.09.12 엣지아이랩 ppt 템플릿\line_yello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21"/>
            <a:ext cx="9906000" cy="27325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F:\images\design\2016.09.12 엣지아이랩 ppt 템플릿\line_blu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612396"/>
            <a:ext cx="9906000" cy="245604"/>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p:cNvSpPr>
            <a:spLocks noGrp="1"/>
          </p:cNvSpPr>
          <p:nvPr>
            <p:ph type="body" idx="1"/>
          </p:nvPr>
        </p:nvSpPr>
        <p:spPr>
          <a:xfrm>
            <a:off x="495300" y="620688"/>
            <a:ext cx="8915400" cy="5594394"/>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 name="제목 개체 틀 1"/>
          <p:cNvSpPr>
            <a:spLocks noGrp="1"/>
          </p:cNvSpPr>
          <p:nvPr>
            <p:ph type="title"/>
          </p:nvPr>
        </p:nvSpPr>
        <p:spPr>
          <a:xfrm>
            <a:off x="495300" y="145472"/>
            <a:ext cx="8915400" cy="403209"/>
          </a:xfrm>
          <a:prstGeom prst="rect">
            <a:avLst/>
          </a:prstGeom>
        </p:spPr>
        <p:txBody>
          <a:bodyPr vert="horz" lIns="91440" tIns="45720" rIns="91440" bIns="45720" rtlCol="0" anchor="ctr">
            <a:noAutofit/>
          </a:bodyPr>
          <a:lstStyle/>
          <a:p>
            <a:r>
              <a:rPr lang="ko-KR" altLang="en-US" dirty="0"/>
              <a:t>마스터 제목 스타일 편집</a:t>
            </a:r>
          </a:p>
        </p:txBody>
      </p:sp>
      <p:pic>
        <p:nvPicPr>
          <p:cNvPr id="10" name="그림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7460" y="-146851"/>
            <a:ext cx="799569" cy="728321"/>
          </a:xfrm>
          <a:prstGeom prst="rect">
            <a:avLst/>
          </a:prstGeom>
        </p:spPr>
      </p:pic>
      <p:pic>
        <p:nvPicPr>
          <p:cNvPr id="11" name="그림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5" y="6120214"/>
            <a:ext cx="799569" cy="728321"/>
          </a:xfrm>
          <a:prstGeom prst="rect">
            <a:avLst/>
          </a:prstGeom>
        </p:spPr>
      </p:pic>
    </p:spTree>
    <p:extLst>
      <p:ext uri="{BB962C8B-B14F-4D97-AF65-F5344CB8AC3E}">
        <p14:creationId xmlns:p14="http://schemas.microsoft.com/office/powerpoint/2010/main" val="232836393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xStyles>
    <p:titleStyle>
      <a:lvl1pPr algn="l" defTabSz="914400" rtl="0" eaLnBrk="1" latinLnBrk="1" hangingPunct="1">
        <a:spcBef>
          <a:spcPct val="0"/>
        </a:spcBef>
        <a:buNone/>
        <a:defRPr sz="2000" b="0" kern="1200">
          <a:solidFill>
            <a:schemeClr val="tx1"/>
          </a:solidFill>
          <a:latin typeface="HY견고딕" pitchFamily="18" charset="-127"/>
          <a:ea typeface="HY견고딕" pitchFamily="18" charset="-127"/>
          <a:cs typeface="+mj-cs"/>
        </a:defRPr>
      </a:lvl1pPr>
    </p:titleStyle>
    <p:bodyStyle>
      <a:lvl1pPr marL="342900" indent="-342900" algn="l" defTabSz="914400" rtl="0" eaLnBrk="1" latinLnBrk="1" hangingPunct="1">
        <a:spcBef>
          <a:spcPct val="20000"/>
        </a:spcBef>
        <a:buClr>
          <a:schemeClr val="accent6">
            <a:lumMod val="75000"/>
          </a:schemeClr>
        </a:buClr>
        <a:buFont typeface="Wingdings" pitchFamily="2" charset="2"/>
        <a:buChar char="l"/>
        <a:defRPr sz="1600" kern="1200">
          <a:solidFill>
            <a:schemeClr val="tx1"/>
          </a:solidFill>
          <a:latin typeface="+mn-ea"/>
          <a:ea typeface="+mn-ea"/>
          <a:cs typeface="+mn-cs"/>
        </a:defRPr>
      </a:lvl1pPr>
      <a:lvl2pPr marL="742950" indent="-285750" algn="l" defTabSz="914400" rtl="0" eaLnBrk="1" latinLnBrk="1" hangingPunct="1">
        <a:spcBef>
          <a:spcPct val="20000"/>
        </a:spcBef>
        <a:buClr>
          <a:srgbClr val="3399FF"/>
        </a:buClr>
        <a:buFont typeface="Arial" pitchFamily="34" charset="0"/>
        <a:buChar char="–"/>
        <a:defRPr sz="1600" kern="1200">
          <a:solidFill>
            <a:schemeClr val="tx1"/>
          </a:solidFill>
          <a:latin typeface="+mn-ea"/>
          <a:ea typeface="+mn-ea"/>
          <a:cs typeface="+mn-cs"/>
        </a:defRPr>
      </a:lvl2pPr>
      <a:lvl3pPr marL="1143000" indent="-228600" algn="l" defTabSz="914400" rtl="0" eaLnBrk="1" latinLnBrk="1" hangingPunct="1">
        <a:spcBef>
          <a:spcPct val="20000"/>
        </a:spcBef>
        <a:buClr>
          <a:srgbClr val="FF9933"/>
        </a:buClr>
        <a:buFont typeface="Wingdings" pitchFamily="2" charset="2"/>
        <a:buChar char="§"/>
        <a:defRPr sz="1600" kern="1200">
          <a:solidFill>
            <a:schemeClr val="tx1"/>
          </a:solidFill>
          <a:latin typeface="+mn-ea"/>
          <a:ea typeface="+mn-ea"/>
          <a:cs typeface="+mn-cs"/>
        </a:defRPr>
      </a:lvl3pPr>
      <a:lvl4pPr marL="1600200" indent="-228600" algn="l" defTabSz="914400" rtl="0" eaLnBrk="1" latinLnBrk="1" hangingPunct="1">
        <a:spcBef>
          <a:spcPct val="20000"/>
        </a:spcBef>
        <a:buClr>
          <a:srgbClr val="3399FF"/>
        </a:buClr>
        <a:buFont typeface="Arial" pitchFamily="34" charset="0"/>
        <a:buChar char="–"/>
        <a:defRPr sz="1600" kern="1200">
          <a:solidFill>
            <a:schemeClr val="tx1"/>
          </a:solidFill>
          <a:latin typeface="+mn-ea"/>
          <a:ea typeface="+mn-ea"/>
          <a:cs typeface="+mn-cs"/>
        </a:defRPr>
      </a:lvl4pPr>
      <a:lvl5pPr marL="2057400" indent="-228600" algn="l" defTabSz="914400" rtl="0" eaLnBrk="1" latinLnBrk="1" hangingPunct="1">
        <a:spcBef>
          <a:spcPct val="20000"/>
        </a:spcBef>
        <a:buClr>
          <a:srgbClr val="FF9933"/>
        </a:buClr>
        <a:buFont typeface="Arial" pitchFamily="34" charset="0"/>
        <a:buChar char="•"/>
        <a:defRPr sz="1600" kern="1200">
          <a:solidFill>
            <a:schemeClr val="tx1"/>
          </a:solidFill>
          <a:latin typeface="+mn-ea"/>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8.xml.rels><?xml version="1.0" encoding="UTF-8" standalone="yes"?>
<Relationships xmlns="http://schemas.openxmlformats.org/package/2006/relationships"><Relationship Id="rId2" Type="http://schemas.openxmlformats.org/officeDocument/2006/relationships/image" Target="../media/image678.png"/><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9.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3" Type="http://schemas.openxmlformats.org/officeDocument/2006/relationships/image" Target="../media/image682.png"/><Relationship Id="rId2" Type="http://schemas.openxmlformats.org/officeDocument/2006/relationships/image" Target="../media/image681.png"/><Relationship Id="rId1" Type="http://schemas.openxmlformats.org/officeDocument/2006/relationships/slideLayout" Target="../slideLayouts/slideLayout31.xml"/><Relationship Id="rId4" Type="http://schemas.openxmlformats.org/officeDocument/2006/relationships/image" Target="../media/image683.png"/></Relationships>
</file>

<file path=ppt/slides/_rels/slide111.xml.rels><?xml version="1.0" encoding="UTF-8" standalone="yes"?>
<Relationships xmlns="http://schemas.openxmlformats.org/package/2006/relationships"><Relationship Id="rId3" Type="http://schemas.openxmlformats.org/officeDocument/2006/relationships/image" Target="../media/image685.png"/><Relationship Id="rId2" Type="http://schemas.openxmlformats.org/officeDocument/2006/relationships/image" Target="../media/image684.png"/><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3" Type="http://schemas.openxmlformats.org/officeDocument/2006/relationships/image" Target="../media/image687.png"/><Relationship Id="rId2" Type="http://schemas.openxmlformats.org/officeDocument/2006/relationships/image" Target="../media/image686.png"/><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3" Type="http://schemas.openxmlformats.org/officeDocument/2006/relationships/image" Target="../media/image689.png"/><Relationship Id="rId2" Type="http://schemas.openxmlformats.org/officeDocument/2006/relationships/image" Target="../media/image688.png"/><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image" Target="../media/image690.png"/><Relationship Id="rId1" Type="http://schemas.openxmlformats.org/officeDocument/2006/relationships/slideLayout" Target="../slideLayouts/slideLayout31.xml"/><Relationship Id="rId6" Type="http://schemas.openxmlformats.org/officeDocument/2006/relationships/image" Target="../media/image694.png"/><Relationship Id="rId5" Type="http://schemas.openxmlformats.org/officeDocument/2006/relationships/image" Target="../media/image693.png"/><Relationship Id="rId4" Type="http://schemas.openxmlformats.org/officeDocument/2006/relationships/image" Target="../media/image692.png"/></Relationships>
</file>

<file path=ppt/slides/_rels/slide115.xml.rels><?xml version="1.0" encoding="UTF-8" standalone="yes"?>
<Relationships xmlns="http://schemas.openxmlformats.org/package/2006/relationships"><Relationship Id="rId2" Type="http://schemas.openxmlformats.org/officeDocument/2006/relationships/image" Target="../media/image695.png"/><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3" Type="http://schemas.openxmlformats.org/officeDocument/2006/relationships/image" Target="../media/image697.png"/><Relationship Id="rId2" Type="http://schemas.openxmlformats.org/officeDocument/2006/relationships/image" Target="../media/image696.png"/><Relationship Id="rId1" Type="http://schemas.openxmlformats.org/officeDocument/2006/relationships/slideLayout" Target="../slideLayouts/slideLayout31.xml"/><Relationship Id="rId5" Type="http://schemas.openxmlformats.org/officeDocument/2006/relationships/image" Target="../media/image699.png"/><Relationship Id="rId4" Type="http://schemas.openxmlformats.org/officeDocument/2006/relationships/image" Target="../media/image698.png"/></Relationships>
</file>

<file path=ppt/slides/_rels/slide117.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image" Target="../media/image700.png"/><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2" Type="http://schemas.openxmlformats.org/officeDocument/2006/relationships/image" Target="../media/image702.png"/><Relationship Id="rId1" Type="http://schemas.openxmlformats.org/officeDocument/2006/relationships/slideLayout" Target="../slideLayouts/slideLayout31.xml"/></Relationships>
</file>

<file path=ppt/slides/_rels/slide121.xml.rels><?xml version="1.0" encoding="UTF-8" standalone="yes"?>
<Relationships xmlns="http://schemas.openxmlformats.org/package/2006/relationships"><Relationship Id="rId2" Type="http://schemas.openxmlformats.org/officeDocument/2006/relationships/image" Target="../media/image703.png"/><Relationship Id="rId1" Type="http://schemas.openxmlformats.org/officeDocument/2006/relationships/slideLayout" Target="../slideLayouts/slideLayout31.xml"/></Relationships>
</file>

<file path=ppt/slides/_rels/slide122.xml.rels><?xml version="1.0" encoding="UTF-8" standalone="yes"?>
<Relationships xmlns="http://schemas.openxmlformats.org/package/2006/relationships"><Relationship Id="rId2" Type="http://schemas.openxmlformats.org/officeDocument/2006/relationships/image" Target="../media/image704.png"/><Relationship Id="rId1" Type="http://schemas.openxmlformats.org/officeDocument/2006/relationships/slideLayout" Target="../slideLayouts/slideLayout31.xml"/></Relationships>
</file>

<file path=ppt/slides/_rels/slide123.xml.rels><?xml version="1.0" encoding="UTF-8" standalone="yes"?>
<Relationships xmlns="http://schemas.openxmlformats.org/package/2006/relationships"><Relationship Id="rId2" Type="http://schemas.openxmlformats.org/officeDocument/2006/relationships/image" Target="../media/image705.png"/><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2" Type="http://schemas.openxmlformats.org/officeDocument/2006/relationships/image" Target="../media/image706.png"/><Relationship Id="rId1" Type="http://schemas.openxmlformats.org/officeDocument/2006/relationships/slideLayout" Target="../slideLayouts/slideLayout31.xml"/></Relationships>
</file>

<file path=ppt/slides/_rels/slide125.xml.rels><?xml version="1.0" encoding="UTF-8" standalone="yes"?>
<Relationships xmlns="http://schemas.openxmlformats.org/package/2006/relationships"><Relationship Id="rId3" Type="http://schemas.openxmlformats.org/officeDocument/2006/relationships/image" Target="../media/image708.png"/><Relationship Id="rId2" Type="http://schemas.openxmlformats.org/officeDocument/2006/relationships/image" Target="../media/image707.png"/><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2" Type="http://schemas.openxmlformats.org/officeDocument/2006/relationships/image" Target="../media/image709.png"/><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31.xml"/></Relationships>
</file>

<file path=ppt/slides/_rels/slide128.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31.xml"/></Relationships>
</file>

<file path=ppt/slides/_rels/slide129.xml.rels><?xml version="1.0" encoding="UTF-8" standalone="yes"?>
<Relationships xmlns="http://schemas.openxmlformats.org/package/2006/relationships"><Relationship Id="rId2" Type="http://schemas.openxmlformats.org/officeDocument/2006/relationships/image" Target="../media/image712.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2" Type="http://schemas.openxmlformats.org/officeDocument/2006/relationships/image" Target="../media/image713.png"/><Relationship Id="rId1" Type="http://schemas.openxmlformats.org/officeDocument/2006/relationships/slideLayout" Target="../slideLayouts/slideLayout31.xml"/></Relationships>
</file>

<file path=ppt/slides/_rels/slide131.xml.rels><?xml version="1.0" encoding="UTF-8" standalone="yes"?>
<Relationships xmlns="http://schemas.openxmlformats.org/package/2006/relationships"><Relationship Id="rId2" Type="http://schemas.openxmlformats.org/officeDocument/2006/relationships/image" Target="../media/image714.png"/><Relationship Id="rId1" Type="http://schemas.openxmlformats.org/officeDocument/2006/relationships/slideLayout" Target="../slideLayouts/slideLayout31.xml"/></Relationships>
</file>

<file path=ppt/slides/_rels/slide132.xml.rels><?xml version="1.0" encoding="UTF-8" standalone="yes"?>
<Relationships xmlns="http://schemas.openxmlformats.org/package/2006/relationships"><Relationship Id="rId2" Type="http://schemas.openxmlformats.org/officeDocument/2006/relationships/image" Target="../media/image715.png"/><Relationship Id="rId1" Type="http://schemas.openxmlformats.org/officeDocument/2006/relationships/slideLayout" Target="../slideLayouts/slideLayout31.xml"/></Relationships>
</file>

<file path=ppt/slides/_rels/slide133.xml.rels><?xml version="1.0" encoding="UTF-8" standalone="yes"?>
<Relationships xmlns="http://schemas.openxmlformats.org/package/2006/relationships"><Relationship Id="rId3" Type="http://schemas.openxmlformats.org/officeDocument/2006/relationships/image" Target="../media/image717.png"/><Relationship Id="rId2" Type="http://schemas.openxmlformats.org/officeDocument/2006/relationships/image" Target="../media/image716.png"/><Relationship Id="rId1" Type="http://schemas.openxmlformats.org/officeDocument/2006/relationships/slideLayout" Target="../slideLayouts/slideLayout31.xml"/></Relationships>
</file>

<file path=ppt/slides/_rels/slide134.xml.rels><?xml version="1.0" encoding="UTF-8" standalone="yes"?>
<Relationships xmlns="http://schemas.openxmlformats.org/package/2006/relationships"><Relationship Id="rId3" Type="http://schemas.openxmlformats.org/officeDocument/2006/relationships/image" Target="../media/image719.png"/><Relationship Id="rId2" Type="http://schemas.openxmlformats.org/officeDocument/2006/relationships/image" Target="../media/image718.png"/><Relationship Id="rId1" Type="http://schemas.openxmlformats.org/officeDocument/2006/relationships/slideLayout" Target="../slideLayouts/slideLayout31.xml"/></Relationships>
</file>

<file path=ppt/slides/_rels/slide135.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31.xml"/></Relationships>
</file>

<file path=ppt/slides/_rels/slide137.xml.rels><?xml version="1.0" encoding="UTF-8" standalone="yes"?>
<Relationships xmlns="http://schemas.openxmlformats.org/package/2006/relationships"><Relationship Id="rId2" Type="http://schemas.openxmlformats.org/officeDocument/2006/relationships/image" Target="../media/image722.png"/><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2" Type="http://schemas.openxmlformats.org/officeDocument/2006/relationships/image" Target="../media/image723.png"/><Relationship Id="rId1" Type="http://schemas.openxmlformats.org/officeDocument/2006/relationships/slideLayout" Target="../slideLayouts/slideLayout31.xml"/></Relationships>
</file>

<file path=ppt/slides/_rels/slide139.xml.rels><?xml version="1.0" encoding="UTF-8" standalone="yes"?>
<Relationships xmlns="http://schemas.openxmlformats.org/package/2006/relationships"><Relationship Id="rId2" Type="http://schemas.openxmlformats.org/officeDocument/2006/relationships/image" Target="../media/image724.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2" Type="http://schemas.openxmlformats.org/officeDocument/2006/relationships/image" Target="../media/image725.png"/><Relationship Id="rId1" Type="http://schemas.openxmlformats.org/officeDocument/2006/relationships/slideLayout" Target="../slideLayouts/slideLayout31.xml"/></Relationships>
</file>

<file path=ppt/slides/_rels/slide141.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31.xml"/></Relationships>
</file>

<file path=ppt/slides/_rels/slide142.xml.rels><?xml version="1.0" encoding="UTF-8" standalone="yes"?>
<Relationships xmlns="http://schemas.openxmlformats.org/package/2006/relationships"><Relationship Id="rId2" Type="http://schemas.openxmlformats.org/officeDocument/2006/relationships/image" Target="../media/image727.png"/><Relationship Id="rId1" Type="http://schemas.openxmlformats.org/officeDocument/2006/relationships/slideLayout" Target="../slideLayouts/slideLayout31.xml"/></Relationships>
</file>

<file path=ppt/slides/_rels/slide143.xml.rels><?xml version="1.0" encoding="UTF-8" standalone="yes"?>
<Relationships xmlns="http://schemas.openxmlformats.org/package/2006/relationships"><Relationship Id="rId2" Type="http://schemas.openxmlformats.org/officeDocument/2006/relationships/image" Target="../media/image728.png"/><Relationship Id="rId1" Type="http://schemas.openxmlformats.org/officeDocument/2006/relationships/slideLayout" Target="../slideLayouts/slideLayout31.xml"/></Relationships>
</file>

<file path=ppt/slides/_rels/slide144.xml.rels><?xml version="1.0" encoding="UTF-8" standalone="yes"?>
<Relationships xmlns="http://schemas.openxmlformats.org/package/2006/relationships"><Relationship Id="rId2" Type="http://schemas.openxmlformats.org/officeDocument/2006/relationships/image" Target="../media/image729.png"/><Relationship Id="rId1" Type="http://schemas.openxmlformats.org/officeDocument/2006/relationships/slideLayout" Target="../slideLayouts/slideLayout31.xml"/></Relationships>
</file>

<file path=ppt/slides/_rels/slide145.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31.xml"/></Relationships>
</file>

<file path=ppt/slides/_rels/slide146.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3" Type="http://schemas.openxmlformats.org/officeDocument/2006/relationships/image" Target="../media/image733.png"/><Relationship Id="rId2" Type="http://schemas.openxmlformats.org/officeDocument/2006/relationships/notesSlide" Target="../notesSlides/notesSlide43.xml"/><Relationship Id="rId1" Type="http://schemas.openxmlformats.org/officeDocument/2006/relationships/slideLayout" Target="../slideLayouts/slideLayout17.xml"/><Relationship Id="rId5" Type="http://schemas.openxmlformats.org/officeDocument/2006/relationships/image" Target="../media/image735.png"/><Relationship Id="rId4" Type="http://schemas.openxmlformats.org/officeDocument/2006/relationships/image" Target="../media/image734.png"/></Relationships>
</file>

<file path=ppt/slides/_rels/slide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3" Type="http://schemas.openxmlformats.org/officeDocument/2006/relationships/image" Target="../media/image736.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737.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740.png"/><Relationship Id="rId5" Type="http://schemas.openxmlformats.org/officeDocument/2006/relationships/image" Target="../media/image739.png"/><Relationship Id="rId4" Type="http://schemas.openxmlformats.org/officeDocument/2006/relationships/image" Target="../media/image73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3.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2" Type="http://schemas.openxmlformats.org/officeDocument/2006/relationships/image" Target="../media/image742.png"/><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2" Type="http://schemas.openxmlformats.org/officeDocument/2006/relationships/image" Target="../media/image743.png"/><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2" Type="http://schemas.openxmlformats.org/officeDocument/2006/relationships/image" Target="../media/image744.png"/><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2" Type="http://schemas.openxmlformats.org/officeDocument/2006/relationships/image" Target="../media/image745.png"/><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2" Type="http://schemas.openxmlformats.org/officeDocument/2006/relationships/image" Target="../media/image746.png"/><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2" Type="http://schemas.openxmlformats.org/officeDocument/2006/relationships/image" Target="../media/image747.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2" Type="http://schemas.openxmlformats.org/officeDocument/2006/relationships/image" Target="../media/image748.png"/><Relationship Id="rId1" Type="http://schemas.openxmlformats.org/officeDocument/2006/relationships/slideLayout" Target="../slideLayouts/slideLayout27.xml"/></Relationships>
</file>

<file path=ppt/slides/_rels/slide161.xml.rels><?xml version="1.0" encoding="UTF-8" standalone="yes"?>
<Relationships xmlns="http://schemas.openxmlformats.org/package/2006/relationships"><Relationship Id="rId2" Type="http://schemas.openxmlformats.org/officeDocument/2006/relationships/image" Target="../media/image749.png"/><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7.xml"/></Relationships>
</file>

<file path=ppt/slides/_rels/slide163.xml.rels><?xml version="1.0" encoding="UTF-8" standalone="yes"?>
<Relationships xmlns="http://schemas.openxmlformats.org/package/2006/relationships"><Relationship Id="rId2" Type="http://schemas.openxmlformats.org/officeDocument/2006/relationships/image" Target="../media/image751.png"/><Relationship Id="rId1" Type="http://schemas.openxmlformats.org/officeDocument/2006/relationships/slideLayout" Target="../slideLayouts/slideLayout27.xml"/></Relationships>
</file>

<file path=ppt/slides/_rels/slide164.xml.rels><?xml version="1.0" encoding="UTF-8" standalone="yes"?>
<Relationships xmlns="http://schemas.openxmlformats.org/package/2006/relationships"><Relationship Id="rId2" Type="http://schemas.openxmlformats.org/officeDocument/2006/relationships/image" Target="../media/image752.png"/><Relationship Id="rId1" Type="http://schemas.openxmlformats.org/officeDocument/2006/relationships/slideLayout" Target="../slideLayouts/slideLayout27.xml"/></Relationships>
</file>

<file path=ppt/slides/_rels/slide165.xml.rels><?xml version="1.0" encoding="UTF-8" standalone="yes"?>
<Relationships xmlns="http://schemas.openxmlformats.org/package/2006/relationships"><Relationship Id="rId2" Type="http://schemas.openxmlformats.org/officeDocument/2006/relationships/image" Target="../media/image753.png"/><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2" Type="http://schemas.openxmlformats.org/officeDocument/2006/relationships/image" Target="../media/image754.png"/><Relationship Id="rId1" Type="http://schemas.openxmlformats.org/officeDocument/2006/relationships/slideLayout" Target="../slideLayouts/slideLayout27.xml"/></Relationships>
</file>

<file path=ppt/slides/_rels/slide167.xml.rels><?xml version="1.0" encoding="UTF-8" standalone="yes"?>
<Relationships xmlns="http://schemas.openxmlformats.org/package/2006/relationships"><Relationship Id="rId2" Type="http://schemas.openxmlformats.org/officeDocument/2006/relationships/image" Target="../media/image755.png"/><Relationship Id="rId1" Type="http://schemas.openxmlformats.org/officeDocument/2006/relationships/slideLayout" Target="../slideLayouts/slideLayout27.xml"/></Relationships>
</file>

<file path=ppt/slides/_rels/slide168.xml.rels><?xml version="1.0" encoding="UTF-8" standalone="yes"?>
<Relationships xmlns="http://schemas.openxmlformats.org/package/2006/relationships"><Relationship Id="rId2" Type="http://schemas.openxmlformats.org/officeDocument/2006/relationships/image" Target="../media/image756.png"/><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2" Type="http://schemas.openxmlformats.org/officeDocument/2006/relationships/image" Target="../media/image75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2" Type="http://schemas.openxmlformats.org/officeDocument/2006/relationships/image" Target="../media/image758.png"/><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2" Type="http://schemas.openxmlformats.org/officeDocument/2006/relationships/image" Target="../media/image759.png"/><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173.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7.xml.rels><?xml version="1.0" encoding="UTF-8" standalone="yes"?>
<Relationships xmlns="http://schemas.openxmlformats.org/package/2006/relationships"><Relationship Id="rId2" Type="http://schemas.openxmlformats.org/officeDocument/2006/relationships/image" Target="../media/image762.png"/><Relationship Id="rId1" Type="http://schemas.openxmlformats.org/officeDocument/2006/relationships/slideLayout" Target="../slideLayouts/slideLayout27.xml"/></Relationships>
</file>

<file path=ppt/slides/_rels/slide178.xml.rels><?xml version="1.0" encoding="UTF-8" standalone="yes"?>
<Relationships xmlns="http://schemas.openxmlformats.org/package/2006/relationships"><Relationship Id="rId2" Type="http://schemas.openxmlformats.org/officeDocument/2006/relationships/image" Target="../media/image763.png"/><Relationship Id="rId1" Type="http://schemas.openxmlformats.org/officeDocument/2006/relationships/slideLayout" Target="../slideLayouts/slideLayout27.xml"/></Relationships>
</file>

<file path=ppt/slides/_rels/slide179.xml.rels><?xml version="1.0" encoding="UTF-8" standalone="yes"?>
<Relationships xmlns="http://schemas.openxmlformats.org/package/2006/relationships"><Relationship Id="rId2" Type="http://schemas.openxmlformats.org/officeDocument/2006/relationships/image" Target="../media/image76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7.xml"/><Relationship Id="rId4" Type="http://schemas.openxmlformats.org/officeDocument/2006/relationships/image" Target="../media/image84.png"/></Relationships>
</file>

<file path=ppt/slides/_rels/slide180.xml.rels><?xml version="1.0" encoding="UTF-8" standalone="yes"?>
<Relationships xmlns="http://schemas.openxmlformats.org/package/2006/relationships"><Relationship Id="rId2" Type="http://schemas.openxmlformats.org/officeDocument/2006/relationships/image" Target="../media/image765.png"/><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2" Type="http://schemas.openxmlformats.org/officeDocument/2006/relationships/image" Target="../media/image766.png"/><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2" Type="http://schemas.openxmlformats.org/officeDocument/2006/relationships/image" Target="../media/image767.png"/><Relationship Id="rId1" Type="http://schemas.openxmlformats.org/officeDocument/2006/relationships/slideLayout" Target="../slideLayouts/slideLayout27.xml"/></Relationships>
</file>

<file path=ppt/slides/_rels/slide183.xml.rels><?xml version="1.0" encoding="UTF-8" standalone="yes"?>
<Relationships xmlns="http://schemas.openxmlformats.org/package/2006/relationships"><Relationship Id="rId2" Type="http://schemas.openxmlformats.org/officeDocument/2006/relationships/image" Target="../media/image768.png"/><Relationship Id="rId1" Type="http://schemas.openxmlformats.org/officeDocument/2006/relationships/slideLayout" Target="../slideLayouts/slideLayout27.xml"/></Relationships>
</file>

<file path=ppt/slides/_rels/slide184.xml.rels><?xml version="1.0" encoding="UTF-8" standalone="yes"?>
<Relationships xmlns="http://schemas.openxmlformats.org/package/2006/relationships"><Relationship Id="rId2" Type="http://schemas.openxmlformats.org/officeDocument/2006/relationships/image" Target="../media/image769.png"/><Relationship Id="rId1" Type="http://schemas.openxmlformats.org/officeDocument/2006/relationships/slideLayout" Target="../slideLayouts/slideLayout27.xml"/></Relationships>
</file>

<file path=ppt/slides/_rels/slide185.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7.xml"/></Relationships>
</file>

<file path=ppt/slides/_rels/slide186.xml.rels><?xml version="1.0" encoding="UTF-8" standalone="yes"?>
<Relationships xmlns="http://schemas.openxmlformats.org/package/2006/relationships"><Relationship Id="rId2" Type="http://schemas.openxmlformats.org/officeDocument/2006/relationships/image" Target="../media/image771.png"/><Relationship Id="rId1" Type="http://schemas.openxmlformats.org/officeDocument/2006/relationships/slideLayout" Target="../slideLayouts/slideLayout2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8.xml.rels><?xml version="1.0" encoding="UTF-8" standalone="yes"?>
<Relationships xmlns="http://schemas.openxmlformats.org/package/2006/relationships"><Relationship Id="rId2" Type="http://schemas.openxmlformats.org/officeDocument/2006/relationships/image" Target="../media/image772.png"/><Relationship Id="rId1" Type="http://schemas.openxmlformats.org/officeDocument/2006/relationships/slideLayout" Target="../slideLayouts/slideLayout27.xml"/></Relationships>
</file>

<file path=ppt/slides/_rels/slide189.xml.rels><?xml version="1.0" encoding="UTF-8" standalone="yes"?>
<Relationships xmlns="http://schemas.openxmlformats.org/package/2006/relationships"><Relationship Id="rId2" Type="http://schemas.openxmlformats.org/officeDocument/2006/relationships/image" Target="../media/image773.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190.xml.rels><?xml version="1.0" encoding="UTF-8" standalone="yes"?>
<Relationships xmlns="http://schemas.openxmlformats.org/package/2006/relationships"><Relationship Id="rId2" Type="http://schemas.openxmlformats.org/officeDocument/2006/relationships/image" Target="../media/image774.png"/><Relationship Id="rId1" Type="http://schemas.openxmlformats.org/officeDocument/2006/relationships/slideLayout" Target="../slideLayouts/slideLayout27.xml"/></Relationships>
</file>

<file path=ppt/slides/_rels/slide191.xml.rels><?xml version="1.0" encoding="UTF-8" standalone="yes"?>
<Relationships xmlns="http://schemas.openxmlformats.org/package/2006/relationships"><Relationship Id="rId2" Type="http://schemas.openxmlformats.org/officeDocument/2006/relationships/image" Target="../media/image775.png"/><Relationship Id="rId1" Type="http://schemas.openxmlformats.org/officeDocument/2006/relationships/slideLayout" Target="../slideLayouts/slideLayout27.xml"/></Relationships>
</file>

<file path=ppt/slides/_rels/slide192.xml.rels><?xml version="1.0" encoding="UTF-8" standalone="yes"?>
<Relationships xmlns="http://schemas.openxmlformats.org/package/2006/relationships"><Relationship Id="rId2" Type="http://schemas.openxmlformats.org/officeDocument/2006/relationships/image" Target="../media/image776.png"/><Relationship Id="rId1" Type="http://schemas.openxmlformats.org/officeDocument/2006/relationships/slideLayout" Target="../slideLayouts/slideLayout27.xml"/></Relationships>
</file>

<file path=ppt/slides/_rels/slide193.xml.rels><?xml version="1.0" encoding="UTF-8" standalone="yes"?>
<Relationships xmlns="http://schemas.openxmlformats.org/package/2006/relationships"><Relationship Id="rId2" Type="http://schemas.openxmlformats.org/officeDocument/2006/relationships/image" Target="../media/image777.png"/><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2" Type="http://schemas.openxmlformats.org/officeDocument/2006/relationships/image" Target="../media/image778.png"/><Relationship Id="rId1" Type="http://schemas.openxmlformats.org/officeDocument/2006/relationships/slideLayout" Target="../slideLayouts/slideLayout27.xml"/></Relationships>
</file>

<file path=ppt/slides/_rels/slide195.xml.rels><?xml version="1.0" encoding="UTF-8" standalone="yes"?>
<Relationships xmlns="http://schemas.openxmlformats.org/package/2006/relationships"><Relationship Id="rId2" Type="http://schemas.openxmlformats.org/officeDocument/2006/relationships/image" Target="../media/image779.png"/><Relationship Id="rId1" Type="http://schemas.openxmlformats.org/officeDocument/2006/relationships/slideLayout" Target="../slideLayouts/slideLayout27.xml"/></Relationships>
</file>

<file path=ppt/slides/_rels/slide196.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7.xml"/></Relationships>
</file>

<file path=ppt/slides/_rels/slide197.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27.xml"/></Relationships>
</file>

<file path=ppt/slides/_rels/slide198.xml.rels><?xml version="1.0" encoding="UTF-8" standalone="yes"?>
<Relationships xmlns="http://schemas.openxmlformats.org/package/2006/relationships"><Relationship Id="rId2" Type="http://schemas.openxmlformats.org/officeDocument/2006/relationships/image" Target="../media/image782.png"/><Relationship Id="rId1" Type="http://schemas.openxmlformats.org/officeDocument/2006/relationships/slideLayout" Target="../slideLayouts/slideLayout27.xml"/></Relationships>
</file>

<file path=ppt/slides/_rels/slide199.xml.rels><?xml version="1.0" encoding="UTF-8" standalone="yes"?>
<Relationships xmlns="http://schemas.openxmlformats.org/package/2006/relationships"><Relationship Id="rId2" Type="http://schemas.openxmlformats.org/officeDocument/2006/relationships/image" Target="../media/image78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7.xml"/><Relationship Id="rId4" Type="http://schemas.openxmlformats.org/officeDocument/2006/relationships/image" Target="../media/image88.jpeg"/></Relationships>
</file>

<file path=ppt/slides/_rels/slide200.xml.rels><?xml version="1.0" encoding="UTF-8" standalone="yes"?>
<Relationships xmlns="http://schemas.openxmlformats.org/package/2006/relationships"><Relationship Id="rId2" Type="http://schemas.openxmlformats.org/officeDocument/2006/relationships/image" Target="../media/image784.png"/><Relationship Id="rId1" Type="http://schemas.openxmlformats.org/officeDocument/2006/relationships/slideLayout" Target="../slideLayouts/slideLayout27.xml"/></Relationships>
</file>

<file path=ppt/slides/_rels/slide201.xml.rels><?xml version="1.0" encoding="UTF-8" standalone="yes"?>
<Relationships xmlns="http://schemas.openxmlformats.org/package/2006/relationships"><Relationship Id="rId2" Type="http://schemas.openxmlformats.org/officeDocument/2006/relationships/image" Target="../media/image785.png"/><Relationship Id="rId1" Type="http://schemas.openxmlformats.org/officeDocument/2006/relationships/slideLayout" Target="../slideLayouts/slideLayout27.xml"/></Relationships>
</file>

<file path=ppt/slides/_rels/slide202.xml.rels><?xml version="1.0" encoding="UTF-8" standalone="yes"?>
<Relationships xmlns="http://schemas.openxmlformats.org/package/2006/relationships"><Relationship Id="rId2" Type="http://schemas.openxmlformats.org/officeDocument/2006/relationships/image" Target="../media/image786.png"/><Relationship Id="rId1" Type="http://schemas.openxmlformats.org/officeDocument/2006/relationships/slideLayout" Target="../slideLayouts/slideLayout27.xml"/></Relationships>
</file>

<file path=ppt/slides/_rels/slide203.xml.rels><?xml version="1.0" encoding="UTF-8" standalone="yes"?>
<Relationships xmlns="http://schemas.openxmlformats.org/package/2006/relationships"><Relationship Id="rId2" Type="http://schemas.openxmlformats.org/officeDocument/2006/relationships/image" Target="../media/image787.png"/><Relationship Id="rId1" Type="http://schemas.openxmlformats.org/officeDocument/2006/relationships/slideLayout" Target="../slideLayouts/slideLayout27.xml"/></Relationships>
</file>

<file path=ppt/slides/_rels/slide204.xml.rels><?xml version="1.0" encoding="UTF-8" standalone="yes"?>
<Relationships xmlns="http://schemas.openxmlformats.org/package/2006/relationships"><Relationship Id="rId2" Type="http://schemas.openxmlformats.org/officeDocument/2006/relationships/image" Target="../media/image788.png"/><Relationship Id="rId1" Type="http://schemas.openxmlformats.org/officeDocument/2006/relationships/slideLayout" Target="../slideLayouts/slideLayout27.xml"/></Relationships>
</file>

<file path=ppt/slides/_rels/slide205.xml.rels><?xml version="1.0" encoding="UTF-8" standalone="yes"?>
<Relationships xmlns="http://schemas.openxmlformats.org/package/2006/relationships"><Relationship Id="rId2" Type="http://schemas.openxmlformats.org/officeDocument/2006/relationships/image" Target="../media/image789.png"/><Relationship Id="rId1" Type="http://schemas.openxmlformats.org/officeDocument/2006/relationships/slideLayout" Target="../slideLayouts/slideLayout27.xml"/></Relationships>
</file>

<file path=ppt/slides/_rels/slide206.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7.xml"/></Relationships>
</file>

<file path=ppt/slides/_rels/slide207.xml.rels><?xml version="1.0" encoding="UTF-8" standalone="yes"?>
<Relationships xmlns="http://schemas.openxmlformats.org/package/2006/relationships"><Relationship Id="rId2" Type="http://schemas.openxmlformats.org/officeDocument/2006/relationships/image" Target="../media/image791.png"/><Relationship Id="rId1" Type="http://schemas.openxmlformats.org/officeDocument/2006/relationships/slideLayout" Target="../slideLayouts/slideLayout27.xml"/></Relationships>
</file>

<file path=ppt/slides/_rels/slide208.xml.rels><?xml version="1.0" encoding="UTF-8" standalone="yes"?>
<Relationships xmlns="http://schemas.openxmlformats.org/package/2006/relationships"><Relationship Id="rId2" Type="http://schemas.openxmlformats.org/officeDocument/2006/relationships/image" Target="../media/image792.png"/><Relationship Id="rId1" Type="http://schemas.openxmlformats.org/officeDocument/2006/relationships/slideLayout" Target="../slideLayouts/slideLayout27.xml"/></Relationships>
</file>

<file path=ppt/slides/_rels/slide209.xml.rels><?xml version="1.0" encoding="UTF-8" standalone="yes"?>
<Relationships xmlns="http://schemas.openxmlformats.org/package/2006/relationships"><Relationship Id="rId2" Type="http://schemas.openxmlformats.org/officeDocument/2006/relationships/image" Target="../media/image79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7.xml"/></Relationships>
</file>

<file path=ppt/slides/_rels/slide210.xml.rels><?xml version="1.0" encoding="UTF-8" standalone="yes"?>
<Relationships xmlns="http://schemas.openxmlformats.org/package/2006/relationships"><Relationship Id="rId2" Type="http://schemas.openxmlformats.org/officeDocument/2006/relationships/image" Target="../media/image794.png"/><Relationship Id="rId1" Type="http://schemas.openxmlformats.org/officeDocument/2006/relationships/slideLayout" Target="../slideLayouts/slideLayout27.xml"/></Relationships>
</file>

<file path=ppt/slides/_rels/slide211.xml.rels><?xml version="1.0" encoding="UTF-8" standalone="yes"?>
<Relationships xmlns="http://schemas.openxmlformats.org/package/2006/relationships"><Relationship Id="rId2" Type="http://schemas.openxmlformats.org/officeDocument/2006/relationships/image" Target="../media/image795.png"/><Relationship Id="rId1" Type="http://schemas.openxmlformats.org/officeDocument/2006/relationships/slideLayout" Target="../slideLayouts/slideLayout27.xml"/></Relationships>
</file>

<file path=ppt/slides/_rels/slide212.xml.rels><?xml version="1.0" encoding="UTF-8" standalone="yes"?>
<Relationships xmlns="http://schemas.openxmlformats.org/package/2006/relationships"><Relationship Id="rId2" Type="http://schemas.openxmlformats.org/officeDocument/2006/relationships/image" Target="../media/image796.png"/><Relationship Id="rId1" Type="http://schemas.openxmlformats.org/officeDocument/2006/relationships/slideLayout" Target="../slideLayouts/slideLayout27.xml"/></Relationships>
</file>

<file path=ppt/slides/_rels/slide213.xml.rels><?xml version="1.0" encoding="UTF-8" standalone="yes"?>
<Relationships xmlns="http://schemas.openxmlformats.org/package/2006/relationships"><Relationship Id="rId3" Type="http://schemas.openxmlformats.org/officeDocument/2006/relationships/image" Target="../media/image797.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214.xml.rels><?xml version="1.0" encoding="UTF-8" standalone="yes"?>
<Relationships xmlns="http://schemas.openxmlformats.org/package/2006/relationships"><Relationship Id="rId3" Type="http://schemas.openxmlformats.org/officeDocument/2006/relationships/image" Target="../media/image79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79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219.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221.xml.rels><?xml version="1.0" encoding="UTF-8" standalone="yes"?>
<Relationships xmlns="http://schemas.openxmlformats.org/package/2006/relationships"><Relationship Id="rId2" Type="http://schemas.openxmlformats.org/officeDocument/2006/relationships/image" Target="../media/image802.png"/><Relationship Id="rId1" Type="http://schemas.openxmlformats.org/officeDocument/2006/relationships/slideLayout" Target="../slideLayouts/slideLayout31.xml"/></Relationships>
</file>

<file path=ppt/slides/_rels/slide222.xml.rels><?xml version="1.0" encoding="UTF-8" standalone="yes"?>
<Relationships xmlns="http://schemas.openxmlformats.org/package/2006/relationships"><Relationship Id="rId2" Type="http://schemas.openxmlformats.org/officeDocument/2006/relationships/image" Target="../media/image803.png"/><Relationship Id="rId1" Type="http://schemas.openxmlformats.org/officeDocument/2006/relationships/slideLayout" Target="../slideLayouts/slideLayout31.xml"/></Relationships>
</file>

<file path=ppt/slides/_rels/slide223.xml.rels><?xml version="1.0" encoding="UTF-8" standalone="yes"?>
<Relationships xmlns="http://schemas.openxmlformats.org/package/2006/relationships"><Relationship Id="rId2" Type="http://schemas.openxmlformats.org/officeDocument/2006/relationships/image" Target="../media/image804.png"/><Relationship Id="rId1" Type="http://schemas.openxmlformats.org/officeDocument/2006/relationships/slideLayout" Target="../slideLayouts/slideLayout3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7.xml.rels><?xml version="1.0" encoding="UTF-8" standalone="yes"?>
<Relationships xmlns="http://schemas.openxmlformats.org/package/2006/relationships"><Relationship Id="rId2" Type="http://schemas.openxmlformats.org/officeDocument/2006/relationships/image" Target="../media/image805.png"/><Relationship Id="rId1" Type="http://schemas.openxmlformats.org/officeDocument/2006/relationships/slideLayout" Target="../slideLayouts/slideLayout31.xml"/></Relationships>
</file>

<file path=ppt/slides/_rels/slide228.xml.rels><?xml version="1.0" encoding="UTF-8" standalone="yes"?>
<Relationships xmlns="http://schemas.openxmlformats.org/package/2006/relationships"><Relationship Id="rId2" Type="http://schemas.openxmlformats.org/officeDocument/2006/relationships/image" Target="../media/image806.png"/><Relationship Id="rId1" Type="http://schemas.openxmlformats.org/officeDocument/2006/relationships/slideLayout" Target="../slideLayouts/slideLayout31.xml"/></Relationships>
</file>

<file path=ppt/slides/_rels/slide229.xml.rels><?xml version="1.0" encoding="UTF-8" standalone="yes"?>
<Relationships xmlns="http://schemas.openxmlformats.org/package/2006/relationships"><Relationship Id="rId2" Type="http://schemas.openxmlformats.org/officeDocument/2006/relationships/image" Target="../media/image807.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7.xml"/></Relationships>
</file>

<file path=ppt/slides/_rels/slide230.xml.rels><?xml version="1.0" encoding="UTF-8" standalone="yes"?>
<Relationships xmlns="http://schemas.openxmlformats.org/package/2006/relationships"><Relationship Id="rId2" Type="http://schemas.openxmlformats.org/officeDocument/2006/relationships/image" Target="../media/image808.png"/><Relationship Id="rId1" Type="http://schemas.openxmlformats.org/officeDocument/2006/relationships/slideLayout" Target="../slideLayouts/slideLayout31.xml"/></Relationships>
</file>

<file path=ppt/slides/_rels/slide231.xml.rels><?xml version="1.0" encoding="UTF-8" standalone="yes"?>
<Relationships xmlns="http://schemas.openxmlformats.org/package/2006/relationships"><Relationship Id="rId2" Type="http://schemas.openxmlformats.org/officeDocument/2006/relationships/image" Target="../media/image809.png"/><Relationship Id="rId1" Type="http://schemas.openxmlformats.org/officeDocument/2006/relationships/slideLayout" Target="../slideLayouts/slideLayout31.xml"/></Relationships>
</file>

<file path=ppt/slides/_rels/slide232.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3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4.xml.rels><?xml version="1.0" encoding="UTF-8" standalone="yes"?>
<Relationships xmlns="http://schemas.openxmlformats.org/package/2006/relationships"><Relationship Id="rId2" Type="http://schemas.openxmlformats.org/officeDocument/2006/relationships/image" Target="../media/image811.png"/><Relationship Id="rId1" Type="http://schemas.openxmlformats.org/officeDocument/2006/relationships/slideLayout" Target="../slideLayouts/slideLayout3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237.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3" Type="http://schemas.openxmlformats.org/officeDocument/2006/relationships/image" Target="../media/image813.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8" Type="http://schemas.openxmlformats.org/officeDocument/2006/relationships/image" Target="../media/image819.png"/><Relationship Id="rId3" Type="http://schemas.openxmlformats.org/officeDocument/2006/relationships/image" Target="../media/image814.png"/><Relationship Id="rId7" Type="http://schemas.openxmlformats.org/officeDocument/2006/relationships/image" Target="../media/image818.png"/><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image" Target="../media/image817.png"/><Relationship Id="rId5" Type="http://schemas.openxmlformats.org/officeDocument/2006/relationships/image" Target="../media/image816.png"/><Relationship Id="rId4" Type="http://schemas.openxmlformats.org/officeDocument/2006/relationships/image" Target="../media/image815.png"/></Relationships>
</file>

<file path=ppt/slides/_rels/slide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240.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241.xml.rels><?xml version="1.0" encoding="UTF-8" standalone="yes"?>
<Relationships xmlns="http://schemas.openxmlformats.org/package/2006/relationships"><Relationship Id="rId3" Type="http://schemas.openxmlformats.org/officeDocument/2006/relationships/image" Target="../media/image821.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242.xml.rels><?xml version="1.0" encoding="UTF-8" standalone="yes"?>
<Relationships xmlns="http://schemas.openxmlformats.org/package/2006/relationships"><Relationship Id="rId8" Type="http://schemas.openxmlformats.org/officeDocument/2006/relationships/image" Target="../media/image827.png"/><Relationship Id="rId3" Type="http://schemas.openxmlformats.org/officeDocument/2006/relationships/image" Target="../media/image822.png"/><Relationship Id="rId7" Type="http://schemas.openxmlformats.org/officeDocument/2006/relationships/image" Target="../media/image826.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825.png"/><Relationship Id="rId5" Type="http://schemas.openxmlformats.org/officeDocument/2006/relationships/image" Target="../media/image824.png"/><Relationship Id="rId4" Type="http://schemas.openxmlformats.org/officeDocument/2006/relationships/image" Target="../media/image823.png"/></Relationships>
</file>

<file path=ppt/slides/_rels/slide243.xml.rels><?xml version="1.0" encoding="UTF-8" standalone="yes"?>
<Relationships xmlns="http://schemas.openxmlformats.org/package/2006/relationships"><Relationship Id="rId3" Type="http://schemas.openxmlformats.org/officeDocument/2006/relationships/image" Target="../media/image828.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244.xml.rels><?xml version="1.0" encoding="UTF-8" standalone="yes"?>
<Relationships xmlns="http://schemas.openxmlformats.org/package/2006/relationships"><Relationship Id="rId8" Type="http://schemas.openxmlformats.org/officeDocument/2006/relationships/image" Target="../media/image834.png"/><Relationship Id="rId3" Type="http://schemas.openxmlformats.org/officeDocument/2006/relationships/image" Target="../media/image829.png"/><Relationship Id="rId7" Type="http://schemas.openxmlformats.org/officeDocument/2006/relationships/image" Target="../media/image833.png"/><Relationship Id="rId2" Type="http://schemas.openxmlformats.org/officeDocument/2006/relationships/notesSlide" Target="../notesSlides/notesSlide64.xml"/><Relationship Id="rId1" Type="http://schemas.openxmlformats.org/officeDocument/2006/relationships/slideLayout" Target="../slideLayouts/slideLayout20.xml"/><Relationship Id="rId6" Type="http://schemas.openxmlformats.org/officeDocument/2006/relationships/image" Target="../media/image832.png"/><Relationship Id="rId5" Type="http://schemas.openxmlformats.org/officeDocument/2006/relationships/image" Target="../media/image831.png"/><Relationship Id="rId10" Type="http://schemas.openxmlformats.org/officeDocument/2006/relationships/image" Target="../media/image836.png"/><Relationship Id="rId4" Type="http://schemas.openxmlformats.org/officeDocument/2006/relationships/image" Target="../media/image830.png"/><Relationship Id="rId9" Type="http://schemas.openxmlformats.org/officeDocument/2006/relationships/image" Target="../media/image835.png"/></Relationships>
</file>

<file path=ppt/slides/_rels/slide245.xml.rels><?xml version="1.0" encoding="UTF-8" standalone="yes"?>
<Relationships xmlns="http://schemas.openxmlformats.org/package/2006/relationships"><Relationship Id="rId3" Type="http://schemas.openxmlformats.org/officeDocument/2006/relationships/image" Target="../media/image837.png"/><Relationship Id="rId2" Type="http://schemas.openxmlformats.org/officeDocument/2006/relationships/notesSlide" Target="../notesSlides/notesSlide65.xml"/><Relationship Id="rId1" Type="http://schemas.openxmlformats.org/officeDocument/2006/relationships/slideLayout" Target="../slideLayouts/slideLayout21.xml"/><Relationship Id="rId5" Type="http://schemas.openxmlformats.org/officeDocument/2006/relationships/image" Target="../media/image839.png"/><Relationship Id="rId4" Type="http://schemas.openxmlformats.org/officeDocument/2006/relationships/image" Target="../media/image838.png"/></Relationships>
</file>

<file path=ppt/slides/_rels/slide246.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66.xml"/><Relationship Id="rId1" Type="http://schemas.openxmlformats.org/officeDocument/2006/relationships/slideLayout" Target="../slideLayouts/slideLayout22.xml"/><Relationship Id="rId4" Type="http://schemas.openxmlformats.org/officeDocument/2006/relationships/image" Target="../media/image841.png"/></Relationships>
</file>

<file path=ppt/slides/_rels/slide247.xml.rels><?xml version="1.0" encoding="UTF-8" standalone="yes"?>
<Relationships xmlns="http://schemas.openxmlformats.org/package/2006/relationships"><Relationship Id="rId8" Type="http://schemas.openxmlformats.org/officeDocument/2006/relationships/image" Target="../media/image847.png"/><Relationship Id="rId13" Type="http://schemas.openxmlformats.org/officeDocument/2006/relationships/image" Target="../media/image852.png"/><Relationship Id="rId18" Type="http://schemas.openxmlformats.org/officeDocument/2006/relationships/image" Target="../media/image659.png"/><Relationship Id="rId3" Type="http://schemas.openxmlformats.org/officeDocument/2006/relationships/image" Target="../media/image842.png"/><Relationship Id="rId21" Type="http://schemas.openxmlformats.org/officeDocument/2006/relationships/image" Target="../media/image858.png"/><Relationship Id="rId7" Type="http://schemas.openxmlformats.org/officeDocument/2006/relationships/image" Target="../media/image846.png"/><Relationship Id="rId12" Type="http://schemas.openxmlformats.org/officeDocument/2006/relationships/image" Target="../media/image851.png"/><Relationship Id="rId17" Type="http://schemas.openxmlformats.org/officeDocument/2006/relationships/image" Target="../media/image855.png"/><Relationship Id="rId2" Type="http://schemas.openxmlformats.org/officeDocument/2006/relationships/notesSlide" Target="../notesSlides/notesSlide67.xml"/><Relationship Id="rId16" Type="http://schemas.openxmlformats.org/officeDocument/2006/relationships/image" Target="../media/image104.png"/><Relationship Id="rId20" Type="http://schemas.openxmlformats.org/officeDocument/2006/relationships/image" Target="../media/image857.png"/><Relationship Id="rId1" Type="http://schemas.openxmlformats.org/officeDocument/2006/relationships/slideLayout" Target="../slideLayouts/slideLayout12.xml"/><Relationship Id="rId6" Type="http://schemas.openxmlformats.org/officeDocument/2006/relationships/image" Target="../media/image845.png"/><Relationship Id="rId11" Type="http://schemas.openxmlformats.org/officeDocument/2006/relationships/image" Target="../media/image850.png"/><Relationship Id="rId5" Type="http://schemas.openxmlformats.org/officeDocument/2006/relationships/image" Target="../media/image844.png"/><Relationship Id="rId15" Type="http://schemas.openxmlformats.org/officeDocument/2006/relationships/image" Target="../media/image854.png"/><Relationship Id="rId10" Type="http://schemas.openxmlformats.org/officeDocument/2006/relationships/image" Target="../media/image849.png"/><Relationship Id="rId19" Type="http://schemas.openxmlformats.org/officeDocument/2006/relationships/image" Target="../media/image856.png"/><Relationship Id="rId4" Type="http://schemas.openxmlformats.org/officeDocument/2006/relationships/image" Target="../media/image843.png"/><Relationship Id="rId9" Type="http://schemas.openxmlformats.org/officeDocument/2006/relationships/image" Target="../media/image848.png"/><Relationship Id="rId14" Type="http://schemas.openxmlformats.org/officeDocument/2006/relationships/image" Target="../media/image853.png"/></Relationships>
</file>

<file path=ppt/slides/_rels/slide248.xml.rels><?xml version="1.0" encoding="UTF-8" standalone="yes"?>
<Relationships xmlns="http://schemas.openxmlformats.org/package/2006/relationships"><Relationship Id="rId8" Type="http://schemas.openxmlformats.org/officeDocument/2006/relationships/image" Target="../media/image864.png"/><Relationship Id="rId13" Type="http://schemas.openxmlformats.org/officeDocument/2006/relationships/image" Target="../media/image869.png"/><Relationship Id="rId18" Type="http://schemas.openxmlformats.org/officeDocument/2006/relationships/image" Target="../media/image874.png"/><Relationship Id="rId26" Type="http://schemas.openxmlformats.org/officeDocument/2006/relationships/image" Target="../media/image882.png"/><Relationship Id="rId3" Type="http://schemas.openxmlformats.org/officeDocument/2006/relationships/image" Target="../media/image859.png"/><Relationship Id="rId21" Type="http://schemas.openxmlformats.org/officeDocument/2006/relationships/image" Target="../media/image877.png"/><Relationship Id="rId7" Type="http://schemas.openxmlformats.org/officeDocument/2006/relationships/image" Target="../media/image863.png"/><Relationship Id="rId12" Type="http://schemas.openxmlformats.org/officeDocument/2006/relationships/image" Target="../media/image868.png"/><Relationship Id="rId17" Type="http://schemas.openxmlformats.org/officeDocument/2006/relationships/image" Target="../media/image873.png"/><Relationship Id="rId25" Type="http://schemas.openxmlformats.org/officeDocument/2006/relationships/image" Target="../media/image881.png"/><Relationship Id="rId2" Type="http://schemas.openxmlformats.org/officeDocument/2006/relationships/notesSlide" Target="../notesSlides/notesSlide68.xml"/><Relationship Id="rId16" Type="http://schemas.openxmlformats.org/officeDocument/2006/relationships/image" Target="../media/image872.png"/><Relationship Id="rId20" Type="http://schemas.openxmlformats.org/officeDocument/2006/relationships/image" Target="../media/image876.png"/><Relationship Id="rId1" Type="http://schemas.openxmlformats.org/officeDocument/2006/relationships/slideLayout" Target="../slideLayouts/slideLayout12.xml"/><Relationship Id="rId6" Type="http://schemas.openxmlformats.org/officeDocument/2006/relationships/image" Target="../media/image862.png"/><Relationship Id="rId11" Type="http://schemas.openxmlformats.org/officeDocument/2006/relationships/image" Target="../media/image867.png"/><Relationship Id="rId24" Type="http://schemas.openxmlformats.org/officeDocument/2006/relationships/image" Target="../media/image880.png"/><Relationship Id="rId5" Type="http://schemas.openxmlformats.org/officeDocument/2006/relationships/image" Target="../media/image861.png"/><Relationship Id="rId15" Type="http://schemas.openxmlformats.org/officeDocument/2006/relationships/image" Target="../media/image871.png"/><Relationship Id="rId23" Type="http://schemas.openxmlformats.org/officeDocument/2006/relationships/image" Target="../media/image879.png"/><Relationship Id="rId10" Type="http://schemas.openxmlformats.org/officeDocument/2006/relationships/image" Target="../media/image866.png"/><Relationship Id="rId19" Type="http://schemas.openxmlformats.org/officeDocument/2006/relationships/image" Target="../media/image875.png"/><Relationship Id="rId4" Type="http://schemas.openxmlformats.org/officeDocument/2006/relationships/image" Target="../media/image860.png"/><Relationship Id="rId9" Type="http://schemas.openxmlformats.org/officeDocument/2006/relationships/image" Target="../media/image865.png"/><Relationship Id="rId14" Type="http://schemas.openxmlformats.org/officeDocument/2006/relationships/image" Target="../media/image870.png"/><Relationship Id="rId22" Type="http://schemas.openxmlformats.org/officeDocument/2006/relationships/image" Target="../media/image878.png"/></Relationships>
</file>

<file path=ppt/slides/_rels/slide249.xml.rels><?xml version="1.0" encoding="UTF-8" standalone="yes"?>
<Relationships xmlns="http://schemas.openxmlformats.org/package/2006/relationships"><Relationship Id="rId8" Type="http://schemas.openxmlformats.org/officeDocument/2006/relationships/image" Target="../media/image888.png"/><Relationship Id="rId13" Type="http://schemas.openxmlformats.org/officeDocument/2006/relationships/image" Target="../media/image893.png"/><Relationship Id="rId3" Type="http://schemas.openxmlformats.org/officeDocument/2006/relationships/image" Target="../media/image883.png"/><Relationship Id="rId7" Type="http://schemas.openxmlformats.org/officeDocument/2006/relationships/image" Target="../media/image887.png"/><Relationship Id="rId12" Type="http://schemas.openxmlformats.org/officeDocument/2006/relationships/image" Target="../media/image892.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886.png"/><Relationship Id="rId11" Type="http://schemas.openxmlformats.org/officeDocument/2006/relationships/image" Target="../media/image891.png"/><Relationship Id="rId5" Type="http://schemas.openxmlformats.org/officeDocument/2006/relationships/image" Target="../media/image885.png"/><Relationship Id="rId15" Type="http://schemas.openxmlformats.org/officeDocument/2006/relationships/image" Target="../media/image124.png"/><Relationship Id="rId10" Type="http://schemas.openxmlformats.org/officeDocument/2006/relationships/image" Target="../media/image890.png"/><Relationship Id="rId4" Type="http://schemas.openxmlformats.org/officeDocument/2006/relationships/image" Target="../media/image884.png"/><Relationship Id="rId9" Type="http://schemas.openxmlformats.org/officeDocument/2006/relationships/image" Target="../media/image889.png"/><Relationship Id="rId14" Type="http://schemas.openxmlformats.org/officeDocument/2006/relationships/image" Target="../media/image894.png"/></Relationships>
</file>

<file path=ppt/slides/_rels/slide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7.xml"/></Relationships>
</file>

<file path=ppt/slides/_rels/slide250.xml.rels><?xml version="1.0" encoding="UTF-8" standalone="yes"?>
<Relationships xmlns="http://schemas.openxmlformats.org/package/2006/relationships"><Relationship Id="rId8" Type="http://schemas.openxmlformats.org/officeDocument/2006/relationships/image" Target="../media/image899.png"/><Relationship Id="rId13" Type="http://schemas.openxmlformats.org/officeDocument/2006/relationships/image" Target="../media/image903.png"/><Relationship Id="rId18" Type="http://schemas.openxmlformats.org/officeDocument/2006/relationships/image" Target="../media/image908.png"/><Relationship Id="rId3" Type="http://schemas.openxmlformats.org/officeDocument/2006/relationships/image" Target="../media/image11.png"/><Relationship Id="rId21" Type="http://schemas.openxmlformats.org/officeDocument/2006/relationships/image" Target="../media/image911.png"/><Relationship Id="rId7" Type="http://schemas.openxmlformats.org/officeDocument/2006/relationships/image" Target="../media/image898.png"/><Relationship Id="rId12" Type="http://schemas.openxmlformats.org/officeDocument/2006/relationships/image" Target="../media/image891.png"/><Relationship Id="rId17" Type="http://schemas.openxmlformats.org/officeDocument/2006/relationships/image" Target="../media/image907.png"/><Relationship Id="rId2" Type="http://schemas.openxmlformats.org/officeDocument/2006/relationships/notesSlide" Target="../notesSlides/notesSlide70.xml"/><Relationship Id="rId16" Type="http://schemas.openxmlformats.org/officeDocument/2006/relationships/image" Target="../media/image906.png"/><Relationship Id="rId20" Type="http://schemas.openxmlformats.org/officeDocument/2006/relationships/image" Target="../media/image910.png"/><Relationship Id="rId1" Type="http://schemas.openxmlformats.org/officeDocument/2006/relationships/slideLayout" Target="../slideLayouts/slideLayout12.xml"/><Relationship Id="rId6" Type="http://schemas.openxmlformats.org/officeDocument/2006/relationships/image" Target="../media/image897.png"/><Relationship Id="rId11" Type="http://schemas.openxmlformats.org/officeDocument/2006/relationships/image" Target="../media/image902.png"/><Relationship Id="rId24" Type="http://schemas.openxmlformats.org/officeDocument/2006/relationships/image" Target="../media/image914.png"/><Relationship Id="rId5" Type="http://schemas.openxmlformats.org/officeDocument/2006/relationships/image" Target="../media/image896.png"/><Relationship Id="rId15" Type="http://schemas.openxmlformats.org/officeDocument/2006/relationships/image" Target="../media/image905.png"/><Relationship Id="rId23" Type="http://schemas.openxmlformats.org/officeDocument/2006/relationships/image" Target="../media/image913.png"/><Relationship Id="rId10" Type="http://schemas.openxmlformats.org/officeDocument/2006/relationships/image" Target="../media/image901.png"/><Relationship Id="rId19" Type="http://schemas.openxmlformats.org/officeDocument/2006/relationships/image" Target="../media/image909.png"/><Relationship Id="rId4" Type="http://schemas.openxmlformats.org/officeDocument/2006/relationships/image" Target="../media/image895.png"/><Relationship Id="rId9" Type="http://schemas.openxmlformats.org/officeDocument/2006/relationships/image" Target="../media/image900.png"/><Relationship Id="rId14" Type="http://schemas.openxmlformats.org/officeDocument/2006/relationships/image" Target="../media/image904.png"/><Relationship Id="rId22" Type="http://schemas.openxmlformats.org/officeDocument/2006/relationships/image" Target="../media/image912.png"/></Relationships>
</file>

<file path=ppt/slides/_rels/slide251.xml.rels><?xml version="1.0" encoding="UTF-8" standalone="yes"?>
<Relationships xmlns="http://schemas.openxmlformats.org/package/2006/relationships"><Relationship Id="rId8" Type="http://schemas.openxmlformats.org/officeDocument/2006/relationships/image" Target="../media/image918.png"/><Relationship Id="rId3" Type="http://schemas.openxmlformats.org/officeDocument/2006/relationships/image" Target="../media/image11.png"/><Relationship Id="rId7" Type="http://schemas.openxmlformats.org/officeDocument/2006/relationships/image" Target="../media/image917.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845.png"/><Relationship Id="rId11" Type="http://schemas.openxmlformats.org/officeDocument/2006/relationships/image" Target="../media/image921.png"/><Relationship Id="rId5" Type="http://schemas.openxmlformats.org/officeDocument/2006/relationships/image" Target="../media/image916.png"/><Relationship Id="rId10" Type="http://schemas.openxmlformats.org/officeDocument/2006/relationships/image" Target="../media/image920.png"/><Relationship Id="rId4" Type="http://schemas.openxmlformats.org/officeDocument/2006/relationships/image" Target="../media/image915.png"/><Relationship Id="rId9" Type="http://schemas.openxmlformats.org/officeDocument/2006/relationships/image" Target="../media/image919.png"/></Relationships>
</file>

<file path=ppt/slides/_rels/slide252.xml.rels><?xml version="1.0" encoding="UTF-8" standalone="yes"?>
<Relationships xmlns="http://schemas.openxmlformats.org/package/2006/relationships"><Relationship Id="rId8" Type="http://schemas.openxmlformats.org/officeDocument/2006/relationships/image" Target="../media/image927.png"/><Relationship Id="rId3" Type="http://schemas.openxmlformats.org/officeDocument/2006/relationships/image" Target="../media/image922.png"/><Relationship Id="rId7" Type="http://schemas.openxmlformats.org/officeDocument/2006/relationships/image" Target="../media/image926.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925.png"/><Relationship Id="rId11" Type="http://schemas.openxmlformats.org/officeDocument/2006/relationships/image" Target="../media/image930.png"/><Relationship Id="rId5" Type="http://schemas.openxmlformats.org/officeDocument/2006/relationships/image" Target="../media/image924.png"/><Relationship Id="rId10" Type="http://schemas.openxmlformats.org/officeDocument/2006/relationships/image" Target="../media/image929.png"/><Relationship Id="rId4" Type="http://schemas.openxmlformats.org/officeDocument/2006/relationships/image" Target="../media/image923.png"/><Relationship Id="rId9" Type="http://schemas.openxmlformats.org/officeDocument/2006/relationships/image" Target="../media/image928.png"/></Relationships>
</file>

<file path=ppt/slides/_rels/slide253.xml.rels><?xml version="1.0" encoding="UTF-8" standalone="yes"?>
<Relationships xmlns="http://schemas.openxmlformats.org/package/2006/relationships"><Relationship Id="rId8" Type="http://schemas.openxmlformats.org/officeDocument/2006/relationships/image" Target="../media/image845.png"/><Relationship Id="rId13" Type="http://schemas.openxmlformats.org/officeDocument/2006/relationships/image" Target="../media/image940.png"/><Relationship Id="rId3" Type="http://schemas.openxmlformats.org/officeDocument/2006/relationships/image" Target="../media/image931.png"/><Relationship Id="rId7" Type="http://schemas.openxmlformats.org/officeDocument/2006/relationships/image" Target="../media/image935.png"/><Relationship Id="rId12" Type="http://schemas.openxmlformats.org/officeDocument/2006/relationships/image" Target="../media/image939.png"/><Relationship Id="rId17" Type="http://schemas.openxmlformats.org/officeDocument/2006/relationships/image" Target="../media/image943.png"/><Relationship Id="rId2" Type="http://schemas.openxmlformats.org/officeDocument/2006/relationships/notesSlide" Target="../notesSlides/notesSlide73.xml"/><Relationship Id="rId16" Type="http://schemas.openxmlformats.org/officeDocument/2006/relationships/image" Target="../media/image942.png"/><Relationship Id="rId1" Type="http://schemas.openxmlformats.org/officeDocument/2006/relationships/slideLayout" Target="../slideLayouts/slideLayout12.xml"/><Relationship Id="rId6" Type="http://schemas.openxmlformats.org/officeDocument/2006/relationships/image" Target="../media/image934.png"/><Relationship Id="rId11" Type="http://schemas.openxmlformats.org/officeDocument/2006/relationships/image" Target="../media/image938.png"/><Relationship Id="rId5" Type="http://schemas.openxmlformats.org/officeDocument/2006/relationships/image" Target="../media/image933.png"/><Relationship Id="rId15" Type="http://schemas.openxmlformats.org/officeDocument/2006/relationships/image" Target="../media/image941.png"/><Relationship Id="rId10" Type="http://schemas.openxmlformats.org/officeDocument/2006/relationships/image" Target="../media/image937.png"/><Relationship Id="rId4" Type="http://schemas.openxmlformats.org/officeDocument/2006/relationships/image" Target="../media/image932.png"/><Relationship Id="rId9" Type="http://schemas.openxmlformats.org/officeDocument/2006/relationships/image" Target="../media/image936.png"/><Relationship Id="rId14" Type="http://schemas.openxmlformats.org/officeDocument/2006/relationships/image" Target="../media/image566.png"/></Relationships>
</file>

<file path=ppt/slides/_rels/slide254.xml.rels><?xml version="1.0" encoding="UTF-8" standalone="yes"?>
<Relationships xmlns="http://schemas.openxmlformats.org/package/2006/relationships"><Relationship Id="rId8" Type="http://schemas.openxmlformats.org/officeDocument/2006/relationships/image" Target="../media/image949.png"/><Relationship Id="rId13" Type="http://schemas.openxmlformats.org/officeDocument/2006/relationships/image" Target="../media/image954.png"/><Relationship Id="rId18" Type="http://schemas.openxmlformats.org/officeDocument/2006/relationships/image" Target="../media/image959.png"/><Relationship Id="rId26" Type="http://schemas.openxmlformats.org/officeDocument/2006/relationships/image" Target="../media/image967.png"/><Relationship Id="rId3" Type="http://schemas.openxmlformats.org/officeDocument/2006/relationships/image" Target="../media/image944.png"/><Relationship Id="rId21" Type="http://schemas.openxmlformats.org/officeDocument/2006/relationships/image" Target="../media/image962.png"/><Relationship Id="rId7" Type="http://schemas.openxmlformats.org/officeDocument/2006/relationships/image" Target="../media/image948.png"/><Relationship Id="rId12" Type="http://schemas.openxmlformats.org/officeDocument/2006/relationships/image" Target="../media/image953.png"/><Relationship Id="rId17" Type="http://schemas.openxmlformats.org/officeDocument/2006/relationships/image" Target="../media/image958.png"/><Relationship Id="rId25" Type="http://schemas.openxmlformats.org/officeDocument/2006/relationships/image" Target="../media/image966.png"/><Relationship Id="rId2" Type="http://schemas.openxmlformats.org/officeDocument/2006/relationships/notesSlide" Target="../notesSlides/notesSlide74.xml"/><Relationship Id="rId16" Type="http://schemas.openxmlformats.org/officeDocument/2006/relationships/image" Target="../media/image957.png"/><Relationship Id="rId20" Type="http://schemas.openxmlformats.org/officeDocument/2006/relationships/image" Target="../media/image961.png"/><Relationship Id="rId29" Type="http://schemas.openxmlformats.org/officeDocument/2006/relationships/image" Target="../media/image970.png"/><Relationship Id="rId1" Type="http://schemas.openxmlformats.org/officeDocument/2006/relationships/slideLayout" Target="../slideLayouts/slideLayout12.xml"/><Relationship Id="rId6" Type="http://schemas.openxmlformats.org/officeDocument/2006/relationships/image" Target="../media/image947.png"/><Relationship Id="rId11" Type="http://schemas.openxmlformats.org/officeDocument/2006/relationships/image" Target="../media/image952.png"/><Relationship Id="rId24" Type="http://schemas.openxmlformats.org/officeDocument/2006/relationships/image" Target="../media/image965.png"/><Relationship Id="rId5" Type="http://schemas.openxmlformats.org/officeDocument/2006/relationships/image" Target="../media/image946.png"/><Relationship Id="rId15" Type="http://schemas.openxmlformats.org/officeDocument/2006/relationships/image" Target="../media/image956.png"/><Relationship Id="rId23" Type="http://schemas.openxmlformats.org/officeDocument/2006/relationships/image" Target="../media/image964.png"/><Relationship Id="rId28" Type="http://schemas.openxmlformats.org/officeDocument/2006/relationships/image" Target="../media/image969.png"/><Relationship Id="rId10" Type="http://schemas.openxmlformats.org/officeDocument/2006/relationships/image" Target="../media/image951.png"/><Relationship Id="rId19" Type="http://schemas.openxmlformats.org/officeDocument/2006/relationships/image" Target="../media/image960.png"/><Relationship Id="rId31" Type="http://schemas.openxmlformats.org/officeDocument/2006/relationships/image" Target="../media/image972.png"/><Relationship Id="rId4" Type="http://schemas.openxmlformats.org/officeDocument/2006/relationships/image" Target="../media/image945.png"/><Relationship Id="rId9" Type="http://schemas.openxmlformats.org/officeDocument/2006/relationships/image" Target="../media/image950.png"/><Relationship Id="rId14" Type="http://schemas.openxmlformats.org/officeDocument/2006/relationships/image" Target="../media/image955.png"/><Relationship Id="rId22" Type="http://schemas.openxmlformats.org/officeDocument/2006/relationships/image" Target="../media/image963.png"/><Relationship Id="rId27" Type="http://schemas.openxmlformats.org/officeDocument/2006/relationships/image" Target="../media/image968.png"/><Relationship Id="rId30" Type="http://schemas.openxmlformats.org/officeDocument/2006/relationships/image" Target="../media/image971.png"/></Relationships>
</file>

<file path=ppt/slides/_rels/slide255.xml.rels><?xml version="1.0" encoding="UTF-8" standalone="yes"?>
<Relationships xmlns="http://schemas.openxmlformats.org/package/2006/relationships"><Relationship Id="rId8" Type="http://schemas.openxmlformats.org/officeDocument/2006/relationships/image" Target="../media/image978.png"/><Relationship Id="rId13" Type="http://schemas.openxmlformats.org/officeDocument/2006/relationships/image" Target="../media/image983.png"/><Relationship Id="rId3" Type="http://schemas.openxmlformats.org/officeDocument/2006/relationships/image" Target="../media/image973.png"/><Relationship Id="rId7" Type="http://schemas.openxmlformats.org/officeDocument/2006/relationships/image" Target="../media/image977.png"/><Relationship Id="rId12" Type="http://schemas.openxmlformats.org/officeDocument/2006/relationships/image" Target="../media/image982.png"/><Relationship Id="rId17" Type="http://schemas.openxmlformats.org/officeDocument/2006/relationships/image" Target="../media/image987.png"/><Relationship Id="rId2" Type="http://schemas.openxmlformats.org/officeDocument/2006/relationships/notesSlide" Target="../notesSlides/notesSlide75.xml"/><Relationship Id="rId16" Type="http://schemas.openxmlformats.org/officeDocument/2006/relationships/image" Target="../media/image986.png"/><Relationship Id="rId1" Type="http://schemas.openxmlformats.org/officeDocument/2006/relationships/slideLayout" Target="../slideLayouts/slideLayout12.xml"/><Relationship Id="rId6" Type="http://schemas.openxmlformats.org/officeDocument/2006/relationships/image" Target="../media/image976.png"/><Relationship Id="rId11" Type="http://schemas.openxmlformats.org/officeDocument/2006/relationships/image" Target="../media/image981.png"/><Relationship Id="rId5" Type="http://schemas.openxmlformats.org/officeDocument/2006/relationships/image" Target="../media/image975.png"/><Relationship Id="rId15" Type="http://schemas.openxmlformats.org/officeDocument/2006/relationships/image" Target="../media/image985.png"/><Relationship Id="rId10" Type="http://schemas.openxmlformats.org/officeDocument/2006/relationships/image" Target="../media/image980.png"/><Relationship Id="rId4" Type="http://schemas.openxmlformats.org/officeDocument/2006/relationships/image" Target="../media/image974.png"/><Relationship Id="rId9" Type="http://schemas.openxmlformats.org/officeDocument/2006/relationships/image" Target="../media/image979.png"/><Relationship Id="rId14" Type="http://schemas.openxmlformats.org/officeDocument/2006/relationships/image" Target="../media/image984.png"/></Relationships>
</file>

<file path=ppt/slides/_rels/slide256.xml.rels><?xml version="1.0" encoding="UTF-8" standalone="yes"?>
<Relationships xmlns="http://schemas.openxmlformats.org/package/2006/relationships"><Relationship Id="rId8" Type="http://schemas.openxmlformats.org/officeDocument/2006/relationships/image" Target="../media/image993.png"/><Relationship Id="rId3" Type="http://schemas.openxmlformats.org/officeDocument/2006/relationships/image" Target="../media/image988.png"/><Relationship Id="rId7" Type="http://schemas.openxmlformats.org/officeDocument/2006/relationships/image" Target="../media/image992.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991.png"/><Relationship Id="rId5" Type="http://schemas.openxmlformats.org/officeDocument/2006/relationships/image" Target="../media/image990.png"/><Relationship Id="rId4" Type="http://schemas.openxmlformats.org/officeDocument/2006/relationships/image" Target="../media/image989.png"/><Relationship Id="rId9" Type="http://schemas.openxmlformats.org/officeDocument/2006/relationships/image" Target="../media/image994.png"/></Relationships>
</file>

<file path=ppt/slides/_rels/slide257.xml.rels><?xml version="1.0" encoding="UTF-8" standalone="yes"?>
<Relationships xmlns="http://schemas.openxmlformats.org/package/2006/relationships"><Relationship Id="rId8" Type="http://schemas.openxmlformats.org/officeDocument/2006/relationships/image" Target="../media/image999.png"/><Relationship Id="rId13" Type="http://schemas.openxmlformats.org/officeDocument/2006/relationships/image" Target="../media/image1004.png"/><Relationship Id="rId18" Type="http://schemas.openxmlformats.org/officeDocument/2006/relationships/image" Target="../media/image1009.png"/><Relationship Id="rId26" Type="http://schemas.openxmlformats.org/officeDocument/2006/relationships/image" Target="../media/image1017.png"/><Relationship Id="rId3" Type="http://schemas.openxmlformats.org/officeDocument/2006/relationships/image" Target="../media/image11.png"/><Relationship Id="rId21" Type="http://schemas.openxmlformats.org/officeDocument/2006/relationships/image" Target="../media/image1012.png"/><Relationship Id="rId7" Type="http://schemas.openxmlformats.org/officeDocument/2006/relationships/image" Target="../media/image998.png"/><Relationship Id="rId12" Type="http://schemas.openxmlformats.org/officeDocument/2006/relationships/image" Target="../media/image1003.png"/><Relationship Id="rId17" Type="http://schemas.openxmlformats.org/officeDocument/2006/relationships/image" Target="../media/image1008.png"/><Relationship Id="rId25" Type="http://schemas.openxmlformats.org/officeDocument/2006/relationships/image" Target="../media/image1016.png"/><Relationship Id="rId2" Type="http://schemas.openxmlformats.org/officeDocument/2006/relationships/notesSlide" Target="../notesSlides/notesSlide77.xml"/><Relationship Id="rId16" Type="http://schemas.openxmlformats.org/officeDocument/2006/relationships/image" Target="../media/image1007.png"/><Relationship Id="rId20" Type="http://schemas.openxmlformats.org/officeDocument/2006/relationships/image" Target="../media/image1011.png"/><Relationship Id="rId29" Type="http://schemas.openxmlformats.org/officeDocument/2006/relationships/image" Target="../media/image994.png"/><Relationship Id="rId1" Type="http://schemas.openxmlformats.org/officeDocument/2006/relationships/slideLayout" Target="../slideLayouts/slideLayout12.xml"/><Relationship Id="rId6" Type="http://schemas.openxmlformats.org/officeDocument/2006/relationships/image" Target="../media/image997.png"/><Relationship Id="rId11" Type="http://schemas.openxmlformats.org/officeDocument/2006/relationships/image" Target="../media/image1002.png"/><Relationship Id="rId24" Type="http://schemas.openxmlformats.org/officeDocument/2006/relationships/image" Target="../media/image1015.png"/><Relationship Id="rId5" Type="http://schemas.openxmlformats.org/officeDocument/2006/relationships/image" Target="../media/image996.png"/><Relationship Id="rId15" Type="http://schemas.openxmlformats.org/officeDocument/2006/relationships/image" Target="../media/image1006.png"/><Relationship Id="rId23" Type="http://schemas.openxmlformats.org/officeDocument/2006/relationships/image" Target="../media/image1014.png"/><Relationship Id="rId28" Type="http://schemas.openxmlformats.org/officeDocument/2006/relationships/image" Target="../media/image124.png"/><Relationship Id="rId10" Type="http://schemas.openxmlformats.org/officeDocument/2006/relationships/image" Target="../media/image1001.png"/><Relationship Id="rId19" Type="http://schemas.openxmlformats.org/officeDocument/2006/relationships/image" Target="../media/image1010.png"/><Relationship Id="rId4" Type="http://schemas.openxmlformats.org/officeDocument/2006/relationships/image" Target="../media/image995.png"/><Relationship Id="rId9" Type="http://schemas.openxmlformats.org/officeDocument/2006/relationships/image" Target="../media/image1000.png"/><Relationship Id="rId14" Type="http://schemas.openxmlformats.org/officeDocument/2006/relationships/image" Target="../media/image1005.png"/><Relationship Id="rId22" Type="http://schemas.openxmlformats.org/officeDocument/2006/relationships/image" Target="../media/image1013.png"/><Relationship Id="rId27" Type="http://schemas.openxmlformats.org/officeDocument/2006/relationships/image" Target="../media/image1018.png"/></Relationships>
</file>

<file path=ppt/slides/_rels/slide258.xml.rels><?xml version="1.0" encoding="UTF-8" standalone="yes"?>
<Relationships xmlns="http://schemas.openxmlformats.org/package/2006/relationships"><Relationship Id="rId13" Type="http://schemas.openxmlformats.org/officeDocument/2006/relationships/image" Target="../media/image1028.png"/><Relationship Id="rId18" Type="http://schemas.openxmlformats.org/officeDocument/2006/relationships/image" Target="../media/image1033.png"/><Relationship Id="rId26" Type="http://schemas.openxmlformats.org/officeDocument/2006/relationships/image" Target="../media/image1041.png"/><Relationship Id="rId39" Type="http://schemas.openxmlformats.org/officeDocument/2006/relationships/image" Target="../media/image1054.png"/><Relationship Id="rId21" Type="http://schemas.openxmlformats.org/officeDocument/2006/relationships/image" Target="../media/image1036.png"/><Relationship Id="rId34" Type="http://schemas.openxmlformats.org/officeDocument/2006/relationships/image" Target="../media/image1049.png"/><Relationship Id="rId42" Type="http://schemas.openxmlformats.org/officeDocument/2006/relationships/image" Target="../media/image1057.png"/><Relationship Id="rId7" Type="http://schemas.openxmlformats.org/officeDocument/2006/relationships/image" Target="../media/image1022.png"/><Relationship Id="rId2" Type="http://schemas.openxmlformats.org/officeDocument/2006/relationships/notesSlide" Target="../notesSlides/notesSlide78.xml"/><Relationship Id="rId16" Type="http://schemas.openxmlformats.org/officeDocument/2006/relationships/image" Target="../media/image1031.png"/><Relationship Id="rId20" Type="http://schemas.openxmlformats.org/officeDocument/2006/relationships/image" Target="../media/image1035.png"/><Relationship Id="rId29" Type="http://schemas.openxmlformats.org/officeDocument/2006/relationships/image" Target="../media/image1044.png"/><Relationship Id="rId41" Type="http://schemas.openxmlformats.org/officeDocument/2006/relationships/image" Target="../media/image1056.png"/><Relationship Id="rId1" Type="http://schemas.openxmlformats.org/officeDocument/2006/relationships/slideLayout" Target="../slideLayouts/slideLayout12.xml"/><Relationship Id="rId6" Type="http://schemas.openxmlformats.org/officeDocument/2006/relationships/image" Target="../media/image1021.png"/><Relationship Id="rId11" Type="http://schemas.openxmlformats.org/officeDocument/2006/relationships/image" Target="../media/image1026.png"/><Relationship Id="rId24" Type="http://schemas.openxmlformats.org/officeDocument/2006/relationships/image" Target="../media/image1039.png"/><Relationship Id="rId32" Type="http://schemas.openxmlformats.org/officeDocument/2006/relationships/image" Target="../media/image1047.png"/><Relationship Id="rId37" Type="http://schemas.openxmlformats.org/officeDocument/2006/relationships/image" Target="../media/image1052.png"/><Relationship Id="rId40" Type="http://schemas.openxmlformats.org/officeDocument/2006/relationships/image" Target="../media/image1055.png"/><Relationship Id="rId5" Type="http://schemas.openxmlformats.org/officeDocument/2006/relationships/image" Target="../media/image1020.png"/><Relationship Id="rId15" Type="http://schemas.openxmlformats.org/officeDocument/2006/relationships/image" Target="../media/image1030.png"/><Relationship Id="rId23" Type="http://schemas.openxmlformats.org/officeDocument/2006/relationships/image" Target="../media/image1038.png"/><Relationship Id="rId28" Type="http://schemas.openxmlformats.org/officeDocument/2006/relationships/image" Target="../media/image1043.png"/><Relationship Id="rId36" Type="http://schemas.openxmlformats.org/officeDocument/2006/relationships/image" Target="../media/image1051.png"/><Relationship Id="rId10" Type="http://schemas.openxmlformats.org/officeDocument/2006/relationships/image" Target="../media/image1025.png"/><Relationship Id="rId19" Type="http://schemas.openxmlformats.org/officeDocument/2006/relationships/image" Target="../media/image1034.png"/><Relationship Id="rId31" Type="http://schemas.openxmlformats.org/officeDocument/2006/relationships/image" Target="../media/image1046.png"/><Relationship Id="rId4" Type="http://schemas.openxmlformats.org/officeDocument/2006/relationships/image" Target="../media/image995.png"/><Relationship Id="rId9" Type="http://schemas.openxmlformats.org/officeDocument/2006/relationships/image" Target="../media/image1024.png"/><Relationship Id="rId14" Type="http://schemas.openxmlformats.org/officeDocument/2006/relationships/image" Target="../media/image1029.png"/><Relationship Id="rId22" Type="http://schemas.openxmlformats.org/officeDocument/2006/relationships/image" Target="../media/image1037.png"/><Relationship Id="rId27" Type="http://schemas.openxmlformats.org/officeDocument/2006/relationships/image" Target="../media/image1042.png"/><Relationship Id="rId30" Type="http://schemas.openxmlformats.org/officeDocument/2006/relationships/image" Target="../media/image1045.png"/><Relationship Id="rId35" Type="http://schemas.openxmlformats.org/officeDocument/2006/relationships/image" Target="../media/image1050.png"/><Relationship Id="rId43" Type="http://schemas.openxmlformats.org/officeDocument/2006/relationships/image" Target="../media/image994.png"/><Relationship Id="rId8" Type="http://schemas.openxmlformats.org/officeDocument/2006/relationships/image" Target="../media/image1023.png"/><Relationship Id="rId3" Type="http://schemas.openxmlformats.org/officeDocument/2006/relationships/image" Target="../media/image1019.png"/><Relationship Id="rId12" Type="http://schemas.openxmlformats.org/officeDocument/2006/relationships/image" Target="../media/image1027.png"/><Relationship Id="rId17" Type="http://schemas.openxmlformats.org/officeDocument/2006/relationships/image" Target="../media/image1032.png"/><Relationship Id="rId25" Type="http://schemas.openxmlformats.org/officeDocument/2006/relationships/image" Target="../media/image1040.png"/><Relationship Id="rId33" Type="http://schemas.openxmlformats.org/officeDocument/2006/relationships/image" Target="../media/image1048.png"/><Relationship Id="rId38" Type="http://schemas.openxmlformats.org/officeDocument/2006/relationships/image" Target="../media/image1053.png"/></Relationships>
</file>

<file path=ppt/slides/_rels/slide259.xml.rels><?xml version="1.0" encoding="UTF-8" standalone="yes"?>
<Relationships xmlns="http://schemas.openxmlformats.org/package/2006/relationships"><Relationship Id="rId8" Type="http://schemas.openxmlformats.org/officeDocument/2006/relationships/image" Target="../media/image1061.png"/><Relationship Id="rId13" Type="http://schemas.openxmlformats.org/officeDocument/2006/relationships/image" Target="../media/image1012.png"/><Relationship Id="rId18" Type="http://schemas.openxmlformats.org/officeDocument/2006/relationships/image" Target="../media/image1068.png"/><Relationship Id="rId26" Type="http://schemas.openxmlformats.org/officeDocument/2006/relationships/image" Target="../media/image1075.png"/><Relationship Id="rId3" Type="http://schemas.openxmlformats.org/officeDocument/2006/relationships/image" Target="../media/image11.png"/><Relationship Id="rId21" Type="http://schemas.openxmlformats.org/officeDocument/2006/relationships/image" Target="../media/image1070.png"/><Relationship Id="rId7" Type="http://schemas.openxmlformats.org/officeDocument/2006/relationships/image" Target="../media/image1060.png"/><Relationship Id="rId12" Type="http://schemas.openxmlformats.org/officeDocument/2006/relationships/image" Target="../media/image1010.png"/><Relationship Id="rId17" Type="http://schemas.openxmlformats.org/officeDocument/2006/relationships/image" Target="../media/image1067.png"/><Relationship Id="rId25" Type="http://schemas.openxmlformats.org/officeDocument/2006/relationships/image" Target="../media/image1074.png"/><Relationship Id="rId2" Type="http://schemas.openxmlformats.org/officeDocument/2006/relationships/notesSlide" Target="../notesSlides/notesSlide79.xml"/><Relationship Id="rId16" Type="http://schemas.openxmlformats.org/officeDocument/2006/relationships/image" Target="../media/image1066.png"/><Relationship Id="rId20" Type="http://schemas.openxmlformats.org/officeDocument/2006/relationships/image" Target="../media/image581.png"/><Relationship Id="rId29" Type="http://schemas.openxmlformats.org/officeDocument/2006/relationships/image" Target="../media/image1078.png"/><Relationship Id="rId1" Type="http://schemas.openxmlformats.org/officeDocument/2006/relationships/slideLayout" Target="../slideLayouts/slideLayout12.xml"/><Relationship Id="rId6" Type="http://schemas.openxmlformats.org/officeDocument/2006/relationships/image" Target="../media/image1059.png"/><Relationship Id="rId11" Type="http://schemas.openxmlformats.org/officeDocument/2006/relationships/image" Target="../media/image1064.png"/><Relationship Id="rId24" Type="http://schemas.openxmlformats.org/officeDocument/2006/relationships/image" Target="../media/image1073.png"/><Relationship Id="rId5" Type="http://schemas.openxmlformats.org/officeDocument/2006/relationships/image" Target="../media/image1058.png"/><Relationship Id="rId15" Type="http://schemas.openxmlformats.org/officeDocument/2006/relationships/image" Target="../media/image1065.png"/><Relationship Id="rId23" Type="http://schemas.openxmlformats.org/officeDocument/2006/relationships/image" Target="../media/image1072.png"/><Relationship Id="rId28" Type="http://schemas.openxmlformats.org/officeDocument/2006/relationships/image" Target="../media/image1077.png"/><Relationship Id="rId10" Type="http://schemas.openxmlformats.org/officeDocument/2006/relationships/image" Target="../media/image1063.png"/><Relationship Id="rId19" Type="http://schemas.openxmlformats.org/officeDocument/2006/relationships/image" Target="../media/image1069.png"/><Relationship Id="rId4" Type="http://schemas.openxmlformats.org/officeDocument/2006/relationships/image" Target="../media/image995.png"/><Relationship Id="rId9" Type="http://schemas.openxmlformats.org/officeDocument/2006/relationships/image" Target="../media/image1062.png"/><Relationship Id="rId14" Type="http://schemas.openxmlformats.org/officeDocument/2006/relationships/image" Target="../media/image1014.png"/><Relationship Id="rId22" Type="http://schemas.openxmlformats.org/officeDocument/2006/relationships/image" Target="../media/image1071.png"/><Relationship Id="rId27" Type="http://schemas.openxmlformats.org/officeDocument/2006/relationships/image" Target="../media/image1076.png"/><Relationship Id="rId30" Type="http://schemas.openxmlformats.org/officeDocument/2006/relationships/image" Target="../media/image994.png"/></Relationships>
</file>

<file path=ppt/slides/_rels/slide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260.xml.rels><?xml version="1.0" encoding="UTF-8" standalone="yes"?>
<Relationships xmlns="http://schemas.openxmlformats.org/package/2006/relationships"><Relationship Id="rId13" Type="http://schemas.openxmlformats.org/officeDocument/2006/relationships/image" Target="../media/image1086.png"/><Relationship Id="rId18" Type="http://schemas.openxmlformats.org/officeDocument/2006/relationships/image" Target="../media/image1091.png"/><Relationship Id="rId26" Type="http://schemas.openxmlformats.org/officeDocument/2006/relationships/image" Target="../media/image1098.png"/><Relationship Id="rId39" Type="http://schemas.openxmlformats.org/officeDocument/2006/relationships/image" Target="../media/image1111.png"/><Relationship Id="rId21" Type="http://schemas.openxmlformats.org/officeDocument/2006/relationships/image" Target="../media/image166.png"/><Relationship Id="rId34" Type="http://schemas.openxmlformats.org/officeDocument/2006/relationships/image" Target="../media/image1106.png"/><Relationship Id="rId42" Type="http://schemas.openxmlformats.org/officeDocument/2006/relationships/image" Target="../media/image1114.png"/><Relationship Id="rId7" Type="http://schemas.openxmlformats.org/officeDocument/2006/relationships/image" Target="../media/image1081.png"/><Relationship Id="rId2" Type="http://schemas.openxmlformats.org/officeDocument/2006/relationships/notesSlide" Target="../notesSlides/notesSlide80.xml"/><Relationship Id="rId16" Type="http://schemas.openxmlformats.org/officeDocument/2006/relationships/image" Target="../media/image1089.png"/><Relationship Id="rId20" Type="http://schemas.openxmlformats.org/officeDocument/2006/relationships/image" Target="../media/image1093.png"/><Relationship Id="rId29" Type="http://schemas.openxmlformats.org/officeDocument/2006/relationships/image" Target="../media/image1101.png"/><Relationship Id="rId41" Type="http://schemas.openxmlformats.org/officeDocument/2006/relationships/image" Target="../media/image1113.png"/><Relationship Id="rId1" Type="http://schemas.openxmlformats.org/officeDocument/2006/relationships/slideLayout" Target="../slideLayouts/slideLayout12.xml"/><Relationship Id="rId6" Type="http://schemas.openxmlformats.org/officeDocument/2006/relationships/image" Target="../media/image997.png"/><Relationship Id="rId11" Type="http://schemas.openxmlformats.org/officeDocument/2006/relationships/image" Target="../media/image1084.png"/><Relationship Id="rId24" Type="http://schemas.openxmlformats.org/officeDocument/2006/relationships/image" Target="../media/image1096.png"/><Relationship Id="rId32" Type="http://schemas.openxmlformats.org/officeDocument/2006/relationships/image" Target="../media/image1104.png"/><Relationship Id="rId37" Type="http://schemas.openxmlformats.org/officeDocument/2006/relationships/image" Target="../media/image1109.png"/><Relationship Id="rId40" Type="http://schemas.openxmlformats.org/officeDocument/2006/relationships/image" Target="../media/image1112.png"/><Relationship Id="rId5" Type="http://schemas.openxmlformats.org/officeDocument/2006/relationships/image" Target="../media/image1080.png"/><Relationship Id="rId15" Type="http://schemas.openxmlformats.org/officeDocument/2006/relationships/image" Target="../media/image1088.png"/><Relationship Id="rId23" Type="http://schemas.openxmlformats.org/officeDocument/2006/relationships/image" Target="../media/image1095.png"/><Relationship Id="rId28" Type="http://schemas.openxmlformats.org/officeDocument/2006/relationships/image" Target="../media/image1100.png"/><Relationship Id="rId36" Type="http://schemas.openxmlformats.org/officeDocument/2006/relationships/image" Target="../media/image1108.png"/><Relationship Id="rId10" Type="http://schemas.openxmlformats.org/officeDocument/2006/relationships/image" Target="../media/image1083.png"/><Relationship Id="rId19" Type="http://schemas.openxmlformats.org/officeDocument/2006/relationships/image" Target="../media/image1092.png"/><Relationship Id="rId31" Type="http://schemas.openxmlformats.org/officeDocument/2006/relationships/image" Target="../media/image1103.png"/><Relationship Id="rId44" Type="http://schemas.openxmlformats.org/officeDocument/2006/relationships/image" Target="../media/image1116.png"/><Relationship Id="rId4" Type="http://schemas.openxmlformats.org/officeDocument/2006/relationships/image" Target="../media/image995.png"/><Relationship Id="rId9" Type="http://schemas.openxmlformats.org/officeDocument/2006/relationships/image" Target="../media/image1082.png"/><Relationship Id="rId14" Type="http://schemas.openxmlformats.org/officeDocument/2006/relationships/image" Target="../media/image1087.png"/><Relationship Id="rId22" Type="http://schemas.openxmlformats.org/officeDocument/2006/relationships/image" Target="../media/image1094.png"/><Relationship Id="rId27" Type="http://schemas.openxmlformats.org/officeDocument/2006/relationships/image" Target="../media/image1099.png"/><Relationship Id="rId30" Type="http://schemas.openxmlformats.org/officeDocument/2006/relationships/image" Target="../media/image1102.png"/><Relationship Id="rId35" Type="http://schemas.openxmlformats.org/officeDocument/2006/relationships/image" Target="../media/image1107.png"/><Relationship Id="rId43" Type="http://schemas.openxmlformats.org/officeDocument/2006/relationships/image" Target="../media/image1115.png"/><Relationship Id="rId8" Type="http://schemas.openxmlformats.org/officeDocument/2006/relationships/image" Target="../media/image124.png"/><Relationship Id="rId3" Type="http://schemas.openxmlformats.org/officeDocument/2006/relationships/image" Target="../media/image1079.png"/><Relationship Id="rId12" Type="http://schemas.openxmlformats.org/officeDocument/2006/relationships/image" Target="../media/image1085.png"/><Relationship Id="rId17" Type="http://schemas.openxmlformats.org/officeDocument/2006/relationships/image" Target="../media/image1090.png"/><Relationship Id="rId25" Type="http://schemas.openxmlformats.org/officeDocument/2006/relationships/image" Target="../media/image1097.png"/><Relationship Id="rId33" Type="http://schemas.openxmlformats.org/officeDocument/2006/relationships/image" Target="../media/image1105.png"/><Relationship Id="rId38" Type="http://schemas.openxmlformats.org/officeDocument/2006/relationships/image" Target="../media/image1110.png"/></Relationships>
</file>

<file path=ppt/slides/_rels/slide261.xml.rels><?xml version="1.0" encoding="UTF-8" standalone="yes"?>
<Relationships xmlns="http://schemas.openxmlformats.org/package/2006/relationships"><Relationship Id="rId13" Type="http://schemas.openxmlformats.org/officeDocument/2006/relationships/image" Target="../media/image1125.png"/><Relationship Id="rId18" Type="http://schemas.openxmlformats.org/officeDocument/2006/relationships/image" Target="../media/image1129.png"/><Relationship Id="rId26" Type="http://schemas.openxmlformats.org/officeDocument/2006/relationships/image" Target="../media/image1136.png"/><Relationship Id="rId39" Type="http://schemas.openxmlformats.org/officeDocument/2006/relationships/image" Target="../media/image1149.png"/><Relationship Id="rId21" Type="http://schemas.openxmlformats.org/officeDocument/2006/relationships/image" Target="../media/image1132.png"/><Relationship Id="rId34" Type="http://schemas.openxmlformats.org/officeDocument/2006/relationships/image" Target="../media/image1144.png"/><Relationship Id="rId42" Type="http://schemas.openxmlformats.org/officeDocument/2006/relationships/image" Target="../media/image1152.png"/><Relationship Id="rId47" Type="http://schemas.openxmlformats.org/officeDocument/2006/relationships/image" Target="../media/image1157.png"/><Relationship Id="rId50" Type="http://schemas.openxmlformats.org/officeDocument/2006/relationships/image" Target="../media/image1160.png"/><Relationship Id="rId7" Type="http://schemas.openxmlformats.org/officeDocument/2006/relationships/image" Target="../media/image1120.png"/><Relationship Id="rId2" Type="http://schemas.openxmlformats.org/officeDocument/2006/relationships/notesSlide" Target="../notesSlides/notesSlide81.xml"/><Relationship Id="rId16" Type="http://schemas.openxmlformats.org/officeDocument/2006/relationships/image" Target="../media/image517.png"/><Relationship Id="rId29" Type="http://schemas.openxmlformats.org/officeDocument/2006/relationships/image" Target="../media/image1139.png"/><Relationship Id="rId11" Type="http://schemas.openxmlformats.org/officeDocument/2006/relationships/image" Target="../media/image1123.png"/><Relationship Id="rId24" Type="http://schemas.openxmlformats.org/officeDocument/2006/relationships/image" Target="../media/image1064.png"/><Relationship Id="rId32" Type="http://schemas.openxmlformats.org/officeDocument/2006/relationships/image" Target="../media/image1142.png"/><Relationship Id="rId37" Type="http://schemas.openxmlformats.org/officeDocument/2006/relationships/image" Target="../media/image1147.png"/><Relationship Id="rId40" Type="http://schemas.openxmlformats.org/officeDocument/2006/relationships/image" Target="../media/image1150.png"/><Relationship Id="rId45" Type="http://schemas.openxmlformats.org/officeDocument/2006/relationships/image" Target="../media/image1155.png"/><Relationship Id="rId53" Type="http://schemas.openxmlformats.org/officeDocument/2006/relationships/image" Target="../media/image166.png"/><Relationship Id="rId5" Type="http://schemas.openxmlformats.org/officeDocument/2006/relationships/image" Target="../media/image1118.png"/><Relationship Id="rId10" Type="http://schemas.openxmlformats.org/officeDocument/2006/relationships/image" Target="../media/image1122.png"/><Relationship Id="rId19" Type="http://schemas.openxmlformats.org/officeDocument/2006/relationships/image" Target="../media/image1130.png"/><Relationship Id="rId31" Type="http://schemas.openxmlformats.org/officeDocument/2006/relationships/image" Target="../media/image1141.png"/><Relationship Id="rId44" Type="http://schemas.openxmlformats.org/officeDocument/2006/relationships/image" Target="../media/image1154.png"/><Relationship Id="rId52" Type="http://schemas.openxmlformats.org/officeDocument/2006/relationships/image" Target="../media/image1162.png"/><Relationship Id="rId4" Type="http://schemas.openxmlformats.org/officeDocument/2006/relationships/image" Target="../media/image995.png"/><Relationship Id="rId9" Type="http://schemas.openxmlformats.org/officeDocument/2006/relationships/image" Target="../media/image1115.png"/><Relationship Id="rId14" Type="http://schemas.openxmlformats.org/officeDocument/2006/relationships/image" Target="../media/image1126.png"/><Relationship Id="rId22" Type="http://schemas.openxmlformats.org/officeDocument/2006/relationships/image" Target="../media/image1133.png"/><Relationship Id="rId27" Type="http://schemas.openxmlformats.org/officeDocument/2006/relationships/image" Target="../media/image1137.png"/><Relationship Id="rId30" Type="http://schemas.openxmlformats.org/officeDocument/2006/relationships/image" Target="../media/image1140.png"/><Relationship Id="rId35" Type="http://schemas.openxmlformats.org/officeDocument/2006/relationships/image" Target="../media/image1145.png"/><Relationship Id="rId43" Type="http://schemas.openxmlformats.org/officeDocument/2006/relationships/image" Target="../media/image1153.png"/><Relationship Id="rId48" Type="http://schemas.openxmlformats.org/officeDocument/2006/relationships/image" Target="../media/image1158.png"/><Relationship Id="rId8" Type="http://schemas.openxmlformats.org/officeDocument/2006/relationships/image" Target="../media/image1121.png"/><Relationship Id="rId51" Type="http://schemas.openxmlformats.org/officeDocument/2006/relationships/image" Target="../media/image1161.png"/><Relationship Id="rId3" Type="http://schemas.openxmlformats.org/officeDocument/2006/relationships/image" Target="../media/image1117.png"/><Relationship Id="rId12" Type="http://schemas.openxmlformats.org/officeDocument/2006/relationships/image" Target="../media/image1124.png"/><Relationship Id="rId17" Type="http://schemas.openxmlformats.org/officeDocument/2006/relationships/image" Target="../media/image1128.png"/><Relationship Id="rId25" Type="http://schemas.openxmlformats.org/officeDocument/2006/relationships/image" Target="../media/image1135.png"/><Relationship Id="rId33" Type="http://schemas.openxmlformats.org/officeDocument/2006/relationships/image" Target="../media/image1143.png"/><Relationship Id="rId38" Type="http://schemas.openxmlformats.org/officeDocument/2006/relationships/image" Target="../media/image1148.png"/><Relationship Id="rId46" Type="http://schemas.openxmlformats.org/officeDocument/2006/relationships/image" Target="../media/image1156.png"/><Relationship Id="rId20" Type="http://schemas.openxmlformats.org/officeDocument/2006/relationships/image" Target="../media/image1131.png"/><Relationship Id="rId41" Type="http://schemas.openxmlformats.org/officeDocument/2006/relationships/image" Target="../media/image1151.png"/><Relationship Id="rId54" Type="http://schemas.openxmlformats.org/officeDocument/2006/relationships/image" Target="../media/image1163.png"/><Relationship Id="rId1" Type="http://schemas.openxmlformats.org/officeDocument/2006/relationships/slideLayout" Target="../slideLayouts/slideLayout12.xml"/><Relationship Id="rId6" Type="http://schemas.openxmlformats.org/officeDocument/2006/relationships/image" Target="../media/image1119.png"/><Relationship Id="rId15" Type="http://schemas.openxmlformats.org/officeDocument/2006/relationships/image" Target="../media/image1127.png"/><Relationship Id="rId23" Type="http://schemas.openxmlformats.org/officeDocument/2006/relationships/image" Target="../media/image1134.png"/><Relationship Id="rId28" Type="http://schemas.openxmlformats.org/officeDocument/2006/relationships/image" Target="../media/image1138.png"/><Relationship Id="rId36" Type="http://schemas.openxmlformats.org/officeDocument/2006/relationships/image" Target="../media/image1146.png"/><Relationship Id="rId49" Type="http://schemas.openxmlformats.org/officeDocument/2006/relationships/image" Target="../media/image1159.png"/></Relationships>
</file>

<file path=ppt/slides/_rels/slide262.xml.rels><?xml version="1.0" encoding="UTF-8" standalone="yes"?>
<Relationships xmlns="http://schemas.openxmlformats.org/package/2006/relationships"><Relationship Id="rId8" Type="http://schemas.openxmlformats.org/officeDocument/2006/relationships/image" Target="../media/image1168.png"/><Relationship Id="rId13" Type="http://schemas.openxmlformats.org/officeDocument/2006/relationships/image" Target="../media/image1173.png"/><Relationship Id="rId18" Type="http://schemas.openxmlformats.org/officeDocument/2006/relationships/image" Target="../media/image1177.png"/><Relationship Id="rId3" Type="http://schemas.openxmlformats.org/officeDocument/2006/relationships/image" Target="../media/image1164.png"/><Relationship Id="rId7" Type="http://schemas.openxmlformats.org/officeDocument/2006/relationships/image" Target="../media/image1167.png"/><Relationship Id="rId12" Type="http://schemas.openxmlformats.org/officeDocument/2006/relationships/image" Target="../media/image1172.png"/><Relationship Id="rId17" Type="http://schemas.openxmlformats.org/officeDocument/2006/relationships/image" Target="../media/image1176.png"/><Relationship Id="rId2" Type="http://schemas.openxmlformats.org/officeDocument/2006/relationships/notesSlide" Target="../notesSlides/notesSlide82.xml"/><Relationship Id="rId16" Type="http://schemas.openxmlformats.org/officeDocument/2006/relationships/image" Target="../media/image1175.png"/><Relationship Id="rId1" Type="http://schemas.openxmlformats.org/officeDocument/2006/relationships/slideLayout" Target="../slideLayouts/slideLayout12.xml"/><Relationship Id="rId6" Type="http://schemas.openxmlformats.org/officeDocument/2006/relationships/image" Target="../media/image1166.png"/><Relationship Id="rId11" Type="http://schemas.openxmlformats.org/officeDocument/2006/relationships/image" Target="../media/image1171.png"/><Relationship Id="rId5" Type="http://schemas.openxmlformats.org/officeDocument/2006/relationships/image" Target="../media/image1165.png"/><Relationship Id="rId15" Type="http://schemas.openxmlformats.org/officeDocument/2006/relationships/image" Target="../media/image1174.png"/><Relationship Id="rId10" Type="http://schemas.openxmlformats.org/officeDocument/2006/relationships/image" Target="../media/image1170.png"/><Relationship Id="rId19" Type="http://schemas.openxmlformats.org/officeDocument/2006/relationships/image" Target="../media/image994.png"/><Relationship Id="rId4" Type="http://schemas.openxmlformats.org/officeDocument/2006/relationships/image" Target="../media/image995.png"/><Relationship Id="rId9" Type="http://schemas.openxmlformats.org/officeDocument/2006/relationships/image" Target="../media/image1169.png"/><Relationship Id="rId14" Type="http://schemas.openxmlformats.org/officeDocument/2006/relationships/image" Target="../media/image166.png"/></Relationships>
</file>

<file path=ppt/slides/_rels/slide263.xml.rels><?xml version="1.0" encoding="UTF-8" standalone="yes"?>
<Relationships xmlns="http://schemas.openxmlformats.org/package/2006/relationships"><Relationship Id="rId13" Type="http://schemas.openxmlformats.org/officeDocument/2006/relationships/image" Target="../media/image1186.png"/><Relationship Id="rId18" Type="http://schemas.openxmlformats.org/officeDocument/2006/relationships/image" Target="../media/image1191.png"/><Relationship Id="rId26" Type="http://schemas.openxmlformats.org/officeDocument/2006/relationships/image" Target="../media/image1199.png"/><Relationship Id="rId3" Type="http://schemas.openxmlformats.org/officeDocument/2006/relationships/image" Target="../media/image11.png"/><Relationship Id="rId21" Type="http://schemas.openxmlformats.org/officeDocument/2006/relationships/image" Target="../media/image1194.png"/><Relationship Id="rId34" Type="http://schemas.openxmlformats.org/officeDocument/2006/relationships/image" Target="../media/image994.png"/><Relationship Id="rId7" Type="http://schemas.openxmlformats.org/officeDocument/2006/relationships/image" Target="../media/image1180.png"/><Relationship Id="rId12" Type="http://schemas.openxmlformats.org/officeDocument/2006/relationships/image" Target="../media/image1185.png"/><Relationship Id="rId17" Type="http://schemas.openxmlformats.org/officeDocument/2006/relationships/image" Target="../media/image1190.png"/><Relationship Id="rId25" Type="http://schemas.openxmlformats.org/officeDocument/2006/relationships/image" Target="../media/image1198.png"/><Relationship Id="rId33" Type="http://schemas.openxmlformats.org/officeDocument/2006/relationships/image" Target="../media/image1206.png"/><Relationship Id="rId2" Type="http://schemas.openxmlformats.org/officeDocument/2006/relationships/notesSlide" Target="../notesSlides/notesSlide83.xml"/><Relationship Id="rId16" Type="http://schemas.openxmlformats.org/officeDocument/2006/relationships/image" Target="../media/image1189.png"/><Relationship Id="rId20" Type="http://schemas.openxmlformats.org/officeDocument/2006/relationships/image" Target="../media/image1193.png"/><Relationship Id="rId29" Type="http://schemas.openxmlformats.org/officeDocument/2006/relationships/image" Target="../media/image1202.png"/><Relationship Id="rId1" Type="http://schemas.openxmlformats.org/officeDocument/2006/relationships/slideLayout" Target="../slideLayouts/slideLayout12.xml"/><Relationship Id="rId6" Type="http://schemas.openxmlformats.org/officeDocument/2006/relationships/image" Target="../media/image1179.png"/><Relationship Id="rId11" Type="http://schemas.openxmlformats.org/officeDocument/2006/relationships/image" Target="../media/image1184.png"/><Relationship Id="rId24" Type="http://schemas.openxmlformats.org/officeDocument/2006/relationships/image" Target="../media/image1197.png"/><Relationship Id="rId32" Type="http://schemas.openxmlformats.org/officeDocument/2006/relationships/image" Target="../media/image1205.png"/><Relationship Id="rId5" Type="http://schemas.openxmlformats.org/officeDocument/2006/relationships/image" Target="../media/image1178.png"/><Relationship Id="rId15" Type="http://schemas.openxmlformats.org/officeDocument/2006/relationships/image" Target="../media/image1188.png"/><Relationship Id="rId23" Type="http://schemas.openxmlformats.org/officeDocument/2006/relationships/image" Target="../media/image1196.png"/><Relationship Id="rId28" Type="http://schemas.openxmlformats.org/officeDocument/2006/relationships/image" Target="../media/image1201.png"/><Relationship Id="rId10" Type="http://schemas.openxmlformats.org/officeDocument/2006/relationships/image" Target="../media/image1183.png"/><Relationship Id="rId19" Type="http://schemas.openxmlformats.org/officeDocument/2006/relationships/image" Target="../media/image1192.png"/><Relationship Id="rId31" Type="http://schemas.openxmlformats.org/officeDocument/2006/relationships/image" Target="../media/image1204.png"/><Relationship Id="rId4" Type="http://schemas.openxmlformats.org/officeDocument/2006/relationships/image" Target="../media/image995.png"/><Relationship Id="rId9" Type="http://schemas.openxmlformats.org/officeDocument/2006/relationships/image" Target="../media/image1182.png"/><Relationship Id="rId14" Type="http://schemas.openxmlformats.org/officeDocument/2006/relationships/image" Target="../media/image1187.png"/><Relationship Id="rId22" Type="http://schemas.openxmlformats.org/officeDocument/2006/relationships/image" Target="../media/image1195.png"/><Relationship Id="rId27" Type="http://schemas.openxmlformats.org/officeDocument/2006/relationships/image" Target="../media/image1200.png"/><Relationship Id="rId30" Type="http://schemas.openxmlformats.org/officeDocument/2006/relationships/image" Target="../media/image1203.png"/><Relationship Id="rId8" Type="http://schemas.openxmlformats.org/officeDocument/2006/relationships/image" Target="../media/image1181.png"/></Relationships>
</file>

<file path=ppt/slides/_rels/slide264.xml.rels><?xml version="1.0" encoding="UTF-8" standalone="yes"?>
<Relationships xmlns="http://schemas.openxmlformats.org/package/2006/relationships"><Relationship Id="rId13" Type="http://schemas.openxmlformats.org/officeDocument/2006/relationships/image" Target="../media/image1213.png"/><Relationship Id="rId18" Type="http://schemas.openxmlformats.org/officeDocument/2006/relationships/image" Target="../media/image1218.png"/><Relationship Id="rId26" Type="http://schemas.openxmlformats.org/officeDocument/2006/relationships/image" Target="../media/image1226.png"/><Relationship Id="rId3" Type="http://schemas.openxmlformats.org/officeDocument/2006/relationships/image" Target="../media/image1164.png"/><Relationship Id="rId21" Type="http://schemas.openxmlformats.org/officeDocument/2006/relationships/image" Target="../media/image1221.png"/><Relationship Id="rId34" Type="http://schemas.openxmlformats.org/officeDocument/2006/relationships/image" Target="../media/image1233.png"/><Relationship Id="rId7" Type="http://schemas.openxmlformats.org/officeDocument/2006/relationships/image" Target="../media/image1208.png"/><Relationship Id="rId12" Type="http://schemas.openxmlformats.org/officeDocument/2006/relationships/image" Target="../media/image1212.png"/><Relationship Id="rId17" Type="http://schemas.openxmlformats.org/officeDocument/2006/relationships/image" Target="../media/image1217.png"/><Relationship Id="rId25" Type="http://schemas.openxmlformats.org/officeDocument/2006/relationships/image" Target="../media/image1225.png"/><Relationship Id="rId33" Type="http://schemas.openxmlformats.org/officeDocument/2006/relationships/image" Target="../media/image1232.png"/><Relationship Id="rId2" Type="http://schemas.openxmlformats.org/officeDocument/2006/relationships/notesSlide" Target="../notesSlides/notesSlide84.xml"/><Relationship Id="rId16" Type="http://schemas.openxmlformats.org/officeDocument/2006/relationships/image" Target="../media/image1216.png"/><Relationship Id="rId20" Type="http://schemas.openxmlformats.org/officeDocument/2006/relationships/image" Target="../media/image1220.png"/><Relationship Id="rId29" Type="http://schemas.openxmlformats.org/officeDocument/2006/relationships/image" Target="../media/image1228.png"/><Relationship Id="rId1" Type="http://schemas.openxmlformats.org/officeDocument/2006/relationships/slideLayout" Target="../slideLayouts/slideLayout12.xml"/><Relationship Id="rId6" Type="http://schemas.openxmlformats.org/officeDocument/2006/relationships/image" Target="../media/image1175.png"/><Relationship Id="rId11" Type="http://schemas.openxmlformats.org/officeDocument/2006/relationships/image" Target="../media/image1211.png"/><Relationship Id="rId24" Type="http://schemas.openxmlformats.org/officeDocument/2006/relationships/image" Target="../media/image1224.png"/><Relationship Id="rId32" Type="http://schemas.openxmlformats.org/officeDocument/2006/relationships/image" Target="../media/image1231.png"/><Relationship Id="rId5" Type="http://schemas.openxmlformats.org/officeDocument/2006/relationships/image" Target="../media/image1207.png"/><Relationship Id="rId15" Type="http://schemas.openxmlformats.org/officeDocument/2006/relationships/image" Target="../media/image1215.png"/><Relationship Id="rId23" Type="http://schemas.openxmlformats.org/officeDocument/2006/relationships/image" Target="../media/image1223.png"/><Relationship Id="rId28" Type="http://schemas.openxmlformats.org/officeDocument/2006/relationships/image" Target="../media/image321.png"/><Relationship Id="rId36" Type="http://schemas.openxmlformats.org/officeDocument/2006/relationships/image" Target="../media/image994.png"/><Relationship Id="rId10" Type="http://schemas.openxmlformats.org/officeDocument/2006/relationships/image" Target="../media/image354.png"/><Relationship Id="rId19" Type="http://schemas.openxmlformats.org/officeDocument/2006/relationships/image" Target="../media/image1219.png"/><Relationship Id="rId31" Type="http://schemas.openxmlformats.org/officeDocument/2006/relationships/image" Target="../media/image1230.png"/><Relationship Id="rId4" Type="http://schemas.openxmlformats.org/officeDocument/2006/relationships/image" Target="../media/image995.png"/><Relationship Id="rId9" Type="http://schemas.openxmlformats.org/officeDocument/2006/relationships/image" Target="../media/image1210.png"/><Relationship Id="rId14" Type="http://schemas.openxmlformats.org/officeDocument/2006/relationships/image" Target="../media/image1214.png"/><Relationship Id="rId22" Type="http://schemas.openxmlformats.org/officeDocument/2006/relationships/image" Target="../media/image1222.png"/><Relationship Id="rId27" Type="http://schemas.openxmlformats.org/officeDocument/2006/relationships/image" Target="../media/image1227.png"/><Relationship Id="rId30" Type="http://schemas.openxmlformats.org/officeDocument/2006/relationships/image" Target="../media/image1229.png"/><Relationship Id="rId35" Type="http://schemas.openxmlformats.org/officeDocument/2006/relationships/image" Target="../media/image1234.png"/><Relationship Id="rId8" Type="http://schemas.openxmlformats.org/officeDocument/2006/relationships/image" Target="../media/image1209.png"/></Relationships>
</file>

<file path=ppt/slides/_rels/slide265.xml.rels><?xml version="1.0" encoding="UTF-8" standalone="yes"?>
<Relationships xmlns="http://schemas.openxmlformats.org/package/2006/relationships"><Relationship Id="rId8" Type="http://schemas.openxmlformats.org/officeDocument/2006/relationships/image" Target="../media/image1239.png"/><Relationship Id="rId13" Type="http://schemas.openxmlformats.org/officeDocument/2006/relationships/image" Target="../media/image1244.png"/><Relationship Id="rId18" Type="http://schemas.openxmlformats.org/officeDocument/2006/relationships/image" Target="../media/image1249.png"/><Relationship Id="rId26" Type="http://schemas.openxmlformats.org/officeDocument/2006/relationships/image" Target="../media/image1257.png"/><Relationship Id="rId3" Type="http://schemas.openxmlformats.org/officeDocument/2006/relationships/image" Target="../media/image1235.png"/><Relationship Id="rId21" Type="http://schemas.openxmlformats.org/officeDocument/2006/relationships/image" Target="../media/image1252.png"/><Relationship Id="rId7" Type="http://schemas.openxmlformats.org/officeDocument/2006/relationships/image" Target="../media/image1238.png"/><Relationship Id="rId12" Type="http://schemas.openxmlformats.org/officeDocument/2006/relationships/image" Target="../media/image1243.png"/><Relationship Id="rId17" Type="http://schemas.openxmlformats.org/officeDocument/2006/relationships/image" Target="../media/image1248.png"/><Relationship Id="rId25" Type="http://schemas.openxmlformats.org/officeDocument/2006/relationships/image" Target="../media/image1256.png"/><Relationship Id="rId2" Type="http://schemas.openxmlformats.org/officeDocument/2006/relationships/notesSlide" Target="../notesSlides/notesSlide85.xml"/><Relationship Id="rId16" Type="http://schemas.openxmlformats.org/officeDocument/2006/relationships/image" Target="../media/image1247.png"/><Relationship Id="rId20" Type="http://schemas.openxmlformats.org/officeDocument/2006/relationships/image" Target="../media/image1251.png"/><Relationship Id="rId29" Type="http://schemas.openxmlformats.org/officeDocument/2006/relationships/image" Target="../media/image1260.png"/><Relationship Id="rId1" Type="http://schemas.openxmlformats.org/officeDocument/2006/relationships/slideLayout" Target="../slideLayouts/slideLayout12.xml"/><Relationship Id="rId6" Type="http://schemas.openxmlformats.org/officeDocument/2006/relationships/image" Target="../media/image1237.png"/><Relationship Id="rId11" Type="http://schemas.openxmlformats.org/officeDocument/2006/relationships/image" Target="../media/image1242.png"/><Relationship Id="rId24" Type="http://schemas.openxmlformats.org/officeDocument/2006/relationships/image" Target="../media/image1255.png"/><Relationship Id="rId32" Type="http://schemas.openxmlformats.org/officeDocument/2006/relationships/image" Target="../media/image994.png"/><Relationship Id="rId5" Type="http://schemas.openxmlformats.org/officeDocument/2006/relationships/image" Target="../media/image1236.png"/><Relationship Id="rId15" Type="http://schemas.openxmlformats.org/officeDocument/2006/relationships/image" Target="../media/image1246.png"/><Relationship Id="rId23" Type="http://schemas.openxmlformats.org/officeDocument/2006/relationships/image" Target="../media/image1254.png"/><Relationship Id="rId28" Type="http://schemas.openxmlformats.org/officeDocument/2006/relationships/image" Target="../media/image1259.png"/><Relationship Id="rId10" Type="http://schemas.openxmlformats.org/officeDocument/2006/relationships/image" Target="../media/image1241.png"/><Relationship Id="rId19" Type="http://schemas.openxmlformats.org/officeDocument/2006/relationships/image" Target="../media/image1250.png"/><Relationship Id="rId31" Type="http://schemas.openxmlformats.org/officeDocument/2006/relationships/image" Target="../media/image1262.png"/><Relationship Id="rId4" Type="http://schemas.openxmlformats.org/officeDocument/2006/relationships/image" Target="../media/image995.png"/><Relationship Id="rId9" Type="http://schemas.openxmlformats.org/officeDocument/2006/relationships/image" Target="../media/image1240.png"/><Relationship Id="rId14" Type="http://schemas.openxmlformats.org/officeDocument/2006/relationships/image" Target="../media/image1245.png"/><Relationship Id="rId22" Type="http://schemas.openxmlformats.org/officeDocument/2006/relationships/image" Target="../media/image1253.png"/><Relationship Id="rId27" Type="http://schemas.openxmlformats.org/officeDocument/2006/relationships/image" Target="../media/image1258.png"/><Relationship Id="rId30" Type="http://schemas.openxmlformats.org/officeDocument/2006/relationships/image" Target="../media/image1261.png"/></Relationships>
</file>

<file path=ppt/slides/_rels/slide266.xml.rels><?xml version="1.0" encoding="UTF-8" standalone="yes"?>
<Relationships xmlns="http://schemas.openxmlformats.org/package/2006/relationships"><Relationship Id="rId8" Type="http://schemas.openxmlformats.org/officeDocument/2006/relationships/image" Target="../media/image1267.png"/><Relationship Id="rId13" Type="http://schemas.openxmlformats.org/officeDocument/2006/relationships/image" Target="../media/image1272.png"/><Relationship Id="rId18" Type="http://schemas.openxmlformats.org/officeDocument/2006/relationships/image" Target="../media/image1094.png"/><Relationship Id="rId3" Type="http://schemas.openxmlformats.org/officeDocument/2006/relationships/image" Target="../media/image1263.png"/><Relationship Id="rId21" Type="http://schemas.openxmlformats.org/officeDocument/2006/relationships/image" Target="../media/image994.png"/><Relationship Id="rId7" Type="http://schemas.openxmlformats.org/officeDocument/2006/relationships/image" Target="../media/image1266.png"/><Relationship Id="rId12" Type="http://schemas.openxmlformats.org/officeDocument/2006/relationships/image" Target="../media/image1271.png"/><Relationship Id="rId17" Type="http://schemas.openxmlformats.org/officeDocument/2006/relationships/image" Target="../media/image1274.png"/><Relationship Id="rId2" Type="http://schemas.openxmlformats.org/officeDocument/2006/relationships/notesSlide" Target="../notesSlides/notesSlide86.xml"/><Relationship Id="rId16" Type="http://schemas.openxmlformats.org/officeDocument/2006/relationships/image" Target="../media/image1083.png"/><Relationship Id="rId20" Type="http://schemas.openxmlformats.org/officeDocument/2006/relationships/image" Target="../media/image124.png"/><Relationship Id="rId1" Type="http://schemas.openxmlformats.org/officeDocument/2006/relationships/slideLayout" Target="../slideLayouts/slideLayout12.xml"/><Relationship Id="rId6" Type="http://schemas.openxmlformats.org/officeDocument/2006/relationships/image" Target="../media/image1265.png"/><Relationship Id="rId11" Type="http://schemas.openxmlformats.org/officeDocument/2006/relationships/image" Target="../media/image1270.png"/><Relationship Id="rId5" Type="http://schemas.openxmlformats.org/officeDocument/2006/relationships/image" Target="../media/image1264.png"/><Relationship Id="rId15" Type="http://schemas.openxmlformats.org/officeDocument/2006/relationships/image" Target="../media/image1050.png"/><Relationship Id="rId10" Type="http://schemas.openxmlformats.org/officeDocument/2006/relationships/image" Target="../media/image1269.png"/><Relationship Id="rId19" Type="http://schemas.openxmlformats.org/officeDocument/2006/relationships/image" Target="../media/image1275.png"/><Relationship Id="rId4" Type="http://schemas.openxmlformats.org/officeDocument/2006/relationships/image" Target="../media/image995.png"/><Relationship Id="rId9" Type="http://schemas.openxmlformats.org/officeDocument/2006/relationships/image" Target="../media/image1268.png"/><Relationship Id="rId14" Type="http://schemas.openxmlformats.org/officeDocument/2006/relationships/image" Target="../media/image1273.png"/></Relationships>
</file>

<file path=ppt/slides/_rels/slide267.xml.rels><?xml version="1.0" encoding="UTF-8" standalone="yes"?>
<Relationships xmlns="http://schemas.openxmlformats.org/package/2006/relationships"><Relationship Id="rId8" Type="http://schemas.openxmlformats.org/officeDocument/2006/relationships/image" Target="../media/image1280.png"/><Relationship Id="rId13" Type="http://schemas.openxmlformats.org/officeDocument/2006/relationships/image" Target="../media/image1285.png"/><Relationship Id="rId18" Type="http://schemas.openxmlformats.org/officeDocument/2006/relationships/image" Target="../media/image1290.png"/><Relationship Id="rId3" Type="http://schemas.openxmlformats.org/officeDocument/2006/relationships/image" Target="../media/image1276.png"/><Relationship Id="rId21" Type="http://schemas.openxmlformats.org/officeDocument/2006/relationships/image" Target="../media/image1293.png"/><Relationship Id="rId7" Type="http://schemas.openxmlformats.org/officeDocument/2006/relationships/image" Target="../media/image1279.png"/><Relationship Id="rId12" Type="http://schemas.openxmlformats.org/officeDocument/2006/relationships/image" Target="../media/image1284.png"/><Relationship Id="rId17" Type="http://schemas.openxmlformats.org/officeDocument/2006/relationships/image" Target="../media/image1289.png"/><Relationship Id="rId2" Type="http://schemas.openxmlformats.org/officeDocument/2006/relationships/notesSlide" Target="../notesSlides/notesSlide87.xml"/><Relationship Id="rId16" Type="http://schemas.openxmlformats.org/officeDocument/2006/relationships/image" Target="../media/image1288.png"/><Relationship Id="rId20" Type="http://schemas.openxmlformats.org/officeDocument/2006/relationships/image" Target="../media/image1292.png"/><Relationship Id="rId1" Type="http://schemas.openxmlformats.org/officeDocument/2006/relationships/slideLayout" Target="../slideLayouts/slideLayout12.xml"/><Relationship Id="rId6" Type="http://schemas.openxmlformats.org/officeDocument/2006/relationships/image" Target="../media/image1278.png"/><Relationship Id="rId11" Type="http://schemas.openxmlformats.org/officeDocument/2006/relationships/image" Target="../media/image1283.png"/><Relationship Id="rId5" Type="http://schemas.openxmlformats.org/officeDocument/2006/relationships/image" Target="../media/image1277.png"/><Relationship Id="rId15" Type="http://schemas.openxmlformats.org/officeDocument/2006/relationships/image" Target="../media/image1287.png"/><Relationship Id="rId10" Type="http://schemas.openxmlformats.org/officeDocument/2006/relationships/image" Target="../media/image1282.png"/><Relationship Id="rId19" Type="http://schemas.openxmlformats.org/officeDocument/2006/relationships/image" Target="../media/image1291.png"/><Relationship Id="rId4" Type="http://schemas.openxmlformats.org/officeDocument/2006/relationships/image" Target="../media/image995.png"/><Relationship Id="rId9" Type="http://schemas.openxmlformats.org/officeDocument/2006/relationships/image" Target="../media/image1281.png"/><Relationship Id="rId14" Type="http://schemas.openxmlformats.org/officeDocument/2006/relationships/image" Target="../media/image1286.png"/><Relationship Id="rId22" Type="http://schemas.openxmlformats.org/officeDocument/2006/relationships/image" Target="../media/image1294.png"/></Relationships>
</file>

<file path=ppt/slides/_rels/slide268.xml.rels><?xml version="1.0" encoding="UTF-8" standalone="yes"?>
<Relationships xmlns="http://schemas.openxmlformats.org/package/2006/relationships"><Relationship Id="rId8" Type="http://schemas.openxmlformats.org/officeDocument/2006/relationships/image" Target="../media/image1299.png"/><Relationship Id="rId13" Type="http://schemas.openxmlformats.org/officeDocument/2006/relationships/image" Target="../media/image1303.png"/><Relationship Id="rId18" Type="http://schemas.openxmlformats.org/officeDocument/2006/relationships/image" Target="../media/image1307.png"/><Relationship Id="rId3" Type="http://schemas.openxmlformats.org/officeDocument/2006/relationships/image" Target="../media/image1295.png"/><Relationship Id="rId21" Type="http://schemas.openxmlformats.org/officeDocument/2006/relationships/image" Target="../media/image1310.png"/><Relationship Id="rId7" Type="http://schemas.openxmlformats.org/officeDocument/2006/relationships/image" Target="../media/image1298.png"/><Relationship Id="rId12" Type="http://schemas.openxmlformats.org/officeDocument/2006/relationships/image" Target="../media/image1072.png"/><Relationship Id="rId17" Type="http://schemas.openxmlformats.org/officeDocument/2006/relationships/image" Target="../media/image1306.png"/><Relationship Id="rId2" Type="http://schemas.openxmlformats.org/officeDocument/2006/relationships/notesSlide" Target="../notesSlides/notesSlide88.xml"/><Relationship Id="rId16" Type="http://schemas.openxmlformats.org/officeDocument/2006/relationships/image" Target="../media/image1305.png"/><Relationship Id="rId20" Type="http://schemas.openxmlformats.org/officeDocument/2006/relationships/image" Target="../media/image1309.png"/><Relationship Id="rId1" Type="http://schemas.openxmlformats.org/officeDocument/2006/relationships/slideLayout" Target="../slideLayouts/slideLayout12.xml"/><Relationship Id="rId6" Type="http://schemas.openxmlformats.org/officeDocument/2006/relationships/image" Target="../media/image1297.png"/><Relationship Id="rId11" Type="http://schemas.openxmlformats.org/officeDocument/2006/relationships/image" Target="../media/image1302.png"/><Relationship Id="rId5" Type="http://schemas.openxmlformats.org/officeDocument/2006/relationships/image" Target="../media/image1296.png"/><Relationship Id="rId15" Type="http://schemas.openxmlformats.org/officeDocument/2006/relationships/image" Target="../media/image166.png"/><Relationship Id="rId10" Type="http://schemas.openxmlformats.org/officeDocument/2006/relationships/image" Target="../media/image1301.png"/><Relationship Id="rId19" Type="http://schemas.openxmlformats.org/officeDocument/2006/relationships/image" Target="../media/image1308.png"/><Relationship Id="rId4" Type="http://schemas.openxmlformats.org/officeDocument/2006/relationships/image" Target="../media/image995.png"/><Relationship Id="rId9" Type="http://schemas.openxmlformats.org/officeDocument/2006/relationships/image" Target="../media/image1300.png"/><Relationship Id="rId14" Type="http://schemas.openxmlformats.org/officeDocument/2006/relationships/image" Target="../media/image1304.png"/><Relationship Id="rId22" Type="http://schemas.openxmlformats.org/officeDocument/2006/relationships/image" Target="../media/image1311.png"/></Relationships>
</file>

<file path=ppt/slides/_rels/slide269.xml.rels><?xml version="1.0" encoding="UTF-8" standalone="yes"?>
<Relationships xmlns="http://schemas.openxmlformats.org/package/2006/relationships"><Relationship Id="rId8" Type="http://schemas.openxmlformats.org/officeDocument/2006/relationships/image" Target="../media/image1032.png"/><Relationship Id="rId13" Type="http://schemas.openxmlformats.org/officeDocument/2006/relationships/image" Target="../media/image1319.png"/><Relationship Id="rId18" Type="http://schemas.openxmlformats.org/officeDocument/2006/relationships/image" Target="../media/image1324.png"/><Relationship Id="rId3" Type="http://schemas.openxmlformats.org/officeDocument/2006/relationships/image" Target="../media/image1164.png"/><Relationship Id="rId21" Type="http://schemas.openxmlformats.org/officeDocument/2006/relationships/image" Target="../media/image1127.png"/><Relationship Id="rId7" Type="http://schemas.openxmlformats.org/officeDocument/2006/relationships/image" Target="../media/image1314.png"/><Relationship Id="rId12" Type="http://schemas.openxmlformats.org/officeDocument/2006/relationships/image" Target="../media/image1318.png"/><Relationship Id="rId17" Type="http://schemas.openxmlformats.org/officeDocument/2006/relationships/image" Target="../media/image1323.png"/><Relationship Id="rId2" Type="http://schemas.openxmlformats.org/officeDocument/2006/relationships/notesSlide" Target="../notesSlides/notesSlide89.xml"/><Relationship Id="rId16" Type="http://schemas.openxmlformats.org/officeDocument/2006/relationships/image" Target="../media/image1322.png"/><Relationship Id="rId20" Type="http://schemas.openxmlformats.org/officeDocument/2006/relationships/image" Target="../media/image1326.png"/><Relationship Id="rId1" Type="http://schemas.openxmlformats.org/officeDocument/2006/relationships/slideLayout" Target="../slideLayouts/slideLayout12.xml"/><Relationship Id="rId6" Type="http://schemas.openxmlformats.org/officeDocument/2006/relationships/image" Target="../media/image1313.png"/><Relationship Id="rId11" Type="http://schemas.openxmlformats.org/officeDocument/2006/relationships/image" Target="../media/image1317.png"/><Relationship Id="rId24" Type="http://schemas.openxmlformats.org/officeDocument/2006/relationships/image" Target="../media/image994.png"/><Relationship Id="rId5" Type="http://schemas.openxmlformats.org/officeDocument/2006/relationships/image" Target="../media/image1312.png"/><Relationship Id="rId15" Type="http://schemas.openxmlformats.org/officeDocument/2006/relationships/image" Target="../media/image1321.png"/><Relationship Id="rId23" Type="http://schemas.openxmlformats.org/officeDocument/2006/relationships/image" Target="../media/image1328.png"/><Relationship Id="rId10" Type="http://schemas.openxmlformats.org/officeDocument/2006/relationships/image" Target="../media/image1316.png"/><Relationship Id="rId19" Type="http://schemas.openxmlformats.org/officeDocument/2006/relationships/image" Target="../media/image1325.png"/><Relationship Id="rId4" Type="http://schemas.openxmlformats.org/officeDocument/2006/relationships/image" Target="../media/image995.png"/><Relationship Id="rId9" Type="http://schemas.openxmlformats.org/officeDocument/2006/relationships/image" Target="../media/image1315.png"/><Relationship Id="rId14" Type="http://schemas.openxmlformats.org/officeDocument/2006/relationships/image" Target="../media/image1320.png"/><Relationship Id="rId22" Type="http://schemas.openxmlformats.org/officeDocument/2006/relationships/image" Target="../media/image1327.png"/></Relationships>
</file>

<file path=ppt/slides/_rels/slide27.xml.rels><?xml version="1.0" encoding="UTF-8" standalone="yes"?>
<Relationships xmlns="http://schemas.openxmlformats.org/package/2006/relationships"><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11.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33" Type="http://schemas.openxmlformats.org/officeDocument/2006/relationships/image" Target="../media/image124.png"/><Relationship Id="rId2" Type="http://schemas.openxmlformats.org/officeDocument/2006/relationships/notesSlide" Target="../notesSlides/notesSlide5.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image" Target="../media/image123.png"/><Relationship Id="rId5" Type="http://schemas.openxmlformats.org/officeDocument/2006/relationships/image" Target="../media/image97.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2.png"/><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1.png"/><Relationship Id="rId8" Type="http://schemas.openxmlformats.org/officeDocument/2006/relationships/image" Target="../media/image99.png"/></Relationships>
</file>

<file path=ppt/slides/_rels/slide2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8" Type="http://schemas.openxmlformats.org/officeDocument/2006/relationships/image" Target="../media/image1334.png"/><Relationship Id="rId13" Type="http://schemas.openxmlformats.org/officeDocument/2006/relationships/image" Target="../media/image1339.png"/><Relationship Id="rId18" Type="http://schemas.openxmlformats.org/officeDocument/2006/relationships/image" Target="../media/image1343.png"/><Relationship Id="rId3" Type="http://schemas.openxmlformats.org/officeDocument/2006/relationships/image" Target="../media/image1329.png"/><Relationship Id="rId21" Type="http://schemas.openxmlformats.org/officeDocument/2006/relationships/image" Target="../media/image1346.png"/><Relationship Id="rId7" Type="http://schemas.openxmlformats.org/officeDocument/2006/relationships/image" Target="../media/image1333.png"/><Relationship Id="rId12" Type="http://schemas.openxmlformats.org/officeDocument/2006/relationships/image" Target="../media/image1338.png"/><Relationship Id="rId17" Type="http://schemas.openxmlformats.org/officeDocument/2006/relationships/image" Target="../media/image38.png"/><Relationship Id="rId2" Type="http://schemas.openxmlformats.org/officeDocument/2006/relationships/notesSlide" Target="../notesSlides/notesSlide91.xml"/><Relationship Id="rId16" Type="http://schemas.openxmlformats.org/officeDocument/2006/relationships/image" Target="../media/image1342.png"/><Relationship Id="rId20" Type="http://schemas.openxmlformats.org/officeDocument/2006/relationships/image" Target="../media/image1345.png"/><Relationship Id="rId1" Type="http://schemas.openxmlformats.org/officeDocument/2006/relationships/slideLayout" Target="../slideLayouts/slideLayout12.xml"/><Relationship Id="rId6" Type="http://schemas.openxmlformats.org/officeDocument/2006/relationships/image" Target="../media/image1332.png"/><Relationship Id="rId11" Type="http://schemas.openxmlformats.org/officeDocument/2006/relationships/image" Target="../media/image1337.png"/><Relationship Id="rId5" Type="http://schemas.openxmlformats.org/officeDocument/2006/relationships/image" Target="../media/image1331.png"/><Relationship Id="rId15" Type="http://schemas.openxmlformats.org/officeDocument/2006/relationships/image" Target="../media/image1341.png"/><Relationship Id="rId10" Type="http://schemas.openxmlformats.org/officeDocument/2006/relationships/image" Target="../media/image1336.png"/><Relationship Id="rId19" Type="http://schemas.openxmlformats.org/officeDocument/2006/relationships/image" Target="../media/image1344.png"/><Relationship Id="rId4" Type="http://schemas.openxmlformats.org/officeDocument/2006/relationships/image" Target="../media/image1330.png"/><Relationship Id="rId9" Type="http://schemas.openxmlformats.org/officeDocument/2006/relationships/image" Target="../media/image1335.png"/><Relationship Id="rId14" Type="http://schemas.openxmlformats.org/officeDocument/2006/relationships/image" Target="../media/image1340.png"/></Relationships>
</file>

<file path=ppt/slides/_rels/slide272.xml.rels><?xml version="1.0" encoding="UTF-8" standalone="yes"?>
<Relationships xmlns="http://schemas.openxmlformats.org/package/2006/relationships"><Relationship Id="rId13" Type="http://schemas.openxmlformats.org/officeDocument/2006/relationships/image" Target="../media/image1355.png"/><Relationship Id="rId18" Type="http://schemas.openxmlformats.org/officeDocument/2006/relationships/image" Target="../media/image1360.png"/><Relationship Id="rId26" Type="http://schemas.openxmlformats.org/officeDocument/2006/relationships/image" Target="../media/image1368.png"/><Relationship Id="rId3" Type="http://schemas.openxmlformats.org/officeDocument/2006/relationships/image" Target="../media/image1347.png"/><Relationship Id="rId21" Type="http://schemas.openxmlformats.org/officeDocument/2006/relationships/image" Target="../media/image1363.png"/><Relationship Id="rId7" Type="http://schemas.openxmlformats.org/officeDocument/2006/relationships/image" Target="../media/image1350.png"/><Relationship Id="rId12" Type="http://schemas.openxmlformats.org/officeDocument/2006/relationships/image" Target="../media/image1354.png"/><Relationship Id="rId17" Type="http://schemas.openxmlformats.org/officeDocument/2006/relationships/image" Target="../media/image1359.png"/><Relationship Id="rId25" Type="http://schemas.openxmlformats.org/officeDocument/2006/relationships/image" Target="../media/image1367.png"/><Relationship Id="rId33" Type="http://schemas.openxmlformats.org/officeDocument/2006/relationships/image" Target="../media/image1375.png"/><Relationship Id="rId2" Type="http://schemas.openxmlformats.org/officeDocument/2006/relationships/notesSlide" Target="../notesSlides/notesSlide92.xml"/><Relationship Id="rId16" Type="http://schemas.openxmlformats.org/officeDocument/2006/relationships/image" Target="../media/image1358.png"/><Relationship Id="rId20" Type="http://schemas.openxmlformats.org/officeDocument/2006/relationships/image" Target="../media/image1362.png"/><Relationship Id="rId29" Type="http://schemas.openxmlformats.org/officeDocument/2006/relationships/image" Target="../media/image1371.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66.png"/><Relationship Id="rId24" Type="http://schemas.openxmlformats.org/officeDocument/2006/relationships/image" Target="../media/image1366.png"/><Relationship Id="rId32" Type="http://schemas.openxmlformats.org/officeDocument/2006/relationships/image" Target="../media/image1374.png"/><Relationship Id="rId5" Type="http://schemas.openxmlformats.org/officeDocument/2006/relationships/image" Target="../media/image1348.png"/><Relationship Id="rId15" Type="http://schemas.openxmlformats.org/officeDocument/2006/relationships/image" Target="../media/image1357.png"/><Relationship Id="rId23" Type="http://schemas.openxmlformats.org/officeDocument/2006/relationships/image" Target="../media/image1365.png"/><Relationship Id="rId28" Type="http://schemas.openxmlformats.org/officeDocument/2006/relationships/image" Target="../media/image1370.png"/><Relationship Id="rId10" Type="http://schemas.openxmlformats.org/officeDocument/2006/relationships/image" Target="../media/image1353.png"/><Relationship Id="rId19" Type="http://schemas.openxmlformats.org/officeDocument/2006/relationships/image" Target="../media/image1361.png"/><Relationship Id="rId31" Type="http://schemas.openxmlformats.org/officeDocument/2006/relationships/image" Target="../media/image1373.png"/><Relationship Id="rId4" Type="http://schemas.openxmlformats.org/officeDocument/2006/relationships/image" Target="../media/image1330.png"/><Relationship Id="rId9" Type="http://schemas.openxmlformats.org/officeDocument/2006/relationships/image" Target="../media/image1352.png"/><Relationship Id="rId14" Type="http://schemas.openxmlformats.org/officeDocument/2006/relationships/image" Target="../media/image1356.png"/><Relationship Id="rId22" Type="http://schemas.openxmlformats.org/officeDocument/2006/relationships/image" Target="../media/image1364.png"/><Relationship Id="rId27" Type="http://schemas.openxmlformats.org/officeDocument/2006/relationships/image" Target="../media/image1369.png"/><Relationship Id="rId30" Type="http://schemas.openxmlformats.org/officeDocument/2006/relationships/image" Target="../media/image1372.png"/><Relationship Id="rId8" Type="http://schemas.openxmlformats.org/officeDocument/2006/relationships/image" Target="../media/image1351.png"/></Relationships>
</file>

<file path=ppt/slides/_rels/slide273.xml.rels><?xml version="1.0" encoding="UTF-8" standalone="yes"?>
<Relationships xmlns="http://schemas.openxmlformats.org/package/2006/relationships"><Relationship Id="rId8" Type="http://schemas.openxmlformats.org/officeDocument/2006/relationships/image" Target="../media/image1379.png"/><Relationship Id="rId13" Type="http://schemas.openxmlformats.org/officeDocument/2006/relationships/image" Target="../media/image1384.png"/><Relationship Id="rId18" Type="http://schemas.openxmlformats.org/officeDocument/2006/relationships/image" Target="../media/image1388.png"/><Relationship Id="rId26" Type="http://schemas.openxmlformats.org/officeDocument/2006/relationships/image" Target="../media/image1396.png"/><Relationship Id="rId3" Type="http://schemas.openxmlformats.org/officeDocument/2006/relationships/image" Target="../media/image1376.png"/><Relationship Id="rId21" Type="http://schemas.openxmlformats.org/officeDocument/2006/relationships/image" Target="../media/image1391.png"/><Relationship Id="rId7" Type="http://schemas.openxmlformats.org/officeDocument/2006/relationships/image" Target="../media/image1378.png"/><Relationship Id="rId12" Type="http://schemas.openxmlformats.org/officeDocument/2006/relationships/image" Target="../media/image1383.png"/><Relationship Id="rId17" Type="http://schemas.openxmlformats.org/officeDocument/2006/relationships/image" Target="../media/image1293.png"/><Relationship Id="rId25" Type="http://schemas.openxmlformats.org/officeDocument/2006/relationships/image" Target="../media/image1395.png"/><Relationship Id="rId2" Type="http://schemas.openxmlformats.org/officeDocument/2006/relationships/notesSlide" Target="../notesSlides/notesSlide93.xml"/><Relationship Id="rId16" Type="http://schemas.openxmlformats.org/officeDocument/2006/relationships/image" Target="../media/image1387.png"/><Relationship Id="rId20" Type="http://schemas.openxmlformats.org/officeDocument/2006/relationships/image" Target="../media/image1390.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382.png"/><Relationship Id="rId24" Type="http://schemas.openxmlformats.org/officeDocument/2006/relationships/image" Target="../media/image1394.png"/><Relationship Id="rId5" Type="http://schemas.openxmlformats.org/officeDocument/2006/relationships/image" Target="../media/image1377.png"/><Relationship Id="rId15" Type="http://schemas.openxmlformats.org/officeDocument/2006/relationships/image" Target="../media/image1386.png"/><Relationship Id="rId23" Type="http://schemas.openxmlformats.org/officeDocument/2006/relationships/image" Target="../media/image1393.png"/><Relationship Id="rId10" Type="http://schemas.openxmlformats.org/officeDocument/2006/relationships/image" Target="../media/image1381.png"/><Relationship Id="rId19" Type="http://schemas.openxmlformats.org/officeDocument/2006/relationships/image" Target="../media/image1389.png"/><Relationship Id="rId4" Type="http://schemas.openxmlformats.org/officeDocument/2006/relationships/image" Target="../media/image1330.png"/><Relationship Id="rId9" Type="http://schemas.openxmlformats.org/officeDocument/2006/relationships/image" Target="../media/image1380.png"/><Relationship Id="rId14" Type="http://schemas.openxmlformats.org/officeDocument/2006/relationships/image" Target="../media/image1385.png"/><Relationship Id="rId22" Type="http://schemas.openxmlformats.org/officeDocument/2006/relationships/image" Target="../media/image1392.png"/><Relationship Id="rId27" Type="http://schemas.openxmlformats.org/officeDocument/2006/relationships/image" Target="../media/image1375.png"/></Relationships>
</file>

<file path=ppt/slides/_rels/slide274.xml.rels><?xml version="1.0" encoding="UTF-8" standalone="yes"?>
<Relationships xmlns="http://schemas.openxmlformats.org/package/2006/relationships"><Relationship Id="rId8" Type="http://schemas.openxmlformats.org/officeDocument/2006/relationships/image" Target="../media/image1400.png"/><Relationship Id="rId13" Type="http://schemas.openxmlformats.org/officeDocument/2006/relationships/image" Target="../media/image1404.png"/><Relationship Id="rId18" Type="http://schemas.openxmlformats.org/officeDocument/2006/relationships/image" Target="../media/image1409.png"/><Relationship Id="rId3" Type="http://schemas.openxmlformats.org/officeDocument/2006/relationships/image" Target="../media/image1397.png"/><Relationship Id="rId7" Type="http://schemas.openxmlformats.org/officeDocument/2006/relationships/image" Target="../media/image1399.png"/><Relationship Id="rId12" Type="http://schemas.openxmlformats.org/officeDocument/2006/relationships/image" Target="../media/image1403.png"/><Relationship Id="rId17" Type="http://schemas.openxmlformats.org/officeDocument/2006/relationships/image" Target="../media/image1408.png"/><Relationship Id="rId2" Type="http://schemas.openxmlformats.org/officeDocument/2006/relationships/notesSlide" Target="../notesSlides/notesSlide94.xml"/><Relationship Id="rId16" Type="http://schemas.openxmlformats.org/officeDocument/2006/relationships/image" Target="../media/image1407.png"/><Relationship Id="rId20" Type="http://schemas.openxmlformats.org/officeDocument/2006/relationships/image" Target="../media/image1375.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66.png"/><Relationship Id="rId5" Type="http://schemas.openxmlformats.org/officeDocument/2006/relationships/image" Target="../media/image1398.png"/><Relationship Id="rId15" Type="http://schemas.openxmlformats.org/officeDocument/2006/relationships/image" Target="../media/image1406.png"/><Relationship Id="rId10" Type="http://schemas.openxmlformats.org/officeDocument/2006/relationships/image" Target="../media/image1402.png"/><Relationship Id="rId19" Type="http://schemas.openxmlformats.org/officeDocument/2006/relationships/image" Target="../media/image1410.png"/><Relationship Id="rId4" Type="http://schemas.openxmlformats.org/officeDocument/2006/relationships/image" Target="../media/image1330.png"/><Relationship Id="rId9" Type="http://schemas.openxmlformats.org/officeDocument/2006/relationships/image" Target="../media/image1401.png"/><Relationship Id="rId14" Type="http://schemas.openxmlformats.org/officeDocument/2006/relationships/image" Target="../media/image1405.png"/></Relationships>
</file>

<file path=ppt/slides/_rels/slide275.xml.rels><?xml version="1.0" encoding="UTF-8" standalone="yes"?>
<Relationships xmlns="http://schemas.openxmlformats.org/package/2006/relationships"><Relationship Id="rId8" Type="http://schemas.openxmlformats.org/officeDocument/2006/relationships/image" Target="../media/image1414.png"/><Relationship Id="rId13" Type="http://schemas.openxmlformats.org/officeDocument/2006/relationships/image" Target="../media/image1418.png"/><Relationship Id="rId18" Type="http://schemas.openxmlformats.org/officeDocument/2006/relationships/image" Target="../media/image1423.png"/><Relationship Id="rId3" Type="http://schemas.openxmlformats.org/officeDocument/2006/relationships/image" Target="../media/image1411.png"/><Relationship Id="rId21" Type="http://schemas.openxmlformats.org/officeDocument/2006/relationships/image" Target="../media/image1426.png"/><Relationship Id="rId7" Type="http://schemas.openxmlformats.org/officeDocument/2006/relationships/image" Target="../media/image1413.png"/><Relationship Id="rId12" Type="http://schemas.openxmlformats.org/officeDocument/2006/relationships/image" Target="../media/image1417.png"/><Relationship Id="rId17" Type="http://schemas.openxmlformats.org/officeDocument/2006/relationships/image" Target="../media/image1422.png"/><Relationship Id="rId2" Type="http://schemas.openxmlformats.org/officeDocument/2006/relationships/notesSlide" Target="../notesSlides/notesSlide95.xml"/><Relationship Id="rId16" Type="http://schemas.openxmlformats.org/officeDocument/2006/relationships/image" Target="../media/image1421.png"/><Relationship Id="rId20" Type="http://schemas.openxmlformats.org/officeDocument/2006/relationships/image" Target="../media/image1425.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416.png"/><Relationship Id="rId5" Type="http://schemas.openxmlformats.org/officeDocument/2006/relationships/image" Target="../media/image1412.png"/><Relationship Id="rId15" Type="http://schemas.openxmlformats.org/officeDocument/2006/relationships/image" Target="../media/image1420.png"/><Relationship Id="rId23" Type="http://schemas.openxmlformats.org/officeDocument/2006/relationships/image" Target="../media/image1375.png"/><Relationship Id="rId10" Type="http://schemas.openxmlformats.org/officeDocument/2006/relationships/image" Target="../media/image1115.png"/><Relationship Id="rId19" Type="http://schemas.openxmlformats.org/officeDocument/2006/relationships/image" Target="../media/image1424.png"/><Relationship Id="rId4" Type="http://schemas.openxmlformats.org/officeDocument/2006/relationships/image" Target="../media/image1330.png"/><Relationship Id="rId9" Type="http://schemas.openxmlformats.org/officeDocument/2006/relationships/image" Target="../media/image1415.png"/><Relationship Id="rId14" Type="http://schemas.openxmlformats.org/officeDocument/2006/relationships/image" Target="../media/image1419.png"/><Relationship Id="rId22" Type="http://schemas.openxmlformats.org/officeDocument/2006/relationships/image" Target="../media/image1427.png"/></Relationships>
</file>

<file path=ppt/slides/_rels/slide276.xml.rels><?xml version="1.0" encoding="UTF-8" standalone="yes"?>
<Relationships xmlns="http://schemas.openxmlformats.org/package/2006/relationships"><Relationship Id="rId13" Type="http://schemas.openxmlformats.org/officeDocument/2006/relationships/image" Target="../media/image1434.png"/><Relationship Id="rId18" Type="http://schemas.openxmlformats.org/officeDocument/2006/relationships/image" Target="../media/image1439.png"/><Relationship Id="rId26" Type="http://schemas.openxmlformats.org/officeDocument/2006/relationships/image" Target="../media/image1447.png"/><Relationship Id="rId21" Type="http://schemas.openxmlformats.org/officeDocument/2006/relationships/image" Target="../media/image1442.png"/><Relationship Id="rId34" Type="http://schemas.openxmlformats.org/officeDocument/2006/relationships/image" Target="../media/image1454.png"/><Relationship Id="rId7" Type="http://schemas.openxmlformats.org/officeDocument/2006/relationships/image" Target="../media/image1428.png"/><Relationship Id="rId12" Type="http://schemas.openxmlformats.org/officeDocument/2006/relationships/image" Target="../media/image1433.png"/><Relationship Id="rId17" Type="http://schemas.openxmlformats.org/officeDocument/2006/relationships/image" Target="../media/image1438.png"/><Relationship Id="rId25" Type="http://schemas.openxmlformats.org/officeDocument/2006/relationships/image" Target="../media/image1446.png"/><Relationship Id="rId33" Type="http://schemas.openxmlformats.org/officeDocument/2006/relationships/image" Target="../media/image155.png"/><Relationship Id="rId38" Type="http://schemas.openxmlformats.org/officeDocument/2006/relationships/image" Target="../media/image1375.png"/><Relationship Id="rId2" Type="http://schemas.openxmlformats.org/officeDocument/2006/relationships/notesSlide" Target="../notesSlides/notesSlide96.xml"/><Relationship Id="rId16" Type="http://schemas.openxmlformats.org/officeDocument/2006/relationships/image" Target="../media/image1437.png"/><Relationship Id="rId20" Type="http://schemas.openxmlformats.org/officeDocument/2006/relationships/image" Target="../media/image1441.png"/><Relationship Id="rId29" Type="http://schemas.openxmlformats.org/officeDocument/2006/relationships/image" Target="../media/image1450.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432.png"/><Relationship Id="rId24" Type="http://schemas.openxmlformats.org/officeDocument/2006/relationships/image" Target="../media/image1445.png"/><Relationship Id="rId32" Type="http://schemas.openxmlformats.org/officeDocument/2006/relationships/image" Target="../media/image1453.png"/><Relationship Id="rId37" Type="http://schemas.openxmlformats.org/officeDocument/2006/relationships/image" Target="../media/image1457.png"/><Relationship Id="rId5" Type="http://schemas.openxmlformats.org/officeDocument/2006/relationships/image" Target="../media/image1331.png"/><Relationship Id="rId15" Type="http://schemas.openxmlformats.org/officeDocument/2006/relationships/image" Target="../media/image1436.png"/><Relationship Id="rId23" Type="http://schemas.openxmlformats.org/officeDocument/2006/relationships/image" Target="../media/image1444.png"/><Relationship Id="rId28" Type="http://schemas.openxmlformats.org/officeDocument/2006/relationships/image" Target="../media/image1449.png"/><Relationship Id="rId36" Type="http://schemas.openxmlformats.org/officeDocument/2006/relationships/image" Target="../media/image1456.png"/><Relationship Id="rId10" Type="http://schemas.openxmlformats.org/officeDocument/2006/relationships/image" Target="../media/image1431.png"/><Relationship Id="rId19" Type="http://schemas.openxmlformats.org/officeDocument/2006/relationships/image" Target="../media/image1440.png"/><Relationship Id="rId31" Type="http://schemas.openxmlformats.org/officeDocument/2006/relationships/image" Target="../media/image1452.png"/><Relationship Id="rId4" Type="http://schemas.openxmlformats.org/officeDocument/2006/relationships/image" Target="../media/image1330.png"/><Relationship Id="rId9" Type="http://schemas.openxmlformats.org/officeDocument/2006/relationships/image" Target="../media/image1430.png"/><Relationship Id="rId14" Type="http://schemas.openxmlformats.org/officeDocument/2006/relationships/image" Target="../media/image1435.png"/><Relationship Id="rId22" Type="http://schemas.openxmlformats.org/officeDocument/2006/relationships/image" Target="../media/image1443.png"/><Relationship Id="rId27" Type="http://schemas.openxmlformats.org/officeDocument/2006/relationships/image" Target="../media/image1448.png"/><Relationship Id="rId30" Type="http://schemas.openxmlformats.org/officeDocument/2006/relationships/image" Target="../media/image1451.png"/><Relationship Id="rId35" Type="http://schemas.openxmlformats.org/officeDocument/2006/relationships/image" Target="../media/image1455.png"/><Relationship Id="rId8" Type="http://schemas.openxmlformats.org/officeDocument/2006/relationships/image" Target="../media/image1429.png"/><Relationship Id="rId3" Type="http://schemas.openxmlformats.org/officeDocument/2006/relationships/image" Target="../media/image1329.png"/></Relationships>
</file>

<file path=ppt/slides/_rels/slide277.xml.rels><?xml version="1.0" encoding="UTF-8" standalone="yes"?>
<Relationships xmlns="http://schemas.openxmlformats.org/package/2006/relationships"><Relationship Id="rId13" Type="http://schemas.openxmlformats.org/officeDocument/2006/relationships/image" Target="../media/image1466.png"/><Relationship Id="rId18" Type="http://schemas.openxmlformats.org/officeDocument/2006/relationships/image" Target="../media/image1471.png"/><Relationship Id="rId26" Type="http://schemas.openxmlformats.org/officeDocument/2006/relationships/image" Target="../media/image1479.png"/><Relationship Id="rId3" Type="http://schemas.openxmlformats.org/officeDocument/2006/relationships/image" Target="../media/image1458.png"/><Relationship Id="rId21" Type="http://schemas.openxmlformats.org/officeDocument/2006/relationships/image" Target="../media/image1474.png"/><Relationship Id="rId34" Type="http://schemas.openxmlformats.org/officeDocument/2006/relationships/image" Target="../media/image1389.png"/><Relationship Id="rId7" Type="http://schemas.openxmlformats.org/officeDocument/2006/relationships/image" Target="../media/image1460.png"/><Relationship Id="rId12" Type="http://schemas.openxmlformats.org/officeDocument/2006/relationships/image" Target="../media/image1465.png"/><Relationship Id="rId17" Type="http://schemas.openxmlformats.org/officeDocument/2006/relationships/image" Target="../media/image1470.png"/><Relationship Id="rId25" Type="http://schemas.openxmlformats.org/officeDocument/2006/relationships/image" Target="../media/image1478.png"/><Relationship Id="rId33" Type="http://schemas.openxmlformats.org/officeDocument/2006/relationships/image" Target="../media/image1485.png"/><Relationship Id="rId2" Type="http://schemas.openxmlformats.org/officeDocument/2006/relationships/notesSlide" Target="../notesSlides/notesSlide97.xml"/><Relationship Id="rId16" Type="http://schemas.openxmlformats.org/officeDocument/2006/relationships/image" Target="../media/image1469.png"/><Relationship Id="rId20" Type="http://schemas.openxmlformats.org/officeDocument/2006/relationships/image" Target="../media/image1473.png"/><Relationship Id="rId29" Type="http://schemas.openxmlformats.org/officeDocument/2006/relationships/image" Target="../media/image1482.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464.png"/><Relationship Id="rId24" Type="http://schemas.openxmlformats.org/officeDocument/2006/relationships/image" Target="../media/image1477.png"/><Relationship Id="rId32" Type="http://schemas.openxmlformats.org/officeDocument/2006/relationships/image" Target="../media/image166.png"/><Relationship Id="rId5" Type="http://schemas.openxmlformats.org/officeDocument/2006/relationships/image" Target="../media/image1459.png"/><Relationship Id="rId15" Type="http://schemas.openxmlformats.org/officeDocument/2006/relationships/image" Target="../media/image1468.png"/><Relationship Id="rId23" Type="http://schemas.openxmlformats.org/officeDocument/2006/relationships/image" Target="../media/image1476.png"/><Relationship Id="rId28" Type="http://schemas.openxmlformats.org/officeDocument/2006/relationships/image" Target="../media/image1481.png"/><Relationship Id="rId10" Type="http://schemas.openxmlformats.org/officeDocument/2006/relationships/image" Target="../media/image1463.png"/><Relationship Id="rId19" Type="http://schemas.openxmlformats.org/officeDocument/2006/relationships/image" Target="../media/image1472.png"/><Relationship Id="rId31" Type="http://schemas.openxmlformats.org/officeDocument/2006/relationships/image" Target="../media/image1484.png"/><Relationship Id="rId4" Type="http://schemas.openxmlformats.org/officeDocument/2006/relationships/image" Target="../media/image1330.png"/><Relationship Id="rId9" Type="http://schemas.openxmlformats.org/officeDocument/2006/relationships/image" Target="../media/image1462.png"/><Relationship Id="rId14" Type="http://schemas.openxmlformats.org/officeDocument/2006/relationships/image" Target="../media/image1467.png"/><Relationship Id="rId22" Type="http://schemas.openxmlformats.org/officeDocument/2006/relationships/image" Target="../media/image1475.png"/><Relationship Id="rId27" Type="http://schemas.openxmlformats.org/officeDocument/2006/relationships/image" Target="../media/image1480.png"/><Relationship Id="rId30" Type="http://schemas.openxmlformats.org/officeDocument/2006/relationships/image" Target="../media/image1483.png"/><Relationship Id="rId35" Type="http://schemas.openxmlformats.org/officeDocument/2006/relationships/image" Target="../media/image1375.png"/><Relationship Id="rId8" Type="http://schemas.openxmlformats.org/officeDocument/2006/relationships/image" Target="../media/image1461.png"/></Relationships>
</file>

<file path=ppt/slides/_rels/slide278.xml.rels><?xml version="1.0" encoding="UTF-8" standalone="yes"?>
<Relationships xmlns="http://schemas.openxmlformats.org/package/2006/relationships"><Relationship Id="rId13" Type="http://schemas.openxmlformats.org/officeDocument/2006/relationships/image" Target="../media/image1494.png"/><Relationship Id="rId18" Type="http://schemas.openxmlformats.org/officeDocument/2006/relationships/image" Target="../media/image1499.png"/><Relationship Id="rId26" Type="http://schemas.openxmlformats.org/officeDocument/2006/relationships/image" Target="../media/image1507.png"/><Relationship Id="rId3" Type="http://schemas.openxmlformats.org/officeDocument/2006/relationships/image" Target="../media/image1486.png"/><Relationship Id="rId21" Type="http://schemas.openxmlformats.org/officeDocument/2006/relationships/image" Target="../media/image1502.png"/><Relationship Id="rId34" Type="http://schemas.openxmlformats.org/officeDocument/2006/relationships/image" Target="../media/image1515.png"/><Relationship Id="rId7" Type="http://schemas.openxmlformats.org/officeDocument/2006/relationships/image" Target="../media/image1488.png"/><Relationship Id="rId12" Type="http://schemas.openxmlformats.org/officeDocument/2006/relationships/image" Target="../media/image1493.png"/><Relationship Id="rId17" Type="http://schemas.openxmlformats.org/officeDocument/2006/relationships/image" Target="../media/image1498.png"/><Relationship Id="rId25" Type="http://schemas.openxmlformats.org/officeDocument/2006/relationships/image" Target="../media/image1506.png"/><Relationship Id="rId33" Type="http://schemas.openxmlformats.org/officeDocument/2006/relationships/image" Target="../media/image1514.png"/><Relationship Id="rId2" Type="http://schemas.openxmlformats.org/officeDocument/2006/relationships/notesSlide" Target="../notesSlides/notesSlide98.xml"/><Relationship Id="rId16" Type="http://schemas.openxmlformats.org/officeDocument/2006/relationships/image" Target="../media/image1497.png"/><Relationship Id="rId20" Type="http://schemas.openxmlformats.org/officeDocument/2006/relationships/image" Target="../media/image1501.png"/><Relationship Id="rId29" Type="http://schemas.openxmlformats.org/officeDocument/2006/relationships/image" Target="../media/image1510.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492.png"/><Relationship Id="rId24" Type="http://schemas.openxmlformats.org/officeDocument/2006/relationships/image" Target="../media/image1505.png"/><Relationship Id="rId32" Type="http://schemas.openxmlformats.org/officeDocument/2006/relationships/image" Target="../media/image1513.png"/><Relationship Id="rId5" Type="http://schemas.openxmlformats.org/officeDocument/2006/relationships/image" Target="../media/image1487.png"/><Relationship Id="rId15" Type="http://schemas.openxmlformats.org/officeDocument/2006/relationships/image" Target="../media/image1496.png"/><Relationship Id="rId23" Type="http://schemas.openxmlformats.org/officeDocument/2006/relationships/image" Target="../media/image1504.png"/><Relationship Id="rId28" Type="http://schemas.openxmlformats.org/officeDocument/2006/relationships/image" Target="../media/image1509.png"/><Relationship Id="rId36" Type="http://schemas.openxmlformats.org/officeDocument/2006/relationships/image" Target="../media/image1375.png"/><Relationship Id="rId10" Type="http://schemas.openxmlformats.org/officeDocument/2006/relationships/image" Target="../media/image1491.png"/><Relationship Id="rId19" Type="http://schemas.openxmlformats.org/officeDocument/2006/relationships/image" Target="../media/image1500.png"/><Relationship Id="rId31" Type="http://schemas.openxmlformats.org/officeDocument/2006/relationships/image" Target="../media/image1512.png"/><Relationship Id="rId4" Type="http://schemas.openxmlformats.org/officeDocument/2006/relationships/image" Target="../media/image1330.png"/><Relationship Id="rId9" Type="http://schemas.openxmlformats.org/officeDocument/2006/relationships/image" Target="../media/image1490.png"/><Relationship Id="rId14" Type="http://schemas.openxmlformats.org/officeDocument/2006/relationships/image" Target="../media/image1495.png"/><Relationship Id="rId22" Type="http://schemas.openxmlformats.org/officeDocument/2006/relationships/image" Target="../media/image1503.png"/><Relationship Id="rId27" Type="http://schemas.openxmlformats.org/officeDocument/2006/relationships/image" Target="../media/image1508.png"/><Relationship Id="rId30" Type="http://schemas.openxmlformats.org/officeDocument/2006/relationships/image" Target="../media/image1511.png"/><Relationship Id="rId35" Type="http://schemas.openxmlformats.org/officeDocument/2006/relationships/image" Target="../media/image1516.png"/><Relationship Id="rId8" Type="http://schemas.openxmlformats.org/officeDocument/2006/relationships/image" Target="../media/image1489.png"/></Relationships>
</file>

<file path=ppt/slides/_rels/slide279.xml.rels><?xml version="1.0" encoding="UTF-8" standalone="yes"?>
<Relationships xmlns="http://schemas.openxmlformats.org/package/2006/relationships"><Relationship Id="rId13" Type="http://schemas.openxmlformats.org/officeDocument/2006/relationships/image" Target="../media/image1525.png"/><Relationship Id="rId18" Type="http://schemas.openxmlformats.org/officeDocument/2006/relationships/image" Target="../media/image1530.png"/><Relationship Id="rId26" Type="http://schemas.openxmlformats.org/officeDocument/2006/relationships/image" Target="../media/image1538.png"/><Relationship Id="rId39" Type="http://schemas.openxmlformats.org/officeDocument/2006/relationships/image" Target="../media/image1551.png"/><Relationship Id="rId21" Type="http://schemas.openxmlformats.org/officeDocument/2006/relationships/image" Target="../media/image1533.png"/><Relationship Id="rId34" Type="http://schemas.openxmlformats.org/officeDocument/2006/relationships/image" Target="../media/image1546.png"/><Relationship Id="rId42" Type="http://schemas.openxmlformats.org/officeDocument/2006/relationships/image" Target="../media/image1553.png"/><Relationship Id="rId7" Type="http://schemas.openxmlformats.org/officeDocument/2006/relationships/image" Target="../media/image1519.png"/><Relationship Id="rId2" Type="http://schemas.openxmlformats.org/officeDocument/2006/relationships/notesSlide" Target="../notesSlides/notesSlide99.xml"/><Relationship Id="rId16" Type="http://schemas.openxmlformats.org/officeDocument/2006/relationships/image" Target="../media/image1528.png"/><Relationship Id="rId29" Type="http://schemas.openxmlformats.org/officeDocument/2006/relationships/image" Target="../media/image1541.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523.png"/><Relationship Id="rId24" Type="http://schemas.openxmlformats.org/officeDocument/2006/relationships/image" Target="../media/image1536.png"/><Relationship Id="rId32" Type="http://schemas.openxmlformats.org/officeDocument/2006/relationships/image" Target="../media/image1544.png"/><Relationship Id="rId37" Type="http://schemas.openxmlformats.org/officeDocument/2006/relationships/image" Target="../media/image1549.png"/><Relationship Id="rId40" Type="http://schemas.openxmlformats.org/officeDocument/2006/relationships/image" Target="../media/image1552.png"/><Relationship Id="rId45" Type="http://schemas.openxmlformats.org/officeDocument/2006/relationships/image" Target="../media/image1375.png"/><Relationship Id="rId5" Type="http://schemas.openxmlformats.org/officeDocument/2006/relationships/image" Target="../media/image1518.png"/><Relationship Id="rId15" Type="http://schemas.openxmlformats.org/officeDocument/2006/relationships/image" Target="../media/image1527.png"/><Relationship Id="rId23" Type="http://schemas.openxmlformats.org/officeDocument/2006/relationships/image" Target="../media/image1535.png"/><Relationship Id="rId28" Type="http://schemas.openxmlformats.org/officeDocument/2006/relationships/image" Target="../media/image1540.png"/><Relationship Id="rId36" Type="http://schemas.openxmlformats.org/officeDocument/2006/relationships/image" Target="../media/image1548.png"/><Relationship Id="rId10" Type="http://schemas.openxmlformats.org/officeDocument/2006/relationships/image" Target="../media/image1522.png"/><Relationship Id="rId19" Type="http://schemas.openxmlformats.org/officeDocument/2006/relationships/image" Target="../media/image1531.png"/><Relationship Id="rId31" Type="http://schemas.openxmlformats.org/officeDocument/2006/relationships/image" Target="../media/image1543.png"/><Relationship Id="rId44" Type="http://schemas.openxmlformats.org/officeDocument/2006/relationships/image" Target="../media/image1127.png"/><Relationship Id="rId4" Type="http://schemas.openxmlformats.org/officeDocument/2006/relationships/image" Target="../media/image1330.png"/><Relationship Id="rId9" Type="http://schemas.openxmlformats.org/officeDocument/2006/relationships/image" Target="../media/image1521.png"/><Relationship Id="rId14" Type="http://schemas.openxmlformats.org/officeDocument/2006/relationships/image" Target="../media/image1526.png"/><Relationship Id="rId22" Type="http://schemas.openxmlformats.org/officeDocument/2006/relationships/image" Target="../media/image1534.png"/><Relationship Id="rId27" Type="http://schemas.openxmlformats.org/officeDocument/2006/relationships/image" Target="../media/image1539.png"/><Relationship Id="rId30" Type="http://schemas.openxmlformats.org/officeDocument/2006/relationships/image" Target="../media/image1542.png"/><Relationship Id="rId35" Type="http://schemas.openxmlformats.org/officeDocument/2006/relationships/image" Target="../media/image1547.png"/><Relationship Id="rId43" Type="http://schemas.openxmlformats.org/officeDocument/2006/relationships/image" Target="../media/image1554.png"/><Relationship Id="rId8" Type="http://schemas.openxmlformats.org/officeDocument/2006/relationships/image" Target="../media/image1520.png"/><Relationship Id="rId3" Type="http://schemas.openxmlformats.org/officeDocument/2006/relationships/image" Target="../media/image1517.png"/><Relationship Id="rId12" Type="http://schemas.openxmlformats.org/officeDocument/2006/relationships/image" Target="../media/image1524.png"/><Relationship Id="rId17" Type="http://schemas.openxmlformats.org/officeDocument/2006/relationships/image" Target="../media/image1529.png"/><Relationship Id="rId25" Type="http://schemas.openxmlformats.org/officeDocument/2006/relationships/image" Target="../media/image1537.png"/><Relationship Id="rId33" Type="http://schemas.openxmlformats.org/officeDocument/2006/relationships/image" Target="../media/image1545.png"/><Relationship Id="rId38" Type="http://schemas.openxmlformats.org/officeDocument/2006/relationships/image" Target="../media/image1550.png"/><Relationship Id="rId20" Type="http://schemas.openxmlformats.org/officeDocument/2006/relationships/image" Target="../media/image1532.png"/><Relationship Id="rId41" Type="http://schemas.openxmlformats.org/officeDocument/2006/relationships/image" Target="../media/image1516.png"/></Relationships>
</file>

<file path=ppt/slides/_rels/slide2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image" Target="../media/image144.png"/><Relationship Id="rId3" Type="http://schemas.openxmlformats.org/officeDocument/2006/relationships/image" Target="../media/image1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notesSlide" Target="../notesSlides/notesSlide6.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37.png"/><Relationship Id="rId15" Type="http://schemas.openxmlformats.org/officeDocument/2006/relationships/image" Target="../media/image133.png"/><Relationship Id="rId23" Type="http://schemas.openxmlformats.org/officeDocument/2006/relationships/image" Target="../media/image141.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36.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40.png"/></Relationships>
</file>

<file path=ppt/slides/_rels/slide280.xml.rels><?xml version="1.0" encoding="UTF-8" standalone="yes"?>
<Relationships xmlns="http://schemas.openxmlformats.org/package/2006/relationships"><Relationship Id="rId13" Type="http://schemas.openxmlformats.org/officeDocument/2006/relationships/image" Target="../media/image1561.png"/><Relationship Id="rId18" Type="http://schemas.openxmlformats.org/officeDocument/2006/relationships/image" Target="../media/image1565.png"/><Relationship Id="rId26" Type="http://schemas.openxmlformats.org/officeDocument/2006/relationships/image" Target="../media/image1549.png"/><Relationship Id="rId3" Type="http://schemas.openxmlformats.org/officeDocument/2006/relationships/image" Target="../media/image1397.png"/><Relationship Id="rId21" Type="http://schemas.openxmlformats.org/officeDocument/2006/relationships/image" Target="../media/image1567.png"/><Relationship Id="rId34" Type="http://schemas.openxmlformats.org/officeDocument/2006/relationships/image" Target="../media/image1375.png"/><Relationship Id="rId7" Type="http://schemas.openxmlformats.org/officeDocument/2006/relationships/image" Target="../media/image1555.png"/><Relationship Id="rId12" Type="http://schemas.openxmlformats.org/officeDocument/2006/relationships/image" Target="../media/image1560.png"/><Relationship Id="rId17" Type="http://schemas.openxmlformats.org/officeDocument/2006/relationships/image" Target="../media/image1516.png"/><Relationship Id="rId25" Type="http://schemas.openxmlformats.org/officeDocument/2006/relationships/image" Target="../media/image1570.png"/><Relationship Id="rId33" Type="http://schemas.openxmlformats.org/officeDocument/2006/relationships/image" Target="../media/image1577.png"/><Relationship Id="rId2" Type="http://schemas.openxmlformats.org/officeDocument/2006/relationships/notesSlide" Target="../notesSlides/notesSlide100.xml"/><Relationship Id="rId16" Type="http://schemas.openxmlformats.org/officeDocument/2006/relationships/image" Target="../media/image1564.png"/><Relationship Id="rId20" Type="http://schemas.openxmlformats.org/officeDocument/2006/relationships/image" Target="../media/image1543.png"/><Relationship Id="rId29" Type="http://schemas.openxmlformats.org/officeDocument/2006/relationships/image" Target="../media/image1573.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559.png"/><Relationship Id="rId24" Type="http://schemas.openxmlformats.org/officeDocument/2006/relationships/image" Target="../media/image1569.png"/><Relationship Id="rId32" Type="http://schemas.openxmlformats.org/officeDocument/2006/relationships/image" Target="../media/image1576.png"/><Relationship Id="rId5" Type="http://schemas.openxmlformats.org/officeDocument/2006/relationships/image" Target="../media/image1398.png"/><Relationship Id="rId15" Type="http://schemas.openxmlformats.org/officeDocument/2006/relationships/image" Target="../media/image1563.png"/><Relationship Id="rId23" Type="http://schemas.openxmlformats.org/officeDocument/2006/relationships/image" Target="../media/image1533.png"/><Relationship Id="rId28" Type="http://schemas.openxmlformats.org/officeDocument/2006/relationships/image" Target="../media/image1572.png"/><Relationship Id="rId10" Type="http://schemas.openxmlformats.org/officeDocument/2006/relationships/image" Target="../media/image1558.png"/><Relationship Id="rId19" Type="http://schemas.openxmlformats.org/officeDocument/2006/relationships/image" Target="../media/image1566.png"/><Relationship Id="rId31" Type="http://schemas.openxmlformats.org/officeDocument/2006/relationships/image" Target="../media/image1575.png"/><Relationship Id="rId4" Type="http://schemas.openxmlformats.org/officeDocument/2006/relationships/image" Target="../media/image1330.png"/><Relationship Id="rId9" Type="http://schemas.openxmlformats.org/officeDocument/2006/relationships/image" Target="../media/image1557.png"/><Relationship Id="rId14" Type="http://schemas.openxmlformats.org/officeDocument/2006/relationships/image" Target="../media/image1562.png"/><Relationship Id="rId22" Type="http://schemas.openxmlformats.org/officeDocument/2006/relationships/image" Target="../media/image1568.png"/><Relationship Id="rId27" Type="http://schemas.openxmlformats.org/officeDocument/2006/relationships/image" Target="../media/image1571.png"/><Relationship Id="rId30" Type="http://schemas.openxmlformats.org/officeDocument/2006/relationships/image" Target="../media/image1574.png"/><Relationship Id="rId8" Type="http://schemas.openxmlformats.org/officeDocument/2006/relationships/image" Target="../media/image1556.png"/></Relationships>
</file>

<file path=ppt/slides/_rels/slide281.xml.rels><?xml version="1.0" encoding="UTF-8" standalone="yes"?>
<Relationships xmlns="http://schemas.openxmlformats.org/package/2006/relationships"><Relationship Id="rId8" Type="http://schemas.openxmlformats.org/officeDocument/2006/relationships/image" Target="../media/image1581.png"/><Relationship Id="rId13" Type="http://schemas.openxmlformats.org/officeDocument/2006/relationships/image" Target="../media/image1586.png"/><Relationship Id="rId3" Type="http://schemas.openxmlformats.org/officeDocument/2006/relationships/image" Target="../media/image1578.png"/><Relationship Id="rId7" Type="http://schemas.openxmlformats.org/officeDocument/2006/relationships/image" Target="../media/image1580.png"/><Relationship Id="rId12" Type="http://schemas.openxmlformats.org/officeDocument/2006/relationships/image" Target="../media/image1585.png"/><Relationship Id="rId17" Type="http://schemas.openxmlformats.org/officeDocument/2006/relationships/image" Target="../media/image1375.png"/><Relationship Id="rId2" Type="http://schemas.openxmlformats.org/officeDocument/2006/relationships/notesSlide" Target="../notesSlides/notesSlide101.xml"/><Relationship Id="rId16" Type="http://schemas.openxmlformats.org/officeDocument/2006/relationships/image" Target="../media/image1588.png"/><Relationship Id="rId1" Type="http://schemas.openxmlformats.org/officeDocument/2006/relationships/slideLayout" Target="../slideLayouts/slideLayout12.xml"/><Relationship Id="rId6" Type="http://schemas.openxmlformats.org/officeDocument/2006/relationships/image" Target="../media/image1349.png"/><Relationship Id="rId11" Type="http://schemas.openxmlformats.org/officeDocument/2006/relationships/image" Target="../media/image1584.png"/><Relationship Id="rId5" Type="http://schemas.openxmlformats.org/officeDocument/2006/relationships/image" Target="../media/image1579.png"/><Relationship Id="rId15" Type="http://schemas.openxmlformats.org/officeDocument/2006/relationships/image" Target="../media/image1587.png"/><Relationship Id="rId10" Type="http://schemas.openxmlformats.org/officeDocument/2006/relationships/image" Target="../media/image1583.png"/><Relationship Id="rId4" Type="http://schemas.openxmlformats.org/officeDocument/2006/relationships/image" Target="../media/image1330.png"/><Relationship Id="rId9" Type="http://schemas.openxmlformats.org/officeDocument/2006/relationships/image" Target="../media/image1582.png"/><Relationship Id="rId14" Type="http://schemas.openxmlformats.org/officeDocument/2006/relationships/image" Target="../media/image1372.png"/></Relationships>
</file>

<file path=ppt/slides/_rels/slide282.xml.rels><?xml version="1.0" encoding="UTF-8" standalone="yes"?>
<Relationships xmlns="http://schemas.openxmlformats.org/package/2006/relationships"><Relationship Id="rId8" Type="http://schemas.openxmlformats.org/officeDocument/2006/relationships/image" Target="../media/image1592.png"/><Relationship Id="rId13" Type="http://schemas.openxmlformats.org/officeDocument/2006/relationships/image" Target="../media/image1596.png"/><Relationship Id="rId18" Type="http://schemas.openxmlformats.org/officeDocument/2006/relationships/image" Target="../media/image1600.png"/><Relationship Id="rId3" Type="http://schemas.openxmlformats.org/officeDocument/2006/relationships/image" Target="../media/image1589.png"/><Relationship Id="rId21" Type="http://schemas.openxmlformats.org/officeDocument/2006/relationships/image" Target="../media/image1603.png"/><Relationship Id="rId7" Type="http://schemas.openxmlformats.org/officeDocument/2006/relationships/image" Target="../media/image1349.png"/><Relationship Id="rId12" Type="http://schemas.openxmlformats.org/officeDocument/2006/relationships/image" Target="../media/image1595.png"/><Relationship Id="rId17" Type="http://schemas.openxmlformats.org/officeDocument/2006/relationships/image" Target="../media/image1599.png"/><Relationship Id="rId25" Type="http://schemas.openxmlformats.org/officeDocument/2006/relationships/image" Target="../media/image1375.png"/><Relationship Id="rId2" Type="http://schemas.openxmlformats.org/officeDocument/2006/relationships/notesSlide" Target="../notesSlides/notesSlide102.xml"/><Relationship Id="rId16" Type="http://schemas.openxmlformats.org/officeDocument/2006/relationships/image" Target="../media/image1499.png"/><Relationship Id="rId20" Type="http://schemas.openxmlformats.org/officeDocument/2006/relationships/image" Target="../media/image1602.png"/><Relationship Id="rId1" Type="http://schemas.openxmlformats.org/officeDocument/2006/relationships/slideLayout" Target="../slideLayouts/slideLayout12.xml"/><Relationship Id="rId6" Type="http://schemas.openxmlformats.org/officeDocument/2006/relationships/image" Target="../media/image1591.png"/><Relationship Id="rId11" Type="http://schemas.openxmlformats.org/officeDocument/2006/relationships/image" Target="../media/image1394.png"/><Relationship Id="rId24" Type="http://schemas.openxmlformats.org/officeDocument/2006/relationships/image" Target="../media/image1606.png"/><Relationship Id="rId5" Type="http://schemas.openxmlformats.org/officeDocument/2006/relationships/image" Target="../media/image1590.png"/><Relationship Id="rId15" Type="http://schemas.openxmlformats.org/officeDocument/2006/relationships/image" Target="../media/image1598.png"/><Relationship Id="rId23" Type="http://schemas.openxmlformats.org/officeDocument/2006/relationships/image" Target="../media/image1605.png"/><Relationship Id="rId10" Type="http://schemas.openxmlformats.org/officeDocument/2006/relationships/image" Target="../media/image1594.png"/><Relationship Id="rId19" Type="http://schemas.openxmlformats.org/officeDocument/2006/relationships/image" Target="../media/image1601.png"/><Relationship Id="rId4" Type="http://schemas.openxmlformats.org/officeDocument/2006/relationships/image" Target="../media/image1330.png"/><Relationship Id="rId9" Type="http://schemas.openxmlformats.org/officeDocument/2006/relationships/image" Target="../media/image1593.png"/><Relationship Id="rId14" Type="http://schemas.openxmlformats.org/officeDocument/2006/relationships/image" Target="../media/image1597.png"/><Relationship Id="rId22" Type="http://schemas.openxmlformats.org/officeDocument/2006/relationships/image" Target="../media/image1604.png"/></Relationships>
</file>

<file path=ppt/slides/_rels/slide283.xml.rels><?xml version="1.0" encoding="UTF-8" standalone="yes"?>
<Relationships xmlns="http://schemas.openxmlformats.org/package/2006/relationships"><Relationship Id="rId8" Type="http://schemas.openxmlformats.org/officeDocument/2006/relationships/image" Target="../media/image1611.png"/><Relationship Id="rId13" Type="http://schemas.openxmlformats.org/officeDocument/2006/relationships/image" Target="../media/image1616.png"/><Relationship Id="rId18" Type="http://schemas.openxmlformats.org/officeDocument/2006/relationships/image" Target="../media/image1621.png"/><Relationship Id="rId3" Type="http://schemas.openxmlformats.org/officeDocument/2006/relationships/image" Target="../media/image988.png"/><Relationship Id="rId21" Type="http://schemas.openxmlformats.org/officeDocument/2006/relationships/image" Target="../media/image1624.png"/><Relationship Id="rId7" Type="http://schemas.openxmlformats.org/officeDocument/2006/relationships/image" Target="../media/image1610.png"/><Relationship Id="rId12" Type="http://schemas.openxmlformats.org/officeDocument/2006/relationships/image" Target="../media/image1615.png"/><Relationship Id="rId17" Type="http://schemas.openxmlformats.org/officeDocument/2006/relationships/image" Target="../media/image1620.png"/><Relationship Id="rId2" Type="http://schemas.openxmlformats.org/officeDocument/2006/relationships/notesSlide" Target="../notesSlides/notesSlide103.xml"/><Relationship Id="rId16" Type="http://schemas.openxmlformats.org/officeDocument/2006/relationships/image" Target="../media/image1619.png"/><Relationship Id="rId20" Type="http://schemas.openxmlformats.org/officeDocument/2006/relationships/image" Target="../media/image1623.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614.png"/><Relationship Id="rId24" Type="http://schemas.openxmlformats.org/officeDocument/2006/relationships/image" Target="../media/image124.png"/><Relationship Id="rId5" Type="http://schemas.openxmlformats.org/officeDocument/2006/relationships/image" Target="../media/image1608.png"/><Relationship Id="rId15" Type="http://schemas.openxmlformats.org/officeDocument/2006/relationships/image" Target="../media/image1618.png"/><Relationship Id="rId23" Type="http://schemas.openxmlformats.org/officeDocument/2006/relationships/image" Target="../media/image1626.png"/><Relationship Id="rId10" Type="http://schemas.openxmlformats.org/officeDocument/2006/relationships/image" Target="../media/image1613.png"/><Relationship Id="rId19" Type="http://schemas.openxmlformats.org/officeDocument/2006/relationships/image" Target="../media/image1622.png"/><Relationship Id="rId4" Type="http://schemas.openxmlformats.org/officeDocument/2006/relationships/image" Target="../media/image1607.png"/><Relationship Id="rId9" Type="http://schemas.openxmlformats.org/officeDocument/2006/relationships/image" Target="../media/image1612.png"/><Relationship Id="rId14" Type="http://schemas.openxmlformats.org/officeDocument/2006/relationships/image" Target="../media/image1617.png"/><Relationship Id="rId22" Type="http://schemas.openxmlformats.org/officeDocument/2006/relationships/image" Target="../media/image1625.png"/></Relationships>
</file>

<file path=ppt/slides/_rels/slide284.xml.rels><?xml version="1.0" encoding="UTF-8" standalone="yes"?>
<Relationships xmlns="http://schemas.openxmlformats.org/package/2006/relationships"><Relationship Id="rId13" Type="http://schemas.openxmlformats.org/officeDocument/2006/relationships/image" Target="../media/image1317.png"/><Relationship Id="rId18" Type="http://schemas.openxmlformats.org/officeDocument/2006/relationships/image" Target="../media/image1636.png"/><Relationship Id="rId26" Type="http://schemas.openxmlformats.org/officeDocument/2006/relationships/image" Target="../media/image1644.png"/><Relationship Id="rId3" Type="http://schemas.openxmlformats.org/officeDocument/2006/relationships/image" Target="../media/image988.png"/><Relationship Id="rId21" Type="http://schemas.openxmlformats.org/officeDocument/2006/relationships/image" Target="../media/image1639.png"/><Relationship Id="rId7" Type="http://schemas.openxmlformats.org/officeDocument/2006/relationships/image" Target="../media/image1627.png"/><Relationship Id="rId12" Type="http://schemas.openxmlformats.org/officeDocument/2006/relationships/image" Target="../media/image1631.png"/><Relationship Id="rId17" Type="http://schemas.openxmlformats.org/officeDocument/2006/relationships/image" Target="../media/image1635.png"/><Relationship Id="rId25" Type="http://schemas.openxmlformats.org/officeDocument/2006/relationships/image" Target="../media/image1643.png"/><Relationship Id="rId33" Type="http://schemas.openxmlformats.org/officeDocument/2006/relationships/image" Target="../media/image1389.png"/><Relationship Id="rId2" Type="http://schemas.openxmlformats.org/officeDocument/2006/relationships/notesSlide" Target="../notesSlides/notesSlide104.xml"/><Relationship Id="rId16" Type="http://schemas.openxmlformats.org/officeDocument/2006/relationships/image" Target="../media/image1634.png"/><Relationship Id="rId20" Type="http://schemas.openxmlformats.org/officeDocument/2006/relationships/image" Target="../media/image1638.png"/><Relationship Id="rId29" Type="http://schemas.openxmlformats.org/officeDocument/2006/relationships/image" Target="../media/image1647.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630.png"/><Relationship Id="rId24" Type="http://schemas.openxmlformats.org/officeDocument/2006/relationships/image" Target="../media/image1642.png"/><Relationship Id="rId32" Type="http://schemas.openxmlformats.org/officeDocument/2006/relationships/image" Target="../media/image1650.png"/><Relationship Id="rId5" Type="http://schemas.openxmlformats.org/officeDocument/2006/relationships/image" Target="../media/image1608.png"/><Relationship Id="rId15" Type="http://schemas.openxmlformats.org/officeDocument/2006/relationships/image" Target="../media/image1633.png"/><Relationship Id="rId23" Type="http://schemas.openxmlformats.org/officeDocument/2006/relationships/image" Target="../media/image1641.png"/><Relationship Id="rId28" Type="http://schemas.openxmlformats.org/officeDocument/2006/relationships/image" Target="../media/image1646.png"/><Relationship Id="rId10" Type="http://schemas.openxmlformats.org/officeDocument/2006/relationships/image" Target="../media/image1629.png"/><Relationship Id="rId19" Type="http://schemas.openxmlformats.org/officeDocument/2006/relationships/image" Target="../media/image1637.png"/><Relationship Id="rId31" Type="http://schemas.openxmlformats.org/officeDocument/2006/relationships/image" Target="../media/image1649.png"/><Relationship Id="rId4" Type="http://schemas.openxmlformats.org/officeDocument/2006/relationships/image" Target="../media/image1607.png"/><Relationship Id="rId9" Type="http://schemas.openxmlformats.org/officeDocument/2006/relationships/image" Target="../media/image1628.png"/><Relationship Id="rId14" Type="http://schemas.openxmlformats.org/officeDocument/2006/relationships/image" Target="../media/image1632.png"/><Relationship Id="rId22" Type="http://schemas.openxmlformats.org/officeDocument/2006/relationships/image" Target="../media/image1640.png"/><Relationship Id="rId27" Type="http://schemas.openxmlformats.org/officeDocument/2006/relationships/image" Target="../media/image1645.png"/><Relationship Id="rId30" Type="http://schemas.openxmlformats.org/officeDocument/2006/relationships/image" Target="../media/image1648.png"/><Relationship Id="rId8" Type="http://schemas.openxmlformats.org/officeDocument/2006/relationships/image" Target="../media/image1599.png"/></Relationships>
</file>

<file path=ppt/slides/_rels/slide285.xml.rels><?xml version="1.0" encoding="UTF-8" standalone="yes"?>
<Relationships xmlns="http://schemas.openxmlformats.org/package/2006/relationships"><Relationship Id="rId8" Type="http://schemas.openxmlformats.org/officeDocument/2006/relationships/image" Target="../media/image1654.png"/><Relationship Id="rId13" Type="http://schemas.openxmlformats.org/officeDocument/2006/relationships/image" Target="../media/image1659.png"/><Relationship Id="rId18" Type="http://schemas.openxmlformats.org/officeDocument/2006/relationships/image" Target="../media/image1664.png"/><Relationship Id="rId26" Type="http://schemas.openxmlformats.org/officeDocument/2006/relationships/image" Target="../media/image1670.png"/><Relationship Id="rId3" Type="http://schemas.openxmlformats.org/officeDocument/2006/relationships/image" Target="../media/image1651.png"/><Relationship Id="rId21" Type="http://schemas.openxmlformats.org/officeDocument/2006/relationships/image" Target="../media/image1666.png"/><Relationship Id="rId7" Type="http://schemas.openxmlformats.org/officeDocument/2006/relationships/image" Target="../media/image1653.png"/><Relationship Id="rId12" Type="http://schemas.openxmlformats.org/officeDocument/2006/relationships/image" Target="../media/image1658.png"/><Relationship Id="rId17" Type="http://schemas.openxmlformats.org/officeDocument/2006/relationships/image" Target="../media/image1663.png"/><Relationship Id="rId25" Type="http://schemas.openxmlformats.org/officeDocument/2006/relationships/image" Target="../media/image1389.png"/><Relationship Id="rId2" Type="http://schemas.openxmlformats.org/officeDocument/2006/relationships/notesSlide" Target="../notesSlides/notesSlide105.xml"/><Relationship Id="rId16" Type="http://schemas.openxmlformats.org/officeDocument/2006/relationships/image" Target="../media/image1662.png"/><Relationship Id="rId20" Type="http://schemas.openxmlformats.org/officeDocument/2006/relationships/image" Target="../media/image1665.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657.png"/><Relationship Id="rId24" Type="http://schemas.openxmlformats.org/officeDocument/2006/relationships/image" Target="../media/image1669.png"/><Relationship Id="rId5" Type="http://schemas.openxmlformats.org/officeDocument/2006/relationships/image" Target="../media/image1652.png"/><Relationship Id="rId15" Type="http://schemas.openxmlformats.org/officeDocument/2006/relationships/image" Target="../media/image1661.png"/><Relationship Id="rId23" Type="http://schemas.openxmlformats.org/officeDocument/2006/relationships/image" Target="../media/image1668.png"/><Relationship Id="rId10" Type="http://schemas.openxmlformats.org/officeDocument/2006/relationships/image" Target="../media/image1656.png"/><Relationship Id="rId19" Type="http://schemas.openxmlformats.org/officeDocument/2006/relationships/image" Target="../media/image155.png"/><Relationship Id="rId4" Type="http://schemas.openxmlformats.org/officeDocument/2006/relationships/image" Target="../media/image1607.png"/><Relationship Id="rId9" Type="http://schemas.openxmlformats.org/officeDocument/2006/relationships/image" Target="../media/image1655.png"/><Relationship Id="rId14" Type="http://schemas.openxmlformats.org/officeDocument/2006/relationships/image" Target="../media/image1660.png"/><Relationship Id="rId22" Type="http://schemas.openxmlformats.org/officeDocument/2006/relationships/image" Target="../media/image1667.png"/></Relationships>
</file>

<file path=ppt/slides/_rels/slide286.xml.rels><?xml version="1.0" encoding="UTF-8" standalone="yes"?>
<Relationships xmlns="http://schemas.openxmlformats.org/package/2006/relationships"><Relationship Id="rId8" Type="http://schemas.openxmlformats.org/officeDocument/2006/relationships/image" Target="../media/image1672.png"/><Relationship Id="rId13" Type="http://schemas.openxmlformats.org/officeDocument/2006/relationships/image" Target="../media/image1677.png"/><Relationship Id="rId18" Type="http://schemas.openxmlformats.org/officeDocument/2006/relationships/image" Target="../media/image1682.png"/><Relationship Id="rId26" Type="http://schemas.openxmlformats.org/officeDocument/2006/relationships/image" Target="../media/image1690.png"/><Relationship Id="rId3" Type="http://schemas.openxmlformats.org/officeDocument/2006/relationships/image" Target="../media/image988.png"/><Relationship Id="rId21" Type="http://schemas.openxmlformats.org/officeDocument/2006/relationships/image" Target="../media/image1685.png"/><Relationship Id="rId7" Type="http://schemas.openxmlformats.org/officeDocument/2006/relationships/image" Target="../media/image1671.png"/><Relationship Id="rId12" Type="http://schemas.openxmlformats.org/officeDocument/2006/relationships/image" Target="../media/image1676.png"/><Relationship Id="rId17" Type="http://schemas.openxmlformats.org/officeDocument/2006/relationships/image" Target="../media/image1681.png"/><Relationship Id="rId25" Type="http://schemas.openxmlformats.org/officeDocument/2006/relationships/image" Target="../media/image1689.png"/><Relationship Id="rId2" Type="http://schemas.openxmlformats.org/officeDocument/2006/relationships/notesSlide" Target="../notesSlides/notesSlide106.xml"/><Relationship Id="rId16" Type="http://schemas.openxmlformats.org/officeDocument/2006/relationships/image" Target="../media/image1680.png"/><Relationship Id="rId20" Type="http://schemas.openxmlformats.org/officeDocument/2006/relationships/image" Target="../media/image1684.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675.png"/><Relationship Id="rId24" Type="http://schemas.openxmlformats.org/officeDocument/2006/relationships/image" Target="../media/image1688.png"/><Relationship Id="rId5" Type="http://schemas.openxmlformats.org/officeDocument/2006/relationships/image" Target="../media/image1608.png"/><Relationship Id="rId15" Type="http://schemas.openxmlformats.org/officeDocument/2006/relationships/image" Target="../media/image1679.png"/><Relationship Id="rId23" Type="http://schemas.openxmlformats.org/officeDocument/2006/relationships/image" Target="../media/image1687.png"/><Relationship Id="rId10" Type="http://schemas.openxmlformats.org/officeDocument/2006/relationships/image" Target="../media/image1674.png"/><Relationship Id="rId19" Type="http://schemas.openxmlformats.org/officeDocument/2006/relationships/image" Target="../media/image1683.png"/><Relationship Id="rId4" Type="http://schemas.openxmlformats.org/officeDocument/2006/relationships/image" Target="../media/image1607.png"/><Relationship Id="rId9" Type="http://schemas.openxmlformats.org/officeDocument/2006/relationships/image" Target="../media/image1673.png"/><Relationship Id="rId14" Type="http://schemas.openxmlformats.org/officeDocument/2006/relationships/image" Target="../media/image1678.png"/><Relationship Id="rId22" Type="http://schemas.openxmlformats.org/officeDocument/2006/relationships/image" Target="../media/image1686.png"/><Relationship Id="rId27" Type="http://schemas.openxmlformats.org/officeDocument/2006/relationships/image" Target="../media/image1299.png"/></Relationships>
</file>

<file path=ppt/slides/_rels/slide287.xml.rels><?xml version="1.0" encoding="UTF-8" standalone="yes"?>
<Relationships xmlns="http://schemas.openxmlformats.org/package/2006/relationships"><Relationship Id="rId8" Type="http://schemas.openxmlformats.org/officeDocument/2006/relationships/image" Target="../media/image1694.png"/><Relationship Id="rId13" Type="http://schemas.openxmlformats.org/officeDocument/2006/relationships/image" Target="../media/image1698.png"/><Relationship Id="rId18" Type="http://schemas.openxmlformats.org/officeDocument/2006/relationships/image" Target="../media/image1703.png"/><Relationship Id="rId26" Type="http://schemas.openxmlformats.org/officeDocument/2006/relationships/image" Target="../media/image1670.png"/><Relationship Id="rId3" Type="http://schemas.openxmlformats.org/officeDocument/2006/relationships/image" Target="../media/image1691.png"/><Relationship Id="rId21" Type="http://schemas.openxmlformats.org/officeDocument/2006/relationships/image" Target="../media/image1706.png"/><Relationship Id="rId7" Type="http://schemas.openxmlformats.org/officeDocument/2006/relationships/image" Target="../media/image1693.png"/><Relationship Id="rId12" Type="http://schemas.openxmlformats.org/officeDocument/2006/relationships/image" Target="../media/image1697.png"/><Relationship Id="rId17" Type="http://schemas.openxmlformats.org/officeDocument/2006/relationships/image" Target="../media/image1702.png"/><Relationship Id="rId25" Type="http://schemas.openxmlformats.org/officeDocument/2006/relationships/image" Target="../media/image1710.png"/><Relationship Id="rId2" Type="http://schemas.openxmlformats.org/officeDocument/2006/relationships/notesSlide" Target="../notesSlides/notesSlide107.xml"/><Relationship Id="rId16" Type="http://schemas.openxmlformats.org/officeDocument/2006/relationships/image" Target="../media/image1701.png"/><Relationship Id="rId20" Type="http://schemas.openxmlformats.org/officeDocument/2006/relationships/image" Target="../media/image1705.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450.png"/><Relationship Id="rId24" Type="http://schemas.openxmlformats.org/officeDocument/2006/relationships/image" Target="../media/image1709.png"/><Relationship Id="rId5" Type="http://schemas.openxmlformats.org/officeDocument/2006/relationships/image" Target="../media/image1692.png"/><Relationship Id="rId15" Type="http://schemas.openxmlformats.org/officeDocument/2006/relationships/image" Target="../media/image1700.png"/><Relationship Id="rId23" Type="http://schemas.openxmlformats.org/officeDocument/2006/relationships/image" Target="../media/image1708.png"/><Relationship Id="rId28" Type="http://schemas.openxmlformats.org/officeDocument/2006/relationships/image" Target="../media/image1299.png"/><Relationship Id="rId10" Type="http://schemas.openxmlformats.org/officeDocument/2006/relationships/image" Target="../media/image1696.png"/><Relationship Id="rId19" Type="http://schemas.openxmlformats.org/officeDocument/2006/relationships/image" Target="../media/image1704.png"/><Relationship Id="rId4" Type="http://schemas.openxmlformats.org/officeDocument/2006/relationships/image" Target="../media/image1607.png"/><Relationship Id="rId9" Type="http://schemas.openxmlformats.org/officeDocument/2006/relationships/image" Target="../media/image1695.png"/><Relationship Id="rId14" Type="http://schemas.openxmlformats.org/officeDocument/2006/relationships/image" Target="../media/image1699.png"/><Relationship Id="rId22" Type="http://schemas.openxmlformats.org/officeDocument/2006/relationships/image" Target="../media/image1707.png"/><Relationship Id="rId27" Type="http://schemas.openxmlformats.org/officeDocument/2006/relationships/image" Target="../media/image1711.png"/></Relationships>
</file>

<file path=ppt/slides/_rels/slide288.xml.rels><?xml version="1.0" encoding="UTF-8" standalone="yes"?>
<Relationships xmlns="http://schemas.openxmlformats.org/package/2006/relationships"><Relationship Id="rId13" Type="http://schemas.openxmlformats.org/officeDocument/2006/relationships/image" Target="../media/image1717.png"/><Relationship Id="rId18" Type="http://schemas.openxmlformats.org/officeDocument/2006/relationships/image" Target="../media/image1721.png"/><Relationship Id="rId26" Type="http://schemas.openxmlformats.org/officeDocument/2006/relationships/image" Target="../media/image1728.png"/><Relationship Id="rId3" Type="http://schemas.openxmlformats.org/officeDocument/2006/relationships/image" Target="../media/image988.png"/><Relationship Id="rId21" Type="http://schemas.openxmlformats.org/officeDocument/2006/relationships/image" Target="../media/image1723.png"/><Relationship Id="rId7" Type="http://schemas.openxmlformats.org/officeDocument/2006/relationships/image" Target="../media/image1712.png"/><Relationship Id="rId12" Type="http://schemas.openxmlformats.org/officeDocument/2006/relationships/image" Target="../media/image1716.png"/><Relationship Id="rId17" Type="http://schemas.openxmlformats.org/officeDocument/2006/relationships/image" Target="../media/image1720.png"/><Relationship Id="rId25" Type="http://schemas.openxmlformats.org/officeDocument/2006/relationships/image" Target="../media/image1727.png"/><Relationship Id="rId33" Type="http://schemas.openxmlformats.org/officeDocument/2006/relationships/image" Target="../media/image1115.png"/><Relationship Id="rId2" Type="http://schemas.openxmlformats.org/officeDocument/2006/relationships/notesSlide" Target="../notesSlides/notesSlide108.xml"/><Relationship Id="rId16" Type="http://schemas.openxmlformats.org/officeDocument/2006/relationships/image" Target="../media/image1317.png"/><Relationship Id="rId20" Type="http://schemas.openxmlformats.org/officeDocument/2006/relationships/image" Target="../media/image1722.png"/><Relationship Id="rId29" Type="http://schemas.openxmlformats.org/officeDocument/2006/relationships/image" Target="../media/image1731.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314.png"/><Relationship Id="rId24" Type="http://schemas.openxmlformats.org/officeDocument/2006/relationships/image" Target="../media/image1726.png"/><Relationship Id="rId32" Type="http://schemas.openxmlformats.org/officeDocument/2006/relationships/image" Target="../media/image1734.png"/><Relationship Id="rId5" Type="http://schemas.openxmlformats.org/officeDocument/2006/relationships/image" Target="../media/image1608.png"/><Relationship Id="rId15" Type="http://schemas.openxmlformats.org/officeDocument/2006/relationships/image" Target="../media/image1719.png"/><Relationship Id="rId23" Type="http://schemas.openxmlformats.org/officeDocument/2006/relationships/image" Target="../media/image1725.png"/><Relationship Id="rId28" Type="http://schemas.openxmlformats.org/officeDocument/2006/relationships/image" Target="../media/image1730.png"/><Relationship Id="rId10" Type="http://schemas.openxmlformats.org/officeDocument/2006/relationships/image" Target="../media/image1715.png"/><Relationship Id="rId19" Type="http://schemas.openxmlformats.org/officeDocument/2006/relationships/image" Target="../media/image1022.png"/><Relationship Id="rId31" Type="http://schemas.openxmlformats.org/officeDocument/2006/relationships/image" Target="../media/image1733.png"/><Relationship Id="rId4" Type="http://schemas.openxmlformats.org/officeDocument/2006/relationships/image" Target="../media/image1607.png"/><Relationship Id="rId9" Type="http://schemas.openxmlformats.org/officeDocument/2006/relationships/image" Target="../media/image1714.png"/><Relationship Id="rId14" Type="http://schemas.openxmlformats.org/officeDocument/2006/relationships/image" Target="../media/image1718.png"/><Relationship Id="rId22" Type="http://schemas.openxmlformats.org/officeDocument/2006/relationships/image" Target="../media/image1724.png"/><Relationship Id="rId27" Type="http://schemas.openxmlformats.org/officeDocument/2006/relationships/image" Target="../media/image1729.png"/><Relationship Id="rId30" Type="http://schemas.openxmlformats.org/officeDocument/2006/relationships/image" Target="../media/image1732.png"/><Relationship Id="rId8" Type="http://schemas.openxmlformats.org/officeDocument/2006/relationships/image" Target="../media/image1713.png"/></Relationships>
</file>

<file path=ppt/slides/_rels/slide289.xml.rels><?xml version="1.0" encoding="UTF-8" standalone="yes"?>
<Relationships xmlns="http://schemas.openxmlformats.org/package/2006/relationships"><Relationship Id="rId13" Type="http://schemas.openxmlformats.org/officeDocument/2006/relationships/image" Target="../media/image1741.png"/><Relationship Id="rId18" Type="http://schemas.openxmlformats.org/officeDocument/2006/relationships/image" Target="../media/image1746.png"/><Relationship Id="rId26" Type="http://schemas.openxmlformats.org/officeDocument/2006/relationships/image" Target="../media/image1754.png"/><Relationship Id="rId39" Type="http://schemas.openxmlformats.org/officeDocument/2006/relationships/image" Target="../media/image1766.png"/><Relationship Id="rId21" Type="http://schemas.openxmlformats.org/officeDocument/2006/relationships/image" Target="../media/image1749.png"/><Relationship Id="rId34" Type="http://schemas.openxmlformats.org/officeDocument/2006/relationships/image" Target="../media/image1762.png"/><Relationship Id="rId42" Type="http://schemas.openxmlformats.org/officeDocument/2006/relationships/image" Target="../media/image1769.png"/><Relationship Id="rId7" Type="http://schemas.openxmlformats.org/officeDocument/2006/relationships/image" Target="../media/image1735.png"/><Relationship Id="rId2" Type="http://schemas.openxmlformats.org/officeDocument/2006/relationships/notesSlide" Target="../notesSlides/notesSlide109.xml"/><Relationship Id="rId16" Type="http://schemas.openxmlformats.org/officeDocument/2006/relationships/image" Target="../media/image1744.png"/><Relationship Id="rId20" Type="http://schemas.openxmlformats.org/officeDocument/2006/relationships/image" Target="../media/image1748.png"/><Relationship Id="rId29" Type="http://schemas.openxmlformats.org/officeDocument/2006/relationships/image" Target="../media/image1757.png"/><Relationship Id="rId41" Type="http://schemas.openxmlformats.org/officeDocument/2006/relationships/image" Target="../media/image1768.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739.png"/><Relationship Id="rId24" Type="http://schemas.openxmlformats.org/officeDocument/2006/relationships/image" Target="../media/image1752.png"/><Relationship Id="rId32" Type="http://schemas.openxmlformats.org/officeDocument/2006/relationships/image" Target="../media/image1760.png"/><Relationship Id="rId37" Type="http://schemas.openxmlformats.org/officeDocument/2006/relationships/image" Target="../media/image1052.png"/><Relationship Id="rId40" Type="http://schemas.openxmlformats.org/officeDocument/2006/relationships/image" Target="../media/image1767.png"/><Relationship Id="rId5" Type="http://schemas.openxmlformats.org/officeDocument/2006/relationships/image" Target="../media/image1608.png"/><Relationship Id="rId15" Type="http://schemas.openxmlformats.org/officeDocument/2006/relationships/image" Target="../media/image1743.png"/><Relationship Id="rId23" Type="http://schemas.openxmlformats.org/officeDocument/2006/relationships/image" Target="../media/image1751.png"/><Relationship Id="rId28" Type="http://schemas.openxmlformats.org/officeDocument/2006/relationships/image" Target="../media/image1756.png"/><Relationship Id="rId36" Type="http://schemas.openxmlformats.org/officeDocument/2006/relationships/image" Target="../media/image1764.png"/><Relationship Id="rId10" Type="http://schemas.openxmlformats.org/officeDocument/2006/relationships/image" Target="../media/image1738.png"/><Relationship Id="rId19" Type="http://schemas.openxmlformats.org/officeDocument/2006/relationships/image" Target="../media/image1747.png"/><Relationship Id="rId31" Type="http://schemas.openxmlformats.org/officeDocument/2006/relationships/image" Target="../media/image1759.png"/><Relationship Id="rId4" Type="http://schemas.openxmlformats.org/officeDocument/2006/relationships/image" Target="../media/image1607.png"/><Relationship Id="rId9" Type="http://schemas.openxmlformats.org/officeDocument/2006/relationships/image" Target="../media/image1737.png"/><Relationship Id="rId14" Type="http://schemas.openxmlformats.org/officeDocument/2006/relationships/image" Target="../media/image1742.png"/><Relationship Id="rId22" Type="http://schemas.openxmlformats.org/officeDocument/2006/relationships/image" Target="../media/image1750.png"/><Relationship Id="rId27" Type="http://schemas.openxmlformats.org/officeDocument/2006/relationships/image" Target="../media/image1755.png"/><Relationship Id="rId30" Type="http://schemas.openxmlformats.org/officeDocument/2006/relationships/image" Target="../media/image1758.png"/><Relationship Id="rId35" Type="http://schemas.openxmlformats.org/officeDocument/2006/relationships/image" Target="../media/image1763.png"/><Relationship Id="rId8" Type="http://schemas.openxmlformats.org/officeDocument/2006/relationships/image" Target="../media/image1736.png"/><Relationship Id="rId3" Type="http://schemas.openxmlformats.org/officeDocument/2006/relationships/image" Target="../media/image988.png"/><Relationship Id="rId12" Type="http://schemas.openxmlformats.org/officeDocument/2006/relationships/image" Target="../media/image1740.png"/><Relationship Id="rId17" Type="http://schemas.openxmlformats.org/officeDocument/2006/relationships/image" Target="../media/image1745.png"/><Relationship Id="rId25" Type="http://schemas.openxmlformats.org/officeDocument/2006/relationships/image" Target="../media/image1753.png"/><Relationship Id="rId33" Type="http://schemas.openxmlformats.org/officeDocument/2006/relationships/image" Target="../media/image1761.png"/><Relationship Id="rId38" Type="http://schemas.openxmlformats.org/officeDocument/2006/relationships/image" Target="../media/image1765.png"/></Relationships>
</file>

<file path=ppt/slides/_rels/slide2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3" Type="http://schemas.openxmlformats.org/officeDocument/2006/relationships/image" Target="../media/image11.png"/><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 Type="http://schemas.openxmlformats.org/officeDocument/2006/relationships/notesSlide" Target="../notesSlides/notesSlide7.xml"/><Relationship Id="rId16" Type="http://schemas.openxmlformats.org/officeDocument/2006/relationships/image" Target="../media/image154.png"/><Relationship Id="rId20" Type="http://schemas.openxmlformats.org/officeDocument/2006/relationships/image" Target="../media/image158.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149.png"/><Relationship Id="rId5" Type="http://schemas.openxmlformats.org/officeDocument/2006/relationships/image" Target="../media/image37.png"/><Relationship Id="rId15" Type="http://schemas.openxmlformats.org/officeDocument/2006/relationships/image" Target="../media/image153.png"/><Relationship Id="rId23" Type="http://schemas.openxmlformats.org/officeDocument/2006/relationships/image" Target="../media/image161.png"/><Relationship Id="rId10" Type="http://schemas.openxmlformats.org/officeDocument/2006/relationships/image" Target="../media/image148.png"/><Relationship Id="rId19" Type="http://schemas.openxmlformats.org/officeDocument/2006/relationships/image" Target="../media/image157.png"/><Relationship Id="rId4" Type="http://schemas.openxmlformats.org/officeDocument/2006/relationships/image" Target="../media/image36.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0.png"/></Relationships>
</file>

<file path=ppt/slides/_rels/slide290.xml.rels><?xml version="1.0" encoding="UTF-8" standalone="yes"?>
<Relationships xmlns="http://schemas.openxmlformats.org/package/2006/relationships"><Relationship Id="rId8" Type="http://schemas.openxmlformats.org/officeDocument/2006/relationships/image" Target="../media/image1771.png"/><Relationship Id="rId13" Type="http://schemas.openxmlformats.org/officeDocument/2006/relationships/image" Target="../media/image1776.png"/><Relationship Id="rId18" Type="http://schemas.openxmlformats.org/officeDocument/2006/relationships/image" Target="../media/image1781.png"/><Relationship Id="rId26" Type="http://schemas.openxmlformats.org/officeDocument/2006/relationships/image" Target="../media/image1788.png"/><Relationship Id="rId3" Type="http://schemas.openxmlformats.org/officeDocument/2006/relationships/image" Target="../media/image988.png"/><Relationship Id="rId21" Type="http://schemas.openxmlformats.org/officeDocument/2006/relationships/image" Target="../media/image1091.png"/><Relationship Id="rId7" Type="http://schemas.openxmlformats.org/officeDocument/2006/relationships/image" Target="../media/image1770.png"/><Relationship Id="rId12" Type="http://schemas.openxmlformats.org/officeDocument/2006/relationships/image" Target="../media/image1775.png"/><Relationship Id="rId17" Type="http://schemas.openxmlformats.org/officeDocument/2006/relationships/image" Target="../media/image1780.png"/><Relationship Id="rId25" Type="http://schemas.openxmlformats.org/officeDocument/2006/relationships/image" Target="../media/image1787.png"/><Relationship Id="rId2" Type="http://schemas.openxmlformats.org/officeDocument/2006/relationships/notesSlide" Target="../notesSlides/notesSlide110.xml"/><Relationship Id="rId16" Type="http://schemas.openxmlformats.org/officeDocument/2006/relationships/image" Target="../media/image1779.png"/><Relationship Id="rId20" Type="http://schemas.openxmlformats.org/officeDocument/2006/relationships/image" Target="../media/image1783.png"/><Relationship Id="rId29" Type="http://schemas.openxmlformats.org/officeDocument/2006/relationships/image" Target="../media/image1299.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774.png"/><Relationship Id="rId24" Type="http://schemas.openxmlformats.org/officeDocument/2006/relationships/image" Target="../media/image1786.png"/><Relationship Id="rId5" Type="http://schemas.openxmlformats.org/officeDocument/2006/relationships/image" Target="../media/image1608.png"/><Relationship Id="rId15" Type="http://schemas.openxmlformats.org/officeDocument/2006/relationships/image" Target="../media/image1778.png"/><Relationship Id="rId23" Type="http://schemas.openxmlformats.org/officeDocument/2006/relationships/image" Target="../media/image1785.png"/><Relationship Id="rId28" Type="http://schemas.openxmlformats.org/officeDocument/2006/relationships/image" Target="../media/image1689.png"/><Relationship Id="rId10" Type="http://schemas.openxmlformats.org/officeDocument/2006/relationships/image" Target="../media/image1773.png"/><Relationship Id="rId19" Type="http://schemas.openxmlformats.org/officeDocument/2006/relationships/image" Target="../media/image1782.png"/><Relationship Id="rId4" Type="http://schemas.openxmlformats.org/officeDocument/2006/relationships/image" Target="../media/image1607.png"/><Relationship Id="rId9" Type="http://schemas.openxmlformats.org/officeDocument/2006/relationships/image" Target="../media/image1772.png"/><Relationship Id="rId14" Type="http://schemas.openxmlformats.org/officeDocument/2006/relationships/image" Target="../media/image1777.png"/><Relationship Id="rId22" Type="http://schemas.openxmlformats.org/officeDocument/2006/relationships/image" Target="../media/image1784.png"/><Relationship Id="rId27" Type="http://schemas.openxmlformats.org/officeDocument/2006/relationships/image" Target="../media/image1789.png"/></Relationships>
</file>

<file path=ppt/slides/_rels/slide291.xml.rels><?xml version="1.0" encoding="UTF-8" standalone="yes"?>
<Relationships xmlns="http://schemas.openxmlformats.org/package/2006/relationships"><Relationship Id="rId8" Type="http://schemas.openxmlformats.org/officeDocument/2006/relationships/image" Target="../media/image1793.png"/><Relationship Id="rId13" Type="http://schemas.openxmlformats.org/officeDocument/2006/relationships/image" Target="../media/image1087.png"/><Relationship Id="rId18" Type="http://schemas.openxmlformats.org/officeDocument/2006/relationships/image" Target="../media/image1799.png"/><Relationship Id="rId3" Type="http://schemas.openxmlformats.org/officeDocument/2006/relationships/image" Target="../media/image1790.png"/><Relationship Id="rId21" Type="http://schemas.openxmlformats.org/officeDocument/2006/relationships/image" Target="../media/image1802.png"/><Relationship Id="rId7" Type="http://schemas.openxmlformats.org/officeDocument/2006/relationships/image" Target="../media/image1792.png"/><Relationship Id="rId12" Type="http://schemas.openxmlformats.org/officeDocument/2006/relationships/image" Target="../media/image1795.png"/><Relationship Id="rId17" Type="http://schemas.openxmlformats.org/officeDocument/2006/relationships/image" Target="../media/image1798.png"/><Relationship Id="rId2" Type="http://schemas.openxmlformats.org/officeDocument/2006/relationships/notesSlide" Target="../notesSlides/notesSlide111.xml"/><Relationship Id="rId16" Type="http://schemas.openxmlformats.org/officeDocument/2006/relationships/image" Target="../media/image1797.png"/><Relationship Id="rId20" Type="http://schemas.openxmlformats.org/officeDocument/2006/relationships/image" Target="../media/image1801.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794.png"/><Relationship Id="rId24" Type="http://schemas.openxmlformats.org/officeDocument/2006/relationships/image" Target="../media/image1805.png"/><Relationship Id="rId5" Type="http://schemas.openxmlformats.org/officeDocument/2006/relationships/image" Target="../media/image1791.png"/><Relationship Id="rId15" Type="http://schemas.openxmlformats.org/officeDocument/2006/relationships/image" Target="../media/image1796.png"/><Relationship Id="rId23" Type="http://schemas.openxmlformats.org/officeDocument/2006/relationships/image" Target="../media/image1804.png"/><Relationship Id="rId10" Type="http://schemas.openxmlformats.org/officeDocument/2006/relationships/image" Target="../media/image1388.png"/><Relationship Id="rId19" Type="http://schemas.openxmlformats.org/officeDocument/2006/relationships/image" Target="../media/image1800.png"/><Relationship Id="rId4" Type="http://schemas.openxmlformats.org/officeDocument/2006/relationships/image" Target="../media/image1607.png"/><Relationship Id="rId9" Type="http://schemas.openxmlformats.org/officeDocument/2006/relationships/image" Target="../media/image914.png"/><Relationship Id="rId14" Type="http://schemas.openxmlformats.org/officeDocument/2006/relationships/image" Target="../media/image1670.png"/><Relationship Id="rId22" Type="http://schemas.openxmlformats.org/officeDocument/2006/relationships/image" Target="../media/image1803.png"/></Relationships>
</file>

<file path=ppt/slides/_rels/slide29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810.png"/><Relationship Id="rId18" Type="http://schemas.openxmlformats.org/officeDocument/2006/relationships/image" Target="../media/image1813.png"/><Relationship Id="rId26" Type="http://schemas.openxmlformats.org/officeDocument/2006/relationships/image" Target="../media/image1820.png"/><Relationship Id="rId3" Type="http://schemas.openxmlformats.org/officeDocument/2006/relationships/image" Target="../media/image988.png"/><Relationship Id="rId21" Type="http://schemas.openxmlformats.org/officeDocument/2006/relationships/image" Target="../media/image1777.png"/><Relationship Id="rId7" Type="http://schemas.openxmlformats.org/officeDocument/2006/relationships/image" Target="../media/image1806.png"/><Relationship Id="rId12" Type="http://schemas.openxmlformats.org/officeDocument/2006/relationships/image" Target="../media/image1317.png"/><Relationship Id="rId17" Type="http://schemas.openxmlformats.org/officeDocument/2006/relationships/image" Target="../media/image1812.png"/><Relationship Id="rId25" Type="http://schemas.openxmlformats.org/officeDocument/2006/relationships/image" Target="../media/image1819.png"/><Relationship Id="rId2" Type="http://schemas.openxmlformats.org/officeDocument/2006/relationships/notesSlide" Target="../notesSlides/notesSlide112.xml"/><Relationship Id="rId16" Type="http://schemas.openxmlformats.org/officeDocument/2006/relationships/image" Target="../media/image1636.png"/><Relationship Id="rId20" Type="http://schemas.openxmlformats.org/officeDocument/2006/relationships/image" Target="../media/image1815.png"/><Relationship Id="rId29" Type="http://schemas.openxmlformats.org/officeDocument/2006/relationships/image" Target="../media/image1823.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809.png"/><Relationship Id="rId24" Type="http://schemas.openxmlformats.org/officeDocument/2006/relationships/image" Target="../media/image1818.png"/><Relationship Id="rId5" Type="http://schemas.openxmlformats.org/officeDocument/2006/relationships/image" Target="../media/image1608.png"/><Relationship Id="rId15" Type="http://schemas.openxmlformats.org/officeDocument/2006/relationships/image" Target="../media/image1801.png"/><Relationship Id="rId23" Type="http://schemas.openxmlformats.org/officeDocument/2006/relationships/image" Target="../media/image1817.png"/><Relationship Id="rId28" Type="http://schemas.openxmlformats.org/officeDocument/2006/relationships/image" Target="../media/image1822.png"/><Relationship Id="rId10" Type="http://schemas.openxmlformats.org/officeDocument/2006/relationships/image" Target="../media/image1808.png"/><Relationship Id="rId19" Type="http://schemas.openxmlformats.org/officeDocument/2006/relationships/image" Target="../media/image1814.png"/><Relationship Id="rId4" Type="http://schemas.openxmlformats.org/officeDocument/2006/relationships/image" Target="../media/image1607.png"/><Relationship Id="rId9" Type="http://schemas.openxmlformats.org/officeDocument/2006/relationships/image" Target="../media/image1807.png"/><Relationship Id="rId14" Type="http://schemas.openxmlformats.org/officeDocument/2006/relationships/image" Target="../media/image1811.png"/><Relationship Id="rId22" Type="http://schemas.openxmlformats.org/officeDocument/2006/relationships/image" Target="../media/image1816.png"/><Relationship Id="rId27" Type="http://schemas.openxmlformats.org/officeDocument/2006/relationships/image" Target="../media/image1821.png"/><Relationship Id="rId30" Type="http://schemas.openxmlformats.org/officeDocument/2006/relationships/image" Target="../media/image1824.png"/></Relationships>
</file>

<file path=ppt/slides/_rels/slide293.xml.rels><?xml version="1.0" encoding="UTF-8" standalone="yes"?>
<Relationships xmlns="http://schemas.openxmlformats.org/package/2006/relationships"><Relationship Id="rId8" Type="http://schemas.openxmlformats.org/officeDocument/2006/relationships/image" Target="../media/image1828.png"/><Relationship Id="rId13" Type="http://schemas.openxmlformats.org/officeDocument/2006/relationships/image" Target="../media/image1833.png"/><Relationship Id="rId18" Type="http://schemas.openxmlformats.org/officeDocument/2006/relationships/image" Target="../media/image1837.png"/><Relationship Id="rId26" Type="http://schemas.openxmlformats.org/officeDocument/2006/relationships/image" Target="../media/image1843.png"/><Relationship Id="rId3" Type="http://schemas.openxmlformats.org/officeDocument/2006/relationships/image" Target="../media/image1825.png"/><Relationship Id="rId21" Type="http://schemas.openxmlformats.org/officeDocument/2006/relationships/image" Target="../media/image1613.png"/><Relationship Id="rId7" Type="http://schemas.openxmlformats.org/officeDocument/2006/relationships/image" Target="../media/image1827.png"/><Relationship Id="rId12" Type="http://schemas.openxmlformats.org/officeDocument/2006/relationships/image" Target="../media/image1832.png"/><Relationship Id="rId17" Type="http://schemas.openxmlformats.org/officeDocument/2006/relationships/image" Target="../media/image1658.png"/><Relationship Id="rId25" Type="http://schemas.openxmlformats.org/officeDocument/2006/relationships/image" Target="../media/image1842.png"/><Relationship Id="rId2" Type="http://schemas.openxmlformats.org/officeDocument/2006/relationships/notesSlide" Target="../notesSlides/notesSlide113.xml"/><Relationship Id="rId16" Type="http://schemas.openxmlformats.org/officeDocument/2006/relationships/image" Target="../media/image1836.png"/><Relationship Id="rId20" Type="http://schemas.openxmlformats.org/officeDocument/2006/relationships/image" Target="../media/image1839.png"/><Relationship Id="rId29" Type="http://schemas.openxmlformats.org/officeDocument/2006/relationships/image" Target="../media/image1115.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831.png"/><Relationship Id="rId24" Type="http://schemas.openxmlformats.org/officeDocument/2006/relationships/image" Target="../media/image1778.png"/><Relationship Id="rId5" Type="http://schemas.openxmlformats.org/officeDocument/2006/relationships/image" Target="../media/image1826.png"/><Relationship Id="rId15" Type="http://schemas.openxmlformats.org/officeDocument/2006/relationships/image" Target="../media/image1835.png"/><Relationship Id="rId23" Type="http://schemas.openxmlformats.org/officeDocument/2006/relationships/image" Target="../media/image1841.png"/><Relationship Id="rId28" Type="http://schemas.openxmlformats.org/officeDocument/2006/relationships/image" Target="../media/image1844.png"/><Relationship Id="rId10" Type="http://schemas.openxmlformats.org/officeDocument/2006/relationships/image" Target="../media/image1830.png"/><Relationship Id="rId19" Type="http://schemas.openxmlformats.org/officeDocument/2006/relationships/image" Target="../media/image1838.png"/><Relationship Id="rId4" Type="http://schemas.openxmlformats.org/officeDocument/2006/relationships/image" Target="../media/image1607.png"/><Relationship Id="rId9" Type="http://schemas.openxmlformats.org/officeDocument/2006/relationships/image" Target="../media/image1829.png"/><Relationship Id="rId14" Type="http://schemas.openxmlformats.org/officeDocument/2006/relationships/image" Target="../media/image1834.png"/><Relationship Id="rId22" Type="http://schemas.openxmlformats.org/officeDocument/2006/relationships/image" Target="../media/image1840.png"/><Relationship Id="rId27" Type="http://schemas.openxmlformats.org/officeDocument/2006/relationships/image" Target="../media/image1774.png"/></Relationships>
</file>

<file path=ppt/slides/_rels/slide294.xml.rels><?xml version="1.0" encoding="UTF-8" standalone="yes"?>
<Relationships xmlns="http://schemas.openxmlformats.org/package/2006/relationships"><Relationship Id="rId3" Type="http://schemas.openxmlformats.org/officeDocument/2006/relationships/image" Target="../media/image1845.png"/><Relationship Id="rId2" Type="http://schemas.openxmlformats.org/officeDocument/2006/relationships/image" Target="../media/image1825.png"/><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3" Type="http://schemas.openxmlformats.org/officeDocument/2006/relationships/image" Target="../media/image1846.png"/><Relationship Id="rId2" Type="http://schemas.openxmlformats.org/officeDocument/2006/relationships/image" Target="../media/image1825.png"/><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8" Type="http://schemas.openxmlformats.org/officeDocument/2006/relationships/image" Target="../media/image1694.png"/><Relationship Id="rId13" Type="http://schemas.openxmlformats.org/officeDocument/2006/relationships/image" Target="../media/image999.png"/><Relationship Id="rId18" Type="http://schemas.openxmlformats.org/officeDocument/2006/relationships/image" Target="../media/image1854.png"/><Relationship Id="rId26" Type="http://schemas.openxmlformats.org/officeDocument/2006/relationships/image" Target="../media/image1861.png"/><Relationship Id="rId3" Type="http://schemas.openxmlformats.org/officeDocument/2006/relationships/image" Target="../media/image988.png"/><Relationship Id="rId21" Type="http://schemas.openxmlformats.org/officeDocument/2006/relationships/image" Target="../media/image1856.png"/><Relationship Id="rId7" Type="http://schemas.openxmlformats.org/officeDocument/2006/relationships/image" Target="../media/image1847.png"/><Relationship Id="rId12" Type="http://schemas.openxmlformats.org/officeDocument/2006/relationships/image" Target="../media/image1849.png"/><Relationship Id="rId17" Type="http://schemas.openxmlformats.org/officeDocument/2006/relationships/image" Target="../media/image1853.png"/><Relationship Id="rId25" Type="http://schemas.openxmlformats.org/officeDocument/2006/relationships/image" Target="../media/image1860.png"/><Relationship Id="rId2" Type="http://schemas.openxmlformats.org/officeDocument/2006/relationships/notesSlide" Target="../notesSlides/notesSlide114.xml"/><Relationship Id="rId16" Type="http://schemas.openxmlformats.org/officeDocument/2006/relationships/image" Target="../media/image1852.png"/><Relationship Id="rId20" Type="http://schemas.openxmlformats.org/officeDocument/2006/relationships/image" Target="../media/image1855.png"/><Relationship Id="rId29" Type="http://schemas.openxmlformats.org/officeDocument/2006/relationships/image" Target="../media/image1864.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24.png"/><Relationship Id="rId24" Type="http://schemas.openxmlformats.org/officeDocument/2006/relationships/image" Target="../media/image1859.png"/><Relationship Id="rId5" Type="http://schemas.openxmlformats.org/officeDocument/2006/relationships/image" Target="../media/image1608.png"/><Relationship Id="rId15" Type="http://schemas.openxmlformats.org/officeDocument/2006/relationships/image" Target="../media/image1851.png"/><Relationship Id="rId23" Type="http://schemas.openxmlformats.org/officeDocument/2006/relationships/image" Target="../media/image1858.png"/><Relationship Id="rId28" Type="http://schemas.openxmlformats.org/officeDocument/2006/relationships/image" Target="../media/image1863.png"/><Relationship Id="rId10" Type="http://schemas.openxmlformats.org/officeDocument/2006/relationships/image" Target="../media/image1848.png"/><Relationship Id="rId19" Type="http://schemas.openxmlformats.org/officeDocument/2006/relationships/image" Target="../media/image1195.png"/><Relationship Id="rId31" Type="http://schemas.openxmlformats.org/officeDocument/2006/relationships/image" Target="../media/image1866.png"/><Relationship Id="rId4" Type="http://schemas.openxmlformats.org/officeDocument/2006/relationships/image" Target="../media/image1607.png"/><Relationship Id="rId9" Type="http://schemas.openxmlformats.org/officeDocument/2006/relationships/image" Target="../media/image1670.png"/><Relationship Id="rId14" Type="http://schemas.openxmlformats.org/officeDocument/2006/relationships/image" Target="../media/image1850.png"/><Relationship Id="rId22" Type="http://schemas.openxmlformats.org/officeDocument/2006/relationships/image" Target="../media/image1857.png"/><Relationship Id="rId27" Type="http://schemas.openxmlformats.org/officeDocument/2006/relationships/image" Target="../media/image1862.png"/><Relationship Id="rId30" Type="http://schemas.openxmlformats.org/officeDocument/2006/relationships/image" Target="../media/image1865.png"/></Relationships>
</file>

<file path=ppt/slides/_rels/slide297.xml.rels><?xml version="1.0" encoding="UTF-8" standalone="yes"?>
<Relationships xmlns="http://schemas.openxmlformats.org/package/2006/relationships"><Relationship Id="rId8" Type="http://schemas.openxmlformats.org/officeDocument/2006/relationships/image" Target="../media/image1870.png"/><Relationship Id="rId13" Type="http://schemas.openxmlformats.org/officeDocument/2006/relationships/image" Target="../media/image1874.png"/><Relationship Id="rId18" Type="http://schemas.openxmlformats.org/officeDocument/2006/relationships/image" Target="../media/image1879.png"/><Relationship Id="rId3" Type="http://schemas.openxmlformats.org/officeDocument/2006/relationships/image" Target="../media/image1867.png"/><Relationship Id="rId21" Type="http://schemas.openxmlformats.org/officeDocument/2006/relationships/image" Target="../media/image1882.png"/><Relationship Id="rId7" Type="http://schemas.openxmlformats.org/officeDocument/2006/relationships/image" Target="../media/image1869.png"/><Relationship Id="rId12" Type="http://schemas.openxmlformats.org/officeDocument/2006/relationships/image" Target="../media/image1873.png"/><Relationship Id="rId17" Type="http://schemas.openxmlformats.org/officeDocument/2006/relationships/image" Target="../media/image1878.png"/><Relationship Id="rId2" Type="http://schemas.openxmlformats.org/officeDocument/2006/relationships/notesSlide" Target="../notesSlides/notesSlide115.xml"/><Relationship Id="rId16" Type="http://schemas.openxmlformats.org/officeDocument/2006/relationships/image" Target="../media/image1877.png"/><Relationship Id="rId20" Type="http://schemas.openxmlformats.org/officeDocument/2006/relationships/image" Target="../media/image1881.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872.png"/><Relationship Id="rId5" Type="http://schemas.openxmlformats.org/officeDocument/2006/relationships/image" Target="../media/image1868.png"/><Relationship Id="rId15" Type="http://schemas.openxmlformats.org/officeDocument/2006/relationships/image" Target="../media/image1876.png"/><Relationship Id="rId23" Type="http://schemas.openxmlformats.org/officeDocument/2006/relationships/image" Target="../media/image1883.png"/><Relationship Id="rId10" Type="http://schemas.openxmlformats.org/officeDocument/2006/relationships/image" Target="../media/image1115.png"/><Relationship Id="rId19" Type="http://schemas.openxmlformats.org/officeDocument/2006/relationships/image" Target="../media/image1880.png"/><Relationship Id="rId4" Type="http://schemas.openxmlformats.org/officeDocument/2006/relationships/image" Target="../media/image1607.png"/><Relationship Id="rId9" Type="http://schemas.openxmlformats.org/officeDocument/2006/relationships/image" Target="../media/image1871.png"/><Relationship Id="rId14" Type="http://schemas.openxmlformats.org/officeDocument/2006/relationships/image" Target="../media/image1875.png"/><Relationship Id="rId22" Type="http://schemas.openxmlformats.org/officeDocument/2006/relationships/image" Target="../media/image901.png"/></Relationships>
</file>

<file path=ppt/slides/_rels/slide298.xml.rels><?xml version="1.0" encoding="UTF-8" standalone="yes"?>
<Relationships xmlns="http://schemas.openxmlformats.org/package/2006/relationships"><Relationship Id="rId8" Type="http://schemas.openxmlformats.org/officeDocument/2006/relationships/image" Target="../media/image1887.png"/><Relationship Id="rId13" Type="http://schemas.openxmlformats.org/officeDocument/2006/relationships/image" Target="../media/image1891.png"/><Relationship Id="rId18" Type="http://schemas.openxmlformats.org/officeDocument/2006/relationships/image" Target="../media/image1896.png"/><Relationship Id="rId26" Type="http://schemas.openxmlformats.org/officeDocument/2006/relationships/image" Target="../media/image1903.png"/><Relationship Id="rId3" Type="http://schemas.openxmlformats.org/officeDocument/2006/relationships/image" Target="../media/image1884.png"/><Relationship Id="rId21" Type="http://schemas.openxmlformats.org/officeDocument/2006/relationships/image" Target="../media/image1899.png"/><Relationship Id="rId7" Type="http://schemas.openxmlformats.org/officeDocument/2006/relationships/image" Target="../media/image1886.png"/><Relationship Id="rId12" Type="http://schemas.openxmlformats.org/officeDocument/2006/relationships/image" Target="../media/image1115.png"/><Relationship Id="rId17" Type="http://schemas.openxmlformats.org/officeDocument/2006/relationships/image" Target="../media/image1895.png"/><Relationship Id="rId25" Type="http://schemas.openxmlformats.org/officeDocument/2006/relationships/image" Target="../media/image1902.png"/><Relationship Id="rId2" Type="http://schemas.openxmlformats.org/officeDocument/2006/relationships/notesSlide" Target="../notesSlides/notesSlide116.xml"/><Relationship Id="rId16" Type="http://schemas.openxmlformats.org/officeDocument/2006/relationships/image" Target="../media/image1894.png"/><Relationship Id="rId20" Type="http://schemas.openxmlformats.org/officeDocument/2006/relationships/image" Target="../media/image1898.png"/><Relationship Id="rId29" Type="http://schemas.openxmlformats.org/officeDocument/2006/relationships/image" Target="../media/image1906.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890.png"/><Relationship Id="rId24" Type="http://schemas.openxmlformats.org/officeDocument/2006/relationships/image" Target="../media/image1901.png"/><Relationship Id="rId5" Type="http://schemas.openxmlformats.org/officeDocument/2006/relationships/image" Target="../media/image1885.png"/><Relationship Id="rId15" Type="http://schemas.openxmlformats.org/officeDocument/2006/relationships/image" Target="../media/image1893.png"/><Relationship Id="rId23" Type="http://schemas.openxmlformats.org/officeDocument/2006/relationships/image" Target="../media/image1754.png"/><Relationship Id="rId28" Type="http://schemas.openxmlformats.org/officeDocument/2006/relationships/image" Target="../media/image1905.png"/><Relationship Id="rId10" Type="http://schemas.openxmlformats.org/officeDocument/2006/relationships/image" Target="../media/image1889.png"/><Relationship Id="rId19" Type="http://schemas.openxmlformats.org/officeDocument/2006/relationships/image" Target="../media/image1897.png"/><Relationship Id="rId4" Type="http://schemas.openxmlformats.org/officeDocument/2006/relationships/image" Target="../media/image1607.png"/><Relationship Id="rId9" Type="http://schemas.openxmlformats.org/officeDocument/2006/relationships/image" Target="../media/image1888.png"/><Relationship Id="rId14" Type="http://schemas.openxmlformats.org/officeDocument/2006/relationships/image" Target="../media/image1892.png"/><Relationship Id="rId22" Type="http://schemas.openxmlformats.org/officeDocument/2006/relationships/image" Target="../media/image1900.png"/><Relationship Id="rId27" Type="http://schemas.openxmlformats.org/officeDocument/2006/relationships/image" Target="../media/image1904.png"/></Relationships>
</file>

<file path=ppt/slides/_rels/slide299.xml.rels><?xml version="1.0" encoding="UTF-8" standalone="yes"?>
<Relationships xmlns="http://schemas.openxmlformats.org/package/2006/relationships"><Relationship Id="rId8" Type="http://schemas.openxmlformats.org/officeDocument/2006/relationships/image" Target="../media/image1910.png"/><Relationship Id="rId13" Type="http://schemas.openxmlformats.org/officeDocument/2006/relationships/image" Target="../media/image1915.png"/><Relationship Id="rId18" Type="http://schemas.openxmlformats.org/officeDocument/2006/relationships/image" Target="../media/image1919.png"/><Relationship Id="rId3" Type="http://schemas.openxmlformats.org/officeDocument/2006/relationships/image" Target="../media/image1907.png"/><Relationship Id="rId21" Type="http://schemas.openxmlformats.org/officeDocument/2006/relationships/image" Target="../media/image1921.png"/><Relationship Id="rId7" Type="http://schemas.openxmlformats.org/officeDocument/2006/relationships/image" Target="../media/image1909.png"/><Relationship Id="rId12" Type="http://schemas.openxmlformats.org/officeDocument/2006/relationships/image" Target="../media/image1914.png"/><Relationship Id="rId17" Type="http://schemas.openxmlformats.org/officeDocument/2006/relationships/image" Target="../media/image1918.png"/><Relationship Id="rId2" Type="http://schemas.openxmlformats.org/officeDocument/2006/relationships/notesSlide" Target="../notesSlides/notesSlide117.xml"/><Relationship Id="rId16" Type="http://schemas.openxmlformats.org/officeDocument/2006/relationships/image" Target="../media/image1087.png"/><Relationship Id="rId20" Type="http://schemas.openxmlformats.org/officeDocument/2006/relationships/image" Target="../media/image1920.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913.png"/><Relationship Id="rId5" Type="http://schemas.openxmlformats.org/officeDocument/2006/relationships/image" Target="../media/image1908.png"/><Relationship Id="rId15" Type="http://schemas.openxmlformats.org/officeDocument/2006/relationships/image" Target="../media/image1917.png"/><Relationship Id="rId10" Type="http://schemas.openxmlformats.org/officeDocument/2006/relationships/image" Target="../media/image1912.png"/><Relationship Id="rId19" Type="http://schemas.openxmlformats.org/officeDocument/2006/relationships/image" Target="../media/image1762.png"/><Relationship Id="rId4" Type="http://schemas.openxmlformats.org/officeDocument/2006/relationships/image" Target="../media/image1607.png"/><Relationship Id="rId9" Type="http://schemas.openxmlformats.org/officeDocument/2006/relationships/image" Target="../media/image1911.png"/><Relationship Id="rId14" Type="http://schemas.openxmlformats.org/officeDocument/2006/relationships/image" Target="../media/image1916.png"/><Relationship Id="rId22" Type="http://schemas.openxmlformats.org/officeDocument/2006/relationships/image" Target="../media/image192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reshmea/smart_city_2025.git" TargetMode="External"/><Relationship Id="rId2" Type="http://schemas.openxmlformats.org/officeDocument/2006/relationships/hyperlink" Target="mailto:freshmea@bindsoft.co.kr" TargetMode="Externa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4.png"/><Relationship Id="rId3" Type="http://schemas.openxmlformats.org/officeDocument/2006/relationships/image" Target="../media/image11.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73.png"/><Relationship Id="rId2" Type="http://schemas.openxmlformats.org/officeDocument/2006/relationships/notesSlide" Target="../notesSlides/notesSlide8.xml"/><Relationship Id="rId16" Type="http://schemas.openxmlformats.org/officeDocument/2006/relationships/image" Target="../media/image172.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167.png"/><Relationship Id="rId5" Type="http://schemas.openxmlformats.org/officeDocument/2006/relationships/image" Target="../media/image162.png"/><Relationship Id="rId15" Type="http://schemas.openxmlformats.org/officeDocument/2006/relationships/image" Target="../media/image171.png"/><Relationship Id="rId10" Type="http://schemas.openxmlformats.org/officeDocument/2006/relationships/image" Target="../media/image166.png"/><Relationship Id="rId19" Type="http://schemas.openxmlformats.org/officeDocument/2006/relationships/image" Target="../media/image175.png"/><Relationship Id="rId4" Type="http://schemas.openxmlformats.org/officeDocument/2006/relationships/image" Target="../media/image36.png"/><Relationship Id="rId9" Type="http://schemas.openxmlformats.org/officeDocument/2006/relationships/image" Target="../media/image165.png"/><Relationship Id="rId14" Type="http://schemas.openxmlformats.org/officeDocument/2006/relationships/image" Target="../media/image170.png"/></Relationships>
</file>

<file path=ppt/slides/_rels/slide300.xml.rels><?xml version="1.0" encoding="UTF-8" standalone="yes"?>
<Relationships xmlns="http://schemas.openxmlformats.org/package/2006/relationships"><Relationship Id="rId8" Type="http://schemas.openxmlformats.org/officeDocument/2006/relationships/image" Target="../media/image1654.png"/><Relationship Id="rId13" Type="http://schemas.openxmlformats.org/officeDocument/2006/relationships/image" Target="../media/image124.png"/><Relationship Id="rId18" Type="http://schemas.openxmlformats.org/officeDocument/2006/relationships/image" Target="../media/image1928.png"/><Relationship Id="rId26" Type="http://schemas.openxmlformats.org/officeDocument/2006/relationships/image" Target="../media/image1935.png"/><Relationship Id="rId3" Type="http://schemas.openxmlformats.org/officeDocument/2006/relationships/image" Target="../media/image1651.png"/><Relationship Id="rId21" Type="http://schemas.openxmlformats.org/officeDocument/2006/relationships/image" Target="../media/image1931.png"/><Relationship Id="rId7" Type="http://schemas.openxmlformats.org/officeDocument/2006/relationships/image" Target="../media/image1923.png"/><Relationship Id="rId12" Type="http://schemas.openxmlformats.org/officeDocument/2006/relationships/image" Target="../media/image1925.png"/><Relationship Id="rId17" Type="http://schemas.openxmlformats.org/officeDocument/2006/relationships/image" Target="../media/image1388.png"/><Relationship Id="rId25" Type="http://schemas.openxmlformats.org/officeDocument/2006/relationships/image" Target="../media/image1934.png"/><Relationship Id="rId2" Type="http://schemas.openxmlformats.org/officeDocument/2006/relationships/notesSlide" Target="../notesSlides/notesSlide118.xml"/><Relationship Id="rId16" Type="http://schemas.openxmlformats.org/officeDocument/2006/relationships/image" Target="../media/image1927.png"/><Relationship Id="rId20" Type="http://schemas.openxmlformats.org/officeDocument/2006/relationships/image" Target="../media/image1930.png"/><Relationship Id="rId29" Type="http://schemas.openxmlformats.org/officeDocument/2006/relationships/image" Target="../media/image1938.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670.png"/><Relationship Id="rId24" Type="http://schemas.openxmlformats.org/officeDocument/2006/relationships/image" Target="../media/image1933.png"/><Relationship Id="rId5" Type="http://schemas.openxmlformats.org/officeDocument/2006/relationships/image" Target="../media/image1652.png"/><Relationship Id="rId15" Type="http://schemas.openxmlformats.org/officeDocument/2006/relationships/image" Target="../media/image1926.png"/><Relationship Id="rId23" Type="http://schemas.openxmlformats.org/officeDocument/2006/relationships/image" Target="../media/image532.png"/><Relationship Id="rId28" Type="http://schemas.openxmlformats.org/officeDocument/2006/relationships/image" Target="../media/image1937.png"/><Relationship Id="rId10" Type="http://schemas.openxmlformats.org/officeDocument/2006/relationships/image" Target="../media/image1667.png"/><Relationship Id="rId19" Type="http://schemas.openxmlformats.org/officeDocument/2006/relationships/image" Target="../media/image1929.png"/><Relationship Id="rId31" Type="http://schemas.openxmlformats.org/officeDocument/2006/relationships/image" Target="../media/image1940.png"/><Relationship Id="rId4" Type="http://schemas.openxmlformats.org/officeDocument/2006/relationships/image" Target="../media/image1607.png"/><Relationship Id="rId9" Type="http://schemas.openxmlformats.org/officeDocument/2006/relationships/image" Target="../media/image1924.png"/><Relationship Id="rId14" Type="http://schemas.openxmlformats.org/officeDocument/2006/relationships/image" Target="../media/image1661.png"/><Relationship Id="rId22" Type="http://schemas.openxmlformats.org/officeDocument/2006/relationships/image" Target="../media/image1932.png"/><Relationship Id="rId27" Type="http://schemas.openxmlformats.org/officeDocument/2006/relationships/image" Target="../media/image1936.png"/><Relationship Id="rId30" Type="http://schemas.openxmlformats.org/officeDocument/2006/relationships/image" Target="../media/image1939.png"/></Relationships>
</file>

<file path=ppt/slides/_rels/slide30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943.png"/><Relationship Id="rId18" Type="http://schemas.openxmlformats.org/officeDocument/2006/relationships/image" Target="../media/image1946.png"/><Relationship Id="rId26" Type="http://schemas.openxmlformats.org/officeDocument/2006/relationships/image" Target="../media/image1953.png"/><Relationship Id="rId3" Type="http://schemas.openxmlformats.org/officeDocument/2006/relationships/image" Target="../media/image988.png"/><Relationship Id="rId21" Type="http://schemas.openxmlformats.org/officeDocument/2006/relationships/image" Target="../media/image1948.png"/><Relationship Id="rId7" Type="http://schemas.openxmlformats.org/officeDocument/2006/relationships/image" Target="../media/image1941.png"/><Relationship Id="rId12" Type="http://schemas.openxmlformats.org/officeDocument/2006/relationships/image" Target="../media/image1317.png"/><Relationship Id="rId17" Type="http://schemas.openxmlformats.org/officeDocument/2006/relationships/image" Target="../media/image1636.png"/><Relationship Id="rId25" Type="http://schemas.openxmlformats.org/officeDocument/2006/relationships/image" Target="../media/image1952.png"/><Relationship Id="rId2" Type="http://schemas.openxmlformats.org/officeDocument/2006/relationships/notesSlide" Target="../notesSlides/notesSlide119.xml"/><Relationship Id="rId16" Type="http://schemas.openxmlformats.org/officeDocument/2006/relationships/image" Target="../media/image1801.png"/><Relationship Id="rId20" Type="http://schemas.openxmlformats.org/officeDocument/2006/relationships/image" Target="../media/image1619.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814.png"/><Relationship Id="rId24" Type="http://schemas.openxmlformats.org/officeDocument/2006/relationships/image" Target="../media/image1951.png"/><Relationship Id="rId5" Type="http://schemas.openxmlformats.org/officeDocument/2006/relationships/image" Target="../media/image1608.png"/><Relationship Id="rId15" Type="http://schemas.openxmlformats.org/officeDocument/2006/relationships/image" Target="../media/image1945.png"/><Relationship Id="rId23" Type="http://schemas.openxmlformats.org/officeDocument/2006/relationships/image" Target="../media/image1950.png"/><Relationship Id="rId28" Type="http://schemas.openxmlformats.org/officeDocument/2006/relationships/image" Target="../media/image1955.png"/><Relationship Id="rId10" Type="http://schemas.openxmlformats.org/officeDocument/2006/relationships/image" Target="../media/image1896.png"/><Relationship Id="rId19" Type="http://schemas.openxmlformats.org/officeDocument/2006/relationships/image" Target="../media/image1947.png"/><Relationship Id="rId4" Type="http://schemas.openxmlformats.org/officeDocument/2006/relationships/image" Target="../media/image1607.png"/><Relationship Id="rId9" Type="http://schemas.openxmlformats.org/officeDocument/2006/relationships/image" Target="../media/image1942.png"/><Relationship Id="rId14" Type="http://schemas.openxmlformats.org/officeDocument/2006/relationships/image" Target="../media/image1944.png"/><Relationship Id="rId22" Type="http://schemas.openxmlformats.org/officeDocument/2006/relationships/image" Target="../media/image1949.png"/><Relationship Id="rId27" Type="http://schemas.openxmlformats.org/officeDocument/2006/relationships/image" Target="../media/image1954.png"/></Relationships>
</file>

<file path=ppt/slides/_rels/slide302.xml.rels><?xml version="1.0" encoding="UTF-8" standalone="yes"?>
<Relationships xmlns="http://schemas.openxmlformats.org/package/2006/relationships"><Relationship Id="rId8" Type="http://schemas.openxmlformats.org/officeDocument/2006/relationships/image" Target="../media/image1957.png"/><Relationship Id="rId13" Type="http://schemas.openxmlformats.org/officeDocument/2006/relationships/image" Target="../media/image1961.png"/><Relationship Id="rId18" Type="http://schemas.openxmlformats.org/officeDocument/2006/relationships/image" Target="../media/image1965.png"/><Relationship Id="rId26" Type="http://schemas.openxmlformats.org/officeDocument/2006/relationships/image" Target="../media/image1971.png"/><Relationship Id="rId3" Type="http://schemas.openxmlformats.org/officeDocument/2006/relationships/image" Target="../media/image988.png"/><Relationship Id="rId21" Type="http://schemas.openxmlformats.org/officeDocument/2006/relationships/image" Target="../media/image63.png"/><Relationship Id="rId7" Type="http://schemas.openxmlformats.org/officeDocument/2006/relationships/image" Target="../media/image1956.png"/><Relationship Id="rId12" Type="http://schemas.openxmlformats.org/officeDocument/2006/relationships/image" Target="../media/image1960.png"/><Relationship Id="rId17" Type="http://schemas.openxmlformats.org/officeDocument/2006/relationships/image" Target="../media/image1964.png"/><Relationship Id="rId25" Type="http://schemas.openxmlformats.org/officeDocument/2006/relationships/image" Target="../media/image1970.png"/><Relationship Id="rId2" Type="http://schemas.openxmlformats.org/officeDocument/2006/relationships/notesSlide" Target="../notesSlides/notesSlide120.xml"/><Relationship Id="rId16" Type="http://schemas.openxmlformats.org/officeDocument/2006/relationships/image" Target="../media/image1963.png"/><Relationship Id="rId20" Type="http://schemas.openxmlformats.org/officeDocument/2006/relationships/image" Target="../media/image1967.png"/><Relationship Id="rId29" Type="http://schemas.openxmlformats.org/officeDocument/2006/relationships/image" Target="../media/image1974.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959.png"/><Relationship Id="rId24" Type="http://schemas.openxmlformats.org/officeDocument/2006/relationships/image" Target="../media/image1969.png"/><Relationship Id="rId5" Type="http://schemas.openxmlformats.org/officeDocument/2006/relationships/image" Target="../media/image1608.png"/><Relationship Id="rId15" Type="http://schemas.openxmlformats.org/officeDocument/2006/relationships/image" Target="../media/image1962.png"/><Relationship Id="rId23" Type="http://schemas.openxmlformats.org/officeDocument/2006/relationships/image" Target="../media/image1115.png"/><Relationship Id="rId28" Type="http://schemas.openxmlformats.org/officeDocument/2006/relationships/image" Target="../media/image1973.png"/><Relationship Id="rId10" Type="http://schemas.openxmlformats.org/officeDocument/2006/relationships/image" Target="../media/image54.png"/><Relationship Id="rId19" Type="http://schemas.openxmlformats.org/officeDocument/2006/relationships/image" Target="../media/image1966.png"/><Relationship Id="rId4" Type="http://schemas.openxmlformats.org/officeDocument/2006/relationships/image" Target="../media/image1607.png"/><Relationship Id="rId9" Type="http://schemas.openxmlformats.org/officeDocument/2006/relationships/image" Target="../media/image1958.png"/><Relationship Id="rId14" Type="http://schemas.openxmlformats.org/officeDocument/2006/relationships/image" Target="../media/image1717.png"/><Relationship Id="rId22" Type="http://schemas.openxmlformats.org/officeDocument/2006/relationships/image" Target="../media/image1968.png"/><Relationship Id="rId27" Type="http://schemas.openxmlformats.org/officeDocument/2006/relationships/image" Target="../media/image1972.png"/><Relationship Id="rId30" Type="http://schemas.openxmlformats.org/officeDocument/2006/relationships/image" Target="../media/image1975.png"/></Relationships>
</file>

<file path=ppt/slides/_rels/slide303.xml.rels><?xml version="1.0" encoding="UTF-8" standalone="yes"?>
<Relationships xmlns="http://schemas.openxmlformats.org/package/2006/relationships"><Relationship Id="rId8" Type="http://schemas.openxmlformats.org/officeDocument/2006/relationships/image" Target="../media/image1979.png"/><Relationship Id="rId13" Type="http://schemas.openxmlformats.org/officeDocument/2006/relationships/image" Target="../media/image1984.png"/><Relationship Id="rId18" Type="http://schemas.openxmlformats.org/officeDocument/2006/relationships/image" Target="../media/image1989.png"/><Relationship Id="rId26" Type="http://schemas.openxmlformats.org/officeDocument/2006/relationships/image" Target="../media/image1997.png"/><Relationship Id="rId3" Type="http://schemas.openxmlformats.org/officeDocument/2006/relationships/image" Target="../media/image1976.png"/><Relationship Id="rId21" Type="http://schemas.openxmlformats.org/officeDocument/2006/relationships/image" Target="../media/image1992.png"/><Relationship Id="rId7" Type="http://schemas.openxmlformats.org/officeDocument/2006/relationships/image" Target="../media/image1978.png"/><Relationship Id="rId12" Type="http://schemas.openxmlformats.org/officeDocument/2006/relationships/image" Target="../media/image1983.png"/><Relationship Id="rId17" Type="http://schemas.openxmlformats.org/officeDocument/2006/relationships/image" Target="../media/image1988.png"/><Relationship Id="rId25" Type="http://schemas.openxmlformats.org/officeDocument/2006/relationships/image" Target="../media/image1996.png"/><Relationship Id="rId2" Type="http://schemas.openxmlformats.org/officeDocument/2006/relationships/notesSlide" Target="../notesSlides/notesSlide121.xml"/><Relationship Id="rId16" Type="http://schemas.openxmlformats.org/officeDocument/2006/relationships/image" Target="../media/image1987.png"/><Relationship Id="rId20" Type="http://schemas.openxmlformats.org/officeDocument/2006/relationships/image" Target="../media/image1991.png"/><Relationship Id="rId29" Type="http://schemas.openxmlformats.org/officeDocument/2006/relationships/image" Target="../media/image124.png"/><Relationship Id="rId1" Type="http://schemas.openxmlformats.org/officeDocument/2006/relationships/slideLayout" Target="../slideLayouts/slideLayout12.xml"/><Relationship Id="rId6" Type="http://schemas.openxmlformats.org/officeDocument/2006/relationships/image" Target="../media/image1609.png"/><Relationship Id="rId11" Type="http://schemas.openxmlformats.org/officeDocument/2006/relationships/image" Target="../media/image1982.png"/><Relationship Id="rId24" Type="http://schemas.openxmlformats.org/officeDocument/2006/relationships/image" Target="../media/image1995.png"/><Relationship Id="rId5" Type="http://schemas.openxmlformats.org/officeDocument/2006/relationships/image" Target="../media/image1977.png"/><Relationship Id="rId15" Type="http://schemas.openxmlformats.org/officeDocument/2006/relationships/image" Target="../media/image1986.png"/><Relationship Id="rId23" Type="http://schemas.openxmlformats.org/officeDocument/2006/relationships/image" Target="../media/image1994.png"/><Relationship Id="rId28" Type="http://schemas.openxmlformats.org/officeDocument/2006/relationships/image" Target="../media/image1999.png"/><Relationship Id="rId10" Type="http://schemas.openxmlformats.org/officeDocument/2006/relationships/image" Target="../media/image1981.png"/><Relationship Id="rId19" Type="http://schemas.openxmlformats.org/officeDocument/2006/relationships/image" Target="../media/image1990.png"/><Relationship Id="rId4" Type="http://schemas.openxmlformats.org/officeDocument/2006/relationships/image" Target="../media/image1607.png"/><Relationship Id="rId9" Type="http://schemas.openxmlformats.org/officeDocument/2006/relationships/image" Target="../media/image1980.png"/><Relationship Id="rId14" Type="http://schemas.openxmlformats.org/officeDocument/2006/relationships/image" Target="../media/image1985.png"/><Relationship Id="rId22" Type="http://schemas.openxmlformats.org/officeDocument/2006/relationships/image" Target="../media/image1993.png"/><Relationship Id="rId27" Type="http://schemas.openxmlformats.org/officeDocument/2006/relationships/image" Target="../media/image1998.png"/></Relationships>
</file>

<file path=ppt/slides/_rels/slide304.xml.rels><?xml version="1.0" encoding="UTF-8" standalone="yes"?>
<Relationships xmlns="http://schemas.openxmlformats.org/package/2006/relationships"><Relationship Id="rId8" Type="http://schemas.openxmlformats.org/officeDocument/2006/relationships/image" Target="../media/image2005.png"/><Relationship Id="rId13" Type="http://schemas.openxmlformats.org/officeDocument/2006/relationships/image" Target="../media/image2010.png"/><Relationship Id="rId3" Type="http://schemas.openxmlformats.org/officeDocument/2006/relationships/image" Target="../media/image2000.png"/><Relationship Id="rId7" Type="http://schemas.openxmlformats.org/officeDocument/2006/relationships/image" Target="../media/image2004.png"/><Relationship Id="rId12" Type="http://schemas.openxmlformats.org/officeDocument/2006/relationships/image" Target="../media/image2009.png"/><Relationship Id="rId17" Type="http://schemas.openxmlformats.org/officeDocument/2006/relationships/image" Target="../media/image2014.png"/><Relationship Id="rId2" Type="http://schemas.openxmlformats.org/officeDocument/2006/relationships/notesSlide" Target="../notesSlides/notesSlide122.xml"/><Relationship Id="rId16" Type="http://schemas.openxmlformats.org/officeDocument/2006/relationships/image" Target="../media/image2013.png"/><Relationship Id="rId1" Type="http://schemas.openxmlformats.org/officeDocument/2006/relationships/slideLayout" Target="../slideLayouts/slideLayout12.xml"/><Relationship Id="rId6" Type="http://schemas.openxmlformats.org/officeDocument/2006/relationships/image" Target="../media/image2003.png"/><Relationship Id="rId11" Type="http://schemas.openxmlformats.org/officeDocument/2006/relationships/image" Target="../media/image2008.png"/><Relationship Id="rId5" Type="http://schemas.openxmlformats.org/officeDocument/2006/relationships/image" Target="../media/image2002.png"/><Relationship Id="rId15" Type="http://schemas.openxmlformats.org/officeDocument/2006/relationships/image" Target="../media/image2012.png"/><Relationship Id="rId10" Type="http://schemas.openxmlformats.org/officeDocument/2006/relationships/image" Target="../media/image2007.png"/><Relationship Id="rId4" Type="http://schemas.openxmlformats.org/officeDocument/2006/relationships/image" Target="../media/image2001.png"/><Relationship Id="rId9" Type="http://schemas.openxmlformats.org/officeDocument/2006/relationships/image" Target="../media/image2006.png"/><Relationship Id="rId14" Type="http://schemas.openxmlformats.org/officeDocument/2006/relationships/image" Target="../media/image2011.png"/></Relationships>
</file>

<file path=ppt/slides/_rels/slide305.xml.rels><?xml version="1.0" encoding="UTF-8" standalone="yes"?>
<Relationships xmlns="http://schemas.openxmlformats.org/package/2006/relationships"><Relationship Id="rId8" Type="http://schemas.openxmlformats.org/officeDocument/2006/relationships/image" Target="../media/image2019.png"/><Relationship Id="rId13" Type="http://schemas.openxmlformats.org/officeDocument/2006/relationships/image" Target="../media/image2024.png"/><Relationship Id="rId3" Type="http://schemas.openxmlformats.org/officeDocument/2006/relationships/image" Target="../media/image2000.png"/><Relationship Id="rId7" Type="http://schemas.openxmlformats.org/officeDocument/2006/relationships/image" Target="../media/image2018.png"/><Relationship Id="rId12" Type="http://schemas.openxmlformats.org/officeDocument/2006/relationships/image" Target="../media/image2023.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2017.png"/><Relationship Id="rId11" Type="http://schemas.openxmlformats.org/officeDocument/2006/relationships/image" Target="../media/image2022.png"/><Relationship Id="rId5" Type="http://schemas.openxmlformats.org/officeDocument/2006/relationships/image" Target="../media/image2016.png"/><Relationship Id="rId15" Type="http://schemas.openxmlformats.org/officeDocument/2006/relationships/image" Target="../media/image2026.png"/><Relationship Id="rId10" Type="http://schemas.openxmlformats.org/officeDocument/2006/relationships/image" Target="../media/image2021.png"/><Relationship Id="rId4" Type="http://schemas.openxmlformats.org/officeDocument/2006/relationships/image" Target="../media/image2015.png"/><Relationship Id="rId9" Type="http://schemas.openxmlformats.org/officeDocument/2006/relationships/image" Target="../media/image2020.png"/><Relationship Id="rId14" Type="http://schemas.openxmlformats.org/officeDocument/2006/relationships/image" Target="../media/image2025.png"/></Relationships>
</file>

<file path=ppt/slides/_rels/slide306.xml.rels><?xml version="1.0" encoding="UTF-8" standalone="yes"?>
<Relationships xmlns="http://schemas.openxmlformats.org/package/2006/relationships"><Relationship Id="rId8" Type="http://schemas.openxmlformats.org/officeDocument/2006/relationships/image" Target="../media/image2030.png"/><Relationship Id="rId3" Type="http://schemas.openxmlformats.org/officeDocument/2006/relationships/image" Target="../media/image2000.png"/><Relationship Id="rId7" Type="http://schemas.openxmlformats.org/officeDocument/2006/relationships/image" Target="../media/image2029.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2028.png"/><Relationship Id="rId5" Type="http://schemas.openxmlformats.org/officeDocument/2006/relationships/image" Target="../media/image2002.png"/><Relationship Id="rId4" Type="http://schemas.openxmlformats.org/officeDocument/2006/relationships/image" Target="../media/image2027.png"/><Relationship Id="rId9" Type="http://schemas.openxmlformats.org/officeDocument/2006/relationships/image" Target="../media/image2031.png"/></Relationships>
</file>

<file path=ppt/slides/_rels/slide307.xml.rels><?xml version="1.0" encoding="UTF-8" standalone="yes"?>
<Relationships xmlns="http://schemas.openxmlformats.org/package/2006/relationships"><Relationship Id="rId8" Type="http://schemas.openxmlformats.org/officeDocument/2006/relationships/image" Target="../media/image2036.png"/><Relationship Id="rId3" Type="http://schemas.openxmlformats.org/officeDocument/2006/relationships/image" Target="../media/image2000.png"/><Relationship Id="rId7" Type="http://schemas.openxmlformats.org/officeDocument/2006/relationships/image" Target="../media/image2035.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2034.png"/><Relationship Id="rId5" Type="http://schemas.openxmlformats.org/officeDocument/2006/relationships/image" Target="../media/image2033.png"/><Relationship Id="rId10" Type="http://schemas.openxmlformats.org/officeDocument/2006/relationships/image" Target="../media/image2031.png"/><Relationship Id="rId4" Type="http://schemas.openxmlformats.org/officeDocument/2006/relationships/image" Target="../media/image2032.png"/><Relationship Id="rId9" Type="http://schemas.openxmlformats.org/officeDocument/2006/relationships/image" Target="../media/image2002.png"/></Relationships>
</file>

<file path=ppt/slides/_rels/slide308.xml.rels><?xml version="1.0" encoding="UTF-8" standalone="yes"?>
<Relationships xmlns="http://schemas.openxmlformats.org/package/2006/relationships"><Relationship Id="rId8" Type="http://schemas.openxmlformats.org/officeDocument/2006/relationships/image" Target="../media/image2041.png"/><Relationship Id="rId13" Type="http://schemas.openxmlformats.org/officeDocument/2006/relationships/image" Target="../media/image2046.png"/><Relationship Id="rId3" Type="http://schemas.openxmlformats.org/officeDocument/2006/relationships/image" Target="../media/image2000.png"/><Relationship Id="rId7" Type="http://schemas.openxmlformats.org/officeDocument/2006/relationships/image" Target="../media/image2040.png"/><Relationship Id="rId12" Type="http://schemas.openxmlformats.org/officeDocument/2006/relationships/image" Target="../media/image2045.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2039.png"/><Relationship Id="rId11" Type="http://schemas.openxmlformats.org/officeDocument/2006/relationships/image" Target="../media/image2044.png"/><Relationship Id="rId5" Type="http://schemas.openxmlformats.org/officeDocument/2006/relationships/image" Target="../media/image2038.png"/><Relationship Id="rId10" Type="http://schemas.openxmlformats.org/officeDocument/2006/relationships/image" Target="../media/image2043.png"/><Relationship Id="rId4" Type="http://schemas.openxmlformats.org/officeDocument/2006/relationships/image" Target="../media/image2037.png"/><Relationship Id="rId9" Type="http://schemas.openxmlformats.org/officeDocument/2006/relationships/image" Target="../media/image2042.png"/><Relationship Id="rId14" Type="http://schemas.openxmlformats.org/officeDocument/2006/relationships/image" Target="../media/image2047.png"/></Relationships>
</file>

<file path=ppt/slides/_rels/slide309.xml.rels><?xml version="1.0" encoding="UTF-8" standalone="yes"?>
<Relationships xmlns="http://schemas.openxmlformats.org/package/2006/relationships"><Relationship Id="rId8" Type="http://schemas.openxmlformats.org/officeDocument/2006/relationships/image" Target="../media/image2052.png"/><Relationship Id="rId13" Type="http://schemas.openxmlformats.org/officeDocument/2006/relationships/image" Target="../media/image2057.png"/><Relationship Id="rId3" Type="http://schemas.openxmlformats.org/officeDocument/2006/relationships/image" Target="../media/image2000.png"/><Relationship Id="rId7" Type="http://schemas.openxmlformats.org/officeDocument/2006/relationships/image" Target="../media/image2051.png"/><Relationship Id="rId12" Type="http://schemas.openxmlformats.org/officeDocument/2006/relationships/image" Target="../media/image2056.png"/><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image" Target="../media/image2050.png"/><Relationship Id="rId11" Type="http://schemas.openxmlformats.org/officeDocument/2006/relationships/image" Target="../media/image2055.png"/><Relationship Id="rId5" Type="http://schemas.openxmlformats.org/officeDocument/2006/relationships/image" Target="../media/image2049.png"/><Relationship Id="rId10" Type="http://schemas.openxmlformats.org/officeDocument/2006/relationships/image" Target="../media/image2054.png"/><Relationship Id="rId4" Type="http://schemas.openxmlformats.org/officeDocument/2006/relationships/image" Target="../media/image2048.png"/><Relationship Id="rId9" Type="http://schemas.openxmlformats.org/officeDocument/2006/relationships/image" Target="../media/image2053.png"/><Relationship Id="rId14" Type="http://schemas.openxmlformats.org/officeDocument/2006/relationships/image" Target="../media/image2058.png"/></Relationships>
</file>

<file path=ppt/slides/_rels/slide31.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3" Type="http://schemas.openxmlformats.org/officeDocument/2006/relationships/image" Target="../media/image11.png"/><Relationship Id="rId7" Type="http://schemas.openxmlformats.org/officeDocument/2006/relationships/image" Target="../media/image39.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notesSlide" Target="../notesSlides/notesSlide9.xml"/><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179.png"/><Relationship Id="rId5" Type="http://schemas.openxmlformats.org/officeDocument/2006/relationships/image" Target="../media/image37.png"/><Relationship Id="rId15" Type="http://schemas.openxmlformats.org/officeDocument/2006/relationships/image" Target="../media/image183.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36.png"/><Relationship Id="rId9" Type="http://schemas.openxmlformats.org/officeDocument/2006/relationships/image" Target="../media/image177.png"/><Relationship Id="rId14" Type="http://schemas.openxmlformats.org/officeDocument/2006/relationships/image" Target="../media/image182.png"/></Relationships>
</file>

<file path=ppt/slides/_rels/slide310.xml.rels><?xml version="1.0" encoding="UTF-8" standalone="yes"?>
<Relationships xmlns="http://schemas.openxmlformats.org/package/2006/relationships"><Relationship Id="rId8" Type="http://schemas.openxmlformats.org/officeDocument/2006/relationships/image" Target="../media/image2063.png"/><Relationship Id="rId13" Type="http://schemas.openxmlformats.org/officeDocument/2006/relationships/image" Target="../media/image2068.png"/><Relationship Id="rId3" Type="http://schemas.openxmlformats.org/officeDocument/2006/relationships/image" Target="../media/image2000.png"/><Relationship Id="rId7" Type="http://schemas.openxmlformats.org/officeDocument/2006/relationships/image" Target="../media/image2062.png"/><Relationship Id="rId12" Type="http://schemas.openxmlformats.org/officeDocument/2006/relationships/image" Target="../media/image2067.png"/><Relationship Id="rId17" Type="http://schemas.openxmlformats.org/officeDocument/2006/relationships/image" Target="../media/image2072.png"/><Relationship Id="rId2" Type="http://schemas.openxmlformats.org/officeDocument/2006/relationships/notesSlide" Target="../notesSlides/notesSlide128.xml"/><Relationship Id="rId16" Type="http://schemas.openxmlformats.org/officeDocument/2006/relationships/image" Target="../media/image2071.png"/><Relationship Id="rId1" Type="http://schemas.openxmlformats.org/officeDocument/2006/relationships/slideLayout" Target="../slideLayouts/slideLayout12.xml"/><Relationship Id="rId6" Type="http://schemas.openxmlformats.org/officeDocument/2006/relationships/image" Target="../media/image2061.png"/><Relationship Id="rId11" Type="http://schemas.openxmlformats.org/officeDocument/2006/relationships/image" Target="../media/image2066.png"/><Relationship Id="rId5" Type="http://schemas.openxmlformats.org/officeDocument/2006/relationships/image" Target="../media/image2060.png"/><Relationship Id="rId15" Type="http://schemas.openxmlformats.org/officeDocument/2006/relationships/image" Target="../media/image2070.png"/><Relationship Id="rId10" Type="http://schemas.openxmlformats.org/officeDocument/2006/relationships/image" Target="../media/image2065.png"/><Relationship Id="rId4" Type="http://schemas.openxmlformats.org/officeDocument/2006/relationships/image" Target="../media/image2059.png"/><Relationship Id="rId9" Type="http://schemas.openxmlformats.org/officeDocument/2006/relationships/image" Target="../media/image2064.png"/><Relationship Id="rId14" Type="http://schemas.openxmlformats.org/officeDocument/2006/relationships/image" Target="../media/image2069.png"/></Relationships>
</file>

<file path=ppt/slides/_rels/slide311.xml.rels><?xml version="1.0" encoding="UTF-8" standalone="yes"?>
<Relationships xmlns="http://schemas.openxmlformats.org/package/2006/relationships"><Relationship Id="rId8" Type="http://schemas.openxmlformats.org/officeDocument/2006/relationships/image" Target="../media/image2077.png"/><Relationship Id="rId3" Type="http://schemas.openxmlformats.org/officeDocument/2006/relationships/image" Target="../media/image2000.png"/><Relationship Id="rId7" Type="http://schemas.openxmlformats.org/officeDocument/2006/relationships/image" Target="../media/image2076.png"/><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image" Target="../media/image2075.png"/><Relationship Id="rId5" Type="http://schemas.openxmlformats.org/officeDocument/2006/relationships/image" Target="../media/image2074.png"/><Relationship Id="rId4" Type="http://schemas.openxmlformats.org/officeDocument/2006/relationships/image" Target="../media/image2073.png"/><Relationship Id="rId9" Type="http://schemas.openxmlformats.org/officeDocument/2006/relationships/image" Target="../media/image2078.png"/></Relationships>
</file>

<file path=ppt/slides/_rels/slide312.xml.rels><?xml version="1.0" encoding="UTF-8" standalone="yes"?>
<Relationships xmlns="http://schemas.openxmlformats.org/package/2006/relationships"><Relationship Id="rId8" Type="http://schemas.openxmlformats.org/officeDocument/2006/relationships/image" Target="../media/image2083.png"/><Relationship Id="rId13" Type="http://schemas.openxmlformats.org/officeDocument/2006/relationships/image" Target="../media/image2088.png"/><Relationship Id="rId18" Type="http://schemas.openxmlformats.org/officeDocument/2006/relationships/image" Target="../media/image2093.png"/><Relationship Id="rId26" Type="http://schemas.openxmlformats.org/officeDocument/2006/relationships/image" Target="../media/image2101.png"/><Relationship Id="rId3" Type="http://schemas.openxmlformats.org/officeDocument/2006/relationships/image" Target="../media/image2000.png"/><Relationship Id="rId21" Type="http://schemas.openxmlformats.org/officeDocument/2006/relationships/image" Target="../media/image2096.png"/><Relationship Id="rId7" Type="http://schemas.openxmlformats.org/officeDocument/2006/relationships/image" Target="../media/image2082.png"/><Relationship Id="rId12" Type="http://schemas.openxmlformats.org/officeDocument/2006/relationships/image" Target="../media/image2087.png"/><Relationship Id="rId17" Type="http://schemas.openxmlformats.org/officeDocument/2006/relationships/image" Target="../media/image2092.png"/><Relationship Id="rId25" Type="http://schemas.openxmlformats.org/officeDocument/2006/relationships/image" Target="../media/image2100.png"/><Relationship Id="rId2" Type="http://schemas.openxmlformats.org/officeDocument/2006/relationships/notesSlide" Target="../notesSlides/notesSlide130.xml"/><Relationship Id="rId16" Type="http://schemas.openxmlformats.org/officeDocument/2006/relationships/image" Target="../media/image2091.png"/><Relationship Id="rId20" Type="http://schemas.openxmlformats.org/officeDocument/2006/relationships/image" Target="../media/image2095.png"/><Relationship Id="rId1" Type="http://schemas.openxmlformats.org/officeDocument/2006/relationships/slideLayout" Target="../slideLayouts/slideLayout12.xml"/><Relationship Id="rId6" Type="http://schemas.openxmlformats.org/officeDocument/2006/relationships/image" Target="../media/image2081.png"/><Relationship Id="rId11" Type="http://schemas.openxmlformats.org/officeDocument/2006/relationships/image" Target="../media/image2086.png"/><Relationship Id="rId24" Type="http://schemas.openxmlformats.org/officeDocument/2006/relationships/image" Target="../media/image2099.png"/><Relationship Id="rId5" Type="http://schemas.openxmlformats.org/officeDocument/2006/relationships/image" Target="../media/image2080.png"/><Relationship Id="rId15" Type="http://schemas.openxmlformats.org/officeDocument/2006/relationships/image" Target="../media/image2090.png"/><Relationship Id="rId23" Type="http://schemas.openxmlformats.org/officeDocument/2006/relationships/image" Target="../media/image2098.png"/><Relationship Id="rId10" Type="http://schemas.openxmlformats.org/officeDocument/2006/relationships/image" Target="../media/image2085.png"/><Relationship Id="rId19" Type="http://schemas.openxmlformats.org/officeDocument/2006/relationships/image" Target="../media/image2094.png"/><Relationship Id="rId4" Type="http://schemas.openxmlformats.org/officeDocument/2006/relationships/image" Target="../media/image2079.png"/><Relationship Id="rId9" Type="http://schemas.openxmlformats.org/officeDocument/2006/relationships/image" Target="../media/image2084.png"/><Relationship Id="rId14" Type="http://schemas.openxmlformats.org/officeDocument/2006/relationships/image" Target="../media/image2089.png"/><Relationship Id="rId22" Type="http://schemas.openxmlformats.org/officeDocument/2006/relationships/image" Target="../media/image2097.png"/><Relationship Id="rId27" Type="http://schemas.openxmlformats.org/officeDocument/2006/relationships/image" Target="../media/image2102.png"/></Relationships>
</file>

<file path=ppt/slides/_rels/slide313.xml.rels><?xml version="1.0" encoding="UTF-8" standalone="yes"?>
<Relationships xmlns="http://schemas.openxmlformats.org/package/2006/relationships"><Relationship Id="rId8" Type="http://schemas.openxmlformats.org/officeDocument/2006/relationships/image" Target="../media/image2108.png"/><Relationship Id="rId13" Type="http://schemas.openxmlformats.org/officeDocument/2006/relationships/image" Target="../media/image2113.png"/><Relationship Id="rId3" Type="http://schemas.openxmlformats.org/officeDocument/2006/relationships/image" Target="../media/image2103.png"/><Relationship Id="rId7" Type="http://schemas.openxmlformats.org/officeDocument/2006/relationships/image" Target="../media/image2107.png"/><Relationship Id="rId12" Type="http://schemas.openxmlformats.org/officeDocument/2006/relationships/image" Target="../media/image2112.png"/><Relationship Id="rId2" Type="http://schemas.openxmlformats.org/officeDocument/2006/relationships/notesSlide" Target="../notesSlides/notesSlide131.xml"/><Relationship Id="rId16" Type="http://schemas.openxmlformats.org/officeDocument/2006/relationships/image" Target="../media/image2116.png"/><Relationship Id="rId1" Type="http://schemas.openxmlformats.org/officeDocument/2006/relationships/slideLayout" Target="../slideLayouts/slideLayout12.xml"/><Relationship Id="rId6" Type="http://schemas.openxmlformats.org/officeDocument/2006/relationships/image" Target="../media/image2106.png"/><Relationship Id="rId11" Type="http://schemas.openxmlformats.org/officeDocument/2006/relationships/image" Target="../media/image2111.png"/><Relationship Id="rId5" Type="http://schemas.openxmlformats.org/officeDocument/2006/relationships/image" Target="../media/image2105.png"/><Relationship Id="rId15" Type="http://schemas.openxmlformats.org/officeDocument/2006/relationships/image" Target="../media/image2115.png"/><Relationship Id="rId10" Type="http://schemas.openxmlformats.org/officeDocument/2006/relationships/image" Target="../media/image2110.png"/><Relationship Id="rId4" Type="http://schemas.openxmlformats.org/officeDocument/2006/relationships/image" Target="../media/image2104.png"/><Relationship Id="rId9" Type="http://schemas.openxmlformats.org/officeDocument/2006/relationships/image" Target="../media/image2109.png"/><Relationship Id="rId14" Type="http://schemas.openxmlformats.org/officeDocument/2006/relationships/image" Target="../media/image2114.png"/></Relationships>
</file>

<file path=ppt/slides/_rels/slide314.xml.rels><?xml version="1.0" encoding="UTF-8" standalone="yes"?>
<Relationships xmlns="http://schemas.openxmlformats.org/package/2006/relationships"><Relationship Id="rId8" Type="http://schemas.openxmlformats.org/officeDocument/2006/relationships/image" Target="../media/image2121.png"/><Relationship Id="rId3" Type="http://schemas.openxmlformats.org/officeDocument/2006/relationships/image" Target="../media/image2000.png"/><Relationship Id="rId7" Type="http://schemas.openxmlformats.org/officeDocument/2006/relationships/image" Target="../media/image2120.png"/><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image" Target="../media/image2119.png"/><Relationship Id="rId11" Type="http://schemas.openxmlformats.org/officeDocument/2006/relationships/image" Target="../media/image2124.png"/><Relationship Id="rId5" Type="http://schemas.openxmlformats.org/officeDocument/2006/relationships/image" Target="../media/image2118.png"/><Relationship Id="rId10" Type="http://schemas.openxmlformats.org/officeDocument/2006/relationships/image" Target="../media/image2123.png"/><Relationship Id="rId4" Type="http://schemas.openxmlformats.org/officeDocument/2006/relationships/image" Target="../media/image2117.png"/><Relationship Id="rId9" Type="http://schemas.openxmlformats.org/officeDocument/2006/relationships/image" Target="../media/image2122.png"/></Relationships>
</file>

<file path=ppt/slides/_rels/slide315.xml.rels><?xml version="1.0" encoding="UTF-8" standalone="yes"?>
<Relationships xmlns="http://schemas.openxmlformats.org/package/2006/relationships"><Relationship Id="rId8" Type="http://schemas.openxmlformats.org/officeDocument/2006/relationships/image" Target="../media/image2128.png"/><Relationship Id="rId13" Type="http://schemas.openxmlformats.org/officeDocument/2006/relationships/image" Target="../media/image2133.png"/><Relationship Id="rId18" Type="http://schemas.openxmlformats.org/officeDocument/2006/relationships/image" Target="../media/image2138.png"/><Relationship Id="rId3" Type="http://schemas.openxmlformats.org/officeDocument/2006/relationships/image" Target="../media/image2000.png"/><Relationship Id="rId21" Type="http://schemas.openxmlformats.org/officeDocument/2006/relationships/image" Target="../media/image2141.png"/><Relationship Id="rId7" Type="http://schemas.openxmlformats.org/officeDocument/2006/relationships/image" Target="../media/image2060.png"/><Relationship Id="rId12" Type="http://schemas.openxmlformats.org/officeDocument/2006/relationships/image" Target="../media/image2132.png"/><Relationship Id="rId17" Type="http://schemas.openxmlformats.org/officeDocument/2006/relationships/image" Target="../media/image2137.png"/><Relationship Id="rId2" Type="http://schemas.openxmlformats.org/officeDocument/2006/relationships/notesSlide" Target="../notesSlides/notesSlide133.xml"/><Relationship Id="rId16" Type="http://schemas.openxmlformats.org/officeDocument/2006/relationships/image" Target="../media/image2136.png"/><Relationship Id="rId20" Type="http://schemas.openxmlformats.org/officeDocument/2006/relationships/image" Target="../media/image2140.png"/><Relationship Id="rId1" Type="http://schemas.openxmlformats.org/officeDocument/2006/relationships/slideLayout" Target="../slideLayouts/slideLayout12.xml"/><Relationship Id="rId6" Type="http://schemas.openxmlformats.org/officeDocument/2006/relationships/image" Target="../media/image2127.png"/><Relationship Id="rId11" Type="http://schemas.openxmlformats.org/officeDocument/2006/relationships/image" Target="../media/image2131.png"/><Relationship Id="rId5" Type="http://schemas.openxmlformats.org/officeDocument/2006/relationships/image" Target="../media/image2126.png"/><Relationship Id="rId15" Type="http://schemas.openxmlformats.org/officeDocument/2006/relationships/image" Target="../media/image2135.png"/><Relationship Id="rId10" Type="http://schemas.openxmlformats.org/officeDocument/2006/relationships/image" Target="../media/image2130.png"/><Relationship Id="rId19" Type="http://schemas.openxmlformats.org/officeDocument/2006/relationships/image" Target="../media/image2139.png"/><Relationship Id="rId4" Type="http://schemas.openxmlformats.org/officeDocument/2006/relationships/image" Target="../media/image2125.png"/><Relationship Id="rId9" Type="http://schemas.openxmlformats.org/officeDocument/2006/relationships/image" Target="../media/image2129.png"/><Relationship Id="rId14" Type="http://schemas.openxmlformats.org/officeDocument/2006/relationships/image" Target="../media/image2134.png"/></Relationships>
</file>

<file path=ppt/slides/_rels/slide316.xml.rels><?xml version="1.0" encoding="UTF-8" standalone="yes"?>
<Relationships xmlns="http://schemas.openxmlformats.org/package/2006/relationships"><Relationship Id="rId8" Type="http://schemas.openxmlformats.org/officeDocument/2006/relationships/image" Target="../media/image2146.png"/><Relationship Id="rId13" Type="http://schemas.openxmlformats.org/officeDocument/2006/relationships/image" Target="../media/image2151.png"/><Relationship Id="rId3" Type="http://schemas.openxmlformats.org/officeDocument/2006/relationships/image" Target="../media/image2000.png"/><Relationship Id="rId7" Type="http://schemas.openxmlformats.org/officeDocument/2006/relationships/image" Target="../media/image2145.png"/><Relationship Id="rId12" Type="http://schemas.openxmlformats.org/officeDocument/2006/relationships/image" Target="../media/image2150.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2144.png"/><Relationship Id="rId11" Type="http://schemas.openxmlformats.org/officeDocument/2006/relationships/image" Target="../media/image2149.png"/><Relationship Id="rId5" Type="http://schemas.openxmlformats.org/officeDocument/2006/relationships/image" Target="../media/image2143.png"/><Relationship Id="rId10" Type="http://schemas.openxmlformats.org/officeDocument/2006/relationships/image" Target="../media/image2148.png"/><Relationship Id="rId4" Type="http://schemas.openxmlformats.org/officeDocument/2006/relationships/image" Target="../media/image2142.png"/><Relationship Id="rId9" Type="http://schemas.openxmlformats.org/officeDocument/2006/relationships/image" Target="../media/image2147.png"/><Relationship Id="rId14" Type="http://schemas.openxmlformats.org/officeDocument/2006/relationships/image" Target="../media/image2152.png"/></Relationships>
</file>

<file path=ppt/slides/_rels/slide317.xml.rels><?xml version="1.0" encoding="UTF-8" standalone="yes"?>
<Relationships xmlns="http://schemas.openxmlformats.org/package/2006/relationships"><Relationship Id="rId8" Type="http://schemas.openxmlformats.org/officeDocument/2006/relationships/image" Target="../media/image2157.png"/><Relationship Id="rId13" Type="http://schemas.openxmlformats.org/officeDocument/2006/relationships/image" Target="../media/image2150.png"/><Relationship Id="rId18" Type="http://schemas.openxmlformats.org/officeDocument/2006/relationships/image" Target="../media/image2166.png"/><Relationship Id="rId3" Type="http://schemas.openxmlformats.org/officeDocument/2006/relationships/image" Target="../media/image2000.png"/><Relationship Id="rId21" Type="http://schemas.openxmlformats.org/officeDocument/2006/relationships/image" Target="../media/image2169.png"/><Relationship Id="rId7" Type="http://schemas.openxmlformats.org/officeDocument/2006/relationships/image" Target="../media/image2156.png"/><Relationship Id="rId12" Type="http://schemas.openxmlformats.org/officeDocument/2006/relationships/image" Target="../media/image2161.png"/><Relationship Id="rId17" Type="http://schemas.openxmlformats.org/officeDocument/2006/relationships/image" Target="../media/image2165.png"/><Relationship Id="rId2" Type="http://schemas.openxmlformats.org/officeDocument/2006/relationships/notesSlide" Target="../notesSlides/notesSlide135.xml"/><Relationship Id="rId16" Type="http://schemas.openxmlformats.org/officeDocument/2006/relationships/image" Target="../media/image2164.png"/><Relationship Id="rId20" Type="http://schemas.openxmlformats.org/officeDocument/2006/relationships/image" Target="../media/image2168.png"/><Relationship Id="rId1" Type="http://schemas.openxmlformats.org/officeDocument/2006/relationships/slideLayout" Target="../slideLayouts/slideLayout12.xml"/><Relationship Id="rId6" Type="http://schemas.openxmlformats.org/officeDocument/2006/relationships/image" Target="../media/image2155.png"/><Relationship Id="rId11" Type="http://schemas.openxmlformats.org/officeDocument/2006/relationships/image" Target="../media/image2160.png"/><Relationship Id="rId5" Type="http://schemas.openxmlformats.org/officeDocument/2006/relationships/image" Target="../media/image2154.png"/><Relationship Id="rId15" Type="http://schemas.openxmlformats.org/officeDocument/2006/relationships/image" Target="../media/image2163.png"/><Relationship Id="rId10" Type="http://schemas.openxmlformats.org/officeDocument/2006/relationships/image" Target="../media/image2159.png"/><Relationship Id="rId19" Type="http://schemas.openxmlformats.org/officeDocument/2006/relationships/image" Target="../media/image2167.png"/><Relationship Id="rId4" Type="http://schemas.openxmlformats.org/officeDocument/2006/relationships/image" Target="../media/image2153.png"/><Relationship Id="rId9" Type="http://schemas.openxmlformats.org/officeDocument/2006/relationships/image" Target="../media/image2158.png"/><Relationship Id="rId14" Type="http://schemas.openxmlformats.org/officeDocument/2006/relationships/image" Target="../media/image2162.png"/></Relationships>
</file>

<file path=ppt/slides/_rels/slide318.xml.rels><?xml version="1.0" encoding="UTF-8" standalone="yes"?>
<Relationships xmlns="http://schemas.openxmlformats.org/package/2006/relationships"><Relationship Id="rId8" Type="http://schemas.openxmlformats.org/officeDocument/2006/relationships/image" Target="../media/image2173.png"/><Relationship Id="rId3" Type="http://schemas.openxmlformats.org/officeDocument/2006/relationships/image" Target="../media/image2000.png"/><Relationship Id="rId7" Type="http://schemas.openxmlformats.org/officeDocument/2006/relationships/image" Target="../media/image2172.png"/><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2171.png"/><Relationship Id="rId5" Type="http://schemas.openxmlformats.org/officeDocument/2006/relationships/image" Target="../media/image2006.png"/><Relationship Id="rId4" Type="http://schemas.openxmlformats.org/officeDocument/2006/relationships/image" Target="../media/image2170.png"/></Relationships>
</file>

<file path=ppt/slides/_rels/slide319.xml.rels><?xml version="1.0" encoding="UTF-8" standalone="yes"?>
<Relationships xmlns="http://schemas.openxmlformats.org/package/2006/relationships"><Relationship Id="rId8" Type="http://schemas.openxmlformats.org/officeDocument/2006/relationships/image" Target="../media/image2179.png"/><Relationship Id="rId3" Type="http://schemas.openxmlformats.org/officeDocument/2006/relationships/image" Target="../media/image2174.png"/><Relationship Id="rId7" Type="http://schemas.openxmlformats.org/officeDocument/2006/relationships/image" Target="../media/image2178.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2177.png"/><Relationship Id="rId5" Type="http://schemas.openxmlformats.org/officeDocument/2006/relationships/image" Target="../media/image2176.png"/><Relationship Id="rId10" Type="http://schemas.openxmlformats.org/officeDocument/2006/relationships/image" Target="../media/image2181.png"/><Relationship Id="rId4" Type="http://schemas.openxmlformats.org/officeDocument/2006/relationships/image" Target="../media/image2175.png"/><Relationship Id="rId9" Type="http://schemas.openxmlformats.org/officeDocument/2006/relationships/image" Target="../media/image2180.png"/></Relationships>
</file>

<file path=ppt/slides/_rels/slide32.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18" Type="http://schemas.openxmlformats.org/officeDocument/2006/relationships/image" Target="../media/image201.png"/><Relationship Id="rId26" Type="http://schemas.openxmlformats.org/officeDocument/2006/relationships/image" Target="../media/image208.png"/><Relationship Id="rId3" Type="http://schemas.openxmlformats.org/officeDocument/2006/relationships/image" Target="../media/image11.png"/><Relationship Id="rId21" Type="http://schemas.openxmlformats.org/officeDocument/2006/relationships/image" Target="../media/image40.png"/><Relationship Id="rId7" Type="http://schemas.openxmlformats.org/officeDocument/2006/relationships/image" Target="../media/image190.png"/><Relationship Id="rId12" Type="http://schemas.openxmlformats.org/officeDocument/2006/relationships/image" Target="../media/image195.png"/><Relationship Id="rId17" Type="http://schemas.openxmlformats.org/officeDocument/2006/relationships/image" Target="../media/image200.png"/><Relationship Id="rId25" Type="http://schemas.openxmlformats.org/officeDocument/2006/relationships/image" Target="../media/image207.png"/><Relationship Id="rId2" Type="http://schemas.openxmlformats.org/officeDocument/2006/relationships/notesSlide" Target="../notesSlides/notesSlide10.xml"/><Relationship Id="rId16" Type="http://schemas.openxmlformats.org/officeDocument/2006/relationships/image" Target="../media/image199.png"/><Relationship Id="rId20" Type="http://schemas.openxmlformats.org/officeDocument/2006/relationships/image" Target="../media/image203.png"/><Relationship Id="rId29" Type="http://schemas.openxmlformats.org/officeDocument/2006/relationships/image" Target="../media/image186.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194.png"/><Relationship Id="rId24" Type="http://schemas.openxmlformats.org/officeDocument/2006/relationships/image" Target="../media/image206.png"/><Relationship Id="rId5" Type="http://schemas.openxmlformats.org/officeDocument/2006/relationships/image" Target="../media/image189.png"/><Relationship Id="rId15" Type="http://schemas.openxmlformats.org/officeDocument/2006/relationships/image" Target="../media/image198.png"/><Relationship Id="rId23" Type="http://schemas.openxmlformats.org/officeDocument/2006/relationships/image" Target="../media/image205.png"/><Relationship Id="rId28" Type="http://schemas.openxmlformats.org/officeDocument/2006/relationships/image" Target="../media/image210.png"/><Relationship Id="rId10" Type="http://schemas.openxmlformats.org/officeDocument/2006/relationships/image" Target="../media/image193.png"/><Relationship Id="rId19" Type="http://schemas.openxmlformats.org/officeDocument/2006/relationships/image" Target="../media/image202.png"/><Relationship Id="rId4" Type="http://schemas.openxmlformats.org/officeDocument/2006/relationships/image" Target="../media/image36.pn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4.png"/><Relationship Id="rId27" Type="http://schemas.openxmlformats.org/officeDocument/2006/relationships/image" Target="../media/image209.png"/><Relationship Id="rId30" Type="http://schemas.openxmlformats.org/officeDocument/2006/relationships/image" Target="../media/image211.png"/></Relationships>
</file>

<file path=ppt/slides/_rels/slide33.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11.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notesSlide" Target="../notesSlides/notesSlide11.xml"/><Relationship Id="rId16" Type="http://schemas.openxmlformats.org/officeDocument/2006/relationships/image" Target="../media/image221.png"/><Relationship Id="rId20" Type="http://schemas.openxmlformats.org/officeDocument/2006/relationships/image" Target="../media/image175.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216.png"/><Relationship Id="rId5" Type="http://schemas.openxmlformats.org/officeDocument/2006/relationships/image" Target="../media/image37.png"/><Relationship Id="rId15" Type="http://schemas.openxmlformats.org/officeDocument/2006/relationships/image" Target="../media/image220.png"/><Relationship Id="rId10" Type="http://schemas.openxmlformats.org/officeDocument/2006/relationships/image" Target="../media/image215.png"/><Relationship Id="rId19" Type="http://schemas.openxmlformats.org/officeDocument/2006/relationships/image" Target="../media/image224.png"/><Relationship Id="rId4" Type="http://schemas.openxmlformats.org/officeDocument/2006/relationships/image" Target="../media/image36.png"/><Relationship Id="rId9" Type="http://schemas.openxmlformats.org/officeDocument/2006/relationships/image" Target="../media/image214.png"/><Relationship Id="rId14" Type="http://schemas.openxmlformats.org/officeDocument/2006/relationships/image" Target="../media/image219.png"/></Relationships>
</file>

<file path=ppt/slides/_rels/slide34.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18" Type="http://schemas.openxmlformats.org/officeDocument/2006/relationships/image" Target="../media/image235.png"/><Relationship Id="rId3" Type="http://schemas.openxmlformats.org/officeDocument/2006/relationships/image" Target="../media/image11.png"/><Relationship Id="rId21" Type="http://schemas.openxmlformats.org/officeDocument/2006/relationships/image" Target="../media/image238.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4.png"/><Relationship Id="rId25" Type="http://schemas.openxmlformats.org/officeDocument/2006/relationships/image" Target="../media/image240.png"/><Relationship Id="rId2" Type="http://schemas.openxmlformats.org/officeDocument/2006/relationships/notesSlide" Target="../notesSlides/notesSlide12.xml"/><Relationship Id="rId16" Type="http://schemas.openxmlformats.org/officeDocument/2006/relationships/image" Target="../media/image107.png"/><Relationship Id="rId20" Type="http://schemas.openxmlformats.org/officeDocument/2006/relationships/image" Target="../media/image237.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229.png"/><Relationship Id="rId24" Type="http://schemas.openxmlformats.org/officeDocument/2006/relationships/image" Target="../media/image239.png"/><Relationship Id="rId5" Type="http://schemas.openxmlformats.org/officeDocument/2006/relationships/image" Target="../media/image37.png"/><Relationship Id="rId15" Type="http://schemas.openxmlformats.org/officeDocument/2006/relationships/image" Target="../media/image233.png"/><Relationship Id="rId23" Type="http://schemas.openxmlformats.org/officeDocument/2006/relationships/image" Target="../media/image142.png"/><Relationship Id="rId10" Type="http://schemas.openxmlformats.org/officeDocument/2006/relationships/image" Target="../media/image228.png"/><Relationship Id="rId19" Type="http://schemas.openxmlformats.org/officeDocument/2006/relationships/image" Target="../media/image236.png"/><Relationship Id="rId4" Type="http://schemas.openxmlformats.org/officeDocument/2006/relationships/image" Target="../media/image36.png"/><Relationship Id="rId9" Type="http://schemas.openxmlformats.org/officeDocument/2006/relationships/image" Target="../media/image227.png"/><Relationship Id="rId14" Type="http://schemas.openxmlformats.org/officeDocument/2006/relationships/image" Target="../media/image232.png"/><Relationship Id="rId22" Type="http://schemas.openxmlformats.org/officeDocument/2006/relationships/image" Target="../media/image141.png"/></Relationships>
</file>

<file path=ppt/slides/_rels/slide35.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18" Type="http://schemas.openxmlformats.org/officeDocument/2006/relationships/image" Target="../media/image253.png"/><Relationship Id="rId3" Type="http://schemas.openxmlformats.org/officeDocument/2006/relationships/image" Target="../media/image11.png"/><Relationship Id="rId21" Type="http://schemas.openxmlformats.org/officeDocument/2006/relationships/image" Target="../media/image256.png"/><Relationship Id="rId7" Type="http://schemas.openxmlformats.org/officeDocument/2006/relationships/image" Target="../media/image242.png"/><Relationship Id="rId12" Type="http://schemas.openxmlformats.org/officeDocument/2006/relationships/image" Target="../media/image247.png"/><Relationship Id="rId17" Type="http://schemas.openxmlformats.org/officeDocument/2006/relationships/image" Target="../media/image252.png"/><Relationship Id="rId2" Type="http://schemas.openxmlformats.org/officeDocument/2006/relationships/notesSlide" Target="../notesSlides/notesSlide13.xml"/><Relationship Id="rId16" Type="http://schemas.openxmlformats.org/officeDocument/2006/relationships/image" Target="../media/image251.png"/><Relationship Id="rId20" Type="http://schemas.openxmlformats.org/officeDocument/2006/relationships/image" Target="../media/image255.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246.png"/><Relationship Id="rId5" Type="http://schemas.openxmlformats.org/officeDocument/2006/relationships/image" Target="../media/image241.png"/><Relationship Id="rId15" Type="http://schemas.openxmlformats.org/officeDocument/2006/relationships/image" Target="../media/image250.png"/><Relationship Id="rId10" Type="http://schemas.openxmlformats.org/officeDocument/2006/relationships/image" Target="../media/image245.png"/><Relationship Id="rId19" Type="http://schemas.openxmlformats.org/officeDocument/2006/relationships/image" Target="../media/image254.png"/><Relationship Id="rId4" Type="http://schemas.openxmlformats.org/officeDocument/2006/relationships/image" Target="../media/image36.png"/><Relationship Id="rId9" Type="http://schemas.openxmlformats.org/officeDocument/2006/relationships/image" Target="../media/image244.png"/><Relationship Id="rId14" Type="http://schemas.openxmlformats.org/officeDocument/2006/relationships/image" Target="../media/image249.png"/><Relationship Id="rId22" Type="http://schemas.openxmlformats.org/officeDocument/2006/relationships/image" Target="../media/image257.png"/></Relationships>
</file>

<file path=ppt/slides/_rels/slide36.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png"/><Relationship Id="rId18" Type="http://schemas.openxmlformats.org/officeDocument/2006/relationships/image" Target="../media/image269.png"/><Relationship Id="rId26" Type="http://schemas.openxmlformats.org/officeDocument/2006/relationships/image" Target="../media/image277.png"/><Relationship Id="rId3" Type="http://schemas.openxmlformats.org/officeDocument/2006/relationships/image" Target="../media/image11.png"/><Relationship Id="rId21" Type="http://schemas.openxmlformats.org/officeDocument/2006/relationships/image" Target="../media/image272.png"/><Relationship Id="rId7" Type="http://schemas.openxmlformats.org/officeDocument/2006/relationships/image" Target="../media/image258.png"/><Relationship Id="rId12" Type="http://schemas.openxmlformats.org/officeDocument/2006/relationships/image" Target="../media/image263.png"/><Relationship Id="rId17" Type="http://schemas.openxmlformats.org/officeDocument/2006/relationships/image" Target="../media/image268.png"/><Relationship Id="rId25" Type="http://schemas.openxmlformats.org/officeDocument/2006/relationships/image" Target="../media/image276.png"/><Relationship Id="rId2" Type="http://schemas.openxmlformats.org/officeDocument/2006/relationships/notesSlide" Target="../notesSlides/notesSlide14.xml"/><Relationship Id="rId16" Type="http://schemas.openxmlformats.org/officeDocument/2006/relationships/image" Target="../media/image267.png"/><Relationship Id="rId20" Type="http://schemas.openxmlformats.org/officeDocument/2006/relationships/image" Target="../media/image271.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262.png"/><Relationship Id="rId24" Type="http://schemas.openxmlformats.org/officeDocument/2006/relationships/image" Target="../media/image275.png"/><Relationship Id="rId5" Type="http://schemas.openxmlformats.org/officeDocument/2006/relationships/image" Target="../media/image37.png"/><Relationship Id="rId15" Type="http://schemas.openxmlformats.org/officeDocument/2006/relationships/image" Target="../media/image266.png"/><Relationship Id="rId23" Type="http://schemas.openxmlformats.org/officeDocument/2006/relationships/image" Target="../media/image274.png"/><Relationship Id="rId10" Type="http://schemas.openxmlformats.org/officeDocument/2006/relationships/image" Target="../media/image261.png"/><Relationship Id="rId19" Type="http://schemas.openxmlformats.org/officeDocument/2006/relationships/image" Target="../media/image270.png"/><Relationship Id="rId4" Type="http://schemas.openxmlformats.org/officeDocument/2006/relationships/image" Target="../media/image36.png"/><Relationship Id="rId9" Type="http://schemas.openxmlformats.org/officeDocument/2006/relationships/image" Target="../media/image260.png"/><Relationship Id="rId14" Type="http://schemas.openxmlformats.org/officeDocument/2006/relationships/image" Target="../media/image265.png"/><Relationship Id="rId22" Type="http://schemas.openxmlformats.org/officeDocument/2006/relationships/image" Target="../media/image273.png"/><Relationship Id="rId27" Type="http://schemas.openxmlformats.org/officeDocument/2006/relationships/image" Target="../media/image278.png"/></Relationships>
</file>

<file path=ppt/slides/_rels/slide37.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6.png"/><Relationship Id="rId18" Type="http://schemas.openxmlformats.org/officeDocument/2006/relationships/image" Target="../media/image291.png"/><Relationship Id="rId3" Type="http://schemas.openxmlformats.org/officeDocument/2006/relationships/image" Target="../media/image11.png"/><Relationship Id="rId7" Type="http://schemas.openxmlformats.org/officeDocument/2006/relationships/image" Target="../media/image280.png"/><Relationship Id="rId12" Type="http://schemas.openxmlformats.org/officeDocument/2006/relationships/image" Target="../media/image285.png"/><Relationship Id="rId17" Type="http://schemas.openxmlformats.org/officeDocument/2006/relationships/image" Target="../media/image290.png"/><Relationship Id="rId2" Type="http://schemas.openxmlformats.org/officeDocument/2006/relationships/notesSlide" Target="../notesSlides/notesSlide15.xml"/><Relationship Id="rId16" Type="http://schemas.openxmlformats.org/officeDocument/2006/relationships/image" Target="../media/image289.png"/><Relationship Id="rId20" Type="http://schemas.openxmlformats.org/officeDocument/2006/relationships/image" Target="../media/image293.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284.png"/><Relationship Id="rId5" Type="http://schemas.openxmlformats.org/officeDocument/2006/relationships/image" Target="../media/image279.png"/><Relationship Id="rId15" Type="http://schemas.openxmlformats.org/officeDocument/2006/relationships/image" Target="../media/image288.png"/><Relationship Id="rId10" Type="http://schemas.openxmlformats.org/officeDocument/2006/relationships/image" Target="../media/image283.png"/><Relationship Id="rId19" Type="http://schemas.openxmlformats.org/officeDocument/2006/relationships/image" Target="../media/image292.png"/><Relationship Id="rId4" Type="http://schemas.openxmlformats.org/officeDocument/2006/relationships/image" Target="../media/image36.png"/><Relationship Id="rId9" Type="http://schemas.openxmlformats.org/officeDocument/2006/relationships/image" Target="../media/image282.png"/><Relationship Id="rId14" Type="http://schemas.openxmlformats.org/officeDocument/2006/relationships/image" Target="../media/image287.png"/></Relationships>
</file>

<file path=ppt/slides/_rels/slide38.xml.rels><?xml version="1.0" encoding="UTF-8" standalone="yes"?>
<Relationships xmlns="http://schemas.openxmlformats.org/package/2006/relationships"><Relationship Id="rId8" Type="http://schemas.openxmlformats.org/officeDocument/2006/relationships/image" Target="../media/image297.jpeg"/><Relationship Id="rId13" Type="http://schemas.openxmlformats.org/officeDocument/2006/relationships/image" Target="../media/image302.png"/><Relationship Id="rId18" Type="http://schemas.openxmlformats.org/officeDocument/2006/relationships/image" Target="../media/image307.png"/><Relationship Id="rId26" Type="http://schemas.openxmlformats.org/officeDocument/2006/relationships/image" Target="../media/image315.png"/><Relationship Id="rId3" Type="http://schemas.openxmlformats.org/officeDocument/2006/relationships/image" Target="../media/image11.png"/><Relationship Id="rId21" Type="http://schemas.openxmlformats.org/officeDocument/2006/relationships/image" Target="../media/image310.png"/><Relationship Id="rId7" Type="http://schemas.openxmlformats.org/officeDocument/2006/relationships/image" Target="../media/image296.png"/><Relationship Id="rId12" Type="http://schemas.openxmlformats.org/officeDocument/2006/relationships/image" Target="../media/image301.png"/><Relationship Id="rId17" Type="http://schemas.openxmlformats.org/officeDocument/2006/relationships/image" Target="../media/image306.png"/><Relationship Id="rId25" Type="http://schemas.openxmlformats.org/officeDocument/2006/relationships/image" Target="../media/image314.png"/><Relationship Id="rId2" Type="http://schemas.openxmlformats.org/officeDocument/2006/relationships/notesSlide" Target="../notesSlides/notesSlide16.xml"/><Relationship Id="rId16" Type="http://schemas.openxmlformats.org/officeDocument/2006/relationships/image" Target="../media/image305.png"/><Relationship Id="rId20" Type="http://schemas.openxmlformats.org/officeDocument/2006/relationships/image" Target="../media/image309.png"/><Relationship Id="rId1" Type="http://schemas.openxmlformats.org/officeDocument/2006/relationships/slideLayout" Target="../slideLayouts/slideLayout12.xml"/><Relationship Id="rId6" Type="http://schemas.openxmlformats.org/officeDocument/2006/relationships/image" Target="../media/image295.png"/><Relationship Id="rId11" Type="http://schemas.openxmlformats.org/officeDocument/2006/relationships/image" Target="../media/image300.png"/><Relationship Id="rId24" Type="http://schemas.openxmlformats.org/officeDocument/2006/relationships/image" Target="../media/image313.png"/><Relationship Id="rId5" Type="http://schemas.openxmlformats.org/officeDocument/2006/relationships/image" Target="../media/image37.png"/><Relationship Id="rId15" Type="http://schemas.openxmlformats.org/officeDocument/2006/relationships/image" Target="../media/image304.png"/><Relationship Id="rId23" Type="http://schemas.openxmlformats.org/officeDocument/2006/relationships/image" Target="../media/image312.png"/><Relationship Id="rId28" Type="http://schemas.openxmlformats.org/officeDocument/2006/relationships/image" Target="../media/image278.png"/><Relationship Id="rId10" Type="http://schemas.openxmlformats.org/officeDocument/2006/relationships/image" Target="../media/image299.png"/><Relationship Id="rId19" Type="http://schemas.openxmlformats.org/officeDocument/2006/relationships/image" Target="../media/image308.png"/><Relationship Id="rId4" Type="http://schemas.openxmlformats.org/officeDocument/2006/relationships/image" Target="../media/image294.png"/><Relationship Id="rId9" Type="http://schemas.openxmlformats.org/officeDocument/2006/relationships/image" Target="../media/image298.png"/><Relationship Id="rId14" Type="http://schemas.openxmlformats.org/officeDocument/2006/relationships/image" Target="../media/image303.png"/><Relationship Id="rId22" Type="http://schemas.openxmlformats.org/officeDocument/2006/relationships/image" Target="../media/image311.png"/><Relationship Id="rId27" Type="http://schemas.openxmlformats.org/officeDocument/2006/relationships/image" Target="../media/image316.png"/></Relationships>
</file>

<file path=ppt/slides/_rels/slide39.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324.png"/><Relationship Id="rId18" Type="http://schemas.openxmlformats.org/officeDocument/2006/relationships/image" Target="../media/image329.png"/><Relationship Id="rId26" Type="http://schemas.openxmlformats.org/officeDocument/2006/relationships/image" Target="../media/image337.png"/><Relationship Id="rId3" Type="http://schemas.openxmlformats.org/officeDocument/2006/relationships/image" Target="../media/image11.png"/><Relationship Id="rId21" Type="http://schemas.openxmlformats.org/officeDocument/2006/relationships/image" Target="../media/image332.png"/><Relationship Id="rId7" Type="http://schemas.openxmlformats.org/officeDocument/2006/relationships/image" Target="../media/image320.png"/><Relationship Id="rId12" Type="http://schemas.openxmlformats.org/officeDocument/2006/relationships/image" Target="../media/image40.png"/><Relationship Id="rId17" Type="http://schemas.openxmlformats.org/officeDocument/2006/relationships/image" Target="../media/image328.png"/><Relationship Id="rId25" Type="http://schemas.openxmlformats.org/officeDocument/2006/relationships/image" Target="../media/image336.png"/><Relationship Id="rId2" Type="http://schemas.openxmlformats.org/officeDocument/2006/relationships/notesSlide" Target="../notesSlides/notesSlide17.xml"/><Relationship Id="rId16" Type="http://schemas.openxmlformats.org/officeDocument/2006/relationships/image" Target="../media/image327.png"/><Relationship Id="rId20" Type="http://schemas.openxmlformats.org/officeDocument/2006/relationships/image" Target="../media/image331.png"/><Relationship Id="rId1" Type="http://schemas.openxmlformats.org/officeDocument/2006/relationships/slideLayout" Target="../slideLayouts/slideLayout12.xml"/><Relationship Id="rId6" Type="http://schemas.openxmlformats.org/officeDocument/2006/relationships/image" Target="../media/image319.png"/><Relationship Id="rId11" Type="http://schemas.openxmlformats.org/officeDocument/2006/relationships/image" Target="../media/image323.png"/><Relationship Id="rId24" Type="http://schemas.openxmlformats.org/officeDocument/2006/relationships/image" Target="../media/image335.png"/><Relationship Id="rId5" Type="http://schemas.openxmlformats.org/officeDocument/2006/relationships/image" Target="../media/image318.png"/><Relationship Id="rId15" Type="http://schemas.openxmlformats.org/officeDocument/2006/relationships/image" Target="../media/image326.png"/><Relationship Id="rId23" Type="http://schemas.openxmlformats.org/officeDocument/2006/relationships/image" Target="../media/image334.png"/><Relationship Id="rId10" Type="http://schemas.openxmlformats.org/officeDocument/2006/relationships/image" Target="../media/image322.png"/><Relationship Id="rId19" Type="http://schemas.openxmlformats.org/officeDocument/2006/relationships/image" Target="../media/image330.png"/><Relationship Id="rId4" Type="http://schemas.openxmlformats.org/officeDocument/2006/relationships/image" Target="../media/image317.png"/><Relationship Id="rId9" Type="http://schemas.openxmlformats.org/officeDocument/2006/relationships/image" Target="../media/image321.png"/><Relationship Id="rId14" Type="http://schemas.openxmlformats.org/officeDocument/2006/relationships/image" Target="../media/image325.png"/><Relationship Id="rId22" Type="http://schemas.openxmlformats.org/officeDocument/2006/relationships/image" Target="../media/image333.png"/><Relationship Id="rId27" Type="http://schemas.openxmlformats.org/officeDocument/2006/relationships/image" Target="../media/image338.png"/></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44.png"/><Relationship Id="rId18" Type="http://schemas.openxmlformats.org/officeDocument/2006/relationships/image" Target="../media/image347.png"/><Relationship Id="rId26" Type="http://schemas.openxmlformats.org/officeDocument/2006/relationships/image" Target="../media/image354.png"/><Relationship Id="rId3" Type="http://schemas.openxmlformats.org/officeDocument/2006/relationships/image" Target="../media/image11.png"/><Relationship Id="rId21" Type="http://schemas.openxmlformats.org/officeDocument/2006/relationships/image" Target="../media/image144.png"/><Relationship Id="rId7" Type="http://schemas.openxmlformats.org/officeDocument/2006/relationships/image" Target="../media/image339.jpeg"/><Relationship Id="rId12" Type="http://schemas.openxmlformats.org/officeDocument/2006/relationships/image" Target="../media/image343.png"/><Relationship Id="rId17" Type="http://schemas.openxmlformats.org/officeDocument/2006/relationships/image" Target="../media/image124.png"/><Relationship Id="rId25" Type="http://schemas.openxmlformats.org/officeDocument/2006/relationships/image" Target="../media/image353.png"/><Relationship Id="rId2" Type="http://schemas.openxmlformats.org/officeDocument/2006/relationships/notesSlide" Target="../notesSlides/notesSlide18.xml"/><Relationship Id="rId16" Type="http://schemas.openxmlformats.org/officeDocument/2006/relationships/image" Target="../media/image137.png"/><Relationship Id="rId20" Type="http://schemas.openxmlformats.org/officeDocument/2006/relationships/image" Target="../media/image349.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166.png"/><Relationship Id="rId24" Type="http://schemas.openxmlformats.org/officeDocument/2006/relationships/image" Target="../media/image352.png"/><Relationship Id="rId5" Type="http://schemas.openxmlformats.org/officeDocument/2006/relationships/image" Target="../media/image37.png"/><Relationship Id="rId15" Type="http://schemas.openxmlformats.org/officeDocument/2006/relationships/image" Target="../media/image346.png"/><Relationship Id="rId23" Type="http://schemas.openxmlformats.org/officeDocument/2006/relationships/image" Target="../media/image351.png"/><Relationship Id="rId10" Type="http://schemas.openxmlformats.org/officeDocument/2006/relationships/image" Target="../media/image342.png"/><Relationship Id="rId19" Type="http://schemas.openxmlformats.org/officeDocument/2006/relationships/image" Target="../media/image348.png"/><Relationship Id="rId4" Type="http://schemas.openxmlformats.org/officeDocument/2006/relationships/image" Target="../media/image36.png"/><Relationship Id="rId9" Type="http://schemas.openxmlformats.org/officeDocument/2006/relationships/image" Target="../media/image341.png"/><Relationship Id="rId14" Type="http://schemas.openxmlformats.org/officeDocument/2006/relationships/image" Target="../media/image345.png"/><Relationship Id="rId22" Type="http://schemas.openxmlformats.org/officeDocument/2006/relationships/image" Target="../media/image350.png"/><Relationship Id="rId27" Type="http://schemas.openxmlformats.org/officeDocument/2006/relationships/image" Target="../media/image355.png"/></Relationships>
</file>

<file path=ppt/slides/_rels/slide41.xml.rels><?xml version="1.0" encoding="UTF-8" standalone="yes"?>
<Relationships xmlns="http://schemas.openxmlformats.org/package/2006/relationships"><Relationship Id="rId8" Type="http://schemas.openxmlformats.org/officeDocument/2006/relationships/image" Target="../media/image357.png"/><Relationship Id="rId13" Type="http://schemas.openxmlformats.org/officeDocument/2006/relationships/image" Target="../media/image361.png"/><Relationship Id="rId18" Type="http://schemas.openxmlformats.org/officeDocument/2006/relationships/image" Target="../media/image366.png"/><Relationship Id="rId3" Type="http://schemas.openxmlformats.org/officeDocument/2006/relationships/image" Target="../media/image11.png"/><Relationship Id="rId21" Type="http://schemas.openxmlformats.org/officeDocument/2006/relationships/image" Target="../media/image369.png"/><Relationship Id="rId7" Type="http://schemas.openxmlformats.org/officeDocument/2006/relationships/image" Target="../media/image356.png"/><Relationship Id="rId12" Type="http://schemas.openxmlformats.org/officeDocument/2006/relationships/image" Target="../media/image360.png"/><Relationship Id="rId17" Type="http://schemas.openxmlformats.org/officeDocument/2006/relationships/image" Target="../media/image365.png"/><Relationship Id="rId2" Type="http://schemas.openxmlformats.org/officeDocument/2006/relationships/notesSlide" Target="../notesSlides/notesSlide19.xml"/><Relationship Id="rId16" Type="http://schemas.openxmlformats.org/officeDocument/2006/relationships/image" Target="../media/image364.png"/><Relationship Id="rId20" Type="http://schemas.openxmlformats.org/officeDocument/2006/relationships/image" Target="../media/image368.png"/><Relationship Id="rId1" Type="http://schemas.openxmlformats.org/officeDocument/2006/relationships/slideLayout" Target="../slideLayouts/slideLayout12.xml"/><Relationship Id="rId6" Type="http://schemas.openxmlformats.org/officeDocument/2006/relationships/image" Target="../media/image295.png"/><Relationship Id="rId11" Type="http://schemas.openxmlformats.org/officeDocument/2006/relationships/image" Target="../media/image359.png"/><Relationship Id="rId5" Type="http://schemas.openxmlformats.org/officeDocument/2006/relationships/image" Target="../media/image37.png"/><Relationship Id="rId15" Type="http://schemas.openxmlformats.org/officeDocument/2006/relationships/image" Target="../media/image363.png"/><Relationship Id="rId10" Type="http://schemas.openxmlformats.org/officeDocument/2006/relationships/image" Target="../media/image166.png"/><Relationship Id="rId19" Type="http://schemas.openxmlformats.org/officeDocument/2006/relationships/image" Target="../media/image367.png"/><Relationship Id="rId4" Type="http://schemas.openxmlformats.org/officeDocument/2006/relationships/image" Target="../media/image294.png"/><Relationship Id="rId9" Type="http://schemas.openxmlformats.org/officeDocument/2006/relationships/image" Target="../media/image358.png"/><Relationship Id="rId14" Type="http://schemas.openxmlformats.org/officeDocument/2006/relationships/image" Target="../media/image362.png"/><Relationship Id="rId22" Type="http://schemas.openxmlformats.org/officeDocument/2006/relationships/image" Target="../media/image370.png"/></Relationships>
</file>

<file path=ppt/slides/_rels/slide42.xml.rels><?xml version="1.0" encoding="UTF-8" standalone="yes"?>
<Relationships xmlns="http://schemas.openxmlformats.org/package/2006/relationships"><Relationship Id="rId8" Type="http://schemas.openxmlformats.org/officeDocument/2006/relationships/image" Target="../media/image373.png"/><Relationship Id="rId13" Type="http://schemas.openxmlformats.org/officeDocument/2006/relationships/image" Target="../media/image378.png"/><Relationship Id="rId18" Type="http://schemas.openxmlformats.org/officeDocument/2006/relationships/image" Target="../media/image166.png"/><Relationship Id="rId3" Type="http://schemas.openxmlformats.org/officeDocument/2006/relationships/image" Target="../media/image11.png"/><Relationship Id="rId7" Type="http://schemas.openxmlformats.org/officeDocument/2006/relationships/image" Target="../media/image372.png"/><Relationship Id="rId12" Type="http://schemas.openxmlformats.org/officeDocument/2006/relationships/image" Target="../media/image377.png"/><Relationship Id="rId17" Type="http://schemas.openxmlformats.org/officeDocument/2006/relationships/image" Target="../media/image382.png"/><Relationship Id="rId2" Type="http://schemas.openxmlformats.org/officeDocument/2006/relationships/notesSlide" Target="../notesSlides/notesSlide20.xml"/><Relationship Id="rId16" Type="http://schemas.openxmlformats.org/officeDocument/2006/relationships/image" Target="../media/image381.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376.png"/><Relationship Id="rId5" Type="http://schemas.openxmlformats.org/officeDocument/2006/relationships/image" Target="../media/image371.png"/><Relationship Id="rId15" Type="http://schemas.openxmlformats.org/officeDocument/2006/relationships/image" Target="../media/image380.png"/><Relationship Id="rId10" Type="http://schemas.openxmlformats.org/officeDocument/2006/relationships/image" Target="../media/image375.png"/><Relationship Id="rId4" Type="http://schemas.openxmlformats.org/officeDocument/2006/relationships/image" Target="../media/image36.png"/><Relationship Id="rId9" Type="http://schemas.openxmlformats.org/officeDocument/2006/relationships/image" Target="../media/image374.png"/><Relationship Id="rId14" Type="http://schemas.openxmlformats.org/officeDocument/2006/relationships/image" Target="../media/image379.png"/></Relationships>
</file>

<file path=ppt/slides/_rels/slide43.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388.png"/><Relationship Id="rId18" Type="http://schemas.openxmlformats.org/officeDocument/2006/relationships/image" Target="../media/image393.png"/><Relationship Id="rId3" Type="http://schemas.openxmlformats.org/officeDocument/2006/relationships/image" Target="../media/image11.png"/><Relationship Id="rId21" Type="http://schemas.openxmlformats.org/officeDocument/2006/relationships/image" Target="../media/image396.png"/><Relationship Id="rId7" Type="http://schemas.openxmlformats.org/officeDocument/2006/relationships/image" Target="../media/image383.png"/><Relationship Id="rId12" Type="http://schemas.openxmlformats.org/officeDocument/2006/relationships/image" Target="../media/image387.png"/><Relationship Id="rId17" Type="http://schemas.openxmlformats.org/officeDocument/2006/relationships/image" Target="../media/image392.png"/><Relationship Id="rId2" Type="http://schemas.openxmlformats.org/officeDocument/2006/relationships/notesSlide" Target="../notesSlides/notesSlide21.xml"/><Relationship Id="rId16" Type="http://schemas.openxmlformats.org/officeDocument/2006/relationships/image" Target="../media/image391.png"/><Relationship Id="rId20" Type="http://schemas.openxmlformats.org/officeDocument/2006/relationships/image" Target="../media/image395.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386.png"/><Relationship Id="rId24" Type="http://schemas.openxmlformats.org/officeDocument/2006/relationships/image" Target="../media/image399.png"/><Relationship Id="rId5" Type="http://schemas.openxmlformats.org/officeDocument/2006/relationships/image" Target="../media/image162.png"/><Relationship Id="rId15" Type="http://schemas.openxmlformats.org/officeDocument/2006/relationships/image" Target="../media/image390.png"/><Relationship Id="rId23" Type="http://schemas.openxmlformats.org/officeDocument/2006/relationships/image" Target="../media/image398.png"/><Relationship Id="rId10" Type="http://schemas.openxmlformats.org/officeDocument/2006/relationships/image" Target="../media/image385.png"/><Relationship Id="rId19" Type="http://schemas.openxmlformats.org/officeDocument/2006/relationships/image" Target="../media/image394.png"/><Relationship Id="rId4" Type="http://schemas.openxmlformats.org/officeDocument/2006/relationships/image" Target="../media/image36.png"/><Relationship Id="rId9" Type="http://schemas.openxmlformats.org/officeDocument/2006/relationships/image" Target="../media/image384.png"/><Relationship Id="rId14" Type="http://schemas.openxmlformats.org/officeDocument/2006/relationships/image" Target="../media/image389.png"/><Relationship Id="rId22" Type="http://schemas.openxmlformats.org/officeDocument/2006/relationships/image" Target="../media/image397.png"/></Relationships>
</file>

<file path=ppt/slides/_rels/slide44.xml.rels><?xml version="1.0" encoding="UTF-8" standalone="yes"?>
<Relationships xmlns="http://schemas.openxmlformats.org/package/2006/relationships"><Relationship Id="rId8" Type="http://schemas.openxmlformats.org/officeDocument/2006/relationships/image" Target="../media/image402.jpeg"/><Relationship Id="rId13" Type="http://schemas.openxmlformats.org/officeDocument/2006/relationships/image" Target="../media/image407.png"/><Relationship Id="rId18" Type="http://schemas.openxmlformats.org/officeDocument/2006/relationships/image" Target="../media/image412.png"/><Relationship Id="rId3" Type="http://schemas.openxmlformats.org/officeDocument/2006/relationships/image" Target="../media/image11.png"/><Relationship Id="rId21" Type="http://schemas.openxmlformats.org/officeDocument/2006/relationships/image" Target="../media/image415.png"/><Relationship Id="rId7" Type="http://schemas.openxmlformats.org/officeDocument/2006/relationships/image" Target="../media/image401.png"/><Relationship Id="rId12" Type="http://schemas.openxmlformats.org/officeDocument/2006/relationships/image" Target="../media/image406.png"/><Relationship Id="rId17" Type="http://schemas.openxmlformats.org/officeDocument/2006/relationships/image" Target="../media/image411.png"/><Relationship Id="rId2" Type="http://schemas.openxmlformats.org/officeDocument/2006/relationships/notesSlide" Target="../notesSlides/notesSlide22.xml"/><Relationship Id="rId16" Type="http://schemas.openxmlformats.org/officeDocument/2006/relationships/image" Target="../media/image410.png"/><Relationship Id="rId20" Type="http://schemas.openxmlformats.org/officeDocument/2006/relationships/image" Target="../media/image414.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05.png"/><Relationship Id="rId24" Type="http://schemas.openxmlformats.org/officeDocument/2006/relationships/image" Target="../media/image418.png"/><Relationship Id="rId5" Type="http://schemas.openxmlformats.org/officeDocument/2006/relationships/image" Target="../media/image400.png"/><Relationship Id="rId15" Type="http://schemas.openxmlformats.org/officeDocument/2006/relationships/image" Target="../media/image409.png"/><Relationship Id="rId23" Type="http://schemas.openxmlformats.org/officeDocument/2006/relationships/image" Target="../media/image417.png"/><Relationship Id="rId10" Type="http://schemas.openxmlformats.org/officeDocument/2006/relationships/image" Target="../media/image404.png"/><Relationship Id="rId19" Type="http://schemas.openxmlformats.org/officeDocument/2006/relationships/image" Target="../media/image413.png"/><Relationship Id="rId4" Type="http://schemas.openxmlformats.org/officeDocument/2006/relationships/image" Target="../media/image36.png"/><Relationship Id="rId9" Type="http://schemas.openxmlformats.org/officeDocument/2006/relationships/image" Target="../media/image403.png"/><Relationship Id="rId14" Type="http://schemas.openxmlformats.org/officeDocument/2006/relationships/image" Target="../media/image408.png"/><Relationship Id="rId22" Type="http://schemas.openxmlformats.org/officeDocument/2006/relationships/image" Target="../media/image416.png"/></Relationships>
</file>

<file path=ppt/slides/_rels/slide45.xml.rels><?xml version="1.0" encoding="UTF-8" standalone="yes"?>
<Relationships xmlns="http://schemas.openxmlformats.org/package/2006/relationships"><Relationship Id="rId8" Type="http://schemas.openxmlformats.org/officeDocument/2006/relationships/image" Target="../media/image421.png"/><Relationship Id="rId13" Type="http://schemas.openxmlformats.org/officeDocument/2006/relationships/image" Target="../media/image332.png"/><Relationship Id="rId18" Type="http://schemas.openxmlformats.org/officeDocument/2006/relationships/image" Target="../media/image427.png"/><Relationship Id="rId3" Type="http://schemas.openxmlformats.org/officeDocument/2006/relationships/image" Target="../media/image11.png"/><Relationship Id="rId7" Type="http://schemas.openxmlformats.org/officeDocument/2006/relationships/image" Target="../media/image420.png"/><Relationship Id="rId12" Type="http://schemas.openxmlformats.org/officeDocument/2006/relationships/image" Target="../media/image40.png"/><Relationship Id="rId17" Type="http://schemas.openxmlformats.org/officeDocument/2006/relationships/image" Target="../media/image426.png"/><Relationship Id="rId2" Type="http://schemas.openxmlformats.org/officeDocument/2006/relationships/notesSlide" Target="../notesSlides/notesSlide23.xml"/><Relationship Id="rId16" Type="http://schemas.openxmlformats.org/officeDocument/2006/relationships/image" Target="../media/image425.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259.png"/><Relationship Id="rId5" Type="http://schemas.openxmlformats.org/officeDocument/2006/relationships/image" Target="../media/image419.png"/><Relationship Id="rId15" Type="http://schemas.openxmlformats.org/officeDocument/2006/relationships/image" Target="../media/image424.png"/><Relationship Id="rId10" Type="http://schemas.openxmlformats.org/officeDocument/2006/relationships/image" Target="../media/image202.png"/><Relationship Id="rId4" Type="http://schemas.openxmlformats.org/officeDocument/2006/relationships/image" Target="../media/image36.png"/><Relationship Id="rId9" Type="http://schemas.openxmlformats.org/officeDocument/2006/relationships/image" Target="../media/image422.png"/><Relationship Id="rId14" Type="http://schemas.openxmlformats.org/officeDocument/2006/relationships/image" Target="../media/image423.png"/></Relationships>
</file>

<file path=ppt/slides/_rels/slide46.xml.rels><?xml version="1.0" encoding="UTF-8" standalone="yes"?>
<Relationships xmlns="http://schemas.openxmlformats.org/package/2006/relationships"><Relationship Id="rId13" Type="http://schemas.openxmlformats.org/officeDocument/2006/relationships/image" Target="../media/image433.png"/><Relationship Id="rId18" Type="http://schemas.openxmlformats.org/officeDocument/2006/relationships/image" Target="../media/image438.png"/><Relationship Id="rId26" Type="http://schemas.openxmlformats.org/officeDocument/2006/relationships/image" Target="../media/image446.png"/><Relationship Id="rId3" Type="http://schemas.openxmlformats.org/officeDocument/2006/relationships/image" Target="../media/image11.png"/><Relationship Id="rId21" Type="http://schemas.openxmlformats.org/officeDocument/2006/relationships/image" Target="../media/image441.png"/><Relationship Id="rId7" Type="http://schemas.openxmlformats.org/officeDocument/2006/relationships/image" Target="../media/image428.png"/><Relationship Id="rId12" Type="http://schemas.openxmlformats.org/officeDocument/2006/relationships/image" Target="../media/image432.png"/><Relationship Id="rId17" Type="http://schemas.openxmlformats.org/officeDocument/2006/relationships/image" Target="../media/image437.png"/><Relationship Id="rId25" Type="http://schemas.openxmlformats.org/officeDocument/2006/relationships/image" Target="../media/image445.png"/><Relationship Id="rId33" Type="http://schemas.openxmlformats.org/officeDocument/2006/relationships/image" Target="../media/image453.png"/><Relationship Id="rId2" Type="http://schemas.openxmlformats.org/officeDocument/2006/relationships/notesSlide" Target="../notesSlides/notesSlide24.xml"/><Relationship Id="rId16" Type="http://schemas.openxmlformats.org/officeDocument/2006/relationships/image" Target="../media/image436.png"/><Relationship Id="rId20" Type="http://schemas.openxmlformats.org/officeDocument/2006/relationships/image" Target="../media/image440.png"/><Relationship Id="rId29" Type="http://schemas.openxmlformats.org/officeDocument/2006/relationships/image" Target="../media/image449.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1.png"/><Relationship Id="rId24" Type="http://schemas.openxmlformats.org/officeDocument/2006/relationships/image" Target="../media/image444.png"/><Relationship Id="rId32" Type="http://schemas.openxmlformats.org/officeDocument/2006/relationships/image" Target="../media/image452.png"/><Relationship Id="rId5" Type="http://schemas.openxmlformats.org/officeDocument/2006/relationships/image" Target="../media/image400.png"/><Relationship Id="rId15" Type="http://schemas.openxmlformats.org/officeDocument/2006/relationships/image" Target="../media/image435.png"/><Relationship Id="rId23" Type="http://schemas.openxmlformats.org/officeDocument/2006/relationships/image" Target="../media/image443.png"/><Relationship Id="rId28" Type="http://schemas.openxmlformats.org/officeDocument/2006/relationships/image" Target="../media/image448.png"/><Relationship Id="rId10" Type="http://schemas.openxmlformats.org/officeDocument/2006/relationships/image" Target="../media/image430.png"/><Relationship Id="rId19" Type="http://schemas.openxmlformats.org/officeDocument/2006/relationships/image" Target="../media/image439.png"/><Relationship Id="rId31" Type="http://schemas.openxmlformats.org/officeDocument/2006/relationships/image" Target="../media/image451.png"/><Relationship Id="rId4" Type="http://schemas.openxmlformats.org/officeDocument/2006/relationships/image" Target="../media/image36.png"/><Relationship Id="rId9" Type="http://schemas.openxmlformats.org/officeDocument/2006/relationships/image" Target="../media/image378.png"/><Relationship Id="rId14" Type="http://schemas.openxmlformats.org/officeDocument/2006/relationships/image" Target="../media/image434.png"/><Relationship Id="rId22" Type="http://schemas.openxmlformats.org/officeDocument/2006/relationships/image" Target="../media/image442.png"/><Relationship Id="rId27" Type="http://schemas.openxmlformats.org/officeDocument/2006/relationships/image" Target="../media/image447.png"/><Relationship Id="rId30" Type="http://schemas.openxmlformats.org/officeDocument/2006/relationships/image" Target="../media/image450.png"/><Relationship Id="rId8" Type="http://schemas.openxmlformats.org/officeDocument/2006/relationships/image" Target="../media/image429.png"/></Relationships>
</file>

<file path=ppt/slides/_rels/slide47.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8.png"/><Relationship Id="rId3" Type="http://schemas.openxmlformats.org/officeDocument/2006/relationships/image" Target="../media/image11.png"/><Relationship Id="rId7" Type="http://schemas.openxmlformats.org/officeDocument/2006/relationships/image" Target="../media/image320.png"/><Relationship Id="rId12" Type="http://schemas.openxmlformats.org/officeDocument/2006/relationships/image" Target="../media/image45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56.png"/><Relationship Id="rId5" Type="http://schemas.openxmlformats.org/officeDocument/2006/relationships/image" Target="../media/image37.png"/><Relationship Id="rId15" Type="http://schemas.openxmlformats.org/officeDocument/2006/relationships/image" Target="../media/image460.jpeg"/><Relationship Id="rId10" Type="http://schemas.openxmlformats.org/officeDocument/2006/relationships/image" Target="../media/image166.png"/><Relationship Id="rId4" Type="http://schemas.openxmlformats.org/officeDocument/2006/relationships/image" Target="../media/image36.png"/><Relationship Id="rId9" Type="http://schemas.openxmlformats.org/officeDocument/2006/relationships/image" Target="../media/image455.png"/><Relationship Id="rId14" Type="http://schemas.openxmlformats.org/officeDocument/2006/relationships/image" Target="../media/image459.png"/></Relationships>
</file>

<file path=ppt/slides/_rels/slide48.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png"/><Relationship Id="rId18" Type="http://schemas.openxmlformats.org/officeDocument/2006/relationships/image" Target="../media/image475.png"/><Relationship Id="rId3" Type="http://schemas.openxmlformats.org/officeDocument/2006/relationships/image" Target="../media/image11.png"/><Relationship Id="rId7" Type="http://schemas.openxmlformats.org/officeDocument/2006/relationships/image" Target="../media/image464.png"/><Relationship Id="rId12" Type="http://schemas.openxmlformats.org/officeDocument/2006/relationships/image" Target="../media/image469.png"/><Relationship Id="rId17" Type="http://schemas.openxmlformats.org/officeDocument/2006/relationships/image" Target="../media/image474.png"/><Relationship Id="rId2" Type="http://schemas.openxmlformats.org/officeDocument/2006/relationships/notesSlide" Target="../notesSlides/notesSlide26.xml"/><Relationship Id="rId16" Type="http://schemas.openxmlformats.org/officeDocument/2006/relationships/image" Target="../media/image473.png"/><Relationship Id="rId1" Type="http://schemas.openxmlformats.org/officeDocument/2006/relationships/slideLayout" Target="../slideLayouts/slideLayout12.xml"/><Relationship Id="rId6" Type="http://schemas.openxmlformats.org/officeDocument/2006/relationships/image" Target="../media/image463.png"/><Relationship Id="rId11" Type="http://schemas.openxmlformats.org/officeDocument/2006/relationships/image" Target="../media/image468.png"/><Relationship Id="rId5" Type="http://schemas.openxmlformats.org/officeDocument/2006/relationships/image" Target="../media/image462.png"/><Relationship Id="rId15" Type="http://schemas.openxmlformats.org/officeDocument/2006/relationships/image" Target="../media/image472.png"/><Relationship Id="rId10" Type="http://schemas.openxmlformats.org/officeDocument/2006/relationships/image" Target="../media/image467.png"/><Relationship Id="rId19" Type="http://schemas.openxmlformats.org/officeDocument/2006/relationships/image" Target="../media/image476.png"/><Relationship Id="rId4" Type="http://schemas.openxmlformats.org/officeDocument/2006/relationships/image" Target="../media/image461.png"/><Relationship Id="rId9" Type="http://schemas.openxmlformats.org/officeDocument/2006/relationships/image" Target="../media/image466.png"/><Relationship Id="rId14" Type="http://schemas.openxmlformats.org/officeDocument/2006/relationships/image" Target="../media/image471.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11.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2.xml"/><Relationship Id="rId16"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8" Type="http://schemas.openxmlformats.org/officeDocument/2006/relationships/image" Target="../media/image478.png"/><Relationship Id="rId13" Type="http://schemas.openxmlformats.org/officeDocument/2006/relationships/image" Target="../media/image483.png"/><Relationship Id="rId18" Type="http://schemas.openxmlformats.org/officeDocument/2006/relationships/image" Target="../media/image488.png"/><Relationship Id="rId3" Type="http://schemas.openxmlformats.org/officeDocument/2006/relationships/image" Target="../media/image11.png"/><Relationship Id="rId7" Type="http://schemas.openxmlformats.org/officeDocument/2006/relationships/image" Target="../media/image477.png"/><Relationship Id="rId12" Type="http://schemas.openxmlformats.org/officeDocument/2006/relationships/image" Target="../media/image482.png"/><Relationship Id="rId17" Type="http://schemas.openxmlformats.org/officeDocument/2006/relationships/image" Target="../media/image487.png"/><Relationship Id="rId2" Type="http://schemas.openxmlformats.org/officeDocument/2006/relationships/notesSlide" Target="../notesSlides/notesSlide28.xml"/><Relationship Id="rId16" Type="http://schemas.openxmlformats.org/officeDocument/2006/relationships/image" Target="../media/image486.png"/><Relationship Id="rId20" Type="http://schemas.openxmlformats.org/officeDocument/2006/relationships/image" Target="../media/image490.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81.png"/><Relationship Id="rId5" Type="http://schemas.openxmlformats.org/officeDocument/2006/relationships/image" Target="../media/image37.png"/><Relationship Id="rId15" Type="http://schemas.openxmlformats.org/officeDocument/2006/relationships/image" Target="../media/image485.png"/><Relationship Id="rId10" Type="http://schemas.openxmlformats.org/officeDocument/2006/relationships/image" Target="../media/image480.png"/><Relationship Id="rId19" Type="http://schemas.openxmlformats.org/officeDocument/2006/relationships/image" Target="../media/image489.png"/><Relationship Id="rId4" Type="http://schemas.openxmlformats.org/officeDocument/2006/relationships/image" Target="../media/image36.png"/><Relationship Id="rId9" Type="http://schemas.openxmlformats.org/officeDocument/2006/relationships/image" Target="../media/image479.png"/><Relationship Id="rId14" Type="http://schemas.openxmlformats.org/officeDocument/2006/relationships/image" Target="../media/image484.png"/></Relationships>
</file>

<file path=ppt/slides/_rels/slide53.xml.rels><?xml version="1.0" encoding="UTF-8" standalone="yes"?>
<Relationships xmlns="http://schemas.openxmlformats.org/package/2006/relationships"><Relationship Id="rId8" Type="http://schemas.openxmlformats.org/officeDocument/2006/relationships/image" Target="../media/image492.png"/><Relationship Id="rId13" Type="http://schemas.openxmlformats.org/officeDocument/2006/relationships/image" Target="../media/image497.png"/><Relationship Id="rId18" Type="http://schemas.openxmlformats.org/officeDocument/2006/relationships/image" Target="../media/image502.png"/><Relationship Id="rId26" Type="http://schemas.openxmlformats.org/officeDocument/2006/relationships/image" Target="../media/image510.png"/><Relationship Id="rId3" Type="http://schemas.openxmlformats.org/officeDocument/2006/relationships/image" Target="../media/image11.png"/><Relationship Id="rId21" Type="http://schemas.openxmlformats.org/officeDocument/2006/relationships/image" Target="../media/image505.png"/><Relationship Id="rId7" Type="http://schemas.openxmlformats.org/officeDocument/2006/relationships/image" Target="../media/image491.png"/><Relationship Id="rId12" Type="http://schemas.openxmlformats.org/officeDocument/2006/relationships/image" Target="../media/image496.png"/><Relationship Id="rId17" Type="http://schemas.openxmlformats.org/officeDocument/2006/relationships/image" Target="../media/image501.png"/><Relationship Id="rId25" Type="http://schemas.openxmlformats.org/officeDocument/2006/relationships/image" Target="../media/image509.png"/><Relationship Id="rId2" Type="http://schemas.openxmlformats.org/officeDocument/2006/relationships/notesSlide" Target="../notesSlides/notesSlide29.xml"/><Relationship Id="rId16" Type="http://schemas.openxmlformats.org/officeDocument/2006/relationships/image" Target="../media/image500.png"/><Relationship Id="rId20" Type="http://schemas.openxmlformats.org/officeDocument/2006/relationships/image" Target="../media/image504.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95.png"/><Relationship Id="rId24" Type="http://schemas.openxmlformats.org/officeDocument/2006/relationships/image" Target="../media/image508.png"/><Relationship Id="rId5" Type="http://schemas.openxmlformats.org/officeDocument/2006/relationships/image" Target="../media/image37.png"/><Relationship Id="rId15" Type="http://schemas.openxmlformats.org/officeDocument/2006/relationships/image" Target="../media/image499.png"/><Relationship Id="rId23" Type="http://schemas.openxmlformats.org/officeDocument/2006/relationships/image" Target="../media/image507.png"/><Relationship Id="rId10" Type="http://schemas.openxmlformats.org/officeDocument/2006/relationships/image" Target="../media/image494.png"/><Relationship Id="rId19" Type="http://schemas.openxmlformats.org/officeDocument/2006/relationships/image" Target="../media/image503.png"/><Relationship Id="rId4" Type="http://schemas.openxmlformats.org/officeDocument/2006/relationships/image" Target="../media/image36.png"/><Relationship Id="rId9" Type="http://schemas.openxmlformats.org/officeDocument/2006/relationships/image" Target="../media/image493.png"/><Relationship Id="rId14" Type="http://schemas.openxmlformats.org/officeDocument/2006/relationships/image" Target="../media/image498.png"/><Relationship Id="rId22" Type="http://schemas.openxmlformats.org/officeDocument/2006/relationships/image" Target="../media/image506.png"/><Relationship Id="rId27" Type="http://schemas.openxmlformats.org/officeDocument/2006/relationships/image" Target="../media/image511.png"/></Relationships>
</file>

<file path=ppt/slides/_rels/slide54.xml.rels><?xml version="1.0" encoding="UTF-8" standalone="yes"?>
<Relationships xmlns="http://schemas.openxmlformats.org/package/2006/relationships"><Relationship Id="rId8" Type="http://schemas.openxmlformats.org/officeDocument/2006/relationships/image" Target="../media/image514.png"/><Relationship Id="rId13" Type="http://schemas.openxmlformats.org/officeDocument/2006/relationships/image" Target="../media/image519.png"/><Relationship Id="rId18" Type="http://schemas.openxmlformats.org/officeDocument/2006/relationships/image" Target="../media/image524.png"/><Relationship Id="rId26" Type="http://schemas.openxmlformats.org/officeDocument/2006/relationships/image" Target="../media/image532.png"/><Relationship Id="rId3" Type="http://schemas.openxmlformats.org/officeDocument/2006/relationships/image" Target="../media/image11.png"/><Relationship Id="rId21" Type="http://schemas.openxmlformats.org/officeDocument/2006/relationships/image" Target="../media/image527.png"/><Relationship Id="rId7" Type="http://schemas.openxmlformats.org/officeDocument/2006/relationships/image" Target="../media/image513.png"/><Relationship Id="rId12" Type="http://schemas.openxmlformats.org/officeDocument/2006/relationships/image" Target="../media/image518.png"/><Relationship Id="rId17" Type="http://schemas.openxmlformats.org/officeDocument/2006/relationships/image" Target="../media/image523.png"/><Relationship Id="rId25" Type="http://schemas.openxmlformats.org/officeDocument/2006/relationships/image" Target="../media/image531.png"/><Relationship Id="rId2" Type="http://schemas.openxmlformats.org/officeDocument/2006/relationships/notesSlide" Target="../notesSlides/notesSlide30.xml"/><Relationship Id="rId16" Type="http://schemas.openxmlformats.org/officeDocument/2006/relationships/image" Target="../media/image522.png"/><Relationship Id="rId20" Type="http://schemas.openxmlformats.org/officeDocument/2006/relationships/image" Target="../media/image526.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517.png"/><Relationship Id="rId24" Type="http://schemas.openxmlformats.org/officeDocument/2006/relationships/image" Target="../media/image530.png"/><Relationship Id="rId5" Type="http://schemas.openxmlformats.org/officeDocument/2006/relationships/image" Target="../media/image512.png"/><Relationship Id="rId15" Type="http://schemas.openxmlformats.org/officeDocument/2006/relationships/image" Target="../media/image521.png"/><Relationship Id="rId23" Type="http://schemas.openxmlformats.org/officeDocument/2006/relationships/image" Target="../media/image529.png"/><Relationship Id="rId10" Type="http://schemas.openxmlformats.org/officeDocument/2006/relationships/image" Target="../media/image516.png"/><Relationship Id="rId19" Type="http://schemas.openxmlformats.org/officeDocument/2006/relationships/image" Target="../media/image525.png"/><Relationship Id="rId4" Type="http://schemas.openxmlformats.org/officeDocument/2006/relationships/image" Target="../media/image36.png"/><Relationship Id="rId9" Type="http://schemas.openxmlformats.org/officeDocument/2006/relationships/image" Target="../media/image515.png"/><Relationship Id="rId14" Type="http://schemas.openxmlformats.org/officeDocument/2006/relationships/image" Target="../media/image520.png"/><Relationship Id="rId22" Type="http://schemas.openxmlformats.org/officeDocument/2006/relationships/image" Target="../media/image528.png"/><Relationship Id="rId27" Type="http://schemas.openxmlformats.org/officeDocument/2006/relationships/image" Target="../media/image533.png"/></Relationships>
</file>

<file path=ppt/slides/_rels/slide55.xml.rels><?xml version="1.0" encoding="UTF-8" standalone="yes"?>
<Relationships xmlns="http://schemas.openxmlformats.org/package/2006/relationships"><Relationship Id="rId8" Type="http://schemas.openxmlformats.org/officeDocument/2006/relationships/image" Target="../media/image536.png"/><Relationship Id="rId13" Type="http://schemas.openxmlformats.org/officeDocument/2006/relationships/image" Target="../media/image541.png"/><Relationship Id="rId18" Type="http://schemas.openxmlformats.org/officeDocument/2006/relationships/image" Target="../media/image546.png"/><Relationship Id="rId3" Type="http://schemas.openxmlformats.org/officeDocument/2006/relationships/image" Target="../media/image11.png"/><Relationship Id="rId7" Type="http://schemas.openxmlformats.org/officeDocument/2006/relationships/image" Target="../media/image535.png"/><Relationship Id="rId12" Type="http://schemas.openxmlformats.org/officeDocument/2006/relationships/image" Target="../media/image540.png"/><Relationship Id="rId17" Type="http://schemas.openxmlformats.org/officeDocument/2006/relationships/image" Target="../media/image545.png"/><Relationship Id="rId2" Type="http://schemas.openxmlformats.org/officeDocument/2006/relationships/notesSlide" Target="../notesSlides/notesSlide31.xml"/><Relationship Id="rId16" Type="http://schemas.openxmlformats.org/officeDocument/2006/relationships/image" Target="../media/image544.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539.png"/><Relationship Id="rId5" Type="http://schemas.openxmlformats.org/officeDocument/2006/relationships/image" Target="../media/image534.png"/><Relationship Id="rId15" Type="http://schemas.openxmlformats.org/officeDocument/2006/relationships/image" Target="../media/image543.png"/><Relationship Id="rId10" Type="http://schemas.openxmlformats.org/officeDocument/2006/relationships/image" Target="../media/image538.png"/><Relationship Id="rId4" Type="http://schemas.openxmlformats.org/officeDocument/2006/relationships/image" Target="../media/image36.png"/><Relationship Id="rId9" Type="http://schemas.openxmlformats.org/officeDocument/2006/relationships/image" Target="../media/image537.png"/><Relationship Id="rId14" Type="http://schemas.openxmlformats.org/officeDocument/2006/relationships/image" Target="../media/image542.png"/></Relationships>
</file>

<file path=ppt/slides/_rels/slide56.xml.rels><?xml version="1.0" encoding="UTF-8" standalone="yes"?>
<Relationships xmlns="http://schemas.openxmlformats.org/package/2006/relationships"><Relationship Id="rId8" Type="http://schemas.openxmlformats.org/officeDocument/2006/relationships/image" Target="../media/image548.png"/><Relationship Id="rId13" Type="http://schemas.openxmlformats.org/officeDocument/2006/relationships/image" Target="../media/image552.png"/><Relationship Id="rId18" Type="http://schemas.openxmlformats.org/officeDocument/2006/relationships/image" Target="../media/image557.png"/><Relationship Id="rId26" Type="http://schemas.openxmlformats.org/officeDocument/2006/relationships/image" Target="../media/image564.png"/><Relationship Id="rId3" Type="http://schemas.openxmlformats.org/officeDocument/2006/relationships/image" Target="../media/image11.png"/><Relationship Id="rId21" Type="http://schemas.openxmlformats.org/officeDocument/2006/relationships/image" Target="../media/image560.png"/><Relationship Id="rId7" Type="http://schemas.openxmlformats.org/officeDocument/2006/relationships/image" Target="../media/image523.png"/><Relationship Id="rId12" Type="http://schemas.openxmlformats.org/officeDocument/2006/relationships/image" Target="../media/image551.png"/><Relationship Id="rId17" Type="http://schemas.openxmlformats.org/officeDocument/2006/relationships/image" Target="../media/image556.png"/><Relationship Id="rId25" Type="http://schemas.openxmlformats.org/officeDocument/2006/relationships/image" Target="../media/image563.png"/><Relationship Id="rId2" Type="http://schemas.openxmlformats.org/officeDocument/2006/relationships/notesSlide" Target="../notesSlides/notesSlide32.xml"/><Relationship Id="rId16" Type="http://schemas.openxmlformats.org/officeDocument/2006/relationships/image" Target="../media/image555.png"/><Relationship Id="rId20" Type="http://schemas.openxmlformats.org/officeDocument/2006/relationships/image" Target="../media/image559.png"/><Relationship Id="rId29" Type="http://schemas.openxmlformats.org/officeDocument/2006/relationships/image" Target="../media/image567.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550.png"/><Relationship Id="rId24" Type="http://schemas.openxmlformats.org/officeDocument/2006/relationships/image" Target="../media/image562.png"/><Relationship Id="rId5" Type="http://schemas.openxmlformats.org/officeDocument/2006/relationships/image" Target="../media/image547.png"/><Relationship Id="rId15" Type="http://schemas.openxmlformats.org/officeDocument/2006/relationships/image" Target="../media/image554.png"/><Relationship Id="rId23" Type="http://schemas.openxmlformats.org/officeDocument/2006/relationships/image" Target="../media/image150.png"/><Relationship Id="rId28" Type="http://schemas.openxmlformats.org/officeDocument/2006/relationships/image" Target="../media/image566.png"/><Relationship Id="rId10" Type="http://schemas.openxmlformats.org/officeDocument/2006/relationships/image" Target="../media/image166.png"/><Relationship Id="rId19" Type="http://schemas.openxmlformats.org/officeDocument/2006/relationships/image" Target="../media/image558.png"/><Relationship Id="rId4" Type="http://schemas.openxmlformats.org/officeDocument/2006/relationships/image" Target="../media/image36.png"/><Relationship Id="rId9" Type="http://schemas.openxmlformats.org/officeDocument/2006/relationships/image" Target="../media/image549.png"/><Relationship Id="rId14" Type="http://schemas.openxmlformats.org/officeDocument/2006/relationships/image" Target="../media/image553.png"/><Relationship Id="rId22" Type="http://schemas.openxmlformats.org/officeDocument/2006/relationships/image" Target="../media/image561.png"/><Relationship Id="rId27" Type="http://schemas.openxmlformats.org/officeDocument/2006/relationships/image" Target="../media/image565.png"/><Relationship Id="rId30" Type="http://schemas.openxmlformats.org/officeDocument/2006/relationships/image" Target="../media/image568.png"/></Relationships>
</file>

<file path=ppt/slides/_rels/slide57.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575.png"/><Relationship Id="rId18" Type="http://schemas.openxmlformats.org/officeDocument/2006/relationships/image" Target="../media/image580.png"/><Relationship Id="rId3" Type="http://schemas.openxmlformats.org/officeDocument/2006/relationships/image" Target="../media/image11.png"/><Relationship Id="rId21" Type="http://schemas.openxmlformats.org/officeDocument/2006/relationships/image" Target="../media/image583.png"/><Relationship Id="rId7" Type="http://schemas.openxmlformats.org/officeDocument/2006/relationships/image" Target="../media/image569.png"/><Relationship Id="rId12" Type="http://schemas.openxmlformats.org/officeDocument/2006/relationships/image" Target="../media/image574.png"/><Relationship Id="rId17" Type="http://schemas.openxmlformats.org/officeDocument/2006/relationships/image" Target="../media/image579.png"/><Relationship Id="rId2" Type="http://schemas.openxmlformats.org/officeDocument/2006/relationships/notesSlide" Target="../notesSlides/notesSlide33.xml"/><Relationship Id="rId16" Type="http://schemas.openxmlformats.org/officeDocument/2006/relationships/image" Target="../media/image578.png"/><Relationship Id="rId20" Type="http://schemas.openxmlformats.org/officeDocument/2006/relationships/image" Target="../media/image582.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573.png"/><Relationship Id="rId24" Type="http://schemas.openxmlformats.org/officeDocument/2006/relationships/image" Target="../media/image166.png"/><Relationship Id="rId5" Type="http://schemas.openxmlformats.org/officeDocument/2006/relationships/image" Target="../media/image37.png"/><Relationship Id="rId15" Type="http://schemas.openxmlformats.org/officeDocument/2006/relationships/image" Target="../media/image577.png"/><Relationship Id="rId23" Type="http://schemas.openxmlformats.org/officeDocument/2006/relationships/image" Target="../media/image585.png"/><Relationship Id="rId10" Type="http://schemas.openxmlformats.org/officeDocument/2006/relationships/image" Target="../media/image572.png"/><Relationship Id="rId19" Type="http://schemas.openxmlformats.org/officeDocument/2006/relationships/image" Target="../media/image581.png"/><Relationship Id="rId4" Type="http://schemas.openxmlformats.org/officeDocument/2006/relationships/image" Target="../media/image36.png"/><Relationship Id="rId9" Type="http://schemas.openxmlformats.org/officeDocument/2006/relationships/image" Target="../media/image571.png"/><Relationship Id="rId14" Type="http://schemas.openxmlformats.org/officeDocument/2006/relationships/image" Target="../media/image576.png"/><Relationship Id="rId22" Type="http://schemas.openxmlformats.org/officeDocument/2006/relationships/image" Target="../media/image584.png"/></Relationships>
</file>

<file path=ppt/slides/_rels/slide58.xml.rels><?xml version="1.0" encoding="UTF-8" standalone="yes"?>
<Relationships xmlns="http://schemas.openxmlformats.org/package/2006/relationships"><Relationship Id="rId8" Type="http://schemas.openxmlformats.org/officeDocument/2006/relationships/image" Target="../media/image587.png"/><Relationship Id="rId13" Type="http://schemas.openxmlformats.org/officeDocument/2006/relationships/image" Target="../media/image592.png"/><Relationship Id="rId18" Type="http://schemas.openxmlformats.org/officeDocument/2006/relationships/image" Target="../media/image597.png"/><Relationship Id="rId3" Type="http://schemas.openxmlformats.org/officeDocument/2006/relationships/image" Target="../media/image11.png"/><Relationship Id="rId21" Type="http://schemas.openxmlformats.org/officeDocument/2006/relationships/image" Target="../media/image187.png"/><Relationship Id="rId7" Type="http://schemas.openxmlformats.org/officeDocument/2006/relationships/image" Target="../media/image586.png"/><Relationship Id="rId12" Type="http://schemas.openxmlformats.org/officeDocument/2006/relationships/image" Target="../media/image591.png"/><Relationship Id="rId17" Type="http://schemas.openxmlformats.org/officeDocument/2006/relationships/image" Target="../media/image596.png"/><Relationship Id="rId2" Type="http://schemas.openxmlformats.org/officeDocument/2006/relationships/notesSlide" Target="../notesSlides/notesSlide34.xml"/><Relationship Id="rId16" Type="http://schemas.openxmlformats.org/officeDocument/2006/relationships/image" Target="../media/image595.png"/><Relationship Id="rId20" Type="http://schemas.openxmlformats.org/officeDocument/2006/relationships/image" Target="../media/image599.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590.png"/><Relationship Id="rId24" Type="http://schemas.openxmlformats.org/officeDocument/2006/relationships/image" Target="../media/image602.png"/><Relationship Id="rId5" Type="http://schemas.openxmlformats.org/officeDocument/2006/relationships/image" Target="../media/image37.png"/><Relationship Id="rId15" Type="http://schemas.openxmlformats.org/officeDocument/2006/relationships/image" Target="../media/image594.png"/><Relationship Id="rId23" Type="http://schemas.openxmlformats.org/officeDocument/2006/relationships/image" Target="../media/image601.png"/><Relationship Id="rId10" Type="http://schemas.openxmlformats.org/officeDocument/2006/relationships/image" Target="../media/image589.png"/><Relationship Id="rId19" Type="http://schemas.openxmlformats.org/officeDocument/2006/relationships/image" Target="../media/image598.png"/><Relationship Id="rId4" Type="http://schemas.openxmlformats.org/officeDocument/2006/relationships/image" Target="../media/image36.png"/><Relationship Id="rId9" Type="http://schemas.openxmlformats.org/officeDocument/2006/relationships/image" Target="../media/image588.png"/><Relationship Id="rId14" Type="http://schemas.openxmlformats.org/officeDocument/2006/relationships/image" Target="../media/image593.png"/><Relationship Id="rId22" Type="http://schemas.openxmlformats.org/officeDocument/2006/relationships/image" Target="../media/image600.png"/></Relationships>
</file>

<file path=ppt/slides/_rels/slide59.xml.rels><?xml version="1.0" encoding="UTF-8" standalone="yes"?>
<Relationships xmlns="http://schemas.openxmlformats.org/package/2006/relationships"><Relationship Id="rId8" Type="http://schemas.openxmlformats.org/officeDocument/2006/relationships/image" Target="../media/image604.png"/><Relationship Id="rId13" Type="http://schemas.openxmlformats.org/officeDocument/2006/relationships/image" Target="../media/image513.png"/><Relationship Id="rId18" Type="http://schemas.openxmlformats.org/officeDocument/2006/relationships/image" Target="../media/image613.png"/><Relationship Id="rId3" Type="http://schemas.openxmlformats.org/officeDocument/2006/relationships/image" Target="../media/image11.png"/><Relationship Id="rId21" Type="http://schemas.openxmlformats.org/officeDocument/2006/relationships/image" Target="../media/image166.png"/><Relationship Id="rId7" Type="http://schemas.openxmlformats.org/officeDocument/2006/relationships/image" Target="../media/image603.png"/><Relationship Id="rId12" Type="http://schemas.openxmlformats.org/officeDocument/2006/relationships/image" Target="../media/image608.png"/><Relationship Id="rId17" Type="http://schemas.openxmlformats.org/officeDocument/2006/relationships/image" Target="../media/image612.png"/><Relationship Id="rId2" Type="http://schemas.openxmlformats.org/officeDocument/2006/relationships/notesSlide" Target="../notesSlides/notesSlide35.xml"/><Relationship Id="rId16" Type="http://schemas.openxmlformats.org/officeDocument/2006/relationships/image" Target="../media/image611.png"/><Relationship Id="rId20" Type="http://schemas.openxmlformats.org/officeDocument/2006/relationships/image" Target="../media/image615.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607.png"/><Relationship Id="rId5" Type="http://schemas.openxmlformats.org/officeDocument/2006/relationships/image" Target="../media/image512.png"/><Relationship Id="rId15" Type="http://schemas.openxmlformats.org/officeDocument/2006/relationships/image" Target="../media/image610.png"/><Relationship Id="rId10" Type="http://schemas.openxmlformats.org/officeDocument/2006/relationships/image" Target="../media/image606.png"/><Relationship Id="rId19" Type="http://schemas.openxmlformats.org/officeDocument/2006/relationships/image" Target="../media/image614.png"/><Relationship Id="rId4" Type="http://schemas.openxmlformats.org/officeDocument/2006/relationships/image" Target="../media/image36.png"/><Relationship Id="rId9" Type="http://schemas.openxmlformats.org/officeDocument/2006/relationships/image" Target="../media/image605.png"/><Relationship Id="rId14" Type="http://schemas.openxmlformats.org/officeDocument/2006/relationships/image" Target="../media/image609.pn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11.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56.png"/><Relationship Id="rId24" Type="http://schemas.openxmlformats.org/officeDocument/2006/relationships/image" Target="../media/image69.png"/><Relationship Id="rId5" Type="http://schemas.openxmlformats.org/officeDocument/2006/relationships/image" Target="../media/image37.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36.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60.xml.rels><?xml version="1.0" encoding="UTF-8" standalone="yes"?>
<Relationships xmlns="http://schemas.openxmlformats.org/package/2006/relationships"><Relationship Id="rId8" Type="http://schemas.openxmlformats.org/officeDocument/2006/relationships/image" Target="../media/image618.png"/><Relationship Id="rId13" Type="http://schemas.openxmlformats.org/officeDocument/2006/relationships/image" Target="../media/image623.png"/><Relationship Id="rId18" Type="http://schemas.openxmlformats.org/officeDocument/2006/relationships/image" Target="../media/image628.png"/><Relationship Id="rId3" Type="http://schemas.openxmlformats.org/officeDocument/2006/relationships/image" Target="../media/image11.png"/><Relationship Id="rId7" Type="http://schemas.openxmlformats.org/officeDocument/2006/relationships/image" Target="../media/image617.png"/><Relationship Id="rId12" Type="http://schemas.openxmlformats.org/officeDocument/2006/relationships/image" Target="../media/image622.png"/><Relationship Id="rId17" Type="http://schemas.openxmlformats.org/officeDocument/2006/relationships/image" Target="../media/image627.png"/><Relationship Id="rId2" Type="http://schemas.openxmlformats.org/officeDocument/2006/relationships/notesSlide" Target="../notesSlides/notesSlide36.xml"/><Relationship Id="rId16" Type="http://schemas.openxmlformats.org/officeDocument/2006/relationships/image" Target="../media/image626.png"/><Relationship Id="rId20" Type="http://schemas.openxmlformats.org/officeDocument/2006/relationships/image" Target="../media/image630.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621.png"/><Relationship Id="rId5" Type="http://schemas.openxmlformats.org/officeDocument/2006/relationships/image" Target="../media/image616.png"/><Relationship Id="rId15" Type="http://schemas.openxmlformats.org/officeDocument/2006/relationships/image" Target="../media/image625.png"/><Relationship Id="rId10" Type="http://schemas.openxmlformats.org/officeDocument/2006/relationships/image" Target="../media/image620.png"/><Relationship Id="rId19" Type="http://schemas.openxmlformats.org/officeDocument/2006/relationships/image" Target="../media/image629.png"/><Relationship Id="rId4" Type="http://schemas.openxmlformats.org/officeDocument/2006/relationships/image" Target="../media/image36.png"/><Relationship Id="rId9" Type="http://schemas.openxmlformats.org/officeDocument/2006/relationships/image" Target="../media/image619.png"/><Relationship Id="rId14" Type="http://schemas.openxmlformats.org/officeDocument/2006/relationships/image" Target="../media/image624.png"/></Relationships>
</file>

<file path=ppt/slides/_rels/slide61.xml.rels><?xml version="1.0" encoding="UTF-8" standalone="yes"?>
<Relationships xmlns="http://schemas.openxmlformats.org/package/2006/relationships"><Relationship Id="rId8" Type="http://schemas.openxmlformats.org/officeDocument/2006/relationships/image" Target="../media/image632.png"/><Relationship Id="rId13" Type="http://schemas.openxmlformats.org/officeDocument/2006/relationships/image" Target="../media/image637.png"/><Relationship Id="rId18" Type="http://schemas.openxmlformats.org/officeDocument/2006/relationships/image" Target="../media/image641.png"/><Relationship Id="rId3" Type="http://schemas.openxmlformats.org/officeDocument/2006/relationships/image" Target="../media/image11.png"/><Relationship Id="rId21" Type="http://schemas.openxmlformats.org/officeDocument/2006/relationships/image" Target="../media/image644.png"/><Relationship Id="rId7" Type="http://schemas.openxmlformats.org/officeDocument/2006/relationships/image" Target="../media/image631.png"/><Relationship Id="rId12" Type="http://schemas.openxmlformats.org/officeDocument/2006/relationships/image" Target="../media/image636.png"/><Relationship Id="rId17" Type="http://schemas.openxmlformats.org/officeDocument/2006/relationships/image" Target="../media/image640.png"/><Relationship Id="rId2" Type="http://schemas.openxmlformats.org/officeDocument/2006/relationships/notesSlide" Target="../notesSlides/notesSlide37.xml"/><Relationship Id="rId16" Type="http://schemas.openxmlformats.org/officeDocument/2006/relationships/image" Target="../media/image166.png"/><Relationship Id="rId20" Type="http://schemas.openxmlformats.org/officeDocument/2006/relationships/image" Target="../media/image643.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635.png"/><Relationship Id="rId5" Type="http://schemas.openxmlformats.org/officeDocument/2006/relationships/image" Target="../media/image162.png"/><Relationship Id="rId15" Type="http://schemas.openxmlformats.org/officeDocument/2006/relationships/image" Target="../media/image639.png"/><Relationship Id="rId23" Type="http://schemas.openxmlformats.org/officeDocument/2006/relationships/image" Target="../media/image646.png"/><Relationship Id="rId10" Type="http://schemas.openxmlformats.org/officeDocument/2006/relationships/image" Target="../media/image634.png"/><Relationship Id="rId19" Type="http://schemas.openxmlformats.org/officeDocument/2006/relationships/image" Target="../media/image642.png"/><Relationship Id="rId4" Type="http://schemas.openxmlformats.org/officeDocument/2006/relationships/image" Target="../media/image36.png"/><Relationship Id="rId9" Type="http://schemas.openxmlformats.org/officeDocument/2006/relationships/image" Target="../media/image633.png"/><Relationship Id="rId14" Type="http://schemas.openxmlformats.org/officeDocument/2006/relationships/image" Target="../media/image638.png"/><Relationship Id="rId22" Type="http://schemas.openxmlformats.org/officeDocument/2006/relationships/image" Target="../media/image645.png"/></Relationships>
</file>

<file path=ppt/slides/_rels/slide62.xml.rels><?xml version="1.0" encoding="UTF-8" standalone="yes"?>
<Relationships xmlns="http://schemas.openxmlformats.org/package/2006/relationships"><Relationship Id="rId8" Type="http://schemas.openxmlformats.org/officeDocument/2006/relationships/image" Target="../media/image649.png"/><Relationship Id="rId13" Type="http://schemas.openxmlformats.org/officeDocument/2006/relationships/image" Target="../media/image653.png"/><Relationship Id="rId18" Type="http://schemas.openxmlformats.org/officeDocument/2006/relationships/image" Target="../media/image469.png"/><Relationship Id="rId26" Type="http://schemas.openxmlformats.org/officeDocument/2006/relationships/image" Target="../media/image664.png"/><Relationship Id="rId3" Type="http://schemas.openxmlformats.org/officeDocument/2006/relationships/image" Target="../media/image11.png"/><Relationship Id="rId21" Type="http://schemas.openxmlformats.org/officeDocument/2006/relationships/image" Target="../media/image659.png"/><Relationship Id="rId7" Type="http://schemas.openxmlformats.org/officeDocument/2006/relationships/image" Target="../media/image648.png"/><Relationship Id="rId12" Type="http://schemas.openxmlformats.org/officeDocument/2006/relationships/image" Target="../media/image652.png"/><Relationship Id="rId17" Type="http://schemas.openxmlformats.org/officeDocument/2006/relationships/image" Target="../media/image657.png"/><Relationship Id="rId25" Type="http://schemas.openxmlformats.org/officeDocument/2006/relationships/image" Target="../media/image663.png"/><Relationship Id="rId2" Type="http://schemas.openxmlformats.org/officeDocument/2006/relationships/notesSlide" Target="../notesSlides/notesSlide38.xml"/><Relationship Id="rId16" Type="http://schemas.openxmlformats.org/officeDocument/2006/relationships/image" Target="../media/image656.png"/><Relationship Id="rId20" Type="http://schemas.openxmlformats.org/officeDocument/2006/relationships/image" Target="../media/image658.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651.png"/><Relationship Id="rId24" Type="http://schemas.openxmlformats.org/officeDocument/2006/relationships/image" Target="../media/image662.png"/><Relationship Id="rId5" Type="http://schemas.openxmlformats.org/officeDocument/2006/relationships/image" Target="../media/image647.png"/><Relationship Id="rId15" Type="http://schemas.openxmlformats.org/officeDocument/2006/relationships/image" Target="../media/image655.png"/><Relationship Id="rId23" Type="http://schemas.openxmlformats.org/officeDocument/2006/relationships/image" Target="../media/image661.png"/><Relationship Id="rId10" Type="http://schemas.openxmlformats.org/officeDocument/2006/relationships/image" Target="../media/image650.png"/><Relationship Id="rId19" Type="http://schemas.openxmlformats.org/officeDocument/2006/relationships/image" Target="../media/image166.png"/><Relationship Id="rId4" Type="http://schemas.openxmlformats.org/officeDocument/2006/relationships/image" Target="../media/image36.png"/><Relationship Id="rId9" Type="http://schemas.openxmlformats.org/officeDocument/2006/relationships/image" Target="../media/image632.png"/><Relationship Id="rId14" Type="http://schemas.openxmlformats.org/officeDocument/2006/relationships/image" Target="../media/image654.png"/><Relationship Id="rId22" Type="http://schemas.openxmlformats.org/officeDocument/2006/relationships/image" Target="../media/image660.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665.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666.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667.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668.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image" Target="../media/image669.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image" Target="../media/image672.pn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image" Target="../media/image673.png"/><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image" Target="../media/image675.png"/><Relationship Id="rId2" Type="http://schemas.openxmlformats.org/officeDocument/2006/relationships/image" Target="../media/image674.png"/><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image" Target="../media/image676.png"/><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2" Type="http://schemas.openxmlformats.org/officeDocument/2006/relationships/image" Target="../media/image677.pn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0" y="4899422"/>
            <a:ext cx="1702594" cy="2476500"/>
          </a:xfrm>
          <a:prstGeom prst="rect">
            <a:avLst/>
          </a:prstGeom>
        </p:spPr>
      </p:pic>
      <p:pic>
        <p:nvPicPr>
          <p:cNvPr id="5" name="Image 3" descr="preencoded.png"/>
          <p:cNvPicPr>
            <a:picLocks noChangeAspect="1"/>
          </p:cNvPicPr>
          <p:nvPr/>
        </p:nvPicPr>
        <p:blipFill>
          <a:blip r:embed="rId6"/>
          <a:stretch>
            <a:fillRect/>
          </a:stretch>
        </p:blipFill>
        <p:spPr>
          <a:xfrm>
            <a:off x="0" y="1006525"/>
            <a:ext cx="2778473" cy="2801840"/>
          </a:xfrm>
          <a:prstGeom prst="rect">
            <a:avLst/>
          </a:prstGeom>
        </p:spPr>
      </p:pic>
      <p:pic>
        <p:nvPicPr>
          <p:cNvPr id="6" name="Image 4" descr="preencoded.png"/>
          <p:cNvPicPr>
            <a:picLocks noChangeAspect="1"/>
          </p:cNvPicPr>
          <p:nvPr/>
        </p:nvPicPr>
        <p:blipFill>
          <a:blip r:embed="rId7"/>
          <a:stretch>
            <a:fillRect/>
          </a:stretch>
        </p:blipFill>
        <p:spPr>
          <a:xfrm>
            <a:off x="0" y="4543425"/>
            <a:ext cx="804258" cy="1671638"/>
          </a:xfrm>
          <a:prstGeom prst="rect">
            <a:avLst/>
          </a:prstGeom>
        </p:spPr>
      </p:pic>
      <p:pic>
        <p:nvPicPr>
          <p:cNvPr id="7" name="Image 5" descr="preencoded.png"/>
          <p:cNvPicPr>
            <a:picLocks noChangeAspect="1"/>
          </p:cNvPicPr>
          <p:nvPr/>
        </p:nvPicPr>
        <p:blipFill>
          <a:blip r:embed="rId8"/>
          <a:stretch>
            <a:fillRect/>
          </a:stretch>
        </p:blipFill>
        <p:spPr>
          <a:xfrm>
            <a:off x="827475" y="4543425"/>
            <a:ext cx="804258" cy="1671638"/>
          </a:xfrm>
          <a:prstGeom prst="rect">
            <a:avLst/>
          </a:prstGeom>
        </p:spPr>
      </p:pic>
      <p:pic>
        <p:nvPicPr>
          <p:cNvPr id="8" name="Image 6" descr="preencoded.png"/>
          <p:cNvPicPr>
            <a:picLocks noChangeAspect="1"/>
          </p:cNvPicPr>
          <p:nvPr/>
        </p:nvPicPr>
        <p:blipFill>
          <a:blip r:embed="rId9"/>
          <a:stretch>
            <a:fillRect/>
          </a:stretch>
        </p:blipFill>
        <p:spPr>
          <a:xfrm>
            <a:off x="1654950" y="4543425"/>
            <a:ext cx="804258" cy="1671638"/>
          </a:xfrm>
          <a:prstGeom prst="rect">
            <a:avLst/>
          </a:prstGeom>
        </p:spPr>
      </p:pic>
      <p:pic>
        <p:nvPicPr>
          <p:cNvPr id="9" name="Image 7" descr="preencoded.png"/>
          <p:cNvPicPr>
            <a:picLocks noChangeAspect="1"/>
          </p:cNvPicPr>
          <p:nvPr/>
        </p:nvPicPr>
        <p:blipFill>
          <a:blip r:embed="rId10"/>
          <a:stretch>
            <a:fillRect/>
          </a:stretch>
        </p:blipFill>
        <p:spPr>
          <a:xfrm>
            <a:off x="2482426" y="4543425"/>
            <a:ext cx="804258" cy="1671638"/>
          </a:xfrm>
          <a:prstGeom prst="rect">
            <a:avLst/>
          </a:prstGeom>
        </p:spPr>
      </p:pic>
      <p:pic>
        <p:nvPicPr>
          <p:cNvPr id="10" name="Image 8" descr="preencoded.png"/>
          <p:cNvPicPr>
            <a:picLocks noChangeAspect="1"/>
          </p:cNvPicPr>
          <p:nvPr/>
        </p:nvPicPr>
        <p:blipFill>
          <a:blip r:embed="rId11"/>
          <a:stretch>
            <a:fillRect/>
          </a:stretch>
        </p:blipFill>
        <p:spPr>
          <a:xfrm>
            <a:off x="3309900" y="4543425"/>
            <a:ext cx="804258" cy="1671638"/>
          </a:xfrm>
          <a:prstGeom prst="rect">
            <a:avLst/>
          </a:prstGeom>
        </p:spPr>
      </p:pic>
      <p:pic>
        <p:nvPicPr>
          <p:cNvPr id="11" name="Image 9" descr="preencoded.png"/>
          <p:cNvPicPr>
            <a:picLocks noChangeAspect="1"/>
          </p:cNvPicPr>
          <p:nvPr/>
        </p:nvPicPr>
        <p:blipFill>
          <a:blip r:embed="rId12"/>
          <a:stretch>
            <a:fillRect/>
          </a:stretch>
        </p:blipFill>
        <p:spPr>
          <a:xfrm>
            <a:off x="4137375" y="4543425"/>
            <a:ext cx="804258" cy="1671638"/>
          </a:xfrm>
          <a:prstGeom prst="rect">
            <a:avLst/>
          </a:prstGeom>
        </p:spPr>
      </p:pic>
      <p:pic>
        <p:nvPicPr>
          <p:cNvPr id="12" name="Image 10" descr="preencoded.png"/>
          <p:cNvPicPr>
            <a:picLocks noChangeAspect="1"/>
          </p:cNvPicPr>
          <p:nvPr/>
        </p:nvPicPr>
        <p:blipFill>
          <a:blip r:embed="rId13"/>
          <a:stretch>
            <a:fillRect/>
          </a:stretch>
        </p:blipFill>
        <p:spPr>
          <a:xfrm>
            <a:off x="4964850" y="4543425"/>
            <a:ext cx="804258" cy="1671638"/>
          </a:xfrm>
          <a:prstGeom prst="rect">
            <a:avLst/>
          </a:prstGeom>
        </p:spPr>
      </p:pic>
      <p:pic>
        <p:nvPicPr>
          <p:cNvPr id="13" name="Image 11" descr="preencoded.png"/>
          <p:cNvPicPr>
            <a:picLocks noChangeAspect="1"/>
          </p:cNvPicPr>
          <p:nvPr/>
        </p:nvPicPr>
        <p:blipFill>
          <a:blip r:embed="rId14"/>
          <a:stretch>
            <a:fillRect/>
          </a:stretch>
        </p:blipFill>
        <p:spPr>
          <a:xfrm>
            <a:off x="5792326" y="4543425"/>
            <a:ext cx="804258" cy="1671638"/>
          </a:xfrm>
          <a:prstGeom prst="rect">
            <a:avLst/>
          </a:prstGeom>
        </p:spPr>
      </p:pic>
      <p:pic>
        <p:nvPicPr>
          <p:cNvPr id="14" name="Image 12" descr="preencoded.png"/>
          <p:cNvPicPr>
            <a:picLocks noChangeAspect="1"/>
          </p:cNvPicPr>
          <p:nvPr/>
        </p:nvPicPr>
        <p:blipFill>
          <a:blip r:embed="rId15"/>
          <a:stretch>
            <a:fillRect/>
          </a:stretch>
        </p:blipFill>
        <p:spPr>
          <a:xfrm>
            <a:off x="6619801" y="4543425"/>
            <a:ext cx="804258" cy="1671638"/>
          </a:xfrm>
          <a:prstGeom prst="rect">
            <a:avLst/>
          </a:prstGeom>
        </p:spPr>
      </p:pic>
      <p:pic>
        <p:nvPicPr>
          <p:cNvPr id="15" name="Image 13" descr="preencoded.png"/>
          <p:cNvPicPr>
            <a:picLocks noChangeAspect="1"/>
          </p:cNvPicPr>
          <p:nvPr/>
        </p:nvPicPr>
        <p:blipFill>
          <a:blip r:embed="rId16"/>
          <a:stretch>
            <a:fillRect/>
          </a:stretch>
        </p:blipFill>
        <p:spPr>
          <a:xfrm>
            <a:off x="7447276" y="4543425"/>
            <a:ext cx="804258" cy="1671638"/>
          </a:xfrm>
          <a:prstGeom prst="rect">
            <a:avLst/>
          </a:prstGeom>
        </p:spPr>
      </p:pic>
      <p:pic>
        <p:nvPicPr>
          <p:cNvPr id="16" name="Image 14" descr="preencoded.png"/>
          <p:cNvPicPr>
            <a:picLocks noChangeAspect="1"/>
          </p:cNvPicPr>
          <p:nvPr/>
        </p:nvPicPr>
        <p:blipFill>
          <a:blip r:embed="rId17"/>
          <a:stretch>
            <a:fillRect/>
          </a:stretch>
        </p:blipFill>
        <p:spPr>
          <a:xfrm>
            <a:off x="8274751" y="4543425"/>
            <a:ext cx="804258" cy="1671638"/>
          </a:xfrm>
          <a:prstGeom prst="rect">
            <a:avLst/>
          </a:prstGeom>
        </p:spPr>
      </p:pic>
      <p:pic>
        <p:nvPicPr>
          <p:cNvPr id="17" name="Image 15" descr="preencoded.png"/>
          <p:cNvPicPr>
            <a:picLocks noChangeAspect="1"/>
          </p:cNvPicPr>
          <p:nvPr/>
        </p:nvPicPr>
        <p:blipFill>
          <a:blip r:embed="rId18"/>
          <a:stretch>
            <a:fillRect/>
          </a:stretch>
        </p:blipFill>
        <p:spPr>
          <a:xfrm>
            <a:off x="9102226" y="4543425"/>
            <a:ext cx="803775" cy="1671638"/>
          </a:xfrm>
          <a:prstGeom prst="rect">
            <a:avLst/>
          </a:prstGeom>
        </p:spPr>
      </p:pic>
      <p:pic>
        <p:nvPicPr>
          <p:cNvPr id="18" name="Image 16" descr="preencoded.png"/>
          <p:cNvPicPr>
            <a:picLocks noChangeAspect="1"/>
          </p:cNvPicPr>
          <p:nvPr/>
        </p:nvPicPr>
        <p:blipFill>
          <a:blip r:embed="rId19"/>
          <a:stretch>
            <a:fillRect/>
          </a:stretch>
        </p:blipFill>
        <p:spPr>
          <a:xfrm>
            <a:off x="1636812" y="2051447"/>
            <a:ext cx="6632377" cy="2755106"/>
          </a:xfrm>
          <a:prstGeom prst="rect">
            <a:avLst/>
          </a:prstGeom>
        </p:spPr>
      </p:pic>
      <p:pic>
        <p:nvPicPr>
          <p:cNvPr id="19" name="Image 17" descr="preencoded.png"/>
          <p:cNvPicPr>
            <a:picLocks noChangeAspect="1"/>
          </p:cNvPicPr>
          <p:nvPr/>
        </p:nvPicPr>
        <p:blipFill>
          <a:blip r:embed="rId20"/>
          <a:stretch>
            <a:fillRect/>
          </a:stretch>
        </p:blipFill>
        <p:spPr>
          <a:xfrm>
            <a:off x="4376441" y="2422922"/>
            <a:ext cx="348258" cy="309563"/>
          </a:xfrm>
          <a:prstGeom prst="rect">
            <a:avLst/>
          </a:prstGeom>
        </p:spPr>
      </p:pic>
      <p:pic>
        <p:nvPicPr>
          <p:cNvPr id="20" name="Image 18" descr="preencoded.png"/>
          <p:cNvPicPr>
            <a:picLocks noChangeAspect="1"/>
          </p:cNvPicPr>
          <p:nvPr/>
        </p:nvPicPr>
        <p:blipFill>
          <a:blip r:embed="rId21"/>
          <a:stretch>
            <a:fillRect/>
          </a:stretch>
        </p:blipFill>
        <p:spPr>
          <a:xfrm>
            <a:off x="4848523" y="2422922"/>
            <a:ext cx="278606" cy="309563"/>
          </a:xfrm>
          <a:prstGeom prst="rect">
            <a:avLst/>
          </a:prstGeom>
        </p:spPr>
      </p:pic>
      <p:pic>
        <p:nvPicPr>
          <p:cNvPr id="21" name="Image 19" descr="preencoded.png"/>
          <p:cNvPicPr>
            <a:picLocks noChangeAspect="1"/>
          </p:cNvPicPr>
          <p:nvPr/>
        </p:nvPicPr>
        <p:blipFill>
          <a:blip r:embed="rId22"/>
          <a:stretch>
            <a:fillRect/>
          </a:stretch>
        </p:blipFill>
        <p:spPr>
          <a:xfrm>
            <a:off x="5250954" y="2422922"/>
            <a:ext cx="278606" cy="309563"/>
          </a:xfrm>
          <a:prstGeom prst="rect">
            <a:avLst/>
          </a:prstGeom>
        </p:spPr>
      </p:pic>
      <p:pic>
        <p:nvPicPr>
          <p:cNvPr id="22" name="Image 20" descr="preencoded.png"/>
          <p:cNvPicPr>
            <a:picLocks noChangeAspect="1"/>
          </p:cNvPicPr>
          <p:nvPr/>
        </p:nvPicPr>
        <p:blipFill>
          <a:blip r:embed="rId23"/>
          <a:stretch>
            <a:fillRect/>
          </a:stretch>
        </p:blipFill>
        <p:spPr>
          <a:xfrm>
            <a:off x="3765055" y="3908822"/>
            <a:ext cx="162520" cy="247650"/>
          </a:xfrm>
          <a:prstGeom prst="rect">
            <a:avLst/>
          </a:prstGeom>
        </p:spPr>
      </p:pic>
      <p:pic>
        <p:nvPicPr>
          <p:cNvPr id="23" name="Image 21" descr="preencoded.png"/>
          <p:cNvPicPr>
            <a:picLocks noChangeAspect="1"/>
          </p:cNvPicPr>
          <p:nvPr/>
        </p:nvPicPr>
        <p:blipFill>
          <a:blip r:embed="rId24"/>
          <a:stretch>
            <a:fillRect/>
          </a:stretch>
        </p:blipFill>
        <p:spPr>
          <a:xfrm>
            <a:off x="4736306" y="3908822"/>
            <a:ext cx="185738" cy="247650"/>
          </a:xfrm>
          <a:prstGeom prst="rect">
            <a:avLst/>
          </a:prstGeom>
        </p:spPr>
      </p:pic>
      <p:pic>
        <p:nvPicPr>
          <p:cNvPr id="24" name="Image 22" descr="preencoded.png"/>
          <p:cNvPicPr>
            <a:picLocks noChangeAspect="1"/>
          </p:cNvPicPr>
          <p:nvPr/>
        </p:nvPicPr>
        <p:blipFill>
          <a:blip r:embed="rId25"/>
          <a:stretch>
            <a:fillRect/>
          </a:stretch>
        </p:blipFill>
        <p:spPr>
          <a:xfrm>
            <a:off x="5819775" y="3908822"/>
            <a:ext cx="232172" cy="247650"/>
          </a:xfrm>
          <a:prstGeom prst="rect">
            <a:avLst/>
          </a:prstGeom>
        </p:spPr>
      </p:pic>
      <p:sp>
        <p:nvSpPr>
          <p:cNvPr id="25" name="Text 0"/>
          <p:cNvSpPr/>
          <p:nvPr/>
        </p:nvSpPr>
        <p:spPr>
          <a:xfrm>
            <a:off x="1232867" y="2918222"/>
            <a:ext cx="7386430" cy="371897"/>
          </a:xfrm>
          <a:prstGeom prst="rect">
            <a:avLst/>
          </a:prstGeom>
          <a:noFill/>
          <a:ln/>
        </p:spPr>
        <p:txBody>
          <a:bodyPr wrap="square" lIns="0" tIns="0" rIns="0" bIns="0" rtlCol="0" anchor="t">
            <a:spAutoFit/>
          </a:bodyPr>
          <a:lstStyle/>
          <a:p>
            <a:pPr algn="ctr">
              <a:lnSpc>
                <a:spcPts val="2925"/>
              </a:lnSpc>
            </a:pPr>
            <a:r>
              <a:rPr lang="ko-KR" altLang="en-US" sz="2566" b="1" dirty="0">
                <a:solidFill>
                  <a:srgbClr val="1F2937"/>
                </a:solidFill>
                <a:latin typeface="Noto Serif KR" pitchFamily="34" charset="0"/>
                <a:ea typeface="Noto Serif KR" pitchFamily="34" charset="-122"/>
                <a:cs typeface="Noto Serif KR" pitchFamily="34" charset="-120"/>
              </a:rPr>
              <a:t> 미래 도시 혁신을 위한 스마트 인프라 설계 과정</a:t>
            </a:r>
            <a:endParaRPr lang="en-US" sz="2566" dirty="0"/>
          </a:p>
        </p:txBody>
      </p:sp>
      <p:sp>
        <p:nvSpPr>
          <p:cNvPr id="26" name="Text 1"/>
          <p:cNvSpPr/>
          <p:nvPr/>
        </p:nvSpPr>
        <p:spPr>
          <a:xfrm>
            <a:off x="1850023" y="3413522"/>
            <a:ext cx="6205955" cy="256480"/>
          </a:xfrm>
          <a:prstGeom prst="rect">
            <a:avLst/>
          </a:prstGeom>
          <a:noFill/>
          <a:ln/>
        </p:spPr>
        <p:txBody>
          <a:bodyPr wrap="square" lIns="0" tIns="0" rIns="0" bIns="0" rtlCol="0" anchor="t">
            <a:spAutoFit/>
          </a:bodyPr>
          <a:lstStyle/>
          <a:p>
            <a:pPr algn="ctr">
              <a:lnSpc>
                <a:spcPts val="1950"/>
              </a:lnSpc>
            </a:pPr>
            <a:r>
              <a:rPr lang="en-US" sz="1337" dirty="0">
                <a:solidFill>
                  <a:srgbClr val="4B5563"/>
                </a:solidFill>
                <a:latin typeface="Noto Sans KR" pitchFamily="34" charset="0"/>
                <a:ea typeface="Noto Sans KR" pitchFamily="34" charset="-122"/>
                <a:cs typeface="Noto Sans KR" pitchFamily="34" charset="-120"/>
              </a:rPr>
              <a:t>인공지능을 활용한 </a:t>
            </a:r>
            <a:r>
              <a:rPr lang="en-US" sz="1337" dirty="0" err="1">
                <a:solidFill>
                  <a:srgbClr val="4B5563"/>
                </a:solidFill>
                <a:latin typeface="Noto Sans KR" pitchFamily="34" charset="0"/>
                <a:ea typeface="Noto Sans KR" pitchFamily="34" charset="-122"/>
                <a:cs typeface="Noto Sans KR" pitchFamily="34" charset="-120"/>
              </a:rPr>
              <a:t>도시</a:t>
            </a:r>
            <a:r>
              <a:rPr lang="en-US" sz="1337" dirty="0">
                <a:solidFill>
                  <a:srgbClr val="4B5563"/>
                </a:solidFill>
                <a:latin typeface="Noto Sans KR" pitchFamily="34" charset="0"/>
                <a:ea typeface="Noto Sans KR" pitchFamily="34" charset="-122"/>
                <a:cs typeface="Noto Sans KR" pitchFamily="34" charset="-120"/>
              </a:rPr>
              <a:t> </a:t>
            </a:r>
            <a:r>
              <a:rPr lang="ko-KR" altLang="en-US" sz="1337" dirty="0">
                <a:solidFill>
                  <a:srgbClr val="4B5563"/>
                </a:solidFill>
                <a:latin typeface="Noto Sans KR" pitchFamily="34" charset="0"/>
                <a:ea typeface="Noto Sans KR" pitchFamily="34" charset="-122"/>
                <a:cs typeface="Noto Sans KR" pitchFamily="34" charset="-120"/>
              </a:rPr>
              <a:t>설계 </a:t>
            </a:r>
            <a:r>
              <a:rPr lang="en-US" sz="1337" dirty="0" err="1">
                <a:solidFill>
                  <a:srgbClr val="4B5563"/>
                </a:solidFill>
                <a:latin typeface="Noto Sans KR" pitchFamily="34" charset="0"/>
                <a:ea typeface="Noto Sans KR" pitchFamily="34" charset="-122"/>
                <a:cs typeface="Noto Sans KR" pitchFamily="34" charset="-120"/>
              </a:rPr>
              <a:t>솔루션</a:t>
            </a:r>
            <a:r>
              <a:rPr lang="en-US" sz="1337" dirty="0">
                <a:solidFill>
                  <a:srgbClr val="4B5563"/>
                </a:solidFill>
                <a:latin typeface="Noto Sans KR" pitchFamily="34" charset="0"/>
                <a:ea typeface="Noto Sans KR" pitchFamily="34" charset="-122"/>
                <a:cs typeface="Noto Sans KR" pitchFamily="34" charset="-120"/>
              </a:rPr>
              <a:t> 실무 훈련</a:t>
            </a:r>
            <a:endParaRPr lang="en-US" sz="1337" dirty="0"/>
          </a:p>
        </p:txBody>
      </p:sp>
      <p:sp>
        <p:nvSpPr>
          <p:cNvPr id="27" name="Text 2"/>
          <p:cNvSpPr/>
          <p:nvPr/>
        </p:nvSpPr>
        <p:spPr>
          <a:xfrm>
            <a:off x="3454718" y="4218384"/>
            <a:ext cx="783193" cy="218008"/>
          </a:xfrm>
          <a:prstGeom prst="rect">
            <a:avLst/>
          </a:prstGeom>
          <a:noFill/>
          <a:ln/>
        </p:spPr>
        <p:txBody>
          <a:bodyPr wrap="square" lIns="0" tIns="0" rIns="0" bIns="0" rtlCol="0" anchor="t">
            <a:spAutoFit/>
          </a:bodyPr>
          <a:lstStyle/>
          <a:p>
            <a:pPr algn="ctr">
              <a:lnSpc>
                <a:spcPts val="1706"/>
              </a:lnSpc>
            </a:pPr>
            <a:r>
              <a:rPr lang="en-US" sz="1024" dirty="0">
                <a:solidFill>
                  <a:srgbClr val="4B5563"/>
                </a:solidFill>
                <a:latin typeface="Noto Sans KR" pitchFamily="34" charset="0"/>
                <a:ea typeface="Noto Sans KR" pitchFamily="34" charset="-122"/>
                <a:cs typeface="Noto Sans KR" pitchFamily="34" charset="-120"/>
              </a:rPr>
              <a:t>2025-09-26</a:t>
            </a:r>
            <a:endParaRPr lang="en-US" sz="1024" dirty="0"/>
          </a:p>
        </p:txBody>
      </p:sp>
      <p:sp>
        <p:nvSpPr>
          <p:cNvPr id="28" name="Text 3"/>
          <p:cNvSpPr/>
          <p:nvPr/>
        </p:nvSpPr>
        <p:spPr>
          <a:xfrm>
            <a:off x="4412040" y="4218384"/>
            <a:ext cx="834271" cy="218008"/>
          </a:xfrm>
          <a:prstGeom prst="rect">
            <a:avLst/>
          </a:prstGeom>
          <a:noFill/>
          <a:ln/>
        </p:spPr>
        <p:txBody>
          <a:bodyPr wrap="square" lIns="0" tIns="0" rIns="0" bIns="0" rtlCol="0" anchor="t">
            <a:spAutoFit/>
          </a:bodyPr>
          <a:lstStyle/>
          <a:p>
            <a:pPr algn="ctr">
              <a:lnSpc>
                <a:spcPts val="1706"/>
              </a:lnSpc>
            </a:pPr>
            <a:r>
              <a:rPr lang="en-US" sz="1024" dirty="0">
                <a:solidFill>
                  <a:srgbClr val="4B5563"/>
                </a:solidFill>
                <a:latin typeface="Noto Sans KR" pitchFamily="34" charset="0"/>
                <a:ea typeface="Noto Sans KR" pitchFamily="34" charset="-122"/>
                <a:cs typeface="Noto Sans KR" pitchFamily="34" charset="-120"/>
              </a:rPr>
              <a:t>6일 (48시간)</a:t>
            </a:r>
            <a:endParaRPr lang="en-US" sz="1024" dirty="0"/>
          </a:p>
        </p:txBody>
      </p:sp>
      <p:sp>
        <p:nvSpPr>
          <p:cNvPr id="29" name="Text 4"/>
          <p:cNvSpPr/>
          <p:nvPr/>
        </p:nvSpPr>
        <p:spPr>
          <a:xfrm>
            <a:off x="5408057" y="4218384"/>
            <a:ext cx="1055608" cy="218008"/>
          </a:xfrm>
          <a:prstGeom prst="rect">
            <a:avLst/>
          </a:prstGeom>
          <a:noFill/>
          <a:ln/>
        </p:spPr>
        <p:txBody>
          <a:bodyPr wrap="square" lIns="0" tIns="0" rIns="0" bIns="0" rtlCol="0" anchor="t">
            <a:spAutoFit/>
          </a:bodyPr>
          <a:lstStyle/>
          <a:p>
            <a:pPr algn="ctr">
              <a:lnSpc>
                <a:spcPts val="1706"/>
              </a:lnSpc>
            </a:pPr>
            <a:r>
              <a:rPr lang="en-US" sz="1024" dirty="0">
                <a:solidFill>
                  <a:srgbClr val="4B5563"/>
                </a:solidFill>
                <a:latin typeface="Noto Sans KR" pitchFamily="34" charset="0"/>
                <a:ea typeface="Noto Sans KR" pitchFamily="34" charset="-122"/>
                <a:cs typeface="Noto Sans KR" pitchFamily="34" charset="-120"/>
              </a:rPr>
              <a:t>프로페셔널 실무</a:t>
            </a:r>
            <a:endParaRPr lang="en-US" sz="1024" dirty="0"/>
          </a:p>
        </p:txBody>
      </p:sp>
      <p:sp>
        <p:nvSpPr>
          <p:cNvPr id="30" name="Text 5"/>
          <p:cNvSpPr/>
          <p:nvPr/>
        </p:nvSpPr>
        <p:spPr>
          <a:xfrm>
            <a:off x="-495300" y="5750719"/>
            <a:ext cx="10896600" cy="218008"/>
          </a:xfrm>
          <a:prstGeom prst="rect">
            <a:avLst/>
          </a:prstGeom>
          <a:noFill/>
          <a:ln/>
        </p:spPr>
        <p:txBody>
          <a:bodyPr wrap="square" lIns="0" tIns="0" rIns="0" bIns="0" rtlCol="0" anchor="t">
            <a:spAutoFit/>
          </a:bodyPr>
          <a:lstStyle/>
          <a:p>
            <a:pPr algn="ctr">
              <a:lnSpc>
                <a:spcPts val="1706"/>
              </a:lnSpc>
            </a:pPr>
            <a:r>
              <a:rPr lang="en-US" sz="1121" dirty="0">
                <a:solidFill>
                  <a:srgbClr val="374151"/>
                </a:solidFill>
                <a:latin typeface="Noto Sans KR" pitchFamily="34" charset="0"/>
                <a:ea typeface="Noto Sans KR" pitchFamily="34" charset="-122"/>
                <a:cs typeface="Noto Sans KR" pitchFamily="34" charset="-120"/>
              </a:rPr>
              <a:t>안전한 도시를 위한 인공지능 기술 실무</a:t>
            </a:r>
            <a:endParaRPr lang="en-US" sz="112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a:xfrm>
            <a:off x="495300" y="700961"/>
            <a:ext cx="8915400" cy="473358"/>
          </a:xfrm>
        </p:spPr>
        <p:txBody>
          <a:bodyPr>
            <a:normAutofit/>
          </a:bodyPr>
          <a:lstStyle/>
          <a:p>
            <a:r>
              <a:rPr lang="ko-KR" altLang="en-US" dirty="0"/>
              <a:t>스마트 시티 개론</a:t>
            </a:r>
          </a:p>
        </p:txBody>
      </p:sp>
      <p:sp>
        <p:nvSpPr>
          <p:cNvPr id="3" name="내용 개체 틀 2"/>
          <p:cNvSpPr>
            <a:spLocks noGrp="1"/>
          </p:cNvSpPr>
          <p:nvPr>
            <p:ph idx="1"/>
          </p:nvPr>
        </p:nvSpPr>
        <p:spPr>
          <a:xfrm>
            <a:off x="495300" y="1397482"/>
            <a:ext cx="2889250" cy="4469341"/>
          </a:xfrm>
        </p:spPr>
        <p:txBody>
          <a:bodyPr/>
          <a:lstStyle/>
          <a:p>
            <a:r>
              <a:rPr lang="ko-KR" altLang="en-US" dirty="0"/>
              <a:t>스마트시티는 첨단 </a:t>
            </a:r>
            <a:r>
              <a:rPr lang="en-US" altLang="ko-KR" dirty="0"/>
              <a:t>ICT</a:t>
            </a:r>
            <a:r>
              <a:rPr lang="ko-KR" altLang="en-US" dirty="0"/>
              <a:t>（</a:t>
            </a:r>
            <a:r>
              <a:rPr lang="ko-KR" altLang="en-US" dirty="0" err="1"/>
              <a:t>정보통신기술）을</a:t>
            </a:r>
            <a:r>
              <a:rPr lang="ko-KR" altLang="en-US" dirty="0"/>
              <a:t> 활용한 지능형 인프라 네트워크에 기반한 플랫폼으로 이해될 수 있음</a:t>
            </a:r>
            <a:r>
              <a:rPr lang="en-US" altLang="ko-KR" dirty="0"/>
              <a:t>.</a:t>
            </a:r>
          </a:p>
          <a:p>
            <a:r>
              <a:rPr lang="ko-KR" altLang="en-US" dirty="0"/>
              <a:t>현재는 스마트시티에 대한 표준화된 정의는 부재하며 다양한 개념이 통용되고 있음</a:t>
            </a:r>
            <a:r>
              <a:rPr lang="en-US" altLang="ko-KR" dirty="0"/>
              <a:t>.</a:t>
            </a:r>
          </a:p>
          <a:p>
            <a:r>
              <a:rPr lang="ko-KR" altLang="en-US" dirty="0"/>
              <a:t>여러가지 배경에 의해 스마트 시티가 추진되고 있는 추세임</a:t>
            </a:r>
            <a:r>
              <a:rPr lang="en-US" altLang="ko-KR" dirty="0"/>
              <a:t>.</a:t>
            </a:r>
          </a:p>
          <a:p>
            <a:pPr lvl="1"/>
            <a:r>
              <a:rPr lang="ko-KR" altLang="en-US" dirty="0"/>
              <a:t>인구 감소</a:t>
            </a:r>
            <a:r>
              <a:rPr lang="en-US" altLang="ko-KR" dirty="0"/>
              <a:t>, </a:t>
            </a:r>
            <a:r>
              <a:rPr lang="ko-KR" altLang="en-US" dirty="0"/>
              <a:t>노후 산업</a:t>
            </a:r>
            <a:r>
              <a:rPr lang="en-US" altLang="ko-KR" dirty="0"/>
              <a:t>, </a:t>
            </a:r>
            <a:r>
              <a:rPr lang="ko-KR" altLang="en-US" dirty="0"/>
              <a:t>지역불균형</a:t>
            </a:r>
            <a:endParaRPr lang="en-US" altLang="ko-KR" dirty="0"/>
          </a:p>
          <a:p>
            <a:pPr lvl="1"/>
            <a:r>
              <a:rPr lang="ko-KR" altLang="en-US" dirty="0"/>
              <a:t>한국 판 뉴딜사업으로 경제 활성화</a:t>
            </a:r>
            <a:endParaRPr lang="en-US" altLang="ko-KR" dirty="0"/>
          </a:p>
          <a:p>
            <a:pPr lvl="1"/>
            <a:r>
              <a:rPr lang="ko-KR" altLang="en-US" dirty="0"/>
              <a:t>삶의 질 향상</a:t>
            </a:r>
            <a:r>
              <a:rPr lang="en-US" altLang="ko-KR" dirty="0"/>
              <a:t>, </a:t>
            </a:r>
            <a:r>
              <a:rPr lang="ko-KR" altLang="en-US" dirty="0"/>
              <a:t>헬스케어</a:t>
            </a:r>
            <a:r>
              <a:rPr lang="en-US" altLang="ko-KR" dirty="0"/>
              <a:t>, </a:t>
            </a:r>
          </a:p>
          <a:p>
            <a:pPr lvl="1"/>
            <a:r>
              <a:rPr lang="ko-KR" altLang="en-US" dirty="0"/>
              <a:t>기후변화 대응</a:t>
            </a:r>
            <a:r>
              <a:rPr lang="en-US" altLang="ko-KR" dirty="0"/>
              <a:t>, </a:t>
            </a:r>
            <a:r>
              <a:rPr lang="ko-KR" altLang="en-US" dirty="0"/>
              <a:t>화재예방</a:t>
            </a:r>
            <a:r>
              <a:rPr lang="en-US" altLang="ko-KR" dirty="0"/>
              <a:t>,</a:t>
            </a:r>
          </a:p>
          <a:p>
            <a:pPr lvl="1"/>
            <a:r>
              <a:rPr lang="ko-KR" altLang="en-US" dirty="0"/>
              <a:t>국가 경쟁력 강화</a:t>
            </a:r>
            <a:endParaRPr lang="en-US" altLang="ko-KR" dirty="0"/>
          </a:p>
          <a:p>
            <a:pPr lvl="1"/>
            <a:r>
              <a:rPr lang="ko-KR" altLang="en-US" dirty="0"/>
              <a:t>기타</a:t>
            </a:r>
            <a:r>
              <a:rPr lang="en-US" altLang="ko-KR" dirty="0"/>
              <a:t>…</a:t>
            </a:r>
          </a:p>
          <a:p>
            <a:pPr lvl="1"/>
            <a:endParaRPr lang="en-US" altLang="ko-KR" dirty="0"/>
          </a:p>
          <a:p>
            <a:endParaRPr lang="en-US" altLang="ko-KR" dirty="0"/>
          </a:p>
          <a:p>
            <a:endParaRPr lang="ko-KR" altLang="en-US" dirty="0"/>
          </a:p>
        </p:txBody>
      </p:sp>
      <p:pic>
        <p:nvPicPr>
          <p:cNvPr id="4" name="그림 3">
            <a:extLst>
              <a:ext uri="{FF2B5EF4-FFF2-40B4-BE49-F238E27FC236}">
                <a16:creationId xmlns:a16="http://schemas.microsoft.com/office/drawing/2014/main" id="{08E66B87-653F-CE46-5556-B11E469F01E0}"/>
              </a:ext>
            </a:extLst>
          </p:cNvPr>
          <p:cNvPicPr>
            <a:picLocks noChangeAspect="1"/>
          </p:cNvPicPr>
          <p:nvPr/>
        </p:nvPicPr>
        <p:blipFill>
          <a:blip r:embed="rId2"/>
          <a:stretch>
            <a:fillRect/>
          </a:stretch>
        </p:blipFill>
        <p:spPr>
          <a:xfrm>
            <a:off x="3549651" y="1223361"/>
            <a:ext cx="6239162" cy="4817581"/>
          </a:xfrm>
          <a:prstGeom prst="rect">
            <a:avLst/>
          </a:prstGeom>
        </p:spPr>
      </p:pic>
    </p:spTree>
    <p:extLst>
      <p:ext uri="{BB962C8B-B14F-4D97-AF65-F5344CB8AC3E}">
        <p14:creationId xmlns:p14="http://schemas.microsoft.com/office/powerpoint/2010/main" val="4125055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속성</a:t>
            </a:r>
            <a:r>
              <a:rPr lang="en-US" altLang="ko-KR" dirty="0"/>
              <a:t>(attribute)</a:t>
            </a:r>
            <a:endParaRPr lang="ko-KR" altLang="en-US" dirty="0"/>
          </a:p>
        </p:txBody>
      </p:sp>
      <p:sp>
        <p:nvSpPr>
          <p:cNvPr id="3" name="내용 개체 틀 2"/>
          <p:cNvSpPr>
            <a:spLocks noGrp="1"/>
          </p:cNvSpPr>
          <p:nvPr>
            <p:ph idx="1"/>
          </p:nvPr>
        </p:nvSpPr>
        <p:spPr/>
        <p:txBody>
          <a:bodyPr/>
          <a:lstStyle/>
          <a:p>
            <a:r>
              <a:rPr lang="en-US" altLang="ko-KR" dirty="0"/>
              <a:t>values </a:t>
            </a:r>
            <a:r>
              <a:rPr lang="ko-KR" altLang="en-US" dirty="0"/>
              <a:t>는  </a:t>
            </a:r>
            <a:r>
              <a:rPr lang="en-US" altLang="ko-KR" dirty="0"/>
              <a:t>Series </a:t>
            </a:r>
            <a:r>
              <a:rPr lang="ko-KR" altLang="en-US" dirty="0"/>
              <a:t>데이터 값</a:t>
            </a:r>
            <a:r>
              <a:rPr lang="en-US" altLang="ko-KR" dirty="0"/>
              <a:t>(value)</a:t>
            </a:r>
            <a:r>
              <a:rPr lang="ko-KR" altLang="en-US" dirty="0"/>
              <a:t>만 </a:t>
            </a:r>
            <a:r>
              <a:rPr lang="en-US" altLang="ko-KR" b="1" dirty="0" err="1"/>
              <a:t>numpy</a:t>
            </a:r>
            <a:r>
              <a:rPr lang="en-US" altLang="ko-KR" b="1" dirty="0"/>
              <a:t> array</a:t>
            </a:r>
            <a:r>
              <a:rPr lang="ko-KR" altLang="en-US" dirty="0"/>
              <a:t> 형식으로 가져 옴</a:t>
            </a:r>
            <a:endParaRPr lang="en-US" altLang="ko-KR" dirty="0"/>
          </a:p>
          <a:p>
            <a:r>
              <a:rPr lang="en-US" altLang="ko-KR" dirty="0" err="1"/>
              <a:t>ndim</a:t>
            </a:r>
            <a:r>
              <a:rPr lang="en-US" altLang="ko-KR" dirty="0"/>
              <a:t> </a:t>
            </a:r>
            <a:r>
              <a:rPr lang="ko-KR" altLang="en-US" dirty="0"/>
              <a:t>은 차원을 출력</a:t>
            </a:r>
            <a:endParaRPr lang="en-US" altLang="ko-KR" dirty="0"/>
          </a:p>
          <a:p>
            <a:r>
              <a:rPr lang="en-US" altLang="ko-KR" dirty="0"/>
              <a:t>Shape </a:t>
            </a:r>
            <a:r>
              <a:rPr lang="ko-KR" altLang="en-US" dirty="0"/>
              <a:t>는 데이터의 모양을 </a:t>
            </a:r>
            <a:r>
              <a:rPr lang="ko-KR" altLang="en-US" dirty="0" err="1"/>
              <a:t>튜플로</a:t>
            </a:r>
            <a:r>
              <a:rPr lang="ko-KR" altLang="en-US" dirty="0"/>
              <a:t> 출력</a:t>
            </a:r>
            <a:endParaRPr lang="en-US" altLang="ko-KR" dirty="0"/>
          </a:p>
          <a:p>
            <a:r>
              <a:rPr lang="en-US" altLang="ko-KR" dirty="0" err="1"/>
              <a:t>NaN</a:t>
            </a:r>
            <a:r>
              <a:rPr lang="en-US" altLang="ko-KR" dirty="0"/>
              <a:t> </a:t>
            </a:r>
            <a:r>
              <a:rPr lang="ko-KR" altLang="en-US" dirty="0"/>
              <a:t>은 </a:t>
            </a:r>
            <a:r>
              <a:rPr lang="ko-KR" altLang="en-US" dirty="0" err="1"/>
              <a:t>결측치</a:t>
            </a:r>
            <a:r>
              <a:rPr lang="ko-KR" altLang="en-US" dirty="0"/>
              <a:t> 데이터를 의미 </a:t>
            </a:r>
          </a:p>
        </p:txBody>
      </p:sp>
      <p:sp>
        <p:nvSpPr>
          <p:cNvPr id="4" name="직사각형 3"/>
          <p:cNvSpPr/>
          <p:nvPr/>
        </p:nvSpPr>
        <p:spPr>
          <a:xfrm>
            <a:off x="571500" y="2332494"/>
            <a:ext cx="8877300" cy="3785652"/>
          </a:xfrm>
          <a:prstGeom prst="rect">
            <a:avLst/>
          </a:prstGeom>
          <a:solidFill>
            <a:schemeClr val="tx1"/>
          </a:solidFill>
        </p:spPr>
        <p:txBody>
          <a:bodyPr wrap="square">
            <a:spAutoFit/>
          </a:bodyPr>
          <a:lstStyle/>
          <a:p>
            <a:pPr latinLnBrk="1"/>
            <a:r>
              <a:rPr lang="en-US" altLang="ko-KR" sz="1600" dirty="0">
                <a:solidFill>
                  <a:srgbClr val="C586C0"/>
                </a:solidFill>
                <a:latin typeface="Consolas" panose="020B0609020204030204" pitchFamily="49" charset="0"/>
                <a:ea typeface="맑은 고딕" panose="020B0503020000020004" pitchFamily="50" charset="-127"/>
              </a:rPr>
              <a:t>import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4EC9B0"/>
                </a:solidFill>
                <a:latin typeface="Consolas" panose="020B0609020204030204" pitchFamily="49" charset="0"/>
                <a:ea typeface="맑은 고딕" panose="020B0503020000020004" pitchFamily="50" charset="-127"/>
              </a:rPr>
              <a:t>numpy</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586C0"/>
                </a:solidFill>
                <a:latin typeface="Consolas" panose="020B0609020204030204" pitchFamily="49" charset="0"/>
                <a:ea typeface="맑은 고딕" panose="020B0503020000020004" pitchFamily="50" charset="-127"/>
              </a:rPr>
              <a:t>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4EC9B0"/>
                </a:solidFill>
                <a:latin typeface="Consolas" panose="020B0609020204030204" pitchFamily="49" charset="0"/>
                <a:ea typeface="맑은 고딕" panose="020B0503020000020004" pitchFamily="50" charset="-127"/>
              </a:rPr>
              <a:t>np</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r>
              <a:rPr lang="en-US" altLang="ko-KR" sz="1600" dirty="0">
                <a:solidFill>
                  <a:srgbClr val="C586C0"/>
                </a:solidFill>
                <a:latin typeface="Consolas" panose="020B0609020204030204" pitchFamily="49" charset="0"/>
                <a:ea typeface="맑은 고딕" panose="020B0503020000020004" pitchFamily="50" charset="-127"/>
              </a:rPr>
              <a:t>import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4EC9B0"/>
                </a:solidFill>
                <a:latin typeface="Consolas" panose="020B0609020204030204" pitchFamily="49" charset="0"/>
                <a:ea typeface="맑은 고딕" panose="020B0503020000020004" pitchFamily="50" charset="-127"/>
              </a:rPr>
              <a:t>pandas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586C0"/>
                </a:solidFill>
                <a:latin typeface="Consolas" panose="020B0609020204030204" pitchFamily="49" charset="0"/>
                <a:ea typeface="맑은 고딕" panose="020B0503020000020004" pitchFamily="50" charset="-127"/>
              </a:rPr>
              <a:t>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4EC9B0"/>
                </a:solidFill>
                <a:latin typeface="Consolas" panose="020B0609020204030204" pitchFamily="49" charset="0"/>
                <a:ea typeface="맑은 고딕" panose="020B0503020000020004" pitchFamily="50" charset="-127"/>
              </a:rPr>
              <a:t>pd</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s</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pd</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4EC9B0"/>
                </a:solidFill>
                <a:latin typeface="Consolas" panose="020B0609020204030204" pitchFamily="49" charset="0"/>
                <a:ea typeface="맑은 고딕" panose="020B0503020000020004" pitchFamily="50" charset="-127"/>
              </a:rPr>
              <a:t>Series</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t>
            </a:r>
            <a:r>
              <a:rPr lang="ko-KR" altLang="en-US" sz="1600" dirty="0">
                <a:solidFill>
                  <a:srgbClr val="CE9178"/>
                </a:solidFill>
                <a:latin typeface="Consolas" panose="020B0609020204030204" pitchFamily="49" charset="0"/>
                <a:ea typeface="맑은 고딕" panose="020B0503020000020004" pitchFamily="50" charset="-127"/>
              </a:rPr>
              <a:t>마케팅</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ko-KR" altLang="en-US" sz="1600" dirty="0">
                <a:solidFill>
                  <a:srgbClr val="CE9178"/>
                </a:solidFill>
                <a:latin typeface="Consolas" panose="020B0609020204030204" pitchFamily="49" charset="0"/>
                <a:ea typeface="맑은 고딕" panose="020B0503020000020004" pitchFamily="50" charset="-127"/>
              </a:rPr>
              <a:t>경영</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ko-KR" altLang="en-US" sz="1600" dirty="0">
                <a:solidFill>
                  <a:srgbClr val="CE9178"/>
                </a:solidFill>
                <a:latin typeface="Consolas" panose="020B0609020204030204" pitchFamily="49" charset="0"/>
                <a:ea typeface="맑은 고딕" panose="020B0503020000020004" pitchFamily="50" charset="-127"/>
              </a:rPr>
              <a:t>개발</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ko-KR" altLang="en-US" sz="1600" dirty="0">
                <a:solidFill>
                  <a:srgbClr val="CE9178"/>
                </a:solidFill>
                <a:latin typeface="Consolas" panose="020B0609020204030204" pitchFamily="49" charset="0"/>
                <a:ea typeface="맑은 고딕" panose="020B0503020000020004" pitchFamily="50" charset="-127"/>
              </a:rPr>
              <a:t>기획</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ko-KR" altLang="en-US" sz="1600" dirty="0">
                <a:solidFill>
                  <a:srgbClr val="CE9178"/>
                </a:solidFill>
                <a:latin typeface="Consolas" panose="020B0609020204030204" pitchFamily="49" charset="0"/>
                <a:ea typeface="맑은 고딕" panose="020B0503020000020004" pitchFamily="50" charset="-127"/>
              </a:rPr>
              <a:t>인사</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index</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'b'</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'c'</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'd'</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'e'</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s</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values</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s</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ndim</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s</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shape</a:t>
            </a:r>
            <a:r>
              <a:rPr lang="en-US" altLang="ko-KR" sz="1600" dirty="0">
                <a:solidFill>
                  <a:srgbClr val="D4D4D4"/>
                </a:solidFill>
                <a:latin typeface="Consolas" panose="020B0609020204030204" pitchFamily="49" charset="0"/>
                <a:ea typeface="맑은 고딕" panose="020B0503020000020004" pitchFamily="50" charset="-127"/>
              </a:rPr>
              <a:t>)</a:t>
            </a:r>
          </a:p>
          <a:p>
            <a:pPr latinLnBrk="1"/>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s2</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pd</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4EC9B0"/>
                </a:solidFill>
                <a:latin typeface="Consolas" panose="020B0609020204030204" pitchFamily="49" charset="0"/>
                <a:ea typeface="맑은 고딕" panose="020B0503020000020004" pitchFamily="50" charset="-127"/>
              </a:rPr>
              <a:t>Series</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t>
            </a:r>
            <a:r>
              <a:rPr lang="ko-KR" altLang="en-US" sz="1600" dirty="0">
                <a:solidFill>
                  <a:srgbClr val="CE9178"/>
                </a:solidFill>
                <a:latin typeface="Consolas" panose="020B0609020204030204" pitchFamily="49" charset="0"/>
                <a:ea typeface="맑은 고딕" panose="020B0503020000020004" pitchFamily="50" charset="-127"/>
              </a:rPr>
              <a:t>선화</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ko-KR" altLang="en-US" sz="1600" dirty="0">
                <a:solidFill>
                  <a:srgbClr val="CE9178"/>
                </a:solidFill>
                <a:latin typeface="Consolas" panose="020B0609020204030204" pitchFamily="49" charset="0"/>
                <a:ea typeface="맑은 고딕" panose="020B0503020000020004" pitchFamily="50" charset="-127"/>
              </a:rPr>
              <a:t>강호</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nan</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ko-KR" altLang="en-US" sz="1600" dirty="0">
                <a:solidFill>
                  <a:srgbClr val="CE9178"/>
                </a:solidFill>
                <a:latin typeface="Consolas" panose="020B0609020204030204" pitchFamily="49" charset="0"/>
                <a:ea typeface="맑은 고딕" panose="020B0503020000020004" pitchFamily="50" charset="-127"/>
              </a:rPr>
              <a:t>소정</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ko-KR" altLang="en-US" sz="1600" dirty="0">
                <a:solidFill>
                  <a:srgbClr val="CE9178"/>
                </a:solidFill>
                <a:latin typeface="Consolas" panose="020B0609020204030204" pitchFamily="49" charset="0"/>
                <a:ea typeface="맑은 고딕" panose="020B0503020000020004" pitchFamily="50" charset="-127"/>
              </a:rPr>
              <a:t>우영</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s2</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s2</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DCDCAA"/>
                </a:solidFill>
                <a:latin typeface="Consolas" panose="020B0609020204030204" pitchFamily="49" charset="0"/>
                <a:ea typeface="맑은 고딕" panose="020B0503020000020004" pitchFamily="50" charset="-127"/>
              </a:rPr>
              <a:t>isnull</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s2</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DCDCAA"/>
                </a:solidFill>
                <a:latin typeface="Consolas" panose="020B0609020204030204" pitchFamily="49" charset="0"/>
                <a:ea typeface="맑은 고딕" panose="020B0503020000020004" pitchFamily="50" charset="-127"/>
              </a:rPr>
              <a:t>isna</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s2</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DCDCAA"/>
                </a:solidFill>
                <a:latin typeface="Consolas" panose="020B0609020204030204" pitchFamily="49" charset="0"/>
                <a:ea typeface="맑은 고딕" panose="020B0503020000020004" pitchFamily="50" charset="-127"/>
              </a:rPr>
              <a:t>notnull</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s2</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s</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notnull</a:t>
            </a:r>
            <a:r>
              <a:rPr lang="en-US" altLang="ko-KR" sz="16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2493730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연습문제</a:t>
            </a:r>
          </a:p>
        </p:txBody>
      </p:sp>
      <p:sp>
        <p:nvSpPr>
          <p:cNvPr id="3" name="내용 개체 틀 2"/>
          <p:cNvSpPr>
            <a:spLocks noGrp="1"/>
          </p:cNvSpPr>
          <p:nvPr>
            <p:ph idx="1"/>
          </p:nvPr>
        </p:nvSpPr>
        <p:spPr>
          <a:xfrm>
            <a:off x="698500" y="960420"/>
            <a:ext cx="8229600" cy="5500726"/>
          </a:xfrm>
        </p:spPr>
        <p:txBody>
          <a:bodyPr/>
          <a:lstStyle/>
          <a:p>
            <a:r>
              <a:rPr lang="en-US" altLang="ko-KR" dirty="0"/>
              <a:t>50</a:t>
            </a:r>
            <a:r>
              <a:rPr lang="ko-KR" altLang="en-US" dirty="0"/>
              <a:t>개의 랜덤 값</a:t>
            </a:r>
            <a:r>
              <a:rPr lang="en-US" altLang="ko-KR" dirty="0"/>
              <a:t>(100~200) </a:t>
            </a:r>
            <a:r>
              <a:rPr lang="ko-KR" altLang="en-US" dirty="0"/>
              <a:t>으로 </a:t>
            </a:r>
            <a:r>
              <a:rPr lang="en-US" altLang="ko-KR" dirty="0" err="1"/>
              <a:t>pd</a:t>
            </a:r>
            <a:r>
              <a:rPr lang="en-US" altLang="ko-KR" dirty="0"/>
              <a:t> </a:t>
            </a:r>
            <a:r>
              <a:rPr lang="ko-KR" altLang="en-US" dirty="0"/>
              <a:t>데이터를 만든 후에 </a:t>
            </a:r>
            <a:r>
              <a:rPr lang="en-US" altLang="ko-KR" dirty="0"/>
              <a:t>160 </a:t>
            </a:r>
            <a:r>
              <a:rPr lang="ko-KR" altLang="en-US" dirty="0"/>
              <a:t>이하인 값 만 </a:t>
            </a:r>
            <a:r>
              <a:rPr lang="ko-KR" altLang="en-US" dirty="0" err="1"/>
              <a:t>출력하시오</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다음 데이터를 가지고 </a:t>
            </a:r>
            <a:r>
              <a:rPr lang="ko-KR" altLang="en-US" dirty="0" err="1"/>
              <a:t>결측치</a:t>
            </a:r>
            <a:r>
              <a:rPr lang="ko-KR" altLang="en-US" dirty="0"/>
              <a:t> 데이터와 </a:t>
            </a:r>
            <a:r>
              <a:rPr lang="ko-KR" altLang="en-US" dirty="0" err="1"/>
              <a:t>결측치가</a:t>
            </a:r>
            <a:r>
              <a:rPr lang="ko-KR" altLang="en-US" dirty="0"/>
              <a:t> 아닌 데이터를 분리 하시오</a:t>
            </a:r>
            <a:r>
              <a:rPr lang="en-US" altLang="ko-KR" dirty="0"/>
              <a:t>.</a:t>
            </a:r>
          </a:p>
          <a:p>
            <a:pPr marL="0" indent="0">
              <a:buNone/>
            </a:pPr>
            <a:r>
              <a:rPr lang="en-US" altLang="ko-KR" dirty="0"/>
              <a:t>	['IT</a:t>
            </a:r>
            <a:r>
              <a:rPr lang="ko-KR" altLang="en-US" dirty="0"/>
              <a:t>서비스</a:t>
            </a:r>
            <a:r>
              <a:rPr lang="en-US" altLang="ko-KR" dirty="0"/>
              <a:t>', </a:t>
            </a:r>
            <a:r>
              <a:rPr lang="en-US" altLang="ko-KR" dirty="0" err="1"/>
              <a:t>np.nan</a:t>
            </a:r>
            <a:r>
              <a:rPr lang="en-US" altLang="ko-KR" dirty="0"/>
              <a:t>, '</a:t>
            </a:r>
            <a:r>
              <a:rPr lang="ko-KR" altLang="en-US" dirty="0"/>
              <a:t>반도체</a:t>
            </a:r>
            <a:r>
              <a:rPr lang="en-US" altLang="ko-KR" dirty="0"/>
              <a:t>', </a:t>
            </a:r>
            <a:r>
              <a:rPr lang="en-US" altLang="ko-KR" dirty="0" err="1"/>
              <a:t>np.nan</a:t>
            </a:r>
            <a:r>
              <a:rPr lang="en-US" altLang="ko-KR" dirty="0"/>
              <a:t>, '</a:t>
            </a:r>
            <a:r>
              <a:rPr lang="ko-KR" altLang="en-US" dirty="0"/>
              <a:t>바이오</a:t>
            </a:r>
            <a:r>
              <a:rPr lang="en-US" altLang="ko-KR" dirty="0"/>
              <a:t>', '</a:t>
            </a:r>
            <a:r>
              <a:rPr lang="ko-KR" altLang="en-US" dirty="0"/>
              <a:t>자율주행</a:t>
            </a:r>
            <a:r>
              <a:rPr lang="en-US" altLang="ko-KR" dirty="0"/>
              <a:t>']</a:t>
            </a:r>
          </a:p>
          <a:p>
            <a:pPr marL="0" indent="0">
              <a:buNone/>
            </a:pPr>
            <a:endParaRPr lang="ko-KR" altLang="en-US" dirty="0"/>
          </a:p>
        </p:txBody>
      </p:sp>
      <p:sp>
        <p:nvSpPr>
          <p:cNvPr id="4" name="직사각형 3"/>
          <p:cNvSpPr/>
          <p:nvPr/>
        </p:nvSpPr>
        <p:spPr>
          <a:xfrm>
            <a:off x="952500" y="1470789"/>
            <a:ext cx="8191500" cy="1754326"/>
          </a:xfrm>
          <a:prstGeom prst="rect">
            <a:avLst/>
          </a:prstGeom>
          <a:solidFill>
            <a:schemeClr val="tx1"/>
          </a:solidFill>
        </p:spPr>
        <p:txBody>
          <a:bodyPr wrap="square">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np</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pandas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pd</a:t>
            </a:r>
            <a:endParaRPr lang="en-US" altLang="ko-KR" dirty="0">
              <a:solidFill>
                <a:srgbClr val="D4D4D4"/>
              </a:solidFill>
              <a:latin typeface="Consolas" panose="020B0609020204030204" pitchFamily="49" charset="0"/>
              <a:ea typeface="맑은 고딕" panose="020B0503020000020004" pitchFamily="50" charset="-127"/>
            </a:endParaRP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random</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seed</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20</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9CDCFE"/>
                </a:solidFill>
                <a:latin typeface="Consolas" panose="020B0609020204030204" pitchFamily="49" charset="0"/>
                <a:ea typeface="맑은 고딕" panose="020B0503020000020004" pitchFamily="50" charset="-127"/>
              </a:rPr>
              <a:t>sample2</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Series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random</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randint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100</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200</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size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50</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sample2</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sample2</a:t>
            </a:r>
            <a:r>
              <a:rPr lang="en-US" altLang="ko-KR" dirty="0">
                <a:solidFill>
                  <a:srgbClr val="D4D4D4"/>
                </a:solidFill>
                <a:latin typeface="Consolas" panose="020B0609020204030204" pitchFamily="49" charset="0"/>
                <a:ea typeface="맑은 고딕" panose="020B0503020000020004" pitchFamily="50" charset="-127"/>
              </a:rPr>
              <a:t>&lt;</a:t>
            </a:r>
            <a:r>
              <a:rPr lang="en-US" altLang="ko-KR" dirty="0">
                <a:solidFill>
                  <a:srgbClr val="B5CEA8"/>
                </a:solidFill>
                <a:latin typeface="Consolas" panose="020B0609020204030204" pitchFamily="49" charset="0"/>
                <a:ea typeface="맑은 고딕" panose="020B0503020000020004" pitchFamily="50" charset="-127"/>
              </a:rPr>
              <a:t>160</a:t>
            </a:r>
            <a:r>
              <a:rPr lang="en-US" altLang="ko-KR" dirty="0">
                <a:solidFill>
                  <a:srgbClr val="D4D4D4"/>
                </a:solidFill>
                <a:latin typeface="Consolas" panose="020B0609020204030204" pitchFamily="49" charset="0"/>
                <a:ea typeface="맑은 고딕" panose="020B0503020000020004" pitchFamily="50" charset="-127"/>
              </a:rPr>
              <a:t>])</a:t>
            </a:r>
          </a:p>
        </p:txBody>
      </p:sp>
      <p:sp>
        <p:nvSpPr>
          <p:cNvPr id="5" name="직사각형 4"/>
          <p:cNvSpPr/>
          <p:nvPr/>
        </p:nvSpPr>
        <p:spPr>
          <a:xfrm>
            <a:off x="1098550" y="4251742"/>
            <a:ext cx="7181850" cy="2308324"/>
          </a:xfrm>
          <a:prstGeom prst="rect">
            <a:avLst/>
          </a:prstGeom>
          <a:solidFill>
            <a:schemeClr val="tx1"/>
          </a:solidFill>
        </p:spPr>
        <p:txBody>
          <a:bodyPr wrap="square">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np</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pandas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pd</a:t>
            </a:r>
            <a:endParaRPr lang="en-US" altLang="ko-KR" dirty="0">
              <a:solidFill>
                <a:srgbClr val="D4D4D4"/>
              </a:solidFill>
              <a:latin typeface="Consolas" panose="020B0609020204030204" pitchFamily="49" charset="0"/>
              <a:ea typeface="맑은 고딕" panose="020B0503020000020004" pitchFamily="50" charset="-127"/>
            </a:endParaRP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9CDCFE"/>
                </a:solidFill>
                <a:latin typeface="Consolas" panose="020B0609020204030204" pitchFamily="49" charset="0"/>
                <a:ea typeface="맑은 고딕" panose="020B0503020000020004" pitchFamily="50" charset="-127"/>
              </a:rPr>
              <a:t>sample</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Series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'IT</a:t>
            </a:r>
            <a:r>
              <a:rPr lang="ko-KR" altLang="en-US" dirty="0">
                <a:solidFill>
                  <a:srgbClr val="CE9178"/>
                </a:solidFill>
                <a:latin typeface="Consolas" panose="020B0609020204030204" pitchFamily="49" charset="0"/>
                <a:ea typeface="맑은 고딕" panose="020B0503020000020004" pitchFamily="50" charset="-127"/>
              </a:rPr>
              <a:t>서비스</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nan</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반도체</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nan</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바이오</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자율주행</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sample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sample</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isna</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sample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sample</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notnull</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27056473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데이터 프레임</a:t>
            </a:r>
          </a:p>
        </p:txBody>
      </p:sp>
      <p:sp>
        <p:nvSpPr>
          <p:cNvPr id="3" name="내용 개체 틀 2"/>
          <p:cNvSpPr>
            <a:spLocks noGrp="1"/>
          </p:cNvSpPr>
          <p:nvPr>
            <p:ph idx="1"/>
          </p:nvPr>
        </p:nvSpPr>
        <p:spPr/>
        <p:txBody>
          <a:bodyPr/>
          <a:lstStyle/>
          <a:p>
            <a:r>
              <a:rPr lang="en-US" altLang="ko-KR" dirty="0"/>
              <a:t>2</a:t>
            </a:r>
            <a:r>
              <a:rPr lang="ko-KR" altLang="en-US" dirty="0"/>
              <a:t>차원 데이터 구조 </a:t>
            </a:r>
            <a:r>
              <a:rPr lang="en-US" altLang="ko-KR" dirty="0"/>
              <a:t>(Excel </a:t>
            </a:r>
            <a:r>
              <a:rPr lang="ko-KR" altLang="en-US" dirty="0"/>
              <a:t>데이터 시트</a:t>
            </a:r>
            <a:r>
              <a:rPr lang="en-US" altLang="ko-KR" dirty="0"/>
              <a:t>)</a:t>
            </a:r>
          </a:p>
          <a:p>
            <a:r>
              <a:rPr lang="ko-KR" altLang="en-US" dirty="0"/>
              <a:t>행</a:t>
            </a:r>
            <a:r>
              <a:rPr lang="en-US" altLang="ko-KR" dirty="0"/>
              <a:t>(row), </a:t>
            </a:r>
            <a:r>
              <a:rPr lang="ko-KR" altLang="en-US" dirty="0"/>
              <a:t>열</a:t>
            </a:r>
            <a:r>
              <a:rPr lang="en-US" altLang="ko-KR" dirty="0"/>
              <a:t>(column)</a:t>
            </a:r>
            <a:r>
              <a:rPr lang="ko-KR" altLang="en-US" dirty="0"/>
              <a:t>으로 구성</a:t>
            </a:r>
            <a:endParaRPr lang="en-US" altLang="ko-KR" dirty="0"/>
          </a:p>
          <a:p>
            <a:r>
              <a:rPr lang="ko-KR" altLang="en-US" dirty="0"/>
              <a:t> 열</a:t>
            </a:r>
            <a:r>
              <a:rPr lang="en-US" altLang="ko-KR" dirty="0"/>
              <a:t>(column)</a:t>
            </a:r>
            <a:r>
              <a:rPr lang="ko-KR" altLang="en-US" dirty="0"/>
              <a:t>은 각각의 데이터 타입 </a:t>
            </a:r>
            <a:r>
              <a:rPr lang="en-US" altLang="ko-KR" dirty="0"/>
              <a:t>(</a:t>
            </a:r>
            <a:r>
              <a:rPr lang="en-US" altLang="ko-KR" dirty="0" err="1"/>
              <a:t>dtype</a:t>
            </a:r>
            <a:r>
              <a:rPr lang="en-US" altLang="ko-KR" dirty="0"/>
              <a:t>)</a:t>
            </a:r>
            <a:r>
              <a:rPr lang="ko-KR" altLang="en-US" dirty="0"/>
              <a:t>을 가짐</a:t>
            </a:r>
            <a:endParaRPr lang="en-US" altLang="ko-KR" dirty="0"/>
          </a:p>
          <a:p>
            <a:endParaRPr lang="en-US" altLang="ko-KR" dirty="0"/>
          </a:p>
          <a:p>
            <a:r>
              <a:rPr lang="en-US" altLang="ko-KR" dirty="0"/>
              <a:t>2</a:t>
            </a:r>
            <a:r>
              <a:rPr lang="ko-KR" altLang="en-US" dirty="0"/>
              <a:t>차원 리스트로 생성</a:t>
            </a:r>
            <a:endParaRPr lang="en-US" altLang="ko-KR" dirty="0"/>
          </a:p>
          <a:p>
            <a:r>
              <a:rPr lang="ko-KR" altLang="en-US" dirty="0" err="1"/>
              <a:t>컬럼명을</a:t>
            </a:r>
            <a:r>
              <a:rPr lang="ko-KR" altLang="en-US" dirty="0"/>
              <a:t> 지정 가능</a:t>
            </a:r>
            <a:endParaRPr lang="en-US" altLang="ko-KR" dirty="0"/>
          </a:p>
          <a:p>
            <a:r>
              <a:rPr lang="ko-KR" altLang="en-US" dirty="0" err="1"/>
              <a:t>딕션너리</a:t>
            </a:r>
            <a:r>
              <a:rPr lang="ko-KR" altLang="en-US" dirty="0"/>
              <a:t> 데이터로 생성 </a:t>
            </a:r>
            <a:endParaRPr lang="en-US" altLang="ko-KR" dirty="0"/>
          </a:p>
          <a:p>
            <a:r>
              <a:rPr lang="ko-KR" altLang="en-US" dirty="0"/>
              <a:t>엑셀로의 파일을 불러와서 생성</a:t>
            </a:r>
            <a:r>
              <a:rPr lang="en-US" altLang="ko-KR" dirty="0"/>
              <a:t>.</a:t>
            </a:r>
          </a:p>
          <a:p>
            <a:r>
              <a:rPr lang="ko-KR" altLang="en-US" dirty="0"/>
              <a:t>데이터베이스에서 불러와서 생성</a:t>
            </a:r>
            <a:endParaRPr lang="en-US" altLang="ko-KR" dirty="0"/>
          </a:p>
          <a:p>
            <a:endParaRPr lang="ko-KR" altLang="en-US" dirty="0"/>
          </a:p>
        </p:txBody>
      </p:sp>
      <p:sp>
        <p:nvSpPr>
          <p:cNvPr id="4" name="직사각형 3"/>
          <p:cNvSpPr/>
          <p:nvPr/>
        </p:nvSpPr>
        <p:spPr>
          <a:xfrm>
            <a:off x="4756150" y="1960245"/>
            <a:ext cx="4572000" cy="4616648"/>
          </a:xfrm>
          <a:prstGeom prst="rect">
            <a:avLst/>
          </a:prstGeom>
          <a:solidFill>
            <a:schemeClr val="tx1"/>
          </a:solidFill>
        </p:spPr>
        <p:txBody>
          <a:bodyPr>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pandas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pd</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pd</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DataFrame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6</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7</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8</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9</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df2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pd</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DataFrame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6</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7</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8</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9</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columns</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t>
            </a:r>
            <a:r>
              <a:rPr lang="ko-KR" altLang="en-US" sz="1400" dirty="0">
                <a:solidFill>
                  <a:srgbClr val="CE9178"/>
                </a:solidFill>
                <a:latin typeface="Consolas" panose="020B0609020204030204" pitchFamily="49" charset="0"/>
                <a:ea typeface="맑은 고딕" panose="020B0503020000020004" pitchFamily="50" charset="-127"/>
              </a:rPr>
              <a:t>가</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ko-KR" altLang="en-US" sz="1400" dirty="0">
                <a:solidFill>
                  <a:srgbClr val="CE9178"/>
                </a:solidFill>
                <a:latin typeface="Consolas" panose="020B0609020204030204" pitchFamily="49" charset="0"/>
                <a:ea typeface="맑은 고딕" panose="020B0503020000020004" pitchFamily="50" charset="-127"/>
              </a:rPr>
              <a:t>나</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ko-KR" altLang="en-US" sz="1400" dirty="0">
                <a:solidFill>
                  <a:srgbClr val="CE9178"/>
                </a:solidFill>
                <a:latin typeface="Consolas" panose="020B0609020204030204" pitchFamily="49" charset="0"/>
                <a:ea typeface="맑은 고딕" panose="020B0503020000020004" pitchFamily="50" charset="-127"/>
              </a:rPr>
              <a:t>다</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df2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data</a:t>
            </a:r>
            <a:r>
              <a:rPr lang="en-US" altLang="ko-KR" sz="1400" dirty="0">
                <a:solidFill>
                  <a:srgbClr val="D4D4D4"/>
                </a:solidFill>
                <a:latin typeface="Consolas" panose="020B0609020204030204" pitchFamily="49" charset="0"/>
                <a:ea typeface="맑은 고딕" panose="020B0503020000020004" pitchFamily="50" charset="-127"/>
              </a:rPr>
              <a:t> = {</a:t>
            </a:r>
          </a:p>
          <a:p>
            <a:pPr latinLnBrk="1"/>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'name'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'Kim'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'Lee'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'Park'</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'age'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27</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34</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'children'</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df3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pd</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DataFrame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data</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df3</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2541137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파일 입출력 </a:t>
            </a:r>
            <a:r>
              <a:rPr lang="en-US" altLang="ko-KR" dirty="0"/>
              <a:t>- </a:t>
            </a:r>
            <a:r>
              <a:rPr lang="ko-KR" altLang="en-US" dirty="0"/>
              <a:t>엑셀</a:t>
            </a:r>
          </a:p>
        </p:txBody>
      </p:sp>
      <p:sp>
        <p:nvSpPr>
          <p:cNvPr id="3" name="내용 개체 틀 2"/>
          <p:cNvSpPr>
            <a:spLocks noGrp="1"/>
          </p:cNvSpPr>
          <p:nvPr>
            <p:ph idx="1"/>
          </p:nvPr>
        </p:nvSpPr>
        <p:spPr/>
        <p:txBody>
          <a:bodyPr/>
          <a:lstStyle/>
          <a:p>
            <a:r>
              <a:rPr lang="ko-KR" altLang="en-US" dirty="0"/>
              <a:t>데이터 분석에서 일반적으로 사용되는 파일 형식인 엑셀</a:t>
            </a:r>
            <a:r>
              <a:rPr lang="en-US" altLang="ko-KR" dirty="0"/>
              <a:t>(Excel)</a:t>
            </a:r>
            <a:r>
              <a:rPr lang="ko-KR" altLang="en-US" dirty="0"/>
              <a:t>과 </a:t>
            </a:r>
            <a:r>
              <a:rPr lang="en-US" altLang="ko-KR" dirty="0"/>
              <a:t>CSV (Comma Separated Value)</a:t>
            </a:r>
            <a:r>
              <a:rPr lang="ko-KR" altLang="en-US" dirty="0"/>
              <a:t>을 로드하고 데이터프레임</a:t>
            </a:r>
            <a:r>
              <a:rPr lang="en-US" altLang="ko-KR" dirty="0"/>
              <a:t>(</a:t>
            </a:r>
            <a:r>
              <a:rPr lang="en-US" altLang="ko-KR" dirty="0" err="1"/>
              <a:t>DataFrame</a:t>
            </a:r>
            <a:r>
              <a:rPr lang="en-US" altLang="ko-KR" dirty="0"/>
              <a:t>)</a:t>
            </a:r>
            <a:r>
              <a:rPr lang="ko-KR" altLang="en-US" dirty="0"/>
              <a:t>을 엑셀</a:t>
            </a:r>
            <a:r>
              <a:rPr lang="en-US" altLang="ko-KR" dirty="0"/>
              <a:t>(Excel)</a:t>
            </a:r>
            <a:r>
              <a:rPr lang="ko-KR" altLang="en-US" dirty="0"/>
              <a:t>이나 </a:t>
            </a:r>
            <a:r>
              <a:rPr lang="en-US" altLang="ko-KR" dirty="0"/>
              <a:t>CSV</a:t>
            </a:r>
            <a:r>
              <a:rPr lang="ko-KR" altLang="en-US" dirty="0"/>
              <a:t>형식으로 저장</a:t>
            </a:r>
            <a:endParaRPr lang="en-US" altLang="ko-KR" dirty="0"/>
          </a:p>
          <a:p>
            <a:r>
              <a:rPr lang="en-US" altLang="ko-KR" dirty="0"/>
              <a:t>Path </a:t>
            </a:r>
            <a:r>
              <a:rPr lang="ko-KR" altLang="en-US" dirty="0"/>
              <a:t>길이가 길어서 안 될 때는 </a:t>
            </a:r>
            <a:r>
              <a:rPr lang="en-US" altLang="ko-KR" dirty="0" err="1"/>
              <a:t>longpathsenabled</a:t>
            </a:r>
            <a:r>
              <a:rPr lang="en-US" altLang="ko-KR" dirty="0"/>
              <a:t> </a:t>
            </a:r>
            <a:r>
              <a:rPr lang="ko-KR" altLang="en-US" dirty="0"/>
              <a:t>를 레지스트리 편집기에서 체크</a:t>
            </a:r>
            <a:endParaRPr lang="en-US" altLang="ko-KR" dirty="0"/>
          </a:p>
          <a:p>
            <a:r>
              <a:rPr lang="en-US" altLang="ko-KR" dirty="0"/>
              <a:t>Excel </a:t>
            </a:r>
            <a:r>
              <a:rPr lang="ko-KR" altLang="en-US" dirty="0"/>
              <a:t>데이터를 바로 읽음</a:t>
            </a:r>
            <a:r>
              <a:rPr lang="en-US" altLang="ko-KR" dirty="0"/>
              <a:t>(</a:t>
            </a:r>
            <a:r>
              <a:rPr lang="en-US" altLang="ko-KR" dirty="0" err="1"/>
              <a:t>read_excel</a:t>
            </a:r>
            <a:r>
              <a:rPr lang="en-US" altLang="ko-KR" dirty="0"/>
              <a:t>()), </a:t>
            </a:r>
            <a:r>
              <a:rPr lang="en-US" altLang="ko-KR" dirty="0" err="1"/>
              <a:t>sheet_name</a:t>
            </a:r>
            <a:r>
              <a:rPr lang="ko-KR" altLang="en-US" dirty="0"/>
              <a:t>을 지정하면 해당 </a:t>
            </a:r>
            <a:r>
              <a:rPr lang="en-US" altLang="ko-KR" dirty="0"/>
              <a:t>sheet</a:t>
            </a:r>
            <a:r>
              <a:rPr lang="ko-KR" altLang="en-US" dirty="0"/>
              <a:t>를 가져옴</a:t>
            </a:r>
            <a:r>
              <a:rPr lang="en-US" altLang="ko-KR" dirty="0"/>
              <a:t>.</a:t>
            </a:r>
          </a:p>
          <a:p>
            <a:pPr marL="0" indent="0">
              <a:buNone/>
            </a:pPr>
            <a:r>
              <a:rPr lang="en-US" altLang="ko-KR" dirty="0"/>
              <a:t>[</a:t>
            </a:r>
            <a:r>
              <a:rPr lang="ko-KR" altLang="en-US" dirty="0"/>
              <a:t>참고</a:t>
            </a:r>
            <a:r>
              <a:rPr lang="en-US" altLang="ko-KR" dirty="0"/>
              <a:t>] </a:t>
            </a:r>
            <a:r>
              <a:rPr lang="en-US" altLang="ko-KR" dirty="0" err="1"/>
              <a:t>pd.read_excel</a:t>
            </a:r>
            <a:r>
              <a:rPr lang="en-US" altLang="ko-KR" dirty="0"/>
              <a:t>()</a:t>
            </a:r>
            <a:r>
              <a:rPr lang="ko-KR" altLang="en-US" dirty="0"/>
              <a:t>로 엑셀 데이터 </a:t>
            </a:r>
            <a:r>
              <a:rPr lang="ko-KR" altLang="en-US" dirty="0" err="1"/>
              <a:t>로드시</a:t>
            </a:r>
            <a:r>
              <a:rPr lang="ko-KR" altLang="en-US" dirty="0"/>
              <a:t> 에러 발생한다면 </a:t>
            </a:r>
            <a:r>
              <a:rPr lang="en-US" altLang="ko-KR" dirty="0"/>
              <a:t>engine='</a:t>
            </a:r>
            <a:r>
              <a:rPr lang="en-US" altLang="ko-KR" dirty="0" err="1"/>
              <a:t>openpyxl</a:t>
            </a:r>
            <a:r>
              <a:rPr lang="en-US" altLang="ko-KR" dirty="0"/>
              <a:t>'</a:t>
            </a:r>
            <a:r>
              <a:rPr lang="ko-KR" altLang="en-US" dirty="0"/>
              <a:t>을 추가</a:t>
            </a:r>
            <a:endParaRPr lang="en-US" altLang="ko-KR" dirty="0"/>
          </a:p>
          <a:p>
            <a:pPr marL="0" indent="0">
              <a:buNone/>
            </a:pPr>
            <a:r>
              <a:rPr lang="en-US" altLang="ko-KR" dirty="0"/>
              <a:t>(Pip </a:t>
            </a:r>
            <a:r>
              <a:rPr lang="ko-KR" altLang="en-US" dirty="0"/>
              <a:t>로 설치 </a:t>
            </a:r>
            <a:r>
              <a:rPr lang="ko-KR" altLang="en-US" dirty="0" err="1"/>
              <a:t>해야됨</a:t>
            </a:r>
            <a:r>
              <a:rPr lang="en-US" altLang="ko-KR" dirty="0"/>
              <a:t>)</a:t>
            </a:r>
            <a:endParaRPr lang="ko-KR" altLang="en-US" dirty="0"/>
          </a:p>
        </p:txBody>
      </p:sp>
      <p:sp>
        <p:nvSpPr>
          <p:cNvPr id="4" name="직사각형 3"/>
          <p:cNvSpPr/>
          <p:nvPr/>
        </p:nvSpPr>
        <p:spPr>
          <a:xfrm>
            <a:off x="882650" y="3468291"/>
            <a:ext cx="8280400" cy="2862322"/>
          </a:xfrm>
          <a:prstGeom prst="rect">
            <a:avLst/>
          </a:prstGeom>
          <a:solidFill>
            <a:schemeClr val="tx1"/>
          </a:solidFill>
        </p:spPr>
        <p:txBody>
          <a:bodyPr wrap="square">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np</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pandas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pd</a:t>
            </a:r>
            <a:endParaRPr lang="en-US" altLang="ko-KR" dirty="0">
              <a:solidFill>
                <a:srgbClr val="D4D4D4"/>
              </a:solidFill>
              <a:latin typeface="Consolas" panose="020B0609020204030204" pitchFamily="49" charset="0"/>
              <a:ea typeface="맑은 고딕" panose="020B0503020000020004" pitchFamily="50" charset="-127"/>
            </a:endParaRP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9CDCFE"/>
                </a:solidFill>
                <a:latin typeface="Consolas" panose="020B0609020204030204" pitchFamily="49" charset="0"/>
                <a:ea typeface="맑은 고딕" panose="020B0503020000020004" pitchFamily="50" charset="-127"/>
              </a:rPr>
              <a:t>excel</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read_excel</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'data/seoul_transportation.xlsx'</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9CDCFE"/>
                </a:solidFill>
                <a:latin typeface="Consolas" panose="020B0609020204030204" pitchFamily="49" charset="0"/>
                <a:ea typeface="맑은 고딕" panose="020B0503020000020004" pitchFamily="50" charset="-127"/>
              </a:rPr>
              <a:t>sheet_name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철도</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engine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err="1">
                <a:solidFill>
                  <a:srgbClr val="CE9178"/>
                </a:solidFill>
                <a:latin typeface="Consolas" panose="020B0609020204030204" pitchFamily="49" charset="0"/>
                <a:ea typeface="맑은 고딕" panose="020B0503020000020004" pitchFamily="50" charset="-127"/>
              </a:rPr>
              <a:t>openpyxl</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excel</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head</a:t>
            </a:r>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err="1">
                <a:solidFill>
                  <a:srgbClr val="9CDCFE"/>
                </a:solidFill>
                <a:latin typeface="Consolas" panose="020B0609020204030204" pitchFamily="49" charset="0"/>
                <a:ea typeface="맑은 고딕" panose="020B0503020000020004" pitchFamily="50" charset="-127"/>
              </a:rPr>
              <a:t>excel</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to_excel</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'data/sample1.xlsx'</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index</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569CD6"/>
                </a:solidFill>
                <a:latin typeface="Consolas" panose="020B0609020204030204" pitchFamily="49" charset="0"/>
                <a:ea typeface="맑은 고딕" panose="020B0503020000020004" pitchFamily="50" charset="-127"/>
              </a:rPr>
              <a:t>False</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9CDCFE"/>
                </a:solidFill>
                <a:latin typeface="Consolas" panose="020B0609020204030204" pitchFamily="49" charset="0"/>
                <a:ea typeface="맑은 고딕" panose="020B0503020000020004" pitchFamily="50" charset="-127"/>
              </a:rPr>
              <a:t>sheet_name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샘플</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3975942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파일 입출력 </a:t>
            </a:r>
            <a:r>
              <a:rPr lang="en-US" altLang="ko-KR" dirty="0"/>
              <a:t>- CSV</a:t>
            </a:r>
            <a:r>
              <a:rPr lang="en-US" altLang="ko-KR" b="1" dirty="0"/>
              <a:t> (Comma Separated Values)</a:t>
            </a:r>
            <a:endParaRPr lang="ko-KR" altLang="en-US" dirty="0"/>
          </a:p>
        </p:txBody>
      </p:sp>
      <p:sp>
        <p:nvSpPr>
          <p:cNvPr id="3" name="내용 개체 틀 2"/>
          <p:cNvSpPr>
            <a:spLocks noGrp="1"/>
          </p:cNvSpPr>
          <p:nvPr>
            <p:ph idx="1"/>
          </p:nvPr>
        </p:nvSpPr>
        <p:spPr/>
        <p:txBody>
          <a:bodyPr/>
          <a:lstStyle/>
          <a:p>
            <a:r>
              <a:rPr lang="ko-KR" altLang="en-US" dirty="0"/>
              <a:t>한 줄이 한 개의 행에 해당하며</a:t>
            </a:r>
            <a:r>
              <a:rPr lang="en-US" altLang="ko-KR" dirty="0"/>
              <a:t>, </a:t>
            </a:r>
            <a:r>
              <a:rPr lang="ko-KR" altLang="en-US" dirty="0"/>
              <a:t>열 사이에는 </a:t>
            </a:r>
            <a:r>
              <a:rPr lang="ko-KR" altLang="en-US" b="1" dirty="0"/>
              <a:t>쉼표</a:t>
            </a:r>
            <a:r>
              <a:rPr lang="en-US" altLang="ko-KR" b="1" dirty="0"/>
              <a:t>(,)</a:t>
            </a:r>
            <a:r>
              <a:rPr lang="ko-KR" altLang="en-US" b="1" dirty="0"/>
              <a:t>를 넣어 구분</a:t>
            </a:r>
            <a:r>
              <a:rPr lang="ko-KR" altLang="en-US" dirty="0"/>
              <a:t>합니다</a:t>
            </a:r>
            <a:r>
              <a:rPr lang="en-US" altLang="ko-KR" dirty="0"/>
              <a:t>. - Excel</a:t>
            </a:r>
            <a:r>
              <a:rPr lang="ko-KR" altLang="en-US" dirty="0"/>
              <a:t>보다는 훨씬 가볍고 </a:t>
            </a:r>
            <a:r>
              <a:rPr lang="ko-KR" altLang="en-US" b="1" dirty="0"/>
              <a:t>차지하는 용량이 적기 때문에 대부분의 파일데이터는 </a:t>
            </a:r>
            <a:r>
              <a:rPr lang="en-US" altLang="ko-KR" b="1" dirty="0"/>
              <a:t>csv </a:t>
            </a:r>
            <a:r>
              <a:rPr lang="ko-KR" altLang="en-US" b="1" dirty="0"/>
              <a:t>형태</a:t>
            </a:r>
            <a:r>
              <a:rPr lang="ko-KR" altLang="en-US" dirty="0"/>
              <a:t>로 제공</a:t>
            </a:r>
            <a:endParaRPr lang="en-US" altLang="ko-KR" dirty="0"/>
          </a:p>
          <a:p>
            <a:r>
              <a:rPr lang="ko-KR" altLang="en-US" dirty="0"/>
              <a:t>저장하는 방법은 </a:t>
            </a:r>
            <a:r>
              <a:rPr lang="en-US" altLang="ko-KR" dirty="0"/>
              <a:t>excel</a:t>
            </a:r>
            <a:r>
              <a:rPr lang="ko-KR" altLang="en-US" dirty="0"/>
              <a:t>과 유사</a:t>
            </a:r>
            <a:endParaRPr lang="en-US" altLang="ko-KR" dirty="0"/>
          </a:p>
          <a:p>
            <a:r>
              <a:rPr lang="en-US" altLang="ko-KR" dirty="0"/>
              <a:t>csv</a:t>
            </a:r>
            <a:r>
              <a:rPr lang="ko-KR" altLang="en-US" dirty="0"/>
              <a:t>파일 형식에는 </a:t>
            </a:r>
            <a:r>
              <a:rPr lang="en-US" altLang="ko-KR" dirty="0" err="1"/>
              <a:t>sheet_name</a:t>
            </a:r>
            <a:r>
              <a:rPr lang="en-US" altLang="ko-KR" dirty="0"/>
              <a:t> </a:t>
            </a:r>
            <a:r>
              <a:rPr lang="ko-KR" altLang="en-US" dirty="0"/>
              <a:t>옵션은 없음</a:t>
            </a:r>
            <a:endParaRPr lang="en-US" altLang="ko-KR" dirty="0"/>
          </a:p>
          <a:p>
            <a:endParaRPr lang="ko-KR" altLang="en-US" dirty="0"/>
          </a:p>
        </p:txBody>
      </p:sp>
      <p:sp>
        <p:nvSpPr>
          <p:cNvPr id="4" name="직사각형 3"/>
          <p:cNvSpPr/>
          <p:nvPr/>
        </p:nvSpPr>
        <p:spPr>
          <a:xfrm>
            <a:off x="1022350" y="3991740"/>
            <a:ext cx="7385050" cy="2031325"/>
          </a:xfrm>
          <a:prstGeom prst="rect">
            <a:avLst/>
          </a:prstGeom>
          <a:solidFill>
            <a:schemeClr val="tx1"/>
          </a:solidFill>
        </p:spPr>
        <p:txBody>
          <a:bodyPr wrap="square">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pandas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pd</a:t>
            </a:r>
            <a:endParaRPr lang="en-US" altLang="ko-KR" dirty="0">
              <a:solidFill>
                <a:srgbClr val="D4D4D4"/>
              </a:solidFill>
              <a:latin typeface="Consolas" panose="020B0609020204030204" pitchFamily="49" charset="0"/>
              <a:ea typeface="맑은 고딕" panose="020B0503020000020004" pitchFamily="50" charset="-127"/>
            </a:endParaRP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read_csv</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'data/seoul_population.csv'</a:t>
            </a:r>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연도</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자치구</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연도</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자치구</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to_csv</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'data/sample.csv'</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index</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569CD6"/>
                </a:solidFill>
                <a:latin typeface="Consolas" panose="020B0609020204030204" pitchFamily="49" charset="0"/>
                <a:ea typeface="맑은 고딕" panose="020B0503020000020004" pitchFamily="50" charset="-127"/>
              </a:rPr>
              <a:t>False</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516805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조회</a:t>
            </a:r>
            <a:r>
              <a:rPr lang="en-US" altLang="ko-KR" dirty="0"/>
              <a:t>, </a:t>
            </a:r>
            <a:r>
              <a:rPr lang="ko-KR" altLang="en-US" dirty="0"/>
              <a:t>정렬</a:t>
            </a:r>
            <a:r>
              <a:rPr lang="en-US" altLang="ko-KR" dirty="0"/>
              <a:t>, </a:t>
            </a:r>
            <a:r>
              <a:rPr lang="ko-KR" altLang="en-US" dirty="0"/>
              <a:t>조건 필터</a:t>
            </a:r>
          </a:p>
        </p:txBody>
      </p:sp>
      <p:sp>
        <p:nvSpPr>
          <p:cNvPr id="3" name="내용 개체 틀 2"/>
          <p:cNvSpPr>
            <a:spLocks noGrp="1"/>
          </p:cNvSpPr>
          <p:nvPr>
            <p:ph idx="1"/>
          </p:nvPr>
        </p:nvSpPr>
        <p:spPr>
          <a:xfrm>
            <a:off x="838200" y="928670"/>
            <a:ext cx="3041650" cy="5500726"/>
          </a:xfrm>
        </p:spPr>
        <p:txBody>
          <a:bodyPr/>
          <a:lstStyle/>
          <a:p>
            <a:r>
              <a:rPr lang="en-US" altLang="ko-KR" dirty="0"/>
              <a:t>Head(), tail() </a:t>
            </a:r>
            <a:r>
              <a:rPr lang="ko-KR" altLang="en-US" dirty="0"/>
              <a:t>로 </a:t>
            </a:r>
            <a:r>
              <a:rPr lang="ko-KR" altLang="en-US" dirty="0" err="1"/>
              <a:t>데이터조회</a:t>
            </a:r>
            <a:endParaRPr lang="en-US" altLang="ko-KR" dirty="0"/>
          </a:p>
          <a:p>
            <a:r>
              <a:rPr lang="en-US" altLang="ko-KR" dirty="0"/>
              <a:t>Info()</a:t>
            </a:r>
            <a:r>
              <a:rPr lang="ko-KR" altLang="en-US" dirty="0"/>
              <a:t>로 </a:t>
            </a:r>
            <a:r>
              <a:rPr lang="ko-KR" altLang="en-US" dirty="0" err="1"/>
              <a:t>컬럼별</a:t>
            </a:r>
            <a:r>
              <a:rPr lang="ko-KR" altLang="en-US" dirty="0"/>
              <a:t> 정보 조회</a:t>
            </a:r>
            <a:endParaRPr lang="en-US" altLang="ko-KR" dirty="0"/>
          </a:p>
          <a:p>
            <a:r>
              <a:rPr lang="en-US" altLang="ko-KR" b="1" dirty="0" err="1"/>
              <a:t>value_counts</a:t>
            </a:r>
            <a:r>
              <a:rPr lang="en-US" altLang="ko-KR" b="1" dirty="0"/>
              <a:t>()</a:t>
            </a:r>
            <a:r>
              <a:rPr lang="ko-KR" altLang="en-US" dirty="0"/>
              <a:t> 값의 분포 확인</a:t>
            </a:r>
            <a:endParaRPr lang="en-US" altLang="ko-KR" dirty="0"/>
          </a:p>
          <a:p>
            <a:r>
              <a:rPr lang="ko-KR" altLang="en-US" b="1" dirty="0"/>
              <a:t>타입 변환 </a:t>
            </a:r>
            <a:r>
              <a:rPr lang="en-US" altLang="ko-KR" b="1" dirty="0"/>
              <a:t>(</a:t>
            </a:r>
            <a:r>
              <a:rPr lang="en-US" altLang="ko-KR" b="1" dirty="0" err="1"/>
              <a:t>astype</a:t>
            </a:r>
            <a:r>
              <a:rPr lang="en-US" altLang="ko-KR" b="1" dirty="0"/>
              <a:t>)</a:t>
            </a:r>
          </a:p>
          <a:p>
            <a:r>
              <a:rPr lang="en-US" altLang="ko-KR" b="1" dirty="0" err="1"/>
              <a:t>sort_values</a:t>
            </a:r>
            <a:r>
              <a:rPr lang="en-US" altLang="ko-KR" b="1" dirty="0"/>
              <a:t>: </a:t>
            </a:r>
            <a:r>
              <a:rPr lang="ko-KR" altLang="en-US" b="1" dirty="0"/>
              <a:t>값에 대한 정렬</a:t>
            </a:r>
          </a:p>
          <a:p>
            <a:r>
              <a:rPr lang="en-US" altLang="ko-KR" b="1" dirty="0" err="1"/>
              <a:t>loc</a:t>
            </a:r>
            <a:r>
              <a:rPr lang="en-US" altLang="ko-KR" b="1" dirty="0"/>
              <a:t> - </a:t>
            </a:r>
            <a:r>
              <a:rPr lang="ko-KR" altLang="en-US" b="1" dirty="0"/>
              <a:t>조건 필터</a:t>
            </a:r>
          </a:p>
          <a:p>
            <a:pPr lvl="1"/>
            <a:r>
              <a:rPr lang="en-US" altLang="ko-KR" dirty="0" err="1"/>
              <a:t>boolean</a:t>
            </a:r>
            <a:r>
              <a:rPr lang="en-US" altLang="ko-KR" dirty="0"/>
              <a:t> index</a:t>
            </a:r>
            <a:r>
              <a:rPr lang="ko-KR" altLang="en-US" dirty="0"/>
              <a:t>을 만들어 조건에 맞는 데이터만 추출</a:t>
            </a:r>
            <a:endParaRPr lang="en-US" altLang="ko-KR" dirty="0"/>
          </a:p>
          <a:p>
            <a:r>
              <a:rPr lang="ko-KR" altLang="en-US" dirty="0"/>
              <a:t>다중 조건은 먼저 </a:t>
            </a:r>
            <a:r>
              <a:rPr lang="en-US" altLang="ko-KR" dirty="0"/>
              <a:t>condition</a:t>
            </a:r>
            <a:r>
              <a:rPr lang="ko-KR" altLang="en-US" dirty="0"/>
              <a:t>을 정의하고 </a:t>
            </a:r>
            <a:r>
              <a:rPr lang="en-US" altLang="ko-KR" b="1" dirty="0"/>
              <a:t>&amp;</a:t>
            </a:r>
            <a:r>
              <a:rPr lang="ko-KR" altLang="en-US" dirty="0"/>
              <a:t> 와 </a:t>
            </a:r>
            <a:r>
              <a:rPr lang="en-US" altLang="ko-KR" b="1" dirty="0"/>
              <a:t>|</a:t>
            </a:r>
            <a:r>
              <a:rPr lang="ko-KR" altLang="en-US" dirty="0"/>
              <a:t> 연산자로 </a:t>
            </a:r>
            <a:r>
              <a:rPr lang="ko-KR" altLang="en-US" b="1" dirty="0"/>
              <a:t>복합 조건을 생성</a:t>
            </a:r>
            <a:endParaRPr lang="en-US" altLang="ko-KR" b="1" dirty="0"/>
          </a:p>
        </p:txBody>
      </p:sp>
      <p:sp>
        <p:nvSpPr>
          <p:cNvPr id="4" name="직사각형 3"/>
          <p:cNvSpPr/>
          <p:nvPr/>
        </p:nvSpPr>
        <p:spPr>
          <a:xfrm>
            <a:off x="3975100" y="928670"/>
            <a:ext cx="5187950" cy="5693866"/>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pandas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pd</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seaborn</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sns</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sns</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load_dataset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"titanic"</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head</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info</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'who'</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value_counts</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6A9955"/>
                </a:solidFill>
                <a:latin typeface="Consolas" panose="020B0609020204030204" pitchFamily="49" charset="0"/>
                <a:ea typeface="맑은 고딕" panose="020B0503020000020004" pitchFamily="50" charset="-127"/>
              </a:rPr>
              <a:t># </a:t>
            </a:r>
            <a:r>
              <a:rPr lang="ko-KR" altLang="en-US" sz="1400" dirty="0">
                <a:solidFill>
                  <a:srgbClr val="6A9955"/>
                </a:solidFill>
                <a:latin typeface="Consolas" panose="020B0609020204030204" pitchFamily="49" charset="0"/>
                <a:ea typeface="맑은 고딕" panose="020B0503020000020004" pitchFamily="50" charset="-127"/>
              </a:rPr>
              <a:t>타입 변환</a:t>
            </a:r>
            <a:endParaRPr lang="ko-KR" altLang="en-US"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err="1">
                <a:solidFill>
                  <a:srgbClr val="CE9178"/>
                </a:solidFill>
                <a:latin typeface="Consolas" panose="020B0609020204030204" pitchFamily="49" charset="0"/>
                <a:ea typeface="맑은 고딕" panose="020B0503020000020004" pitchFamily="50" charset="-127"/>
              </a:rPr>
              <a:t>pclass</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astype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'int32'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head</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err="1">
                <a:solidFill>
                  <a:srgbClr val="CE9178"/>
                </a:solidFill>
                <a:latin typeface="Consolas" panose="020B0609020204030204" pitchFamily="49" charset="0"/>
                <a:ea typeface="맑은 고딕" panose="020B0503020000020004" pitchFamily="50" charset="-127"/>
              </a:rPr>
              <a:t>pclass</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astype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'float32'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head</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6A9955"/>
                </a:solidFill>
                <a:latin typeface="Consolas" panose="020B0609020204030204" pitchFamily="49" charset="0"/>
                <a:ea typeface="맑은 고딕" panose="020B0503020000020004" pitchFamily="50" charset="-127"/>
              </a:rPr>
              <a:t># </a:t>
            </a:r>
            <a:r>
              <a:rPr lang="ko-KR" altLang="en-US" sz="1400" dirty="0">
                <a:solidFill>
                  <a:srgbClr val="6A9955"/>
                </a:solidFill>
                <a:latin typeface="Consolas" panose="020B0609020204030204" pitchFamily="49" charset="0"/>
                <a:ea typeface="맑은 고딕" panose="020B0503020000020004" pitchFamily="50" charset="-127"/>
              </a:rPr>
              <a:t>정렬</a:t>
            </a:r>
            <a:endParaRPr lang="ko-KR" altLang="en-US"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sort_values</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by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head</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sort_values</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by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'age'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ascending</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569CD6"/>
                </a:solidFill>
                <a:latin typeface="Consolas" panose="020B0609020204030204" pitchFamily="49" charset="0"/>
                <a:ea typeface="맑은 고딕" panose="020B0503020000020004" pitchFamily="50" charset="-127"/>
              </a:rPr>
              <a:t>False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head</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6A9955"/>
                </a:solidFill>
                <a:latin typeface="Consolas" panose="020B0609020204030204" pitchFamily="49" charset="0"/>
                <a:ea typeface="맑은 고딕" panose="020B0503020000020004" pitchFamily="50" charset="-127"/>
              </a:rPr>
              <a:t># </a:t>
            </a:r>
            <a:r>
              <a:rPr lang="ko-KR" altLang="en-US" sz="1400" dirty="0">
                <a:solidFill>
                  <a:srgbClr val="6A9955"/>
                </a:solidFill>
                <a:latin typeface="Consolas" panose="020B0609020204030204" pitchFamily="49" charset="0"/>
                <a:ea typeface="맑은 고딕" panose="020B0503020000020004" pitchFamily="50" charset="-127"/>
              </a:rPr>
              <a:t>조건</a:t>
            </a:r>
            <a:endParaRPr lang="ko-KR" altLang="en-US"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err="1">
                <a:solidFill>
                  <a:srgbClr val="9CDCFE"/>
                </a:solidFill>
                <a:latin typeface="Consolas" panose="020B0609020204030204" pitchFamily="49" charset="0"/>
                <a:ea typeface="맑은 고딕" panose="020B0503020000020004" pitchFamily="50" charset="-127"/>
              </a:rPr>
              <a:t>cond</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'age'</a:t>
            </a:r>
            <a:r>
              <a:rPr lang="en-US" altLang="ko-KR" sz="1400" dirty="0">
                <a:solidFill>
                  <a:srgbClr val="D4D4D4"/>
                </a:solidFill>
                <a:latin typeface="Consolas" panose="020B0609020204030204" pitchFamily="49" charset="0"/>
                <a:ea typeface="맑은 고딕" panose="020B0503020000020004" pitchFamily="50" charset="-127"/>
              </a:rPr>
              <a:t>] &gt;= </a:t>
            </a:r>
            <a:r>
              <a:rPr lang="en-US" altLang="ko-KR" sz="1400" dirty="0">
                <a:solidFill>
                  <a:srgbClr val="B5CEA8"/>
                </a:solidFill>
                <a:latin typeface="Consolas" panose="020B0609020204030204" pitchFamily="49" charset="0"/>
                <a:ea typeface="맑은 고딕" panose="020B0503020000020004" pitchFamily="50" charset="-127"/>
              </a:rPr>
              <a:t>70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loc</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cond</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loc</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cond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'sex'</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'who'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'alive'</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cond2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'who'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CE9178"/>
                </a:solidFill>
                <a:latin typeface="Consolas" panose="020B0609020204030204" pitchFamily="49" charset="0"/>
                <a:ea typeface="맑은 고딕" panose="020B0503020000020004" pitchFamily="50" charset="-127"/>
              </a:rPr>
              <a:t>'woman'</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cond1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'fare'</a:t>
            </a:r>
            <a:r>
              <a:rPr lang="en-US" altLang="ko-KR" sz="1400" dirty="0">
                <a:solidFill>
                  <a:srgbClr val="D4D4D4"/>
                </a:solidFill>
                <a:latin typeface="Consolas" panose="020B0609020204030204" pitchFamily="49" charset="0"/>
                <a:ea typeface="맑은 고딕" panose="020B0503020000020004" pitchFamily="50" charset="-127"/>
              </a:rPr>
              <a:t>] &gt; </a:t>
            </a:r>
            <a:r>
              <a:rPr lang="en-US" altLang="ko-KR" sz="1400" dirty="0">
                <a:solidFill>
                  <a:srgbClr val="B5CEA8"/>
                </a:solidFill>
                <a:latin typeface="Consolas" panose="020B0609020204030204" pitchFamily="49" charset="0"/>
                <a:ea typeface="맑은 고딕" panose="020B0503020000020004" pitchFamily="50" charset="-127"/>
              </a:rPr>
              <a:t>30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df</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loc</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cond1</a:t>
            </a:r>
            <a:r>
              <a:rPr lang="en-US" altLang="ko-KR" sz="1400" dirty="0">
                <a:solidFill>
                  <a:srgbClr val="D4D4D4"/>
                </a:solidFill>
                <a:latin typeface="Consolas" panose="020B0609020204030204" pitchFamily="49" charset="0"/>
                <a:ea typeface="맑은 고딕" panose="020B0503020000020004" pitchFamily="50" charset="-127"/>
              </a:rPr>
              <a:t> &amp; </a:t>
            </a:r>
            <a:r>
              <a:rPr lang="en-US" altLang="ko-KR" sz="1400" dirty="0">
                <a:solidFill>
                  <a:srgbClr val="9CDCFE"/>
                </a:solidFill>
                <a:latin typeface="Consolas" panose="020B0609020204030204" pitchFamily="49" charset="0"/>
                <a:ea typeface="맑은 고딕" panose="020B0503020000020004" pitchFamily="50" charset="-127"/>
              </a:rPr>
              <a:t>cond2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'sex'</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'who'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'alive'</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endParaRPr lang="en-US" altLang="ko-KR" sz="1400" dirty="0">
              <a:solidFill>
                <a:srgbClr val="D4D4D4"/>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0185253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통계</a:t>
            </a:r>
          </a:p>
        </p:txBody>
      </p:sp>
      <p:sp>
        <p:nvSpPr>
          <p:cNvPr id="3" name="내용 개체 틀 2"/>
          <p:cNvSpPr>
            <a:spLocks noGrp="1"/>
          </p:cNvSpPr>
          <p:nvPr>
            <p:ph idx="1"/>
          </p:nvPr>
        </p:nvSpPr>
        <p:spPr/>
        <p:txBody>
          <a:bodyPr/>
          <a:lstStyle/>
          <a:p>
            <a:r>
              <a:rPr lang="ko-KR" altLang="en-US"/>
              <a:t>각 함수에 의미에 맞는 결과가 출력</a:t>
            </a:r>
            <a:endParaRPr lang="ko-KR" altLang="en-US" dirty="0"/>
          </a:p>
        </p:txBody>
      </p:sp>
      <p:sp>
        <p:nvSpPr>
          <p:cNvPr id="4" name="직사각형 3"/>
          <p:cNvSpPr/>
          <p:nvPr/>
        </p:nvSpPr>
        <p:spPr>
          <a:xfrm>
            <a:off x="1127125" y="1306196"/>
            <a:ext cx="7651750" cy="5078313"/>
          </a:xfrm>
          <a:prstGeom prst="rect">
            <a:avLst/>
          </a:prstGeom>
          <a:solidFill>
            <a:schemeClr val="tx1"/>
          </a:solidFill>
        </p:spPr>
        <p:txBody>
          <a:bodyPr wrap="square">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np</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pandas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pd</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seaborn</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sns</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warnings</a:t>
            </a:r>
            <a:endParaRPr lang="en-US" altLang="ko-KR" dirty="0">
              <a:solidFill>
                <a:srgbClr val="D4D4D4"/>
              </a:solidFill>
              <a:latin typeface="Consolas" panose="020B0609020204030204" pitchFamily="49" charset="0"/>
              <a:ea typeface="맑은 고딕" panose="020B0503020000020004" pitchFamily="50" charset="-127"/>
            </a:endParaRP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err="1">
                <a:solidFill>
                  <a:srgbClr val="4EC9B0"/>
                </a:solidFill>
                <a:latin typeface="Consolas" panose="020B0609020204030204" pitchFamily="49" charset="0"/>
                <a:ea typeface="맑은 고딕" panose="020B0503020000020004" pitchFamily="50" charset="-127"/>
              </a:rPr>
              <a:t>warnings</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filterwarnings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'ignore'</a:t>
            </a:r>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sns</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load_dataset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'titanic'</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head</a:t>
            </a:r>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describe</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count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'age'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DCDCAA"/>
                </a:solidFill>
                <a:latin typeface="Consolas" panose="020B0609020204030204" pitchFamily="49" charset="0"/>
                <a:ea typeface="맑은 고딕" panose="020B0503020000020004" pitchFamily="50" charset="-127"/>
              </a:rPr>
              <a:t>count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9CDCFE"/>
                </a:solidFill>
                <a:latin typeface="Consolas" panose="020B0609020204030204" pitchFamily="49" charset="0"/>
                <a:ea typeface="맑은 고딕" panose="020B0503020000020004" pitchFamily="50" charset="-127"/>
              </a:rPr>
              <a:t>condition</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err="1">
                <a:solidFill>
                  <a:srgbClr val="CE9178"/>
                </a:solidFill>
                <a:latin typeface="Consolas" panose="020B0609020204030204" pitchFamily="49" charset="0"/>
                <a:ea typeface="맑은 고딕" panose="020B0503020000020004" pitchFamily="50" charset="-127"/>
              </a:rPr>
              <a:t>adult_male</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a:solidFill>
                  <a:srgbClr val="569CD6"/>
                </a:solidFill>
                <a:latin typeface="Consolas" panose="020B0609020204030204" pitchFamily="49" charset="0"/>
                <a:ea typeface="맑은 고딕" panose="020B0503020000020004" pitchFamily="50" charset="-127"/>
              </a:rPr>
              <a:t>True</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loc</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condition</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'age'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DCDCAA"/>
                </a:solidFill>
                <a:latin typeface="Consolas" panose="020B0609020204030204" pitchFamily="49" charset="0"/>
                <a:ea typeface="맑은 고딕" panose="020B0503020000020004" pitchFamily="50" charset="-127"/>
              </a:rPr>
              <a:t>mean</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loc</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'age'</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'fare'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DCDCAA"/>
                </a:solidFill>
                <a:latin typeface="Consolas" panose="020B0609020204030204" pitchFamily="49" charset="0"/>
                <a:ea typeface="맑은 고딕" panose="020B0503020000020004" pitchFamily="50" charset="-127"/>
              </a:rPr>
              <a:t>sum</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'fare'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var</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df</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'fare'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std</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319937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CDF559-7D30-F628-2AF3-885668DF6FD1}"/>
              </a:ext>
            </a:extLst>
          </p:cNvPr>
          <p:cNvSpPr>
            <a:spLocks noGrp="1"/>
          </p:cNvSpPr>
          <p:nvPr>
            <p:ph type="title"/>
          </p:nvPr>
        </p:nvSpPr>
        <p:spPr/>
        <p:txBody>
          <a:bodyPr/>
          <a:lstStyle/>
          <a:p>
            <a:r>
              <a:rPr lang="ko-KR" altLang="en-US" dirty="0"/>
              <a:t>오렌지</a:t>
            </a:r>
          </a:p>
        </p:txBody>
      </p:sp>
      <p:sp>
        <p:nvSpPr>
          <p:cNvPr id="3" name="텍스트 개체 틀 2">
            <a:extLst>
              <a:ext uri="{FF2B5EF4-FFF2-40B4-BE49-F238E27FC236}">
                <a16:creationId xmlns:a16="http://schemas.microsoft.com/office/drawing/2014/main" id="{7E3E8229-CB11-F477-AFF7-6F74E11674BD}"/>
              </a:ext>
            </a:extLst>
          </p:cNvPr>
          <p:cNvSpPr>
            <a:spLocks noGrp="1"/>
          </p:cNvSpPr>
          <p:nvPr>
            <p:ph type="body" idx="1"/>
          </p:nvPr>
        </p:nvSpPr>
        <p:spPr/>
        <p:txBody>
          <a:bodyPr/>
          <a:lstStyle/>
          <a:p>
            <a:r>
              <a:rPr lang="ko-KR" altLang="en-US" dirty="0"/>
              <a:t>오렌지 설치 및 기본 동작</a:t>
            </a:r>
          </a:p>
        </p:txBody>
      </p:sp>
    </p:spTree>
    <p:extLst>
      <p:ext uri="{BB962C8B-B14F-4D97-AF65-F5344CB8AC3E}">
        <p14:creationId xmlns:p14="http://schemas.microsoft.com/office/powerpoint/2010/main" val="30947284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C78095-9F2A-9E40-EF1D-76E8BD2DCC49}"/>
              </a:ext>
            </a:extLst>
          </p:cNvPr>
          <p:cNvSpPr>
            <a:spLocks noGrp="1"/>
          </p:cNvSpPr>
          <p:nvPr>
            <p:ph type="title"/>
          </p:nvPr>
        </p:nvSpPr>
        <p:spPr/>
        <p:txBody>
          <a:bodyPr/>
          <a:lstStyle/>
          <a:p>
            <a:r>
              <a:rPr lang="ko-KR" altLang="en-US" dirty="0"/>
              <a:t>오렌지 설치</a:t>
            </a:r>
          </a:p>
        </p:txBody>
      </p:sp>
      <p:sp>
        <p:nvSpPr>
          <p:cNvPr id="3" name="내용 개체 틀 2">
            <a:extLst>
              <a:ext uri="{FF2B5EF4-FFF2-40B4-BE49-F238E27FC236}">
                <a16:creationId xmlns:a16="http://schemas.microsoft.com/office/drawing/2014/main" id="{4ABEAF99-1E2C-A908-4547-4E992C84B9A4}"/>
              </a:ext>
            </a:extLst>
          </p:cNvPr>
          <p:cNvSpPr>
            <a:spLocks noGrp="1"/>
          </p:cNvSpPr>
          <p:nvPr>
            <p:ph idx="1"/>
          </p:nvPr>
        </p:nvSpPr>
        <p:spPr/>
        <p:txBody>
          <a:bodyPr/>
          <a:lstStyle/>
          <a:p>
            <a:r>
              <a:rPr lang="ko-KR" altLang="en-US" dirty="0"/>
              <a:t>오렌지 설치 페이지 이동 </a:t>
            </a:r>
            <a:r>
              <a:rPr lang="en-US" altLang="ko-KR" dirty="0"/>
              <a:t>Standalone installer </a:t>
            </a:r>
            <a:r>
              <a:rPr lang="ko-KR" altLang="en-US" dirty="0"/>
              <a:t>설치</a:t>
            </a:r>
          </a:p>
        </p:txBody>
      </p:sp>
      <p:pic>
        <p:nvPicPr>
          <p:cNvPr id="5" name="그림 4">
            <a:extLst>
              <a:ext uri="{FF2B5EF4-FFF2-40B4-BE49-F238E27FC236}">
                <a16:creationId xmlns:a16="http://schemas.microsoft.com/office/drawing/2014/main" id="{B97841EE-6BB7-58FE-8AAB-6CDFC8537D03}"/>
              </a:ext>
            </a:extLst>
          </p:cNvPr>
          <p:cNvPicPr>
            <a:picLocks noChangeAspect="1"/>
          </p:cNvPicPr>
          <p:nvPr/>
        </p:nvPicPr>
        <p:blipFill>
          <a:blip r:embed="rId2"/>
          <a:stretch>
            <a:fillRect/>
          </a:stretch>
        </p:blipFill>
        <p:spPr>
          <a:xfrm>
            <a:off x="1357860" y="1676308"/>
            <a:ext cx="7939334" cy="4480731"/>
          </a:xfrm>
          <a:prstGeom prst="rect">
            <a:avLst/>
          </a:prstGeom>
        </p:spPr>
      </p:pic>
      <p:cxnSp>
        <p:nvCxnSpPr>
          <p:cNvPr id="7" name="직선 화살표 연결선 6">
            <a:extLst>
              <a:ext uri="{FF2B5EF4-FFF2-40B4-BE49-F238E27FC236}">
                <a16:creationId xmlns:a16="http://schemas.microsoft.com/office/drawing/2014/main" id="{6D64A86B-38FB-A1C2-68DE-2DFA803C2A38}"/>
              </a:ext>
            </a:extLst>
          </p:cNvPr>
          <p:cNvCxnSpPr>
            <a:cxnSpLocks/>
          </p:cNvCxnSpPr>
          <p:nvPr/>
        </p:nvCxnSpPr>
        <p:spPr>
          <a:xfrm flipH="1">
            <a:off x="3446463" y="3916674"/>
            <a:ext cx="1403350" cy="936314"/>
          </a:xfrm>
          <a:prstGeom prst="straightConnector1">
            <a:avLst/>
          </a:prstGeom>
          <a:ln w="111125">
            <a:solidFill>
              <a:srgbClr val="FF0000"/>
            </a:solidFill>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5697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10F5C1-77EB-BEA3-AB98-BB2B52165B0E}"/>
              </a:ext>
            </a:extLst>
          </p:cNvPr>
          <p:cNvSpPr>
            <a:spLocks noGrp="1"/>
          </p:cNvSpPr>
          <p:nvPr>
            <p:ph type="title"/>
          </p:nvPr>
        </p:nvSpPr>
        <p:spPr/>
        <p:txBody>
          <a:bodyPr/>
          <a:lstStyle/>
          <a:p>
            <a:r>
              <a:rPr lang="ko-KR" altLang="en-US" dirty="0"/>
              <a:t>오렌지 설치</a:t>
            </a:r>
          </a:p>
        </p:txBody>
      </p:sp>
      <p:sp>
        <p:nvSpPr>
          <p:cNvPr id="3" name="내용 개체 틀 2">
            <a:extLst>
              <a:ext uri="{FF2B5EF4-FFF2-40B4-BE49-F238E27FC236}">
                <a16:creationId xmlns:a16="http://schemas.microsoft.com/office/drawing/2014/main" id="{3F1A997D-445A-C0F7-91A5-8C4F7954014A}"/>
              </a:ext>
            </a:extLst>
          </p:cNvPr>
          <p:cNvSpPr>
            <a:spLocks noGrp="1"/>
          </p:cNvSpPr>
          <p:nvPr>
            <p:ph idx="1"/>
          </p:nvPr>
        </p:nvSpPr>
        <p:spPr/>
        <p:txBody>
          <a:bodyPr/>
          <a:lstStyle/>
          <a:p>
            <a:r>
              <a:rPr lang="ko-KR" altLang="en-US" dirty="0"/>
              <a:t>다음 버튼을 클릭</a:t>
            </a:r>
          </a:p>
        </p:txBody>
      </p:sp>
      <p:pic>
        <p:nvPicPr>
          <p:cNvPr id="5" name="그림 4">
            <a:extLst>
              <a:ext uri="{FF2B5EF4-FFF2-40B4-BE49-F238E27FC236}">
                <a16:creationId xmlns:a16="http://schemas.microsoft.com/office/drawing/2014/main" id="{5BF64D58-1079-AFA9-E91D-16C3E15A237A}"/>
              </a:ext>
            </a:extLst>
          </p:cNvPr>
          <p:cNvPicPr>
            <a:picLocks noChangeAspect="1"/>
          </p:cNvPicPr>
          <p:nvPr/>
        </p:nvPicPr>
        <p:blipFill>
          <a:blip r:embed="rId2"/>
          <a:stretch>
            <a:fillRect/>
          </a:stretch>
        </p:blipFill>
        <p:spPr>
          <a:xfrm>
            <a:off x="773907" y="1747514"/>
            <a:ext cx="4630942" cy="3625295"/>
          </a:xfrm>
          <a:prstGeom prst="rect">
            <a:avLst/>
          </a:prstGeom>
        </p:spPr>
      </p:pic>
      <p:pic>
        <p:nvPicPr>
          <p:cNvPr id="7" name="그림 6">
            <a:extLst>
              <a:ext uri="{FF2B5EF4-FFF2-40B4-BE49-F238E27FC236}">
                <a16:creationId xmlns:a16="http://schemas.microsoft.com/office/drawing/2014/main" id="{A7294225-A096-B5B8-D511-EF372CDDCBA0}"/>
              </a:ext>
            </a:extLst>
          </p:cNvPr>
          <p:cNvPicPr>
            <a:picLocks noChangeAspect="1"/>
          </p:cNvPicPr>
          <p:nvPr/>
        </p:nvPicPr>
        <p:blipFill>
          <a:blip r:embed="rId3"/>
          <a:stretch>
            <a:fillRect/>
          </a:stretch>
        </p:blipFill>
        <p:spPr>
          <a:xfrm>
            <a:off x="4913902" y="1861551"/>
            <a:ext cx="4868190" cy="3765343"/>
          </a:xfrm>
          <a:prstGeom prst="rect">
            <a:avLst/>
          </a:prstGeom>
        </p:spPr>
      </p:pic>
      <p:sp>
        <p:nvSpPr>
          <p:cNvPr id="8" name="직사각형 7">
            <a:extLst>
              <a:ext uri="{FF2B5EF4-FFF2-40B4-BE49-F238E27FC236}">
                <a16:creationId xmlns:a16="http://schemas.microsoft.com/office/drawing/2014/main" id="{317E7158-4BA3-B7BC-D4FB-308F6405742F}"/>
              </a:ext>
            </a:extLst>
          </p:cNvPr>
          <p:cNvSpPr/>
          <p:nvPr/>
        </p:nvSpPr>
        <p:spPr>
          <a:xfrm>
            <a:off x="3766344" y="5025424"/>
            <a:ext cx="732631" cy="237331"/>
          </a:xfrm>
          <a:prstGeom prst="rect">
            <a:avLst/>
          </a:prstGeom>
          <a:noFill/>
          <a:ln/>
        </p:spPr>
        <p:style>
          <a:lnRef idx="2">
            <a:schemeClr val="accent2"/>
          </a:lnRef>
          <a:fillRef idx="1">
            <a:schemeClr val="lt1"/>
          </a:fillRef>
          <a:effectRef idx="0">
            <a:schemeClr val="accent2"/>
          </a:effectRef>
          <a:fontRef idx="minor">
            <a:schemeClr val="dk1"/>
          </a:fontRef>
        </p:style>
        <p:txBody>
          <a:bodyPr wrap="square" rtlCol="0" anchor="ctr" anchorCtr="0">
            <a:noAutofit/>
          </a:bodyPr>
          <a:lstStyle/>
          <a:p>
            <a:pPr marL="603647" indent="-603647" algn="ctr"/>
            <a:endParaRPr lang="ko-KR" altLang="en-US" sz="1463" dirty="0">
              <a:latin typeface="HY동녘B" pitchFamily="18" charset="-127"/>
              <a:ea typeface="HY동녘B" pitchFamily="18" charset="-127"/>
            </a:endParaRPr>
          </a:p>
        </p:txBody>
      </p:sp>
      <p:sp>
        <p:nvSpPr>
          <p:cNvPr id="9" name="직사각형 8">
            <a:extLst>
              <a:ext uri="{FF2B5EF4-FFF2-40B4-BE49-F238E27FC236}">
                <a16:creationId xmlns:a16="http://schemas.microsoft.com/office/drawing/2014/main" id="{BC29E30F-DC68-B498-5944-48756A3397D3}"/>
              </a:ext>
            </a:extLst>
          </p:cNvPr>
          <p:cNvSpPr/>
          <p:nvPr/>
        </p:nvSpPr>
        <p:spPr>
          <a:xfrm>
            <a:off x="8120856" y="5341853"/>
            <a:ext cx="732631" cy="237331"/>
          </a:xfrm>
          <a:prstGeom prst="rect">
            <a:avLst/>
          </a:prstGeom>
          <a:noFill/>
          <a:ln/>
        </p:spPr>
        <p:style>
          <a:lnRef idx="2">
            <a:schemeClr val="accent2"/>
          </a:lnRef>
          <a:fillRef idx="1">
            <a:schemeClr val="lt1"/>
          </a:fillRef>
          <a:effectRef idx="0">
            <a:schemeClr val="accent2"/>
          </a:effectRef>
          <a:fontRef idx="minor">
            <a:schemeClr val="dk1"/>
          </a:fontRef>
        </p:style>
        <p:txBody>
          <a:bodyPr wrap="square" rtlCol="0" anchor="ctr" anchorCtr="0">
            <a:noAutofit/>
          </a:bodyPr>
          <a:lstStyle/>
          <a:p>
            <a:pPr marL="603647" indent="-603647" algn="ctr"/>
            <a:endParaRPr lang="ko-KR" altLang="en-US" sz="1463" dirty="0">
              <a:latin typeface="HY동녘B" pitchFamily="18" charset="-127"/>
              <a:ea typeface="HY동녘B" pitchFamily="18" charset="-127"/>
            </a:endParaRPr>
          </a:p>
        </p:txBody>
      </p:sp>
    </p:spTree>
    <p:extLst>
      <p:ext uri="{BB962C8B-B14F-4D97-AF65-F5344CB8AC3E}">
        <p14:creationId xmlns:p14="http://schemas.microsoft.com/office/powerpoint/2010/main" val="2059889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B7FABF-3081-DE91-EBDE-99A0A48EDE0E}"/>
              </a:ext>
            </a:extLst>
          </p:cNvPr>
          <p:cNvSpPr>
            <a:spLocks noGrp="1"/>
          </p:cNvSpPr>
          <p:nvPr>
            <p:ph type="title"/>
          </p:nvPr>
        </p:nvSpPr>
        <p:spPr/>
        <p:txBody>
          <a:bodyPr/>
          <a:lstStyle/>
          <a:p>
            <a:r>
              <a:rPr lang="ko-KR" altLang="en-US" dirty="0"/>
              <a:t>서비스 로드맵</a:t>
            </a:r>
          </a:p>
        </p:txBody>
      </p:sp>
      <p:pic>
        <p:nvPicPr>
          <p:cNvPr id="5" name="내용 개체 틀 4">
            <a:extLst>
              <a:ext uri="{FF2B5EF4-FFF2-40B4-BE49-F238E27FC236}">
                <a16:creationId xmlns:a16="http://schemas.microsoft.com/office/drawing/2014/main" id="{85765533-0229-D7A8-C034-752E5429A941}"/>
              </a:ext>
            </a:extLst>
          </p:cNvPr>
          <p:cNvPicPr>
            <a:picLocks noGrp="1" noChangeAspect="1"/>
          </p:cNvPicPr>
          <p:nvPr>
            <p:ph idx="1"/>
          </p:nvPr>
        </p:nvPicPr>
        <p:blipFill>
          <a:blip r:embed="rId2"/>
          <a:stretch>
            <a:fillRect/>
          </a:stretch>
        </p:blipFill>
        <p:spPr>
          <a:xfrm>
            <a:off x="82550" y="1269399"/>
            <a:ext cx="9702616" cy="4140801"/>
          </a:xfrm>
        </p:spPr>
      </p:pic>
    </p:spTree>
    <p:extLst>
      <p:ext uri="{BB962C8B-B14F-4D97-AF65-F5344CB8AC3E}">
        <p14:creationId xmlns:p14="http://schemas.microsoft.com/office/powerpoint/2010/main" val="1439777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A37B71-F9EF-5D68-8663-EC48C8C4B2F8}"/>
              </a:ext>
            </a:extLst>
          </p:cNvPr>
          <p:cNvSpPr>
            <a:spLocks noGrp="1"/>
          </p:cNvSpPr>
          <p:nvPr>
            <p:ph type="title"/>
          </p:nvPr>
        </p:nvSpPr>
        <p:spPr/>
        <p:txBody>
          <a:bodyPr/>
          <a:lstStyle/>
          <a:p>
            <a:r>
              <a:rPr lang="ko-KR" altLang="en-US" dirty="0"/>
              <a:t>오렌지 설치</a:t>
            </a:r>
          </a:p>
        </p:txBody>
      </p:sp>
      <p:sp>
        <p:nvSpPr>
          <p:cNvPr id="3" name="내용 개체 틀 2">
            <a:extLst>
              <a:ext uri="{FF2B5EF4-FFF2-40B4-BE49-F238E27FC236}">
                <a16:creationId xmlns:a16="http://schemas.microsoft.com/office/drawing/2014/main" id="{185D4ABE-01D9-AD9E-DECD-4D6BA72865A3}"/>
              </a:ext>
            </a:extLst>
          </p:cNvPr>
          <p:cNvSpPr>
            <a:spLocks noGrp="1"/>
          </p:cNvSpPr>
          <p:nvPr>
            <p:ph idx="1"/>
          </p:nvPr>
        </p:nvSpPr>
        <p:spPr/>
        <p:txBody>
          <a:bodyPr/>
          <a:lstStyle/>
          <a:p>
            <a:r>
              <a:rPr lang="ko-KR" altLang="en-US" dirty="0"/>
              <a:t>다음 클릭</a:t>
            </a:r>
          </a:p>
        </p:txBody>
      </p:sp>
      <p:pic>
        <p:nvPicPr>
          <p:cNvPr id="5" name="그림 4">
            <a:extLst>
              <a:ext uri="{FF2B5EF4-FFF2-40B4-BE49-F238E27FC236}">
                <a16:creationId xmlns:a16="http://schemas.microsoft.com/office/drawing/2014/main" id="{479BBBD8-584E-62E9-E78A-AC605982FDFA}"/>
              </a:ext>
            </a:extLst>
          </p:cNvPr>
          <p:cNvPicPr>
            <a:picLocks noChangeAspect="1"/>
          </p:cNvPicPr>
          <p:nvPr/>
        </p:nvPicPr>
        <p:blipFill>
          <a:blip r:embed="rId2"/>
          <a:stretch>
            <a:fillRect/>
          </a:stretch>
        </p:blipFill>
        <p:spPr>
          <a:xfrm>
            <a:off x="187206" y="2558944"/>
            <a:ext cx="3862778" cy="2994041"/>
          </a:xfrm>
          <a:prstGeom prst="rect">
            <a:avLst/>
          </a:prstGeom>
        </p:spPr>
      </p:pic>
      <p:pic>
        <p:nvPicPr>
          <p:cNvPr id="7" name="그림 6">
            <a:extLst>
              <a:ext uri="{FF2B5EF4-FFF2-40B4-BE49-F238E27FC236}">
                <a16:creationId xmlns:a16="http://schemas.microsoft.com/office/drawing/2014/main" id="{42F7BF8B-DC62-E76B-56B9-A978BFB82A58}"/>
              </a:ext>
            </a:extLst>
          </p:cNvPr>
          <p:cNvPicPr>
            <a:picLocks noChangeAspect="1"/>
          </p:cNvPicPr>
          <p:nvPr/>
        </p:nvPicPr>
        <p:blipFill>
          <a:blip r:embed="rId3"/>
          <a:stretch>
            <a:fillRect/>
          </a:stretch>
        </p:blipFill>
        <p:spPr>
          <a:xfrm>
            <a:off x="2867563" y="1347381"/>
            <a:ext cx="3862779" cy="2978094"/>
          </a:xfrm>
          <a:prstGeom prst="rect">
            <a:avLst/>
          </a:prstGeom>
        </p:spPr>
      </p:pic>
      <p:pic>
        <p:nvPicPr>
          <p:cNvPr id="9" name="그림 8">
            <a:extLst>
              <a:ext uri="{FF2B5EF4-FFF2-40B4-BE49-F238E27FC236}">
                <a16:creationId xmlns:a16="http://schemas.microsoft.com/office/drawing/2014/main" id="{8917DEC3-3351-0F94-86A7-1729014F104B}"/>
              </a:ext>
            </a:extLst>
          </p:cNvPr>
          <p:cNvPicPr>
            <a:picLocks noChangeAspect="1"/>
          </p:cNvPicPr>
          <p:nvPr/>
        </p:nvPicPr>
        <p:blipFill>
          <a:blip r:embed="rId4"/>
          <a:stretch>
            <a:fillRect/>
          </a:stretch>
        </p:blipFill>
        <p:spPr>
          <a:xfrm>
            <a:off x="6119722" y="2988932"/>
            <a:ext cx="3599071" cy="2773289"/>
          </a:xfrm>
          <a:prstGeom prst="rect">
            <a:avLst/>
          </a:prstGeom>
        </p:spPr>
      </p:pic>
      <p:sp>
        <p:nvSpPr>
          <p:cNvPr id="10" name="직사각형 9">
            <a:extLst>
              <a:ext uri="{FF2B5EF4-FFF2-40B4-BE49-F238E27FC236}">
                <a16:creationId xmlns:a16="http://schemas.microsoft.com/office/drawing/2014/main" id="{61A75DB0-F783-66C2-A405-FBA97A0BD4DD}"/>
              </a:ext>
            </a:extLst>
          </p:cNvPr>
          <p:cNvSpPr/>
          <p:nvPr/>
        </p:nvSpPr>
        <p:spPr>
          <a:xfrm>
            <a:off x="2693194" y="5313301"/>
            <a:ext cx="614317" cy="197320"/>
          </a:xfrm>
          <a:prstGeom prst="rect">
            <a:avLst/>
          </a:prstGeom>
          <a:noFill/>
          <a:ln/>
        </p:spPr>
        <p:style>
          <a:lnRef idx="2">
            <a:schemeClr val="accent2"/>
          </a:lnRef>
          <a:fillRef idx="1">
            <a:schemeClr val="lt1"/>
          </a:fillRef>
          <a:effectRef idx="0">
            <a:schemeClr val="accent2"/>
          </a:effectRef>
          <a:fontRef idx="minor">
            <a:schemeClr val="dk1"/>
          </a:fontRef>
        </p:style>
        <p:txBody>
          <a:bodyPr wrap="square" rtlCol="0" anchor="ctr" anchorCtr="0">
            <a:noAutofit/>
          </a:bodyPr>
          <a:lstStyle/>
          <a:p>
            <a:pPr marL="603647" indent="-603647" algn="ctr"/>
            <a:endParaRPr lang="ko-KR" altLang="en-US" sz="1463" dirty="0">
              <a:latin typeface="HY동녘B" pitchFamily="18" charset="-127"/>
              <a:ea typeface="HY동녘B" pitchFamily="18" charset="-127"/>
            </a:endParaRPr>
          </a:p>
        </p:txBody>
      </p:sp>
      <p:sp>
        <p:nvSpPr>
          <p:cNvPr id="11" name="직사각형 10">
            <a:extLst>
              <a:ext uri="{FF2B5EF4-FFF2-40B4-BE49-F238E27FC236}">
                <a16:creationId xmlns:a16="http://schemas.microsoft.com/office/drawing/2014/main" id="{C16124AC-D445-ADB6-CE2F-7FD89AAE3310}"/>
              </a:ext>
            </a:extLst>
          </p:cNvPr>
          <p:cNvSpPr/>
          <p:nvPr/>
        </p:nvSpPr>
        <p:spPr>
          <a:xfrm>
            <a:off x="5387091" y="4055963"/>
            <a:ext cx="608103" cy="269511"/>
          </a:xfrm>
          <a:prstGeom prst="rect">
            <a:avLst/>
          </a:prstGeom>
          <a:noFill/>
          <a:ln/>
        </p:spPr>
        <p:style>
          <a:lnRef idx="2">
            <a:schemeClr val="accent2"/>
          </a:lnRef>
          <a:fillRef idx="1">
            <a:schemeClr val="lt1"/>
          </a:fillRef>
          <a:effectRef idx="0">
            <a:schemeClr val="accent2"/>
          </a:effectRef>
          <a:fontRef idx="minor">
            <a:schemeClr val="dk1"/>
          </a:fontRef>
        </p:style>
        <p:txBody>
          <a:bodyPr wrap="square" rtlCol="0" anchor="ctr" anchorCtr="0">
            <a:noAutofit/>
          </a:bodyPr>
          <a:lstStyle/>
          <a:p>
            <a:pPr marL="603647" indent="-603647" algn="ctr"/>
            <a:endParaRPr lang="ko-KR" altLang="en-US" sz="1463" dirty="0">
              <a:latin typeface="HY동녘B" pitchFamily="18" charset="-127"/>
              <a:ea typeface="HY동녘B" pitchFamily="18" charset="-127"/>
            </a:endParaRPr>
          </a:p>
        </p:txBody>
      </p:sp>
      <p:sp>
        <p:nvSpPr>
          <p:cNvPr id="12" name="직사각형 11">
            <a:extLst>
              <a:ext uri="{FF2B5EF4-FFF2-40B4-BE49-F238E27FC236}">
                <a16:creationId xmlns:a16="http://schemas.microsoft.com/office/drawing/2014/main" id="{69AD752B-FFA8-72E6-53FD-C4E08DC98F87}"/>
              </a:ext>
            </a:extLst>
          </p:cNvPr>
          <p:cNvSpPr/>
          <p:nvPr/>
        </p:nvSpPr>
        <p:spPr>
          <a:xfrm>
            <a:off x="8510640" y="5510620"/>
            <a:ext cx="497629" cy="178186"/>
          </a:xfrm>
          <a:prstGeom prst="rect">
            <a:avLst/>
          </a:prstGeom>
          <a:noFill/>
          <a:ln/>
        </p:spPr>
        <p:style>
          <a:lnRef idx="2">
            <a:schemeClr val="accent2"/>
          </a:lnRef>
          <a:fillRef idx="1">
            <a:schemeClr val="lt1"/>
          </a:fillRef>
          <a:effectRef idx="0">
            <a:schemeClr val="accent2"/>
          </a:effectRef>
          <a:fontRef idx="minor">
            <a:schemeClr val="dk1"/>
          </a:fontRef>
        </p:style>
        <p:txBody>
          <a:bodyPr wrap="square" rtlCol="0" anchor="ctr" anchorCtr="0">
            <a:noAutofit/>
          </a:bodyPr>
          <a:lstStyle/>
          <a:p>
            <a:pPr marL="603647" indent="-603647" algn="ctr"/>
            <a:endParaRPr lang="ko-KR" altLang="en-US" sz="1463" dirty="0">
              <a:latin typeface="HY동녘B" pitchFamily="18" charset="-127"/>
              <a:ea typeface="HY동녘B" pitchFamily="18" charset="-127"/>
            </a:endParaRPr>
          </a:p>
        </p:txBody>
      </p:sp>
    </p:spTree>
    <p:extLst>
      <p:ext uri="{BB962C8B-B14F-4D97-AF65-F5344CB8AC3E}">
        <p14:creationId xmlns:p14="http://schemas.microsoft.com/office/powerpoint/2010/main" val="22496085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788B19-55C5-FBF9-6C02-B390BC70B11A}"/>
              </a:ext>
            </a:extLst>
          </p:cNvPr>
          <p:cNvSpPr>
            <a:spLocks noGrp="1"/>
          </p:cNvSpPr>
          <p:nvPr>
            <p:ph type="title"/>
          </p:nvPr>
        </p:nvSpPr>
        <p:spPr/>
        <p:txBody>
          <a:bodyPr/>
          <a:lstStyle/>
          <a:p>
            <a:r>
              <a:rPr lang="ko-KR" altLang="en-US" dirty="0"/>
              <a:t>오렌지 설치</a:t>
            </a:r>
          </a:p>
        </p:txBody>
      </p:sp>
      <p:sp>
        <p:nvSpPr>
          <p:cNvPr id="3" name="내용 개체 틀 2">
            <a:extLst>
              <a:ext uri="{FF2B5EF4-FFF2-40B4-BE49-F238E27FC236}">
                <a16:creationId xmlns:a16="http://schemas.microsoft.com/office/drawing/2014/main" id="{2AC6F1C4-467C-EA9B-6843-0E85C8B6D016}"/>
              </a:ext>
            </a:extLst>
          </p:cNvPr>
          <p:cNvSpPr>
            <a:spLocks noGrp="1"/>
          </p:cNvSpPr>
          <p:nvPr>
            <p:ph idx="1"/>
          </p:nvPr>
        </p:nvSpPr>
        <p:spPr/>
        <p:txBody>
          <a:bodyPr/>
          <a:lstStyle/>
          <a:p>
            <a:r>
              <a:rPr lang="ko-KR" altLang="en-US" dirty="0" err="1"/>
              <a:t>안내에따라</a:t>
            </a:r>
            <a:r>
              <a:rPr lang="ko-KR" altLang="en-US" dirty="0"/>
              <a:t> </a:t>
            </a:r>
            <a:r>
              <a:rPr lang="en-US" altLang="ko-KR" dirty="0" err="1"/>
              <a:t>miniconda</a:t>
            </a:r>
            <a:r>
              <a:rPr lang="ko-KR" altLang="en-US" dirty="0"/>
              <a:t>도 설치한다</a:t>
            </a:r>
            <a:r>
              <a:rPr lang="en-US" altLang="ko-KR" dirty="0"/>
              <a:t>.</a:t>
            </a:r>
            <a:endParaRPr lang="ko-KR" altLang="en-US" dirty="0"/>
          </a:p>
        </p:txBody>
      </p:sp>
      <p:pic>
        <p:nvPicPr>
          <p:cNvPr id="5" name="그림 4">
            <a:extLst>
              <a:ext uri="{FF2B5EF4-FFF2-40B4-BE49-F238E27FC236}">
                <a16:creationId xmlns:a16="http://schemas.microsoft.com/office/drawing/2014/main" id="{C568B984-56D9-6AF4-0CB6-CE151B4E98F6}"/>
              </a:ext>
            </a:extLst>
          </p:cNvPr>
          <p:cNvPicPr>
            <a:picLocks noChangeAspect="1"/>
          </p:cNvPicPr>
          <p:nvPr/>
        </p:nvPicPr>
        <p:blipFill>
          <a:blip r:embed="rId2"/>
          <a:stretch>
            <a:fillRect/>
          </a:stretch>
        </p:blipFill>
        <p:spPr>
          <a:xfrm>
            <a:off x="631621" y="2696058"/>
            <a:ext cx="3675562" cy="2837967"/>
          </a:xfrm>
          <a:prstGeom prst="rect">
            <a:avLst/>
          </a:prstGeom>
        </p:spPr>
      </p:pic>
      <p:pic>
        <p:nvPicPr>
          <p:cNvPr id="7" name="그림 6">
            <a:extLst>
              <a:ext uri="{FF2B5EF4-FFF2-40B4-BE49-F238E27FC236}">
                <a16:creationId xmlns:a16="http://schemas.microsoft.com/office/drawing/2014/main" id="{6D4A5F4F-2170-CB37-5751-645C4D15F7AB}"/>
              </a:ext>
            </a:extLst>
          </p:cNvPr>
          <p:cNvPicPr>
            <a:picLocks noChangeAspect="1"/>
          </p:cNvPicPr>
          <p:nvPr/>
        </p:nvPicPr>
        <p:blipFill>
          <a:blip r:embed="rId3"/>
          <a:stretch>
            <a:fillRect/>
          </a:stretch>
        </p:blipFill>
        <p:spPr>
          <a:xfrm>
            <a:off x="4621107" y="2696058"/>
            <a:ext cx="3655107" cy="2837967"/>
          </a:xfrm>
          <a:prstGeom prst="rect">
            <a:avLst/>
          </a:prstGeom>
        </p:spPr>
      </p:pic>
    </p:spTree>
    <p:extLst>
      <p:ext uri="{BB962C8B-B14F-4D97-AF65-F5344CB8AC3E}">
        <p14:creationId xmlns:p14="http://schemas.microsoft.com/office/powerpoint/2010/main" val="25868422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C0A8C7-104F-1FE3-9D90-4EA731DED34E}"/>
              </a:ext>
            </a:extLst>
          </p:cNvPr>
          <p:cNvSpPr>
            <a:spLocks noGrp="1"/>
          </p:cNvSpPr>
          <p:nvPr>
            <p:ph type="title"/>
          </p:nvPr>
        </p:nvSpPr>
        <p:spPr/>
        <p:txBody>
          <a:bodyPr/>
          <a:lstStyle/>
          <a:p>
            <a:r>
              <a:rPr lang="ko-KR" altLang="en-US" dirty="0"/>
              <a:t>오렌지 </a:t>
            </a:r>
            <a:r>
              <a:rPr lang="en-US" altLang="ko-KR" dirty="0"/>
              <a:t>add-on </a:t>
            </a:r>
            <a:r>
              <a:rPr lang="ko-KR" altLang="en-US" dirty="0"/>
              <a:t>설치</a:t>
            </a:r>
          </a:p>
        </p:txBody>
      </p:sp>
      <p:sp>
        <p:nvSpPr>
          <p:cNvPr id="3" name="내용 개체 틀 2">
            <a:extLst>
              <a:ext uri="{FF2B5EF4-FFF2-40B4-BE49-F238E27FC236}">
                <a16:creationId xmlns:a16="http://schemas.microsoft.com/office/drawing/2014/main" id="{E8A04EC2-0AB3-41D4-C7F8-82CB9F28E647}"/>
              </a:ext>
            </a:extLst>
          </p:cNvPr>
          <p:cNvSpPr>
            <a:spLocks noGrp="1"/>
          </p:cNvSpPr>
          <p:nvPr>
            <p:ph idx="1"/>
          </p:nvPr>
        </p:nvSpPr>
        <p:spPr/>
        <p:txBody>
          <a:bodyPr/>
          <a:lstStyle/>
          <a:p>
            <a:r>
              <a:rPr lang="ko-KR" altLang="en-US" dirty="0"/>
              <a:t>오렌지를 실행 한다</a:t>
            </a:r>
            <a:r>
              <a:rPr lang="en-US" altLang="ko-KR" dirty="0"/>
              <a:t>. </a:t>
            </a:r>
          </a:p>
          <a:p>
            <a:r>
              <a:rPr lang="en-US" altLang="ko-KR" dirty="0"/>
              <a:t>add-on</a:t>
            </a:r>
            <a:r>
              <a:rPr lang="ko-KR" altLang="en-US" dirty="0"/>
              <a:t> 을 선택</a:t>
            </a:r>
            <a:endParaRPr lang="en-US" altLang="ko-KR" dirty="0"/>
          </a:p>
          <a:p>
            <a:pPr lvl="1"/>
            <a:r>
              <a:rPr lang="en-US" altLang="ko-KR" dirty="0"/>
              <a:t>geo</a:t>
            </a:r>
            <a:r>
              <a:rPr lang="ko-KR" altLang="en-US" dirty="0"/>
              <a:t> </a:t>
            </a:r>
            <a:endParaRPr lang="en-US" altLang="ko-KR" dirty="0"/>
          </a:p>
          <a:p>
            <a:pPr lvl="1"/>
            <a:r>
              <a:rPr lang="en-US" altLang="ko-KR" dirty="0"/>
              <a:t>education</a:t>
            </a:r>
            <a:r>
              <a:rPr lang="ko-KR" altLang="en-US" dirty="0"/>
              <a:t> </a:t>
            </a:r>
            <a:endParaRPr lang="en-US" altLang="ko-KR" dirty="0"/>
          </a:p>
          <a:p>
            <a:pPr lvl="1"/>
            <a:r>
              <a:rPr lang="en-US" altLang="ko-KR" dirty="0"/>
              <a:t>image</a:t>
            </a:r>
            <a:r>
              <a:rPr lang="ko-KR" altLang="en-US" dirty="0"/>
              <a:t> </a:t>
            </a:r>
            <a:r>
              <a:rPr lang="en-US" altLang="ko-KR" dirty="0"/>
              <a:t>Analytics</a:t>
            </a:r>
          </a:p>
          <a:p>
            <a:pPr lvl="1"/>
            <a:r>
              <a:rPr lang="en-US" altLang="ko-KR" dirty="0"/>
              <a:t>Timeseries</a:t>
            </a:r>
          </a:p>
          <a:p>
            <a:r>
              <a:rPr lang="ko-KR" altLang="en-US" dirty="0"/>
              <a:t>선택 후 설치</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pic>
        <p:nvPicPr>
          <p:cNvPr id="5" name="그림 4">
            <a:extLst>
              <a:ext uri="{FF2B5EF4-FFF2-40B4-BE49-F238E27FC236}">
                <a16:creationId xmlns:a16="http://schemas.microsoft.com/office/drawing/2014/main" id="{8B744F28-A825-9F21-6104-27BA58979A91}"/>
              </a:ext>
            </a:extLst>
          </p:cNvPr>
          <p:cNvPicPr>
            <a:picLocks noChangeAspect="1"/>
          </p:cNvPicPr>
          <p:nvPr/>
        </p:nvPicPr>
        <p:blipFill>
          <a:blip r:embed="rId2"/>
          <a:stretch>
            <a:fillRect/>
          </a:stretch>
        </p:blipFill>
        <p:spPr>
          <a:xfrm>
            <a:off x="3028206" y="1878350"/>
            <a:ext cx="2756469" cy="2045951"/>
          </a:xfrm>
          <a:prstGeom prst="rect">
            <a:avLst/>
          </a:prstGeom>
        </p:spPr>
      </p:pic>
      <p:pic>
        <p:nvPicPr>
          <p:cNvPr id="7" name="그림 6">
            <a:extLst>
              <a:ext uri="{FF2B5EF4-FFF2-40B4-BE49-F238E27FC236}">
                <a16:creationId xmlns:a16="http://schemas.microsoft.com/office/drawing/2014/main" id="{3509C1AB-F30B-26DF-52EE-75106E6D96E7}"/>
              </a:ext>
            </a:extLst>
          </p:cNvPr>
          <p:cNvPicPr>
            <a:picLocks noChangeAspect="1"/>
          </p:cNvPicPr>
          <p:nvPr/>
        </p:nvPicPr>
        <p:blipFill>
          <a:blip r:embed="rId3"/>
          <a:stretch>
            <a:fillRect/>
          </a:stretch>
        </p:blipFill>
        <p:spPr>
          <a:xfrm>
            <a:off x="5784675" y="1397482"/>
            <a:ext cx="3729213" cy="3919859"/>
          </a:xfrm>
          <a:prstGeom prst="rect">
            <a:avLst/>
          </a:prstGeom>
        </p:spPr>
      </p:pic>
    </p:spTree>
    <p:extLst>
      <p:ext uri="{BB962C8B-B14F-4D97-AF65-F5344CB8AC3E}">
        <p14:creationId xmlns:p14="http://schemas.microsoft.com/office/powerpoint/2010/main" val="4583040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9260B3-C7BB-3CA1-18AC-CDFBC10C5903}"/>
              </a:ext>
            </a:extLst>
          </p:cNvPr>
          <p:cNvSpPr>
            <a:spLocks noGrp="1"/>
          </p:cNvSpPr>
          <p:nvPr>
            <p:ph type="title"/>
          </p:nvPr>
        </p:nvSpPr>
        <p:spPr/>
        <p:txBody>
          <a:bodyPr/>
          <a:lstStyle/>
          <a:p>
            <a:r>
              <a:rPr lang="ko-KR" altLang="en-US" dirty="0"/>
              <a:t>오렌지 기본 사용법</a:t>
            </a:r>
          </a:p>
        </p:txBody>
      </p:sp>
      <p:grpSp>
        <p:nvGrpSpPr>
          <p:cNvPr id="50" name="그룹 49">
            <a:extLst>
              <a:ext uri="{FF2B5EF4-FFF2-40B4-BE49-F238E27FC236}">
                <a16:creationId xmlns:a16="http://schemas.microsoft.com/office/drawing/2014/main" id="{8C9444EA-A8C0-5D2F-6A40-A54840CF0194}"/>
              </a:ext>
            </a:extLst>
          </p:cNvPr>
          <p:cNvGrpSpPr/>
          <p:nvPr/>
        </p:nvGrpSpPr>
        <p:grpSpPr>
          <a:xfrm>
            <a:off x="702429" y="1354577"/>
            <a:ext cx="8708271" cy="4383947"/>
            <a:chOff x="827584" y="1032882"/>
            <a:chExt cx="7632848" cy="3729918"/>
          </a:xfrm>
        </p:grpSpPr>
        <p:pic>
          <p:nvPicPr>
            <p:cNvPr id="4" name="그림 3">
              <a:extLst>
                <a:ext uri="{FF2B5EF4-FFF2-40B4-BE49-F238E27FC236}">
                  <a16:creationId xmlns:a16="http://schemas.microsoft.com/office/drawing/2014/main" id="{AFA2068F-8986-85CD-3765-CF44253BA9BC}"/>
                </a:ext>
              </a:extLst>
            </p:cNvPr>
            <p:cNvPicPr>
              <a:picLocks noChangeAspect="1"/>
            </p:cNvPicPr>
            <p:nvPr/>
          </p:nvPicPr>
          <p:blipFill>
            <a:blip r:embed="rId2"/>
            <a:stretch>
              <a:fillRect/>
            </a:stretch>
          </p:blipFill>
          <p:spPr>
            <a:xfrm>
              <a:off x="827584" y="1131590"/>
              <a:ext cx="3960440" cy="3627234"/>
            </a:xfrm>
            <a:prstGeom prst="rect">
              <a:avLst/>
            </a:prstGeom>
          </p:spPr>
        </p:pic>
        <p:sp>
          <p:nvSpPr>
            <p:cNvPr id="5" name="직사각형 4">
              <a:extLst>
                <a:ext uri="{FF2B5EF4-FFF2-40B4-BE49-F238E27FC236}">
                  <a16:creationId xmlns:a16="http://schemas.microsoft.com/office/drawing/2014/main" id="{A1F0F737-E157-8829-8DF1-0B2199237320}"/>
                </a:ext>
              </a:extLst>
            </p:cNvPr>
            <p:cNvSpPr/>
            <p:nvPr/>
          </p:nvSpPr>
          <p:spPr>
            <a:xfrm>
              <a:off x="827584" y="1224000"/>
              <a:ext cx="1260000" cy="99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cxnSp>
          <p:nvCxnSpPr>
            <p:cNvPr id="6" name="직선 화살표 연결선 5">
              <a:extLst>
                <a:ext uri="{FF2B5EF4-FFF2-40B4-BE49-F238E27FC236}">
                  <a16:creationId xmlns:a16="http://schemas.microsoft.com/office/drawing/2014/main" id="{3A334375-9C99-3AF4-EA1F-9DF52AD98AE2}"/>
                </a:ext>
              </a:extLst>
            </p:cNvPr>
            <p:cNvCxnSpPr>
              <a:cxnSpLocks/>
            </p:cNvCxnSpPr>
            <p:nvPr/>
          </p:nvCxnSpPr>
          <p:spPr>
            <a:xfrm>
              <a:off x="2087584" y="1273702"/>
              <a:ext cx="3961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361BCF-43B8-2B92-A6DB-340AAE223153}"/>
                </a:ext>
              </a:extLst>
            </p:cNvPr>
            <p:cNvSpPr txBox="1"/>
            <p:nvPr/>
          </p:nvSpPr>
          <p:spPr>
            <a:xfrm>
              <a:off x="2452496" y="1142270"/>
              <a:ext cx="1115999" cy="269934"/>
            </a:xfrm>
            <a:prstGeom prst="rect">
              <a:avLst/>
            </a:prstGeom>
            <a:noFill/>
          </p:spPr>
          <p:txBody>
            <a:bodyPr wrap="square" rtlCol="0">
              <a:spAutoFit/>
            </a:bodyPr>
            <a:lstStyle/>
            <a:p>
              <a:r>
                <a:rPr lang="en-US" altLang="ko-KR" sz="731" dirty="0">
                  <a:highlight>
                    <a:srgbClr val="FFFF00"/>
                  </a:highlight>
                  <a:latin typeface="+mj-ea"/>
                  <a:ea typeface="+mj-ea"/>
                </a:rPr>
                <a:t>Orange3 </a:t>
              </a:r>
              <a:r>
                <a:rPr lang="ko-KR" altLang="en-US" sz="731" dirty="0">
                  <a:highlight>
                    <a:srgbClr val="FFFF00"/>
                  </a:highlight>
                  <a:latin typeface="+mj-ea"/>
                  <a:ea typeface="+mj-ea"/>
                </a:rPr>
                <a:t>작업에</a:t>
              </a:r>
              <a:r>
                <a:rPr lang="en-US" altLang="ko-KR" sz="731" dirty="0">
                  <a:highlight>
                    <a:srgbClr val="FFFF00"/>
                  </a:highlight>
                  <a:latin typeface="+mj-ea"/>
                  <a:ea typeface="+mj-ea"/>
                </a:rPr>
                <a:t> </a:t>
              </a:r>
            </a:p>
            <a:p>
              <a:r>
                <a:rPr lang="ko-KR" altLang="en-US" sz="731" dirty="0">
                  <a:highlight>
                    <a:srgbClr val="FFFF00"/>
                  </a:highlight>
                  <a:latin typeface="+mj-ea"/>
                  <a:ea typeface="+mj-ea"/>
                </a:rPr>
                <a:t>필요한 기능 지원</a:t>
              </a:r>
            </a:p>
          </p:txBody>
        </p:sp>
        <p:sp>
          <p:nvSpPr>
            <p:cNvPr id="8" name="직사각형 7">
              <a:extLst>
                <a:ext uri="{FF2B5EF4-FFF2-40B4-BE49-F238E27FC236}">
                  <a16:creationId xmlns:a16="http://schemas.microsoft.com/office/drawing/2014/main" id="{489F3D4D-C8A7-237C-5DA5-6908DA50A392}"/>
                </a:ext>
              </a:extLst>
            </p:cNvPr>
            <p:cNvSpPr/>
            <p:nvPr/>
          </p:nvSpPr>
          <p:spPr>
            <a:xfrm>
              <a:off x="827584" y="1368000"/>
              <a:ext cx="1116000" cy="271591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cxnSp>
          <p:nvCxnSpPr>
            <p:cNvPr id="9" name="직선 화살표 연결선 8">
              <a:extLst>
                <a:ext uri="{FF2B5EF4-FFF2-40B4-BE49-F238E27FC236}">
                  <a16:creationId xmlns:a16="http://schemas.microsoft.com/office/drawing/2014/main" id="{7794A6F2-CFF1-6DD6-C34E-96ABD2D17C1E}"/>
                </a:ext>
              </a:extLst>
            </p:cNvPr>
            <p:cNvCxnSpPr>
              <a:cxnSpLocks/>
            </p:cNvCxnSpPr>
            <p:nvPr/>
          </p:nvCxnSpPr>
          <p:spPr>
            <a:xfrm>
              <a:off x="1961500" y="3651870"/>
              <a:ext cx="48640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281BA1-5B41-6F63-8B5B-37108038D5BB}"/>
                </a:ext>
              </a:extLst>
            </p:cNvPr>
            <p:cNvSpPr txBox="1"/>
            <p:nvPr/>
          </p:nvSpPr>
          <p:spPr>
            <a:xfrm>
              <a:off x="2416076" y="3489270"/>
              <a:ext cx="1075803" cy="269934"/>
            </a:xfrm>
            <a:prstGeom prst="rect">
              <a:avLst/>
            </a:prstGeom>
            <a:noFill/>
          </p:spPr>
          <p:txBody>
            <a:bodyPr wrap="square" rtlCol="0">
              <a:spAutoFit/>
            </a:bodyPr>
            <a:lstStyle/>
            <a:p>
              <a:r>
                <a:rPr lang="ko-KR" altLang="en-US" sz="731" dirty="0">
                  <a:highlight>
                    <a:srgbClr val="FFFF00"/>
                  </a:highlight>
                  <a:latin typeface="+mj-ea"/>
                  <a:ea typeface="+mj-ea"/>
                </a:rPr>
                <a:t>위젯이 정렬 되어있는 카테고리</a:t>
              </a:r>
              <a:endParaRPr lang="en-US" altLang="ko-KR" sz="731" dirty="0">
                <a:highlight>
                  <a:srgbClr val="FFFF00"/>
                </a:highlight>
                <a:latin typeface="+mj-ea"/>
                <a:ea typeface="+mj-ea"/>
              </a:endParaRPr>
            </a:p>
          </p:txBody>
        </p:sp>
        <p:sp>
          <p:nvSpPr>
            <p:cNvPr id="11" name="직사각형 10">
              <a:extLst>
                <a:ext uri="{FF2B5EF4-FFF2-40B4-BE49-F238E27FC236}">
                  <a16:creationId xmlns:a16="http://schemas.microsoft.com/office/drawing/2014/main" id="{B0429FCA-5903-0897-22F4-680496BB9F67}"/>
                </a:ext>
              </a:extLst>
            </p:cNvPr>
            <p:cNvSpPr/>
            <p:nvPr/>
          </p:nvSpPr>
          <p:spPr>
            <a:xfrm>
              <a:off x="827584" y="4140001"/>
              <a:ext cx="1133916" cy="46639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cxnSp>
          <p:nvCxnSpPr>
            <p:cNvPr id="12" name="직선 화살표 연결선 11">
              <a:extLst>
                <a:ext uri="{FF2B5EF4-FFF2-40B4-BE49-F238E27FC236}">
                  <a16:creationId xmlns:a16="http://schemas.microsoft.com/office/drawing/2014/main" id="{87247EFB-EC17-9A8D-E9B2-B9CB97A3BEBD}"/>
                </a:ext>
              </a:extLst>
            </p:cNvPr>
            <p:cNvCxnSpPr>
              <a:cxnSpLocks/>
            </p:cNvCxnSpPr>
            <p:nvPr/>
          </p:nvCxnSpPr>
          <p:spPr>
            <a:xfrm>
              <a:off x="1976758" y="4227934"/>
              <a:ext cx="252168"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D09D130-7703-6898-ADA9-CFEFC4E155B8}"/>
                </a:ext>
              </a:extLst>
            </p:cNvPr>
            <p:cNvSpPr txBox="1"/>
            <p:nvPr/>
          </p:nvSpPr>
          <p:spPr>
            <a:xfrm>
              <a:off x="2204702" y="4043268"/>
              <a:ext cx="1550348" cy="269934"/>
            </a:xfrm>
            <a:prstGeom prst="rect">
              <a:avLst/>
            </a:prstGeom>
            <a:noFill/>
          </p:spPr>
          <p:txBody>
            <a:bodyPr wrap="square" rtlCol="0">
              <a:spAutoFit/>
            </a:bodyPr>
            <a:lstStyle/>
            <a:p>
              <a:r>
                <a:rPr lang="ko-KR" altLang="en-US" sz="731" dirty="0">
                  <a:highlight>
                    <a:srgbClr val="FFFF00"/>
                  </a:highlight>
                  <a:latin typeface="+mj-ea"/>
                  <a:ea typeface="+mj-ea"/>
                </a:rPr>
                <a:t>위젯 위에 마우스 커서를 올리면 위젯 이름과 위젯 설명 출력</a:t>
              </a:r>
              <a:endParaRPr lang="en-US" altLang="ko-KR" sz="731" dirty="0">
                <a:highlight>
                  <a:srgbClr val="FFFF00"/>
                </a:highlight>
                <a:latin typeface="+mj-ea"/>
                <a:ea typeface="+mj-ea"/>
              </a:endParaRPr>
            </a:p>
          </p:txBody>
        </p:sp>
        <p:sp>
          <p:nvSpPr>
            <p:cNvPr id="14" name="직사각형 13">
              <a:extLst>
                <a:ext uri="{FF2B5EF4-FFF2-40B4-BE49-F238E27FC236}">
                  <a16:creationId xmlns:a16="http://schemas.microsoft.com/office/drawing/2014/main" id="{13CA05AA-2505-9946-25E1-68A5258540E8}"/>
                </a:ext>
              </a:extLst>
            </p:cNvPr>
            <p:cNvSpPr/>
            <p:nvPr/>
          </p:nvSpPr>
          <p:spPr>
            <a:xfrm>
              <a:off x="827584" y="4636800"/>
              <a:ext cx="1133916" cy="126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15" name="TextBox 14">
              <a:extLst>
                <a:ext uri="{FF2B5EF4-FFF2-40B4-BE49-F238E27FC236}">
                  <a16:creationId xmlns:a16="http://schemas.microsoft.com/office/drawing/2014/main" id="{5B0F730D-B17D-90BA-A131-AA6758B423BE}"/>
                </a:ext>
              </a:extLst>
            </p:cNvPr>
            <p:cNvSpPr txBox="1"/>
            <p:nvPr/>
          </p:nvSpPr>
          <p:spPr>
            <a:xfrm>
              <a:off x="5400961" y="4127971"/>
              <a:ext cx="2339391" cy="269934"/>
            </a:xfrm>
            <a:prstGeom prst="rect">
              <a:avLst/>
            </a:prstGeom>
            <a:noFill/>
          </p:spPr>
          <p:txBody>
            <a:bodyPr wrap="square" rtlCol="0">
              <a:spAutoFit/>
            </a:bodyPr>
            <a:lstStyle/>
            <a:p>
              <a:r>
                <a:rPr lang="ko-KR" altLang="en-US" sz="731" dirty="0">
                  <a:highlight>
                    <a:srgbClr val="FFFF00"/>
                  </a:highlight>
                  <a:latin typeface="+mj-ea"/>
                  <a:ea typeface="+mj-ea"/>
                </a:rPr>
                <a:t>작업 정보 작성</a:t>
              </a:r>
              <a:r>
                <a:rPr lang="en-US" altLang="ko-KR" sz="731" dirty="0">
                  <a:highlight>
                    <a:srgbClr val="FFFF00"/>
                  </a:highlight>
                  <a:latin typeface="+mj-ea"/>
                  <a:ea typeface="+mj-ea"/>
                </a:rPr>
                <a:t>, </a:t>
              </a:r>
              <a:r>
                <a:rPr lang="ko-KR" altLang="en-US" sz="731" dirty="0">
                  <a:highlight>
                    <a:srgbClr val="FFFF00"/>
                  </a:highlight>
                  <a:latin typeface="+mj-ea"/>
                  <a:ea typeface="+mj-ea"/>
                </a:rPr>
                <a:t>위젯 정렬</a:t>
              </a:r>
              <a:r>
                <a:rPr lang="en-US" altLang="ko-KR" sz="731" dirty="0">
                  <a:highlight>
                    <a:srgbClr val="FFFF00"/>
                  </a:highlight>
                  <a:latin typeface="+mj-ea"/>
                  <a:ea typeface="+mj-ea"/>
                </a:rPr>
                <a:t>, </a:t>
              </a:r>
              <a:r>
                <a:rPr lang="ko-KR" altLang="en-US" sz="731" dirty="0">
                  <a:highlight>
                    <a:srgbClr val="FFFF00"/>
                  </a:highlight>
                  <a:latin typeface="+mj-ea"/>
                  <a:ea typeface="+mj-ea"/>
                </a:rPr>
                <a:t>텍스트 주석</a:t>
              </a:r>
              <a:r>
                <a:rPr lang="en-US" altLang="ko-KR" sz="731" dirty="0">
                  <a:highlight>
                    <a:srgbClr val="FFFF00"/>
                  </a:highlight>
                  <a:latin typeface="+mj-ea"/>
                  <a:ea typeface="+mj-ea"/>
                </a:rPr>
                <a:t>, </a:t>
              </a:r>
              <a:r>
                <a:rPr lang="ko-KR" altLang="en-US" sz="731" dirty="0">
                  <a:highlight>
                    <a:srgbClr val="FFFF00"/>
                  </a:highlight>
                  <a:latin typeface="+mj-ea"/>
                  <a:ea typeface="+mj-ea"/>
                </a:rPr>
                <a:t>화살표추가</a:t>
              </a:r>
              <a:r>
                <a:rPr lang="en-US" altLang="ko-KR" sz="731" dirty="0">
                  <a:highlight>
                    <a:srgbClr val="FFFF00"/>
                  </a:highlight>
                  <a:latin typeface="+mj-ea"/>
                  <a:ea typeface="+mj-ea"/>
                </a:rPr>
                <a:t>, </a:t>
              </a:r>
              <a:r>
                <a:rPr lang="ko-KR" altLang="en-US" sz="731" dirty="0">
                  <a:highlight>
                    <a:srgbClr val="FFFF00"/>
                  </a:highlight>
                  <a:latin typeface="+mj-ea"/>
                  <a:ea typeface="+mj-ea"/>
                </a:rPr>
                <a:t>작업 실행 일시 정지</a:t>
              </a:r>
              <a:r>
                <a:rPr lang="en-US" altLang="ko-KR" sz="731" dirty="0">
                  <a:highlight>
                    <a:srgbClr val="FFFF00"/>
                  </a:highlight>
                  <a:latin typeface="+mj-ea"/>
                  <a:ea typeface="+mj-ea"/>
                </a:rPr>
                <a:t>, </a:t>
              </a:r>
              <a:r>
                <a:rPr lang="ko-KR" altLang="en-US" sz="731" dirty="0">
                  <a:highlight>
                    <a:srgbClr val="FFFF00"/>
                  </a:highlight>
                  <a:latin typeface="+mj-ea"/>
                  <a:ea typeface="+mj-ea"/>
                </a:rPr>
                <a:t>도움 창 활성화 등의 기능 지원</a:t>
              </a:r>
              <a:endParaRPr lang="en-US" altLang="ko-KR" sz="731" dirty="0">
                <a:highlight>
                  <a:srgbClr val="FFFF00"/>
                </a:highlight>
                <a:latin typeface="+mj-ea"/>
                <a:ea typeface="+mj-ea"/>
              </a:endParaRPr>
            </a:p>
          </p:txBody>
        </p:sp>
        <p:cxnSp>
          <p:nvCxnSpPr>
            <p:cNvPr id="16" name="연결선: 꺾임 15">
              <a:extLst>
                <a:ext uri="{FF2B5EF4-FFF2-40B4-BE49-F238E27FC236}">
                  <a16:creationId xmlns:a16="http://schemas.microsoft.com/office/drawing/2014/main" id="{BF50AD18-C187-723F-2C0F-46793444DDF9}"/>
                </a:ext>
              </a:extLst>
            </p:cNvPr>
            <p:cNvCxnSpPr>
              <a:cxnSpLocks/>
              <a:stCxn id="14" idx="3"/>
              <a:endCxn id="15" idx="1"/>
            </p:cNvCxnSpPr>
            <p:nvPr/>
          </p:nvCxnSpPr>
          <p:spPr>
            <a:xfrm flipV="1">
              <a:off x="1961500" y="4262938"/>
              <a:ext cx="3439461" cy="436862"/>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FFBB46EA-F063-2673-208D-19F1C9A56412}"/>
                </a:ext>
              </a:extLst>
            </p:cNvPr>
            <p:cNvPicPr>
              <a:picLocks noChangeAspect="1"/>
            </p:cNvPicPr>
            <p:nvPr/>
          </p:nvPicPr>
          <p:blipFill>
            <a:blip r:embed="rId3"/>
            <a:stretch>
              <a:fillRect/>
            </a:stretch>
          </p:blipFill>
          <p:spPr>
            <a:xfrm>
              <a:off x="5364088" y="1032882"/>
              <a:ext cx="3096344" cy="2186940"/>
            </a:xfrm>
            <a:prstGeom prst="rect">
              <a:avLst/>
            </a:prstGeom>
          </p:spPr>
        </p:pic>
        <p:sp>
          <p:nvSpPr>
            <p:cNvPr id="18" name="화살표: 오른쪽 17">
              <a:extLst>
                <a:ext uri="{FF2B5EF4-FFF2-40B4-BE49-F238E27FC236}">
                  <a16:creationId xmlns:a16="http://schemas.microsoft.com/office/drawing/2014/main" id="{E66D69F2-C548-5BA0-FF6C-C73C80672840}"/>
                </a:ext>
              </a:extLst>
            </p:cNvPr>
            <p:cNvSpPr/>
            <p:nvPr/>
          </p:nvSpPr>
          <p:spPr>
            <a:xfrm>
              <a:off x="4691822" y="2139701"/>
              <a:ext cx="568734" cy="387163"/>
            </a:xfrm>
            <a:prstGeom prst="rightArrow">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sz="1463"/>
            </a:p>
          </p:txBody>
        </p:sp>
        <p:sp>
          <p:nvSpPr>
            <p:cNvPr id="19" name="타원 18">
              <a:extLst>
                <a:ext uri="{FF2B5EF4-FFF2-40B4-BE49-F238E27FC236}">
                  <a16:creationId xmlns:a16="http://schemas.microsoft.com/office/drawing/2014/main" id="{D63DB228-287E-A7F9-C18B-B9C3D1811BC0}"/>
                </a:ext>
              </a:extLst>
            </p:cNvPr>
            <p:cNvSpPr/>
            <p:nvPr/>
          </p:nvSpPr>
          <p:spPr>
            <a:xfrm>
              <a:off x="5925600" y="1432800"/>
              <a:ext cx="360000" cy="3600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20" name="타원 19">
              <a:extLst>
                <a:ext uri="{FF2B5EF4-FFF2-40B4-BE49-F238E27FC236}">
                  <a16:creationId xmlns:a16="http://schemas.microsoft.com/office/drawing/2014/main" id="{2A19AB31-B8FF-D6FE-F35D-4FC0931B9495}"/>
                </a:ext>
              </a:extLst>
            </p:cNvPr>
            <p:cNvSpPr/>
            <p:nvPr/>
          </p:nvSpPr>
          <p:spPr>
            <a:xfrm>
              <a:off x="6740313" y="1427044"/>
              <a:ext cx="360000" cy="3600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21" name="타원 20">
              <a:extLst>
                <a:ext uri="{FF2B5EF4-FFF2-40B4-BE49-F238E27FC236}">
                  <a16:creationId xmlns:a16="http://schemas.microsoft.com/office/drawing/2014/main" id="{EE810D4A-8B47-24A8-958A-93B9E36DA4AE}"/>
                </a:ext>
              </a:extLst>
            </p:cNvPr>
            <p:cNvSpPr/>
            <p:nvPr/>
          </p:nvSpPr>
          <p:spPr>
            <a:xfrm>
              <a:off x="7545600" y="1432800"/>
              <a:ext cx="360000" cy="3600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cxnSp>
          <p:nvCxnSpPr>
            <p:cNvPr id="22" name="직선 화살표 연결선 21">
              <a:extLst>
                <a:ext uri="{FF2B5EF4-FFF2-40B4-BE49-F238E27FC236}">
                  <a16:creationId xmlns:a16="http://schemas.microsoft.com/office/drawing/2014/main" id="{7D575444-C82A-E75E-10CC-8B85AEBE1FDC}"/>
                </a:ext>
              </a:extLst>
            </p:cNvPr>
            <p:cNvCxnSpPr>
              <a:cxnSpLocks/>
              <a:stCxn id="19" idx="5"/>
            </p:cNvCxnSpPr>
            <p:nvPr/>
          </p:nvCxnSpPr>
          <p:spPr>
            <a:xfrm>
              <a:off x="6232879" y="1740079"/>
              <a:ext cx="0" cy="27000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C331A83-A0F8-CFB7-4F1A-79924AED2611}"/>
                </a:ext>
              </a:extLst>
            </p:cNvPr>
            <p:cNvSpPr txBox="1"/>
            <p:nvPr/>
          </p:nvSpPr>
          <p:spPr>
            <a:xfrm>
              <a:off x="5771942" y="1973923"/>
              <a:ext cx="747871" cy="163662"/>
            </a:xfrm>
            <a:prstGeom prst="rect">
              <a:avLst/>
            </a:prstGeom>
            <a:noFill/>
          </p:spPr>
          <p:txBody>
            <a:bodyPr wrap="square" rtlCol="0">
              <a:spAutoFit/>
            </a:bodyPr>
            <a:lstStyle/>
            <a:p>
              <a:r>
                <a:rPr lang="ko-KR" altLang="en-US" sz="650" b="1" dirty="0">
                  <a:highlight>
                    <a:srgbClr val="E6F3DD"/>
                  </a:highlight>
                  <a:latin typeface="+mj-ea"/>
                  <a:ea typeface="+mj-ea"/>
                </a:rPr>
                <a:t>새로 만들기</a:t>
              </a:r>
            </a:p>
          </p:txBody>
        </p:sp>
        <p:cxnSp>
          <p:nvCxnSpPr>
            <p:cNvPr id="24" name="직선 화살표 연결선 23">
              <a:extLst>
                <a:ext uri="{FF2B5EF4-FFF2-40B4-BE49-F238E27FC236}">
                  <a16:creationId xmlns:a16="http://schemas.microsoft.com/office/drawing/2014/main" id="{B0A23CA9-E953-A366-CF23-3810CE65B141}"/>
                </a:ext>
              </a:extLst>
            </p:cNvPr>
            <p:cNvCxnSpPr>
              <a:cxnSpLocks/>
            </p:cNvCxnSpPr>
            <p:nvPr/>
          </p:nvCxnSpPr>
          <p:spPr>
            <a:xfrm>
              <a:off x="7884368" y="1697044"/>
              <a:ext cx="0" cy="29864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BC990C-3D7F-5F22-B567-9F212F8AA538}"/>
                </a:ext>
              </a:extLst>
            </p:cNvPr>
            <p:cNvSpPr txBox="1"/>
            <p:nvPr/>
          </p:nvSpPr>
          <p:spPr>
            <a:xfrm>
              <a:off x="6590687" y="1968635"/>
              <a:ext cx="899111" cy="163662"/>
            </a:xfrm>
            <a:prstGeom prst="rect">
              <a:avLst/>
            </a:prstGeom>
            <a:noFill/>
          </p:spPr>
          <p:txBody>
            <a:bodyPr wrap="square" rtlCol="0">
              <a:spAutoFit/>
            </a:bodyPr>
            <a:lstStyle/>
            <a:p>
              <a:r>
                <a:rPr lang="ko-KR" altLang="en-US" sz="650" b="1" dirty="0">
                  <a:highlight>
                    <a:srgbClr val="E6F3DD"/>
                  </a:highlight>
                  <a:latin typeface="+mn-ea"/>
                </a:rPr>
                <a:t>기존 파일 열기</a:t>
              </a:r>
            </a:p>
          </p:txBody>
        </p:sp>
        <p:cxnSp>
          <p:nvCxnSpPr>
            <p:cNvPr id="26" name="직선 화살표 연결선 25">
              <a:extLst>
                <a:ext uri="{FF2B5EF4-FFF2-40B4-BE49-F238E27FC236}">
                  <a16:creationId xmlns:a16="http://schemas.microsoft.com/office/drawing/2014/main" id="{A0DB9AC3-E838-DAF4-B9DB-DB8342E3434A}"/>
                </a:ext>
              </a:extLst>
            </p:cNvPr>
            <p:cNvCxnSpPr>
              <a:cxnSpLocks/>
            </p:cNvCxnSpPr>
            <p:nvPr/>
          </p:nvCxnSpPr>
          <p:spPr>
            <a:xfrm>
              <a:off x="7068570" y="1708279"/>
              <a:ext cx="0" cy="28800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587F285-07DB-925A-23A2-3E60EE959522}"/>
                </a:ext>
              </a:extLst>
            </p:cNvPr>
            <p:cNvSpPr txBox="1"/>
            <p:nvPr/>
          </p:nvSpPr>
          <p:spPr>
            <a:xfrm>
              <a:off x="7511029" y="1968635"/>
              <a:ext cx="899108" cy="163662"/>
            </a:xfrm>
            <a:prstGeom prst="rect">
              <a:avLst/>
            </a:prstGeom>
            <a:noFill/>
          </p:spPr>
          <p:txBody>
            <a:bodyPr wrap="square" rtlCol="0">
              <a:spAutoFit/>
            </a:bodyPr>
            <a:lstStyle/>
            <a:p>
              <a:r>
                <a:rPr lang="ko-KR" altLang="en-US" sz="650" b="1" dirty="0">
                  <a:highlight>
                    <a:srgbClr val="E6F3DD"/>
                  </a:highlight>
                  <a:latin typeface="+mn-ea"/>
                </a:rPr>
                <a:t>최근 파일 열기</a:t>
              </a:r>
            </a:p>
          </p:txBody>
        </p:sp>
        <p:sp>
          <p:nvSpPr>
            <p:cNvPr id="28" name="타원 27">
              <a:extLst>
                <a:ext uri="{FF2B5EF4-FFF2-40B4-BE49-F238E27FC236}">
                  <a16:creationId xmlns:a16="http://schemas.microsoft.com/office/drawing/2014/main" id="{F839B359-80C5-68EF-E768-CB9531293E93}"/>
                </a:ext>
              </a:extLst>
            </p:cNvPr>
            <p:cNvSpPr/>
            <p:nvPr/>
          </p:nvSpPr>
          <p:spPr>
            <a:xfrm>
              <a:off x="5652120" y="2278800"/>
              <a:ext cx="360000" cy="360000"/>
            </a:xfrm>
            <a:prstGeom prst="ellipse">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29" name="타원 28">
              <a:extLst>
                <a:ext uri="{FF2B5EF4-FFF2-40B4-BE49-F238E27FC236}">
                  <a16:creationId xmlns:a16="http://schemas.microsoft.com/office/drawing/2014/main" id="{F2471AE3-B6DA-4DE7-635A-0722F5DFB53D}"/>
                </a:ext>
              </a:extLst>
            </p:cNvPr>
            <p:cNvSpPr/>
            <p:nvPr/>
          </p:nvSpPr>
          <p:spPr>
            <a:xfrm>
              <a:off x="6408000" y="2278800"/>
              <a:ext cx="360000" cy="360000"/>
            </a:xfrm>
            <a:prstGeom prst="ellipse">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30" name="타원 29">
              <a:extLst>
                <a:ext uri="{FF2B5EF4-FFF2-40B4-BE49-F238E27FC236}">
                  <a16:creationId xmlns:a16="http://schemas.microsoft.com/office/drawing/2014/main" id="{B2A86FE7-31DD-AB40-AFBB-6C1153C5F9EE}"/>
                </a:ext>
              </a:extLst>
            </p:cNvPr>
            <p:cNvSpPr/>
            <p:nvPr/>
          </p:nvSpPr>
          <p:spPr>
            <a:xfrm>
              <a:off x="7146000" y="2278800"/>
              <a:ext cx="360000" cy="360000"/>
            </a:xfrm>
            <a:prstGeom prst="ellipse">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31" name="타원 30">
              <a:extLst>
                <a:ext uri="{FF2B5EF4-FFF2-40B4-BE49-F238E27FC236}">
                  <a16:creationId xmlns:a16="http://schemas.microsoft.com/office/drawing/2014/main" id="{393506F6-BC36-7375-7909-8F575E515207}"/>
                </a:ext>
              </a:extLst>
            </p:cNvPr>
            <p:cNvSpPr/>
            <p:nvPr/>
          </p:nvSpPr>
          <p:spPr>
            <a:xfrm>
              <a:off x="7884408" y="2278800"/>
              <a:ext cx="360000" cy="360000"/>
            </a:xfrm>
            <a:prstGeom prst="ellipse">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cxnSp>
          <p:nvCxnSpPr>
            <p:cNvPr id="32" name="직선 화살표 연결선 31">
              <a:extLst>
                <a:ext uri="{FF2B5EF4-FFF2-40B4-BE49-F238E27FC236}">
                  <a16:creationId xmlns:a16="http://schemas.microsoft.com/office/drawing/2014/main" id="{E8F44010-7956-F798-FF99-1D4A7BA7FE67}"/>
                </a:ext>
              </a:extLst>
            </p:cNvPr>
            <p:cNvCxnSpPr>
              <a:cxnSpLocks/>
            </p:cNvCxnSpPr>
            <p:nvPr/>
          </p:nvCxnSpPr>
          <p:spPr>
            <a:xfrm>
              <a:off x="5832000" y="2641031"/>
              <a:ext cx="0" cy="72280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ED50AB7-BF8A-437F-6117-723A2B4D2D15}"/>
                </a:ext>
              </a:extLst>
            </p:cNvPr>
            <p:cNvCxnSpPr>
              <a:cxnSpLocks/>
            </p:cNvCxnSpPr>
            <p:nvPr/>
          </p:nvCxnSpPr>
          <p:spPr>
            <a:xfrm>
              <a:off x="6588224" y="2643758"/>
              <a:ext cx="0" cy="72280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E49CCAD-E804-50A5-D963-D60D1894B8ED}"/>
                </a:ext>
              </a:extLst>
            </p:cNvPr>
            <p:cNvCxnSpPr>
              <a:cxnSpLocks/>
            </p:cNvCxnSpPr>
            <p:nvPr/>
          </p:nvCxnSpPr>
          <p:spPr>
            <a:xfrm>
              <a:off x="7344000" y="2641031"/>
              <a:ext cx="0" cy="72280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D7BF5F1E-73C5-DD1D-7FE7-261DB8BA3A7E}"/>
                </a:ext>
              </a:extLst>
            </p:cNvPr>
            <p:cNvCxnSpPr>
              <a:cxnSpLocks/>
            </p:cNvCxnSpPr>
            <p:nvPr/>
          </p:nvCxnSpPr>
          <p:spPr>
            <a:xfrm>
              <a:off x="8064000" y="2628000"/>
              <a:ext cx="0" cy="72280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97BAAB-29CD-BF04-967D-7D60F96A151D}"/>
                </a:ext>
              </a:extLst>
            </p:cNvPr>
            <p:cNvSpPr txBox="1"/>
            <p:nvPr/>
          </p:nvSpPr>
          <p:spPr>
            <a:xfrm>
              <a:off x="5436096" y="3349030"/>
              <a:ext cx="796783" cy="163662"/>
            </a:xfrm>
            <a:prstGeom prst="rect">
              <a:avLst/>
            </a:prstGeom>
            <a:noFill/>
          </p:spPr>
          <p:txBody>
            <a:bodyPr wrap="square" rtlCol="0">
              <a:spAutoFit/>
            </a:bodyPr>
            <a:lstStyle/>
            <a:p>
              <a:r>
                <a:rPr lang="ko-KR" altLang="en-US" sz="650" b="1" dirty="0">
                  <a:highlight>
                    <a:srgbClr val="FEE9DE"/>
                  </a:highlight>
                  <a:latin typeface="+mn-ea"/>
                </a:rPr>
                <a:t>사용법 영상</a:t>
              </a:r>
            </a:p>
          </p:txBody>
        </p:sp>
        <p:sp>
          <p:nvSpPr>
            <p:cNvPr id="37" name="TextBox 36">
              <a:extLst>
                <a:ext uri="{FF2B5EF4-FFF2-40B4-BE49-F238E27FC236}">
                  <a16:creationId xmlns:a16="http://schemas.microsoft.com/office/drawing/2014/main" id="{47983D08-162E-876B-B9F5-895B0AA3A009}"/>
                </a:ext>
              </a:extLst>
            </p:cNvPr>
            <p:cNvSpPr txBox="1"/>
            <p:nvPr/>
          </p:nvSpPr>
          <p:spPr>
            <a:xfrm>
              <a:off x="6093297" y="3363838"/>
              <a:ext cx="989407" cy="248767"/>
            </a:xfrm>
            <a:prstGeom prst="rect">
              <a:avLst/>
            </a:prstGeom>
            <a:noFill/>
          </p:spPr>
          <p:txBody>
            <a:bodyPr wrap="square" rtlCol="0">
              <a:spAutoFit/>
            </a:bodyPr>
            <a:lstStyle/>
            <a:p>
              <a:pPr algn="ctr"/>
              <a:r>
                <a:rPr lang="ko-KR" altLang="en-US" sz="650" b="1" dirty="0">
                  <a:highlight>
                    <a:srgbClr val="FEE9DE"/>
                  </a:highlight>
                  <a:latin typeface="+mj-ea"/>
                  <a:ea typeface="+mj-ea"/>
                </a:rPr>
                <a:t>안내 사이트 </a:t>
              </a:r>
              <a:endParaRPr lang="en-US" altLang="ko-KR" sz="650" b="1" dirty="0">
                <a:highlight>
                  <a:srgbClr val="FEE9DE"/>
                </a:highlight>
                <a:latin typeface="+mj-ea"/>
                <a:ea typeface="+mj-ea"/>
              </a:endParaRPr>
            </a:p>
            <a:p>
              <a:pPr algn="ctr"/>
              <a:r>
                <a:rPr lang="ko-KR" altLang="en-US" sz="650" b="1" dirty="0">
                  <a:highlight>
                    <a:srgbClr val="FEE9DE"/>
                  </a:highlight>
                  <a:latin typeface="+mj-ea"/>
                  <a:ea typeface="+mj-ea"/>
                </a:rPr>
                <a:t>연결</a:t>
              </a:r>
            </a:p>
          </p:txBody>
        </p:sp>
        <p:sp>
          <p:nvSpPr>
            <p:cNvPr id="38" name="TextBox 37">
              <a:extLst>
                <a:ext uri="{FF2B5EF4-FFF2-40B4-BE49-F238E27FC236}">
                  <a16:creationId xmlns:a16="http://schemas.microsoft.com/office/drawing/2014/main" id="{FA275195-99E5-7C89-9A67-8F1A11459295}"/>
                </a:ext>
              </a:extLst>
            </p:cNvPr>
            <p:cNvSpPr txBox="1"/>
            <p:nvPr/>
          </p:nvSpPr>
          <p:spPr>
            <a:xfrm>
              <a:off x="7164329" y="3363838"/>
              <a:ext cx="413613" cy="163662"/>
            </a:xfrm>
            <a:prstGeom prst="rect">
              <a:avLst/>
            </a:prstGeom>
            <a:noFill/>
          </p:spPr>
          <p:txBody>
            <a:bodyPr wrap="square" rtlCol="0">
              <a:spAutoFit/>
            </a:bodyPr>
            <a:lstStyle/>
            <a:p>
              <a:r>
                <a:rPr lang="ko-KR" altLang="en-US" sz="650" b="1" dirty="0">
                  <a:highlight>
                    <a:srgbClr val="FEE9DE"/>
                  </a:highlight>
                  <a:latin typeface="+mn-ea"/>
                </a:rPr>
                <a:t>예제</a:t>
              </a:r>
            </a:p>
          </p:txBody>
        </p:sp>
        <p:sp>
          <p:nvSpPr>
            <p:cNvPr id="39" name="TextBox 38">
              <a:extLst>
                <a:ext uri="{FF2B5EF4-FFF2-40B4-BE49-F238E27FC236}">
                  <a16:creationId xmlns:a16="http://schemas.microsoft.com/office/drawing/2014/main" id="{B2CF47AD-BBF6-C7DA-54B2-9A432756A060}"/>
                </a:ext>
              </a:extLst>
            </p:cNvPr>
            <p:cNvSpPr txBox="1"/>
            <p:nvPr/>
          </p:nvSpPr>
          <p:spPr>
            <a:xfrm>
              <a:off x="7848055" y="3363838"/>
              <a:ext cx="499956" cy="163662"/>
            </a:xfrm>
            <a:prstGeom prst="rect">
              <a:avLst/>
            </a:prstGeom>
            <a:noFill/>
          </p:spPr>
          <p:txBody>
            <a:bodyPr wrap="square" rtlCol="0">
              <a:spAutoFit/>
            </a:bodyPr>
            <a:lstStyle/>
            <a:p>
              <a:r>
                <a:rPr lang="ko-KR" altLang="en-US" sz="650" b="1" dirty="0">
                  <a:highlight>
                    <a:srgbClr val="FEE9DE"/>
                  </a:highlight>
                  <a:latin typeface="+mn-ea"/>
                </a:rPr>
                <a:t>설명서</a:t>
              </a:r>
            </a:p>
          </p:txBody>
        </p:sp>
        <p:sp>
          <p:nvSpPr>
            <p:cNvPr id="40" name="직사각형 39">
              <a:extLst>
                <a:ext uri="{FF2B5EF4-FFF2-40B4-BE49-F238E27FC236}">
                  <a16:creationId xmlns:a16="http://schemas.microsoft.com/office/drawing/2014/main" id="{78F6967B-C747-08B6-9F86-03647475E9CA}"/>
                </a:ext>
              </a:extLst>
            </p:cNvPr>
            <p:cNvSpPr/>
            <p:nvPr/>
          </p:nvSpPr>
          <p:spPr>
            <a:xfrm>
              <a:off x="2123728" y="1663200"/>
              <a:ext cx="2406095" cy="1440000"/>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grpSp>
    </p:spTree>
    <p:extLst>
      <p:ext uri="{BB962C8B-B14F-4D97-AF65-F5344CB8AC3E}">
        <p14:creationId xmlns:p14="http://schemas.microsoft.com/office/powerpoint/2010/main" val="2480426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2580C3-3F36-D70D-126C-FDBA16768EAA}"/>
              </a:ext>
            </a:extLst>
          </p:cNvPr>
          <p:cNvSpPr>
            <a:spLocks noGrp="1"/>
          </p:cNvSpPr>
          <p:nvPr>
            <p:ph type="title"/>
          </p:nvPr>
        </p:nvSpPr>
        <p:spPr/>
        <p:txBody>
          <a:bodyPr/>
          <a:lstStyle/>
          <a:p>
            <a:r>
              <a:rPr lang="ko-KR" altLang="en-US" dirty="0"/>
              <a:t>오렌지 기본 사용법</a:t>
            </a:r>
          </a:p>
        </p:txBody>
      </p:sp>
      <p:grpSp>
        <p:nvGrpSpPr>
          <p:cNvPr id="53" name="그룹 52">
            <a:extLst>
              <a:ext uri="{FF2B5EF4-FFF2-40B4-BE49-F238E27FC236}">
                <a16:creationId xmlns:a16="http://schemas.microsoft.com/office/drawing/2014/main" id="{A23DC935-2721-4B5E-AEB7-5B6B38DE8086}"/>
              </a:ext>
            </a:extLst>
          </p:cNvPr>
          <p:cNvGrpSpPr/>
          <p:nvPr/>
        </p:nvGrpSpPr>
        <p:grpSpPr>
          <a:xfrm>
            <a:off x="853443" y="1492041"/>
            <a:ext cx="8199115" cy="4469340"/>
            <a:chOff x="696855" y="343086"/>
            <a:chExt cx="8242228" cy="4457328"/>
          </a:xfrm>
        </p:grpSpPr>
        <p:sp>
          <p:nvSpPr>
            <p:cNvPr id="4" name="TextBox 3">
              <a:extLst>
                <a:ext uri="{FF2B5EF4-FFF2-40B4-BE49-F238E27FC236}">
                  <a16:creationId xmlns:a16="http://schemas.microsoft.com/office/drawing/2014/main" id="{3EAAABCB-60BF-ED1F-60FB-DCA81A511D8B}"/>
                </a:ext>
              </a:extLst>
            </p:cNvPr>
            <p:cNvSpPr txBox="1"/>
            <p:nvPr/>
          </p:nvSpPr>
          <p:spPr>
            <a:xfrm>
              <a:off x="6876256" y="343086"/>
              <a:ext cx="1777087" cy="251073"/>
            </a:xfrm>
            <a:prstGeom prst="roundRect">
              <a:avLst>
                <a:gd name="adj" fmla="val 7104"/>
              </a:avLst>
            </a:prstGeom>
            <a:solidFill>
              <a:srgbClr val="E2ECAE">
                <a:alpha val="69804"/>
              </a:srgbClr>
            </a:solidFill>
          </p:spPr>
          <p:txBody>
            <a:bodyPr wrap="square" rtlCol="0">
              <a:spAutoFit/>
            </a:bodyPr>
            <a:lstStyle/>
            <a:p>
              <a:pPr algn="ctr"/>
              <a:r>
                <a:rPr lang="ko-KR" altLang="en-US" sz="975" b="1" dirty="0">
                  <a:latin typeface="+mn-ea"/>
                </a:rPr>
                <a:t>위젯 카테고리</a:t>
              </a:r>
            </a:p>
          </p:txBody>
        </p:sp>
        <p:pic>
          <p:nvPicPr>
            <p:cNvPr id="5" name="그림 4">
              <a:extLst>
                <a:ext uri="{FF2B5EF4-FFF2-40B4-BE49-F238E27FC236}">
                  <a16:creationId xmlns:a16="http://schemas.microsoft.com/office/drawing/2014/main" id="{769041E6-D724-CF1E-E0D1-029038257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55" y="343086"/>
              <a:ext cx="3933426" cy="4457328"/>
            </a:xfrm>
            <a:prstGeom prst="rect">
              <a:avLst/>
            </a:prstGeom>
            <a:ln>
              <a:noFill/>
            </a:ln>
            <a:effectLst>
              <a:outerShdw blurRad="292100" dist="139700" dir="2700000" algn="tl" rotWithShape="0">
                <a:srgbClr val="333333">
                  <a:alpha val="65000"/>
                </a:srgbClr>
              </a:outerShdw>
            </a:effectLst>
          </p:spPr>
        </p:pic>
        <p:cxnSp>
          <p:nvCxnSpPr>
            <p:cNvPr id="6" name="직선 화살표 연결선 5">
              <a:extLst>
                <a:ext uri="{FF2B5EF4-FFF2-40B4-BE49-F238E27FC236}">
                  <a16:creationId xmlns:a16="http://schemas.microsoft.com/office/drawing/2014/main" id="{4C7369A6-45F3-82E7-DADC-71C620CA83F2}"/>
                </a:ext>
              </a:extLst>
            </p:cNvPr>
            <p:cNvCxnSpPr/>
            <p:nvPr/>
          </p:nvCxnSpPr>
          <p:spPr>
            <a:xfrm>
              <a:off x="2123816" y="843558"/>
              <a:ext cx="756000" cy="0"/>
            </a:xfrm>
            <a:prstGeom prst="straightConnector1">
              <a:avLst/>
            </a:prstGeom>
            <a:ln w="12700">
              <a:solidFill>
                <a:schemeClr val="accent2">
                  <a:lumMod val="40000"/>
                  <a:lumOff val="6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7226F323-11B3-5DAF-7569-CF6E054DF7CE}"/>
                </a:ext>
              </a:extLst>
            </p:cNvPr>
            <p:cNvCxnSpPr/>
            <p:nvPr/>
          </p:nvCxnSpPr>
          <p:spPr>
            <a:xfrm>
              <a:off x="2123816" y="1026000"/>
              <a:ext cx="756000" cy="0"/>
            </a:xfrm>
            <a:prstGeom prst="straightConnector1">
              <a:avLst/>
            </a:prstGeom>
            <a:ln>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20A59AC9-31E0-3F0C-DDB3-F2A943210821}"/>
                </a:ext>
              </a:extLst>
            </p:cNvPr>
            <p:cNvCxnSpPr/>
            <p:nvPr/>
          </p:nvCxnSpPr>
          <p:spPr>
            <a:xfrm>
              <a:off x="2123816" y="1203598"/>
              <a:ext cx="756000" cy="0"/>
            </a:xfrm>
            <a:prstGeom prst="straightConnector1">
              <a:avLst/>
            </a:prstGeom>
            <a:ln>
              <a:solidFill>
                <a:srgbClr val="FEB6A8"/>
              </a:solidFill>
              <a:tailEnd type="diamond"/>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7922E12C-1880-9A3C-EF82-076525A4D9E0}"/>
                </a:ext>
              </a:extLst>
            </p:cNvPr>
            <p:cNvCxnSpPr/>
            <p:nvPr/>
          </p:nvCxnSpPr>
          <p:spPr>
            <a:xfrm>
              <a:off x="2123816" y="1386000"/>
              <a:ext cx="756000" cy="0"/>
            </a:xfrm>
            <a:prstGeom prst="straightConnector1">
              <a:avLst/>
            </a:prstGeom>
            <a:ln>
              <a:solidFill>
                <a:srgbClr val="EDA9BC"/>
              </a:solidFill>
              <a:prstDash val="lgDashDotDot"/>
              <a:tailEnd type="diamond"/>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7CD13B4-CEF5-E264-1BB3-80FAD5F533D5}"/>
                </a:ext>
              </a:extLst>
            </p:cNvPr>
            <p:cNvCxnSpPr/>
            <p:nvPr/>
          </p:nvCxnSpPr>
          <p:spPr>
            <a:xfrm>
              <a:off x="2123816" y="1563638"/>
              <a:ext cx="792000" cy="0"/>
            </a:xfrm>
            <a:prstGeom prst="straightConnector1">
              <a:avLst/>
            </a:prstGeom>
            <a:ln>
              <a:solidFill>
                <a:srgbClr val="94F4FE"/>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369B3F3-FC47-6C1A-44B0-A28CA9CD3486}"/>
                </a:ext>
              </a:extLst>
            </p:cNvPr>
            <p:cNvCxnSpPr/>
            <p:nvPr/>
          </p:nvCxnSpPr>
          <p:spPr>
            <a:xfrm>
              <a:off x="2123816" y="1735200"/>
              <a:ext cx="792000" cy="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1165FC-B651-7180-A9A8-F9A165D9C517}"/>
                </a:ext>
              </a:extLst>
            </p:cNvPr>
            <p:cNvSpPr txBox="1"/>
            <p:nvPr/>
          </p:nvSpPr>
          <p:spPr>
            <a:xfrm>
              <a:off x="2941575" y="735882"/>
              <a:ext cx="2016224" cy="204250"/>
            </a:xfrm>
            <a:prstGeom prst="rect">
              <a:avLst/>
            </a:prstGeom>
            <a:noFill/>
          </p:spPr>
          <p:txBody>
            <a:bodyPr wrap="square" rtlCol="0">
              <a:spAutoFit/>
            </a:bodyPr>
            <a:lstStyle/>
            <a:p>
              <a:r>
                <a:rPr lang="ko-KR" altLang="en-US" sz="731" b="1" dirty="0">
                  <a:latin typeface="+mn-ea"/>
                </a:rPr>
                <a:t>데이터 입출력 및 정보 관련 위젯</a:t>
              </a:r>
            </a:p>
          </p:txBody>
        </p:sp>
        <p:sp>
          <p:nvSpPr>
            <p:cNvPr id="13" name="TextBox 12">
              <a:extLst>
                <a:ext uri="{FF2B5EF4-FFF2-40B4-BE49-F238E27FC236}">
                  <a16:creationId xmlns:a16="http://schemas.microsoft.com/office/drawing/2014/main" id="{B1ADC7D4-6626-E77A-73F2-BD2732471A6B}"/>
                </a:ext>
              </a:extLst>
            </p:cNvPr>
            <p:cNvSpPr txBox="1"/>
            <p:nvPr/>
          </p:nvSpPr>
          <p:spPr>
            <a:xfrm>
              <a:off x="2941575" y="902889"/>
              <a:ext cx="2016224" cy="204250"/>
            </a:xfrm>
            <a:prstGeom prst="rect">
              <a:avLst/>
            </a:prstGeom>
            <a:noFill/>
          </p:spPr>
          <p:txBody>
            <a:bodyPr wrap="square" rtlCol="0">
              <a:spAutoFit/>
            </a:bodyPr>
            <a:lstStyle/>
            <a:p>
              <a:r>
                <a:rPr lang="ko-KR" altLang="en-US" sz="731" b="1" dirty="0">
                  <a:latin typeface="+mn-ea"/>
                </a:rPr>
                <a:t>데이터 처리 관련 위젯</a:t>
              </a:r>
            </a:p>
          </p:txBody>
        </p:sp>
        <p:sp>
          <p:nvSpPr>
            <p:cNvPr id="14" name="TextBox 13">
              <a:extLst>
                <a:ext uri="{FF2B5EF4-FFF2-40B4-BE49-F238E27FC236}">
                  <a16:creationId xmlns:a16="http://schemas.microsoft.com/office/drawing/2014/main" id="{60F0C408-E1DD-476B-CC74-2675593888A3}"/>
                </a:ext>
              </a:extLst>
            </p:cNvPr>
            <p:cNvSpPr txBox="1"/>
            <p:nvPr/>
          </p:nvSpPr>
          <p:spPr>
            <a:xfrm>
              <a:off x="2941575" y="1101393"/>
              <a:ext cx="2016224" cy="204250"/>
            </a:xfrm>
            <a:prstGeom prst="rect">
              <a:avLst/>
            </a:prstGeom>
            <a:noFill/>
          </p:spPr>
          <p:txBody>
            <a:bodyPr wrap="square" rtlCol="0">
              <a:spAutoFit/>
            </a:bodyPr>
            <a:lstStyle/>
            <a:p>
              <a:r>
                <a:rPr lang="ko-KR" altLang="en-US" sz="731" b="1" dirty="0">
                  <a:latin typeface="+mn-ea"/>
                </a:rPr>
                <a:t>데이터 시각화 관련 위젯</a:t>
              </a:r>
            </a:p>
          </p:txBody>
        </p:sp>
        <p:sp>
          <p:nvSpPr>
            <p:cNvPr id="15" name="TextBox 14">
              <a:extLst>
                <a:ext uri="{FF2B5EF4-FFF2-40B4-BE49-F238E27FC236}">
                  <a16:creationId xmlns:a16="http://schemas.microsoft.com/office/drawing/2014/main" id="{06D7F4F7-742E-7A24-9829-0921C35B3D30}"/>
                </a:ext>
              </a:extLst>
            </p:cNvPr>
            <p:cNvSpPr txBox="1"/>
            <p:nvPr/>
          </p:nvSpPr>
          <p:spPr>
            <a:xfrm>
              <a:off x="2941575" y="1253793"/>
              <a:ext cx="2016224" cy="204250"/>
            </a:xfrm>
            <a:prstGeom prst="rect">
              <a:avLst/>
            </a:prstGeom>
            <a:noFill/>
          </p:spPr>
          <p:txBody>
            <a:bodyPr wrap="square" rtlCol="0">
              <a:spAutoFit/>
            </a:bodyPr>
            <a:lstStyle/>
            <a:p>
              <a:r>
                <a:rPr lang="ko-KR" altLang="en-US" sz="731" b="1" dirty="0">
                  <a:latin typeface="+mn-ea"/>
                </a:rPr>
                <a:t>모델 관련 위젯</a:t>
              </a:r>
            </a:p>
          </p:txBody>
        </p:sp>
        <p:sp>
          <p:nvSpPr>
            <p:cNvPr id="16" name="TextBox 15">
              <a:extLst>
                <a:ext uri="{FF2B5EF4-FFF2-40B4-BE49-F238E27FC236}">
                  <a16:creationId xmlns:a16="http://schemas.microsoft.com/office/drawing/2014/main" id="{CE40F5BA-DC15-A6DA-665D-D15E96094D4A}"/>
                </a:ext>
              </a:extLst>
            </p:cNvPr>
            <p:cNvSpPr txBox="1"/>
            <p:nvPr/>
          </p:nvSpPr>
          <p:spPr>
            <a:xfrm>
              <a:off x="2941487" y="1427665"/>
              <a:ext cx="2016224" cy="204250"/>
            </a:xfrm>
            <a:prstGeom prst="rect">
              <a:avLst/>
            </a:prstGeom>
            <a:noFill/>
          </p:spPr>
          <p:txBody>
            <a:bodyPr wrap="square" rtlCol="0">
              <a:spAutoFit/>
            </a:bodyPr>
            <a:lstStyle/>
            <a:p>
              <a:r>
                <a:rPr lang="ko-KR" altLang="en-US" sz="731" b="1" dirty="0">
                  <a:latin typeface="+mn-ea"/>
                </a:rPr>
                <a:t>모델 성능 평가 관련 위젯</a:t>
              </a:r>
            </a:p>
          </p:txBody>
        </p:sp>
        <p:sp>
          <p:nvSpPr>
            <p:cNvPr id="17" name="TextBox 16">
              <a:extLst>
                <a:ext uri="{FF2B5EF4-FFF2-40B4-BE49-F238E27FC236}">
                  <a16:creationId xmlns:a16="http://schemas.microsoft.com/office/drawing/2014/main" id="{10888B0D-0CB1-FAF3-12BF-99B9E52C0016}"/>
                </a:ext>
              </a:extLst>
            </p:cNvPr>
            <p:cNvSpPr txBox="1"/>
            <p:nvPr/>
          </p:nvSpPr>
          <p:spPr>
            <a:xfrm>
              <a:off x="2941575" y="1635646"/>
              <a:ext cx="2016224" cy="204250"/>
            </a:xfrm>
            <a:prstGeom prst="rect">
              <a:avLst/>
            </a:prstGeom>
            <a:noFill/>
          </p:spPr>
          <p:txBody>
            <a:bodyPr wrap="square" rtlCol="0">
              <a:spAutoFit/>
            </a:bodyPr>
            <a:lstStyle/>
            <a:p>
              <a:r>
                <a:rPr lang="ko-KR" altLang="en-US" sz="731" b="1" dirty="0">
                  <a:latin typeface="+mn-ea"/>
                </a:rPr>
                <a:t>비지도 학습 관련 위젯</a:t>
              </a:r>
            </a:p>
          </p:txBody>
        </p:sp>
        <p:cxnSp>
          <p:nvCxnSpPr>
            <p:cNvPr id="18" name="직선 화살표 연결선 17">
              <a:extLst>
                <a:ext uri="{FF2B5EF4-FFF2-40B4-BE49-F238E27FC236}">
                  <a16:creationId xmlns:a16="http://schemas.microsoft.com/office/drawing/2014/main" id="{E510F26F-A15A-03CB-95FD-8E4117B8521F}"/>
                </a:ext>
              </a:extLst>
            </p:cNvPr>
            <p:cNvCxnSpPr/>
            <p:nvPr/>
          </p:nvCxnSpPr>
          <p:spPr>
            <a:xfrm>
              <a:off x="2123816" y="1923678"/>
              <a:ext cx="756000" cy="0"/>
            </a:xfrm>
            <a:prstGeom prst="straightConnector1">
              <a:avLst/>
            </a:prstGeom>
            <a:ln w="12700">
              <a:solidFill>
                <a:srgbClr val="FFFF00"/>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E5621B2D-E466-5B3F-FA0C-2BB4E78B5A7D}"/>
                </a:ext>
              </a:extLst>
            </p:cNvPr>
            <p:cNvCxnSpPr/>
            <p:nvPr/>
          </p:nvCxnSpPr>
          <p:spPr>
            <a:xfrm>
              <a:off x="2123816" y="2106120"/>
              <a:ext cx="756000" cy="0"/>
            </a:xfrm>
            <a:prstGeom prst="straightConnector1">
              <a:avLst/>
            </a:prstGeom>
            <a:ln>
              <a:solidFill>
                <a:srgbClr val="EFD725"/>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3361F964-A7C6-234B-D834-C12C783FD3A4}"/>
                </a:ext>
              </a:extLst>
            </p:cNvPr>
            <p:cNvCxnSpPr/>
            <p:nvPr/>
          </p:nvCxnSpPr>
          <p:spPr>
            <a:xfrm>
              <a:off x="2123816" y="2283718"/>
              <a:ext cx="756000" cy="0"/>
            </a:xfrm>
            <a:prstGeom prst="straightConnector1">
              <a:avLst/>
            </a:prstGeom>
            <a:ln>
              <a:solidFill>
                <a:srgbClr val="92D050"/>
              </a:solidFill>
              <a:tailEnd type="diamond"/>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41B66163-F517-DC3B-0912-E8D3924D055F}"/>
                </a:ext>
              </a:extLst>
            </p:cNvPr>
            <p:cNvCxnSpPr/>
            <p:nvPr/>
          </p:nvCxnSpPr>
          <p:spPr>
            <a:xfrm>
              <a:off x="2123816" y="2466120"/>
              <a:ext cx="756000" cy="0"/>
            </a:xfrm>
            <a:prstGeom prst="straightConnector1">
              <a:avLst/>
            </a:prstGeom>
            <a:ln>
              <a:solidFill>
                <a:srgbClr val="FDD3A5"/>
              </a:solidFill>
              <a:prstDash val="lgDashDotDot"/>
              <a:tailEnd type="diamon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266C939B-28E8-0852-F498-542289E78596}"/>
                </a:ext>
              </a:extLst>
            </p:cNvPr>
            <p:cNvCxnSpPr/>
            <p:nvPr/>
          </p:nvCxnSpPr>
          <p:spPr>
            <a:xfrm>
              <a:off x="2123816" y="2643758"/>
              <a:ext cx="792000" cy="0"/>
            </a:xfrm>
            <a:prstGeom prst="straightConnector1">
              <a:avLst/>
            </a:prstGeom>
            <a:ln>
              <a:solidFill>
                <a:srgbClr val="00B050"/>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0CBD46C-7221-D0DB-CB7F-26271D3FE23C}"/>
                </a:ext>
              </a:extLst>
            </p:cNvPr>
            <p:cNvCxnSpPr/>
            <p:nvPr/>
          </p:nvCxnSpPr>
          <p:spPr>
            <a:xfrm>
              <a:off x="2123816" y="2815320"/>
              <a:ext cx="792000" cy="0"/>
            </a:xfrm>
            <a:prstGeom prst="straightConnector1">
              <a:avLst/>
            </a:prstGeom>
            <a:ln>
              <a:solidFill>
                <a:srgbClr val="B3E27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2AA7DC5-379C-A1DA-DE2D-F15F6CEF8D7A}"/>
                </a:ext>
              </a:extLst>
            </p:cNvPr>
            <p:cNvCxnSpPr/>
            <p:nvPr/>
          </p:nvCxnSpPr>
          <p:spPr>
            <a:xfrm>
              <a:off x="2123816" y="3003798"/>
              <a:ext cx="756000" cy="0"/>
            </a:xfrm>
            <a:prstGeom prst="straightConnector1">
              <a:avLst/>
            </a:prstGeom>
            <a:ln w="12700">
              <a:solidFill>
                <a:srgbClr val="B1CFF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516A22A-74EC-A3B0-7CAA-34228BE0F371}"/>
                </a:ext>
              </a:extLst>
            </p:cNvPr>
            <p:cNvCxnSpPr/>
            <p:nvPr/>
          </p:nvCxnSpPr>
          <p:spPr>
            <a:xfrm>
              <a:off x="2123816" y="3186240"/>
              <a:ext cx="756000" cy="0"/>
            </a:xfrm>
            <a:prstGeom prst="straightConnector1">
              <a:avLst/>
            </a:prstGeom>
            <a:ln>
              <a:solidFill>
                <a:srgbClr val="EDD4FC"/>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BF01860-A323-589B-3B05-A94FB60303AC}"/>
                </a:ext>
              </a:extLst>
            </p:cNvPr>
            <p:cNvCxnSpPr/>
            <p:nvPr/>
          </p:nvCxnSpPr>
          <p:spPr>
            <a:xfrm>
              <a:off x="2123816" y="3363838"/>
              <a:ext cx="756000" cy="0"/>
            </a:xfrm>
            <a:prstGeom prst="straightConnector1">
              <a:avLst/>
            </a:prstGeom>
            <a:ln>
              <a:solidFill>
                <a:schemeClr val="accent3">
                  <a:lumMod val="40000"/>
                  <a:lumOff val="60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B06CA72-8D76-F38D-9871-FB6A6485349A}"/>
                </a:ext>
              </a:extLst>
            </p:cNvPr>
            <p:cNvCxnSpPr/>
            <p:nvPr/>
          </p:nvCxnSpPr>
          <p:spPr>
            <a:xfrm>
              <a:off x="2123816" y="3546240"/>
              <a:ext cx="756000" cy="0"/>
            </a:xfrm>
            <a:prstGeom prst="straightConnector1">
              <a:avLst/>
            </a:prstGeom>
            <a:ln>
              <a:solidFill>
                <a:schemeClr val="accent3">
                  <a:lumMod val="75000"/>
                </a:schemeClr>
              </a:solidFill>
              <a:prstDash val="lgDashDotDot"/>
              <a:tailEnd type="diamond"/>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8628182B-BD86-E16A-BE93-B9F88D6689EE}"/>
                </a:ext>
              </a:extLst>
            </p:cNvPr>
            <p:cNvCxnSpPr/>
            <p:nvPr/>
          </p:nvCxnSpPr>
          <p:spPr>
            <a:xfrm>
              <a:off x="2123816" y="3723878"/>
              <a:ext cx="792000" cy="0"/>
            </a:xfrm>
            <a:prstGeom prst="straightConnector1">
              <a:avLst/>
            </a:prstGeom>
            <a:ln>
              <a:solidFill>
                <a:srgbClr val="95AEFD"/>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A66B07-AA96-F499-5833-B2998E15FDE4}"/>
                </a:ext>
              </a:extLst>
            </p:cNvPr>
            <p:cNvSpPr txBox="1"/>
            <p:nvPr/>
          </p:nvSpPr>
          <p:spPr>
            <a:xfrm>
              <a:off x="2941487" y="1833851"/>
              <a:ext cx="2016224" cy="204250"/>
            </a:xfrm>
            <a:prstGeom prst="rect">
              <a:avLst/>
            </a:prstGeom>
            <a:noFill/>
          </p:spPr>
          <p:txBody>
            <a:bodyPr wrap="square" rtlCol="0">
              <a:spAutoFit/>
            </a:bodyPr>
            <a:lstStyle/>
            <a:p>
              <a:r>
                <a:rPr lang="ko-KR" altLang="en-US" sz="731" b="1" dirty="0">
                  <a:latin typeface="+mn-ea"/>
                </a:rPr>
                <a:t>이미지 분석 관련 위젯</a:t>
              </a:r>
            </a:p>
          </p:txBody>
        </p:sp>
        <p:sp>
          <p:nvSpPr>
            <p:cNvPr id="30" name="TextBox 29">
              <a:extLst>
                <a:ext uri="{FF2B5EF4-FFF2-40B4-BE49-F238E27FC236}">
                  <a16:creationId xmlns:a16="http://schemas.microsoft.com/office/drawing/2014/main" id="{D918BBF0-6A36-5605-08EC-499B278E9D9E}"/>
                </a:ext>
              </a:extLst>
            </p:cNvPr>
            <p:cNvSpPr txBox="1"/>
            <p:nvPr/>
          </p:nvSpPr>
          <p:spPr>
            <a:xfrm>
              <a:off x="2941399" y="1998260"/>
              <a:ext cx="2016224" cy="204250"/>
            </a:xfrm>
            <a:prstGeom prst="rect">
              <a:avLst/>
            </a:prstGeom>
            <a:noFill/>
          </p:spPr>
          <p:txBody>
            <a:bodyPr wrap="square" rtlCol="0">
              <a:spAutoFit/>
            </a:bodyPr>
            <a:lstStyle/>
            <a:p>
              <a:r>
                <a:rPr lang="ko-KR" altLang="en-US" sz="731" b="1" dirty="0">
                  <a:latin typeface="+mn-ea"/>
                </a:rPr>
                <a:t>연관 분석 위젯</a:t>
              </a:r>
            </a:p>
          </p:txBody>
        </p:sp>
        <p:sp>
          <p:nvSpPr>
            <p:cNvPr id="31" name="TextBox 30">
              <a:extLst>
                <a:ext uri="{FF2B5EF4-FFF2-40B4-BE49-F238E27FC236}">
                  <a16:creationId xmlns:a16="http://schemas.microsoft.com/office/drawing/2014/main" id="{2BE58A71-26CB-4635-7AEC-D8A0A2BE5749}"/>
                </a:ext>
              </a:extLst>
            </p:cNvPr>
            <p:cNvSpPr txBox="1"/>
            <p:nvPr/>
          </p:nvSpPr>
          <p:spPr>
            <a:xfrm>
              <a:off x="2937756" y="2185768"/>
              <a:ext cx="2016224" cy="204250"/>
            </a:xfrm>
            <a:prstGeom prst="rect">
              <a:avLst/>
            </a:prstGeom>
            <a:noFill/>
          </p:spPr>
          <p:txBody>
            <a:bodyPr wrap="square" rtlCol="0">
              <a:spAutoFit/>
            </a:bodyPr>
            <a:lstStyle/>
            <a:p>
              <a:r>
                <a:rPr lang="ko-KR" altLang="en-US" sz="731" b="1" dirty="0">
                  <a:latin typeface="+mn-ea"/>
                </a:rPr>
                <a:t>생물정보학 관련 위젯</a:t>
              </a:r>
            </a:p>
          </p:txBody>
        </p:sp>
        <p:sp>
          <p:nvSpPr>
            <p:cNvPr id="32" name="TextBox 31">
              <a:extLst>
                <a:ext uri="{FF2B5EF4-FFF2-40B4-BE49-F238E27FC236}">
                  <a16:creationId xmlns:a16="http://schemas.microsoft.com/office/drawing/2014/main" id="{C30E93C6-23AD-14F1-384F-EECFBB25E832}"/>
                </a:ext>
              </a:extLst>
            </p:cNvPr>
            <p:cNvSpPr txBox="1"/>
            <p:nvPr/>
          </p:nvSpPr>
          <p:spPr>
            <a:xfrm>
              <a:off x="2934113" y="2361202"/>
              <a:ext cx="2016224" cy="204250"/>
            </a:xfrm>
            <a:prstGeom prst="rect">
              <a:avLst/>
            </a:prstGeom>
            <a:noFill/>
          </p:spPr>
          <p:txBody>
            <a:bodyPr wrap="square" rtlCol="0">
              <a:spAutoFit/>
            </a:bodyPr>
            <a:lstStyle/>
            <a:p>
              <a:r>
                <a:rPr lang="ko-KR" altLang="en-US" sz="731" b="1" dirty="0">
                  <a:latin typeface="+mn-ea"/>
                </a:rPr>
                <a:t>교육적 활용 관련 위젯</a:t>
              </a:r>
            </a:p>
          </p:txBody>
        </p:sp>
        <p:sp>
          <p:nvSpPr>
            <p:cNvPr id="33" name="TextBox 32">
              <a:extLst>
                <a:ext uri="{FF2B5EF4-FFF2-40B4-BE49-F238E27FC236}">
                  <a16:creationId xmlns:a16="http://schemas.microsoft.com/office/drawing/2014/main" id="{E984BB62-E34B-BD50-DF72-BCDE30C8456B}"/>
                </a:ext>
              </a:extLst>
            </p:cNvPr>
            <p:cNvSpPr txBox="1"/>
            <p:nvPr/>
          </p:nvSpPr>
          <p:spPr>
            <a:xfrm>
              <a:off x="2926786" y="2527217"/>
              <a:ext cx="2016224" cy="204250"/>
            </a:xfrm>
            <a:prstGeom prst="rect">
              <a:avLst/>
            </a:prstGeom>
            <a:noFill/>
          </p:spPr>
          <p:txBody>
            <a:bodyPr wrap="square" rtlCol="0">
              <a:spAutoFit/>
            </a:bodyPr>
            <a:lstStyle/>
            <a:p>
              <a:r>
                <a:rPr lang="ko-KR" altLang="en-US" sz="731" b="1" dirty="0">
                  <a:latin typeface="+mn-ea"/>
                </a:rPr>
                <a:t>지역 분석 관련 위젯</a:t>
              </a:r>
            </a:p>
          </p:txBody>
        </p:sp>
        <p:sp>
          <p:nvSpPr>
            <p:cNvPr id="34" name="TextBox 33">
              <a:extLst>
                <a:ext uri="{FF2B5EF4-FFF2-40B4-BE49-F238E27FC236}">
                  <a16:creationId xmlns:a16="http://schemas.microsoft.com/office/drawing/2014/main" id="{191328A6-8829-AC06-A8AC-700C48524F58}"/>
                </a:ext>
              </a:extLst>
            </p:cNvPr>
            <p:cNvSpPr txBox="1"/>
            <p:nvPr/>
          </p:nvSpPr>
          <p:spPr>
            <a:xfrm>
              <a:off x="2915816" y="2724035"/>
              <a:ext cx="2016224" cy="204250"/>
            </a:xfrm>
            <a:prstGeom prst="rect">
              <a:avLst/>
            </a:prstGeom>
            <a:noFill/>
          </p:spPr>
          <p:txBody>
            <a:bodyPr wrap="square" rtlCol="0">
              <a:spAutoFit/>
            </a:bodyPr>
            <a:lstStyle/>
            <a:p>
              <a:r>
                <a:rPr lang="ko-KR" altLang="en-US" sz="731" b="1" dirty="0">
                  <a:latin typeface="+mn-ea"/>
                </a:rPr>
                <a:t>네트워크 시각화 및 분석 관련 위젯</a:t>
              </a:r>
            </a:p>
          </p:txBody>
        </p:sp>
        <p:sp>
          <p:nvSpPr>
            <p:cNvPr id="35" name="TextBox 34">
              <a:extLst>
                <a:ext uri="{FF2B5EF4-FFF2-40B4-BE49-F238E27FC236}">
                  <a16:creationId xmlns:a16="http://schemas.microsoft.com/office/drawing/2014/main" id="{1003BA7E-935C-47C8-7E13-4B01D7BC5D25}"/>
                </a:ext>
              </a:extLst>
            </p:cNvPr>
            <p:cNvSpPr txBox="1"/>
            <p:nvPr/>
          </p:nvSpPr>
          <p:spPr>
            <a:xfrm>
              <a:off x="2926145" y="2905559"/>
              <a:ext cx="2016224" cy="204250"/>
            </a:xfrm>
            <a:prstGeom prst="rect">
              <a:avLst/>
            </a:prstGeom>
            <a:noFill/>
          </p:spPr>
          <p:txBody>
            <a:bodyPr wrap="square" rtlCol="0">
              <a:spAutoFit/>
            </a:bodyPr>
            <a:lstStyle/>
            <a:p>
              <a:r>
                <a:rPr lang="ko-KR" altLang="en-US" sz="731" b="1" dirty="0">
                  <a:latin typeface="+mn-ea"/>
                </a:rPr>
                <a:t>단일 세포 분석 관련 위젯</a:t>
              </a:r>
            </a:p>
          </p:txBody>
        </p:sp>
        <p:sp>
          <p:nvSpPr>
            <p:cNvPr id="36" name="TextBox 35">
              <a:extLst>
                <a:ext uri="{FF2B5EF4-FFF2-40B4-BE49-F238E27FC236}">
                  <a16:creationId xmlns:a16="http://schemas.microsoft.com/office/drawing/2014/main" id="{EC116E0E-613E-1232-331D-8D740A2CA1AA}"/>
                </a:ext>
              </a:extLst>
            </p:cNvPr>
            <p:cNvSpPr txBox="1"/>
            <p:nvPr/>
          </p:nvSpPr>
          <p:spPr>
            <a:xfrm>
              <a:off x="2926145" y="3080812"/>
              <a:ext cx="2016224" cy="204250"/>
            </a:xfrm>
            <a:prstGeom prst="rect">
              <a:avLst/>
            </a:prstGeom>
            <a:noFill/>
          </p:spPr>
          <p:txBody>
            <a:bodyPr wrap="square" rtlCol="0">
              <a:spAutoFit/>
            </a:bodyPr>
            <a:lstStyle/>
            <a:p>
              <a:r>
                <a:rPr lang="ko-KR" altLang="en-US" sz="731" b="1" dirty="0" err="1">
                  <a:latin typeface="+mn-ea"/>
                </a:rPr>
                <a:t>카플란</a:t>
              </a:r>
              <a:r>
                <a:rPr lang="ko-KR" altLang="en-US" sz="731" b="1" dirty="0">
                  <a:latin typeface="+mn-ea"/>
                </a:rPr>
                <a:t> </a:t>
              </a:r>
              <a:r>
                <a:rPr lang="ko-KR" altLang="en-US" sz="731" b="1" dirty="0" err="1">
                  <a:latin typeface="+mn-ea"/>
                </a:rPr>
                <a:t>마이어</a:t>
              </a:r>
              <a:r>
                <a:rPr lang="ko-KR" altLang="en-US" sz="731" b="1" dirty="0">
                  <a:latin typeface="+mn-ea"/>
                </a:rPr>
                <a:t> 생존 관련 위젯</a:t>
              </a:r>
            </a:p>
          </p:txBody>
        </p:sp>
        <p:sp>
          <p:nvSpPr>
            <p:cNvPr id="37" name="TextBox 36">
              <a:extLst>
                <a:ext uri="{FF2B5EF4-FFF2-40B4-BE49-F238E27FC236}">
                  <a16:creationId xmlns:a16="http://schemas.microsoft.com/office/drawing/2014/main" id="{FAAF41EF-7595-7629-0CF0-EE9BE2478ECE}"/>
                </a:ext>
              </a:extLst>
            </p:cNvPr>
            <p:cNvSpPr txBox="1"/>
            <p:nvPr/>
          </p:nvSpPr>
          <p:spPr>
            <a:xfrm>
              <a:off x="2926145" y="3262302"/>
              <a:ext cx="2016224" cy="204250"/>
            </a:xfrm>
            <a:prstGeom prst="rect">
              <a:avLst/>
            </a:prstGeom>
            <a:noFill/>
          </p:spPr>
          <p:txBody>
            <a:bodyPr wrap="square" rtlCol="0">
              <a:spAutoFit/>
            </a:bodyPr>
            <a:lstStyle/>
            <a:p>
              <a:r>
                <a:rPr lang="ko-KR" altLang="en-US" sz="731" b="1" dirty="0">
                  <a:latin typeface="+mn-ea"/>
                </a:rPr>
                <a:t>텍스트 마이닝 관련 위젯</a:t>
              </a:r>
            </a:p>
          </p:txBody>
        </p:sp>
        <p:sp>
          <p:nvSpPr>
            <p:cNvPr id="38" name="TextBox 37">
              <a:extLst>
                <a:ext uri="{FF2B5EF4-FFF2-40B4-BE49-F238E27FC236}">
                  <a16:creationId xmlns:a16="http://schemas.microsoft.com/office/drawing/2014/main" id="{016D7348-4688-D307-44E3-3190920F986D}"/>
                </a:ext>
              </a:extLst>
            </p:cNvPr>
            <p:cNvSpPr txBox="1"/>
            <p:nvPr/>
          </p:nvSpPr>
          <p:spPr>
            <a:xfrm>
              <a:off x="2915816" y="3427112"/>
              <a:ext cx="2016224" cy="204250"/>
            </a:xfrm>
            <a:prstGeom prst="rect">
              <a:avLst/>
            </a:prstGeom>
            <a:noFill/>
          </p:spPr>
          <p:txBody>
            <a:bodyPr wrap="square" rtlCol="0">
              <a:spAutoFit/>
            </a:bodyPr>
            <a:lstStyle/>
            <a:p>
              <a:r>
                <a:rPr lang="ko-KR" altLang="en-US" sz="731" b="1" dirty="0">
                  <a:latin typeface="+mn-ea"/>
                </a:rPr>
                <a:t>시계열 데이터 분석 관련 위젯</a:t>
              </a:r>
            </a:p>
          </p:txBody>
        </p:sp>
        <p:sp>
          <p:nvSpPr>
            <p:cNvPr id="39" name="TextBox 38">
              <a:extLst>
                <a:ext uri="{FF2B5EF4-FFF2-40B4-BE49-F238E27FC236}">
                  <a16:creationId xmlns:a16="http://schemas.microsoft.com/office/drawing/2014/main" id="{5984CA7D-B9B4-B828-7658-DEC02A26C5E0}"/>
                </a:ext>
              </a:extLst>
            </p:cNvPr>
            <p:cNvSpPr txBox="1"/>
            <p:nvPr/>
          </p:nvSpPr>
          <p:spPr>
            <a:xfrm>
              <a:off x="2915816" y="3609554"/>
              <a:ext cx="2016224" cy="204250"/>
            </a:xfrm>
            <a:prstGeom prst="rect">
              <a:avLst/>
            </a:prstGeom>
            <a:noFill/>
          </p:spPr>
          <p:txBody>
            <a:bodyPr wrap="square" rtlCol="0">
              <a:spAutoFit/>
            </a:bodyPr>
            <a:lstStyle/>
            <a:p>
              <a:r>
                <a:rPr lang="ko-KR" altLang="en-US" sz="731" b="1" dirty="0" err="1">
                  <a:latin typeface="+mn-ea"/>
                </a:rPr>
                <a:t>분광학</a:t>
              </a:r>
              <a:r>
                <a:rPr lang="ko-KR" altLang="en-US" sz="731" b="1" dirty="0">
                  <a:latin typeface="+mn-ea"/>
                </a:rPr>
                <a:t> 관련 위젯</a:t>
              </a:r>
            </a:p>
          </p:txBody>
        </p:sp>
        <p:pic>
          <p:nvPicPr>
            <p:cNvPr id="40" name="그림 39">
              <a:extLst>
                <a:ext uri="{FF2B5EF4-FFF2-40B4-BE49-F238E27FC236}">
                  <a16:creationId xmlns:a16="http://schemas.microsoft.com/office/drawing/2014/main" id="{013C38B5-3B4B-5AD0-E8C0-D3DD58C54433}"/>
                </a:ext>
              </a:extLst>
            </p:cNvPr>
            <p:cNvPicPr>
              <a:picLocks noChangeAspect="1"/>
            </p:cNvPicPr>
            <p:nvPr/>
          </p:nvPicPr>
          <p:blipFill>
            <a:blip r:embed="rId3"/>
            <a:stretch>
              <a:fillRect/>
            </a:stretch>
          </p:blipFill>
          <p:spPr>
            <a:xfrm>
              <a:off x="4933430" y="1045868"/>
              <a:ext cx="2619375" cy="285750"/>
            </a:xfrm>
            <a:prstGeom prst="rect">
              <a:avLst/>
            </a:prstGeom>
          </p:spPr>
        </p:pic>
        <p:pic>
          <p:nvPicPr>
            <p:cNvPr id="41" name="그림 40">
              <a:extLst>
                <a:ext uri="{FF2B5EF4-FFF2-40B4-BE49-F238E27FC236}">
                  <a16:creationId xmlns:a16="http://schemas.microsoft.com/office/drawing/2014/main" id="{3E5A6AAE-3F48-8DCC-70AF-E060358CD3E9}"/>
                </a:ext>
              </a:extLst>
            </p:cNvPr>
            <p:cNvPicPr>
              <a:picLocks noChangeAspect="1"/>
            </p:cNvPicPr>
            <p:nvPr/>
          </p:nvPicPr>
          <p:blipFill>
            <a:blip r:embed="rId4"/>
            <a:stretch>
              <a:fillRect/>
            </a:stretch>
          </p:blipFill>
          <p:spPr>
            <a:xfrm>
              <a:off x="4933430" y="1402607"/>
              <a:ext cx="2619375" cy="295275"/>
            </a:xfrm>
            <a:prstGeom prst="rect">
              <a:avLst/>
            </a:prstGeom>
          </p:spPr>
        </p:pic>
        <p:pic>
          <p:nvPicPr>
            <p:cNvPr id="42" name="그림 41">
              <a:extLst>
                <a:ext uri="{FF2B5EF4-FFF2-40B4-BE49-F238E27FC236}">
                  <a16:creationId xmlns:a16="http://schemas.microsoft.com/office/drawing/2014/main" id="{19BFBB8C-ABA0-C662-4898-502D65963F41}"/>
                </a:ext>
              </a:extLst>
            </p:cNvPr>
            <p:cNvPicPr>
              <a:picLocks noChangeAspect="1"/>
            </p:cNvPicPr>
            <p:nvPr/>
          </p:nvPicPr>
          <p:blipFill>
            <a:blip r:embed="rId5"/>
            <a:stretch>
              <a:fillRect/>
            </a:stretch>
          </p:blipFill>
          <p:spPr>
            <a:xfrm>
              <a:off x="4933430" y="1797961"/>
              <a:ext cx="2609850" cy="304800"/>
            </a:xfrm>
            <a:prstGeom prst="rect">
              <a:avLst/>
            </a:prstGeom>
          </p:spPr>
        </p:pic>
        <p:pic>
          <p:nvPicPr>
            <p:cNvPr id="43" name="그림 42">
              <a:extLst>
                <a:ext uri="{FF2B5EF4-FFF2-40B4-BE49-F238E27FC236}">
                  <a16:creationId xmlns:a16="http://schemas.microsoft.com/office/drawing/2014/main" id="{A68B3579-7CBE-BA7B-F989-3C751EFE77A8}"/>
                </a:ext>
              </a:extLst>
            </p:cNvPr>
            <p:cNvPicPr>
              <a:picLocks noChangeAspect="1"/>
            </p:cNvPicPr>
            <p:nvPr/>
          </p:nvPicPr>
          <p:blipFill>
            <a:blip r:embed="rId6"/>
            <a:stretch>
              <a:fillRect/>
            </a:stretch>
          </p:blipFill>
          <p:spPr>
            <a:xfrm>
              <a:off x="4932040" y="2191723"/>
              <a:ext cx="2609850" cy="295275"/>
            </a:xfrm>
            <a:prstGeom prst="rect">
              <a:avLst/>
            </a:prstGeom>
          </p:spPr>
        </p:pic>
        <p:cxnSp>
          <p:nvCxnSpPr>
            <p:cNvPr id="44" name="직선 화살표 연결선 43">
              <a:extLst>
                <a:ext uri="{FF2B5EF4-FFF2-40B4-BE49-F238E27FC236}">
                  <a16:creationId xmlns:a16="http://schemas.microsoft.com/office/drawing/2014/main" id="{8F1C7A70-C068-8EC7-B698-29AC2C7EB4D6}"/>
                </a:ext>
              </a:extLst>
            </p:cNvPr>
            <p:cNvCxnSpPr>
              <a:cxnSpLocks/>
            </p:cNvCxnSpPr>
            <p:nvPr/>
          </p:nvCxnSpPr>
          <p:spPr>
            <a:xfrm>
              <a:off x="6304310" y="1203598"/>
              <a:ext cx="575976" cy="0"/>
            </a:xfrm>
            <a:prstGeom prst="straightConnector1">
              <a:avLst/>
            </a:prstGeom>
            <a:ln>
              <a:solidFill>
                <a:srgbClr val="8BF5C5"/>
              </a:solidFill>
              <a:tailEnd type="stealth"/>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B9BFD2D0-EB8D-14D0-CE66-1BE187E262D9}"/>
                </a:ext>
              </a:extLst>
            </p:cNvPr>
            <p:cNvCxnSpPr>
              <a:cxnSpLocks/>
            </p:cNvCxnSpPr>
            <p:nvPr/>
          </p:nvCxnSpPr>
          <p:spPr>
            <a:xfrm>
              <a:off x="6304222" y="1550244"/>
              <a:ext cx="576064" cy="0"/>
            </a:xfrm>
            <a:prstGeom prst="straightConnector1">
              <a:avLst/>
            </a:prstGeom>
            <a:ln>
              <a:solidFill>
                <a:srgbClr val="00B0F0"/>
              </a:solidFill>
              <a:tailEnd type="stealth"/>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C821CB28-FD3F-E035-AA5D-8164D7B37F41}"/>
                </a:ext>
              </a:extLst>
            </p:cNvPr>
            <p:cNvCxnSpPr>
              <a:cxnSpLocks/>
            </p:cNvCxnSpPr>
            <p:nvPr/>
          </p:nvCxnSpPr>
          <p:spPr>
            <a:xfrm>
              <a:off x="6304222" y="1956961"/>
              <a:ext cx="576064" cy="0"/>
            </a:xfrm>
            <a:prstGeom prst="straightConnector1">
              <a:avLst/>
            </a:prstGeom>
            <a:ln>
              <a:solidFill>
                <a:srgbClr val="E793ED"/>
              </a:solidFill>
              <a:tailEnd type="stealth"/>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223D80B-6ED8-60FB-34B9-0AC8C3E295BD}"/>
                </a:ext>
              </a:extLst>
            </p:cNvPr>
            <p:cNvCxnSpPr>
              <a:cxnSpLocks/>
            </p:cNvCxnSpPr>
            <p:nvPr/>
          </p:nvCxnSpPr>
          <p:spPr>
            <a:xfrm>
              <a:off x="6520246" y="2361202"/>
              <a:ext cx="432048" cy="0"/>
            </a:xfrm>
            <a:prstGeom prst="straightConnector1">
              <a:avLst/>
            </a:prstGeom>
            <a:ln>
              <a:solidFill>
                <a:srgbClr val="89C5F7"/>
              </a:solidFill>
              <a:tailEnd type="stealt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4621F1-D55B-3B0A-68E2-0C5C11743F87}"/>
                </a:ext>
              </a:extLst>
            </p:cNvPr>
            <p:cNvSpPr txBox="1"/>
            <p:nvPr/>
          </p:nvSpPr>
          <p:spPr>
            <a:xfrm>
              <a:off x="6866577" y="1085397"/>
              <a:ext cx="1309852" cy="204250"/>
            </a:xfrm>
            <a:prstGeom prst="rect">
              <a:avLst/>
            </a:prstGeom>
            <a:noFill/>
          </p:spPr>
          <p:txBody>
            <a:bodyPr wrap="square" rtlCol="0">
              <a:spAutoFit/>
            </a:bodyPr>
            <a:lstStyle/>
            <a:p>
              <a:r>
                <a:rPr lang="ko-KR" altLang="en-US" sz="731" b="1" dirty="0">
                  <a:latin typeface="+mn-ea"/>
                </a:rPr>
                <a:t>프로토 타입의 위젯</a:t>
              </a:r>
            </a:p>
          </p:txBody>
        </p:sp>
        <p:sp>
          <p:nvSpPr>
            <p:cNvPr id="49" name="TextBox 48">
              <a:extLst>
                <a:ext uri="{FF2B5EF4-FFF2-40B4-BE49-F238E27FC236}">
                  <a16:creationId xmlns:a16="http://schemas.microsoft.com/office/drawing/2014/main" id="{F01C096E-36B6-95E7-A464-197F56AC796B}"/>
                </a:ext>
              </a:extLst>
            </p:cNvPr>
            <p:cNvSpPr txBox="1"/>
            <p:nvPr/>
          </p:nvSpPr>
          <p:spPr>
            <a:xfrm>
              <a:off x="6866576" y="1440527"/>
              <a:ext cx="1349892" cy="204250"/>
            </a:xfrm>
            <a:prstGeom prst="rect">
              <a:avLst/>
            </a:prstGeom>
            <a:noFill/>
          </p:spPr>
          <p:txBody>
            <a:bodyPr wrap="square" rtlCol="0">
              <a:spAutoFit/>
            </a:bodyPr>
            <a:lstStyle/>
            <a:p>
              <a:r>
                <a:rPr lang="ko-KR" altLang="en-US" sz="731" b="1" dirty="0">
                  <a:latin typeface="+mj-ea"/>
                  <a:ea typeface="+mj-ea"/>
                </a:rPr>
                <a:t>텍스트 분석 관련 위젯</a:t>
              </a:r>
            </a:p>
          </p:txBody>
        </p:sp>
        <p:sp>
          <p:nvSpPr>
            <p:cNvPr id="50" name="TextBox 49">
              <a:extLst>
                <a:ext uri="{FF2B5EF4-FFF2-40B4-BE49-F238E27FC236}">
                  <a16:creationId xmlns:a16="http://schemas.microsoft.com/office/drawing/2014/main" id="{87131086-CB12-7BF6-FFF5-3E34CCE9C03B}"/>
                </a:ext>
              </a:extLst>
            </p:cNvPr>
            <p:cNvSpPr txBox="1"/>
            <p:nvPr/>
          </p:nvSpPr>
          <p:spPr>
            <a:xfrm>
              <a:off x="6866576" y="1856227"/>
              <a:ext cx="1737872" cy="204250"/>
            </a:xfrm>
            <a:prstGeom prst="rect">
              <a:avLst/>
            </a:prstGeom>
            <a:noFill/>
          </p:spPr>
          <p:txBody>
            <a:bodyPr wrap="square" rtlCol="0">
              <a:spAutoFit/>
            </a:bodyPr>
            <a:lstStyle/>
            <a:p>
              <a:r>
                <a:rPr lang="ko-KR" altLang="en-US" sz="731" b="1" dirty="0">
                  <a:latin typeface="+mn-ea"/>
                </a:rPr>
                <a:t>시계열 데이터 분석 관련 위젯</a:t>
              </a:r>
            </a:p>
          </p:txBody>
        </p:sp>
        <p:sp>
          <p:nvSpPr>
            <p:cNvPr id="51" name="TextBox 50">
              <a:extLst>
                <a:ext uri="{FF2B5EF4-FFF2-40B4-BE49-F238E27FC236}">
                  <a16:creationId xmlns:a16="http://schemas.microsoft.com/office/drawing/2014/main" id="{D13859D3-E029-CEA0-B60F-A43C26901A25}"/>
                </a:ext>
              </a:extLst>
            </p:cNvPr>
            <p:cNvSpPr txBox="1"/>
            <p:nvPr/>
          </p:nvSpPr>
          <p:spPr>
            <a:xfrm>
              <a:off x="6922859" y="2231550"/>
              <a:ext cx="2016224" cy="204250"/>
            </a:xfrm>
            <a:prstGeom prst="rect">
              <a:avLst/>
            </a:prstGeom>
            <a:noFill/>
          </p:spPr>
          <p:txBody>
            <a:bodyPr wrap="square" rtlCol="0">
              <a:spAutoFit/>
            </a:bodyPr>
            <a:lstStyle/>
            <a:p>
              <a:r>
                <a:rPr lang="ko-KR" altLang="en-US" sz="731" b="1" dirty="0">
                  <a:latin typeface="+mn-ea"/>
                </a:rPr>
                <a:t>사회 경제적 지표 관련 데이터 위젯</a:t>
              </a:r>
            </a:p>
          </p:txBody>
        </p:sp>
        <p:sp>
          <p:nvSpPr>
            <p:cNvPr id="52" name="TextBox 51">
              <a:extLst>
                <a:ext uri="{FF2B5EF4-FFF2-40B4-BE49-F238E27FC236}">
                  <a16:creationId xmlns:a16="http://schemas.microsoft.com/office/drawing/2014/main" id="{E05BCAE1-E558-A9F3-8425-4FBA7B06CF60}"/>
                </a:ext>
              </a:extLst>
            </p:cNvPr>
            <p:cNvSpPr txBox="1"/>
            <p:nvPr/>
          </p:nvSpPr>
          <p:spPr>
            <a:xfrm>
              <a:off x="4924611" y="3036796"/>
              <a:ext cx="3728731" cy="902112"/>
            </a:xfrm>
            <a:prstGeom prst="rect">
              <a:avLst/>
            </a:prstGeom>
            <a:ln>
              <a:solidFill>
                <a:srgbClr val="284D1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ts val="2194"/>
                </a:lnSpc>
              </a:pPr>
              <a:r>
                <a:rPr lang="en-US" altLang="ko-KR" sz="1300" dirty="0">
                  <a:latin typeface="+mn-ea"/>
                </a:rPr>
                <a:t>Orange3 </a:t>
              </a:r>
              <a:r>
                <a:rPr lang="ko-KR" altLang="en-US" sz="1300" dirty="0">
                  <a:latin typeface="+mn-ea"/>
                </a:rPr>
                <a:t>공식 홈페이지에서 소개하지 않은 일부 카테고리는 프로그램의 </a:t>
              </a:r>
              <a:r>
                <a:rPr lang="en-US" altLang="ko-KR" sz="1300" dirty="0">
                  <a:solidFill>
                    <a:srgbClr val="FF0000"/>
                  </a:solidFill>
                  <a:latin typeface="+mn-ea"/>
                </a:rPr>
                <a:t>[Options] – [Add-ons…]</a:t>
              </a:r>
              <a:r>
                <a:rPr lang="ko-KR" altLang="en-US" sz="1300" dirty="0">
                  <a:latin typeface="+mn-ea"/>
                </a:rPr>
                <a:t>에서 추가할 </a:t>
              </a:r>
              <a:r>
                <a:rPr lang="ko-KR" altLang="en-US" sz="1300">
                  <a:latin typeface="+mn-ea"/>
                </a:rPr>
                <a:t>수 있습니다</a:t>
              </a:r>
              <a:r>
                <a:rPr lang="en-US" altLang="ko-KR" sz="1300" dirty="0">
                  <a:latin typeface="+mn-ea"/>
                </a:rPr>
                <a:t>.</a:t>
              </a:r>
            </a:p>
          </p:txBody>
        </p:sp>
      </p:grpSp>
    </p:spTree>
    <p:extLst>
      <p:ext uri="{BB962C8B-B14F-4D97-AF65-F5344CB8AC3E}">
        <p14:creationId xmlns:p14="http://schemas.microsoft.com/office/powerpoint/2010/main" val="7255134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B140D7-DFF4-6878-AF08-3A510B913157}"/>
              </a:ext>
            </a:extLst>
          </p:cNvPr>
          <p:cNvSpPr>
            <a:spLocks noGrp="1"/>
          </p:cNvSpPr>
          <p:nvPr>
            <p:ph type="title"/>
          </p:nvPr>
        </p:nvSpPr>
        <p:spPr/>
        <p:txBody>
          <a:bodyPr/>
          <a:lstStyle/>
          <a:p>
            <a:r>
              <a:rPr lang="ko-KR" altLang="en-US" dirty="0"/>
              <a:t>오렌지 </a:t>
            </a:r>
            <a:r>
              <a:rPr lang="en-US" altLang="ko-KR" dirty="0"/>
              <a:t>- </a:t>
            </a:r>
            <a:r>
              <a:rPr lang="ko-KR" altLang="en-US" dirty="0"/>
              <a:t>위젯</a:t>
            </a:r>
          </a:p>
        </p:txBody>
      </p:sp>
      <p:sp>
        <p:nvSpPr>
          <p:cNvPr id="3" name="내용 개체 틀 2">
            <a:extLst>
              <a:ext uri="{FF2B5EF4-FFF2-40B4-BE49-F238E27FC236}">
                <a16:creationId xmlns:a16="http://schemas.microsoft.com/office/drawing/2014/main" id="{933BE1C0-2289-175A-F206-44F474771602}"/>
              </a:ext>
            </a:extLst>
          </p:cNvPr>
          <p:cNvSpPr>
            <a:spLocks noGrp="1"/>
          </p:cNvSpPr>
          <p:nvPr>
            <p:ph idx="1"/>
          </p:nvPr>
        </p:nvSpPr>
        <p:spPr/>
        <p:txBody>
          <a:bodyPr/>
          <a:lstStyle/>
          <a:p>
            <a:r>
              <a:rPr lang="ko-KR" altLang="en-US" dirty="0"/>
              <a:t>위젯</a:t>
            </a:r>
            <a:r>
              <a:rPr lang="en-US" altLang="ko-KR" dirty="0"/>
              <a:t>(Widget)</a:t>
            </a:r>
            <a:r>
              <a:rPr lang="ko-KR" altLang="en-US" dirty="0"/>
              <a:t>이란</a:t>
            </a:r>
            <a:r>
              <a:rPr lang="en-US" altLang="ko-KR" dirty="0"/>
              <a:t>?</a:t>
            </a:r>
          </a:p>
          <a:p>
            <a:pPr lvl="1">
              <a:lnSpc>
                <a:spcPts val="2194"/>
              </a:lnSpc>
            </a:pPr>
            <a:r>
              <a:rPr lang="ko-KR" altLang="en-US" dirty="0">
                <a:latin typeface="+mn-ea"/>
              </a:rPr>
              <a:t>위젯은 </a:t>
            </a:r>
            <a:r>
              <a:rPr lang="en-US" altLang="ko-KR" dirty="0">
                <a:latin typeface="+mn-ea"/>
              </a:rPr>
              <a:t>Orange3 </a:t>
            </a:r>
            <a:r>
              <a:rPr lang="ko-KR" altLang="en-US" dirty="0">
                <a:latin typeface="+mn-ea"/>
              </a:rPr>
              <a:t>카테고리 안에 있는 각각의 아이콘을 가리키는 단어로 캔버스에 위젯을 불러와 추가하고 연결하는 과정을 통해 데이터 처리</a:t>
            </a:r>
            <a:r>
              <a:rPr lang="en-US" altLang="ko-KR" dirty="0">
                <a:latin typeface="+mn-ea"/>
              </a:rPr>
              <a:t>, </a:t>
            </a:r>
            <a:r>
              <a:rPr lang="ko-KR" altLang="en-US" dirty="0">
                <a:latin typeface="+mn-ea"/>
              </a:rPr>
              <a:t>데이터 시각화</a:t>
            </a:r>
            <a:r>
              <a:rPr lang="en-US" altLang="ko-KR" dirty="0">
                <a:latin typeface="+mn-ea"/>
              </a:rPr>
              <a:t>, </a:t>
            </a:r>
            <a:r>
              <a:rPr lang="ko-KR" altLang="en-US" dirty="0">
                <a:latin typeface="+mn-ea"/>
              </a:rPr>
              <a:t>인공지능 모델 적용 등의 작업을 수행</a:t>
            </a:r>
            <a:endParaRPr lang="en-US" altLang="ko-KR" dirty="0">
              <a:latin typeface="+mn-ea"/>
            </a:endParaRPr>
          </a:p>
          <a:p>
            <a:r>
              <a:rPr lang="ko-KR" altLang="en-US" dirty="0"/>
              <a:t>위젯의 입출력 기능</a:t>
            </a:r>
          </a:p>
        </p:txBody>
      </p:sp>
      <p:pic>
        <p:nvPicPr>
          <p:cNvPr id="5" name="그림 4">
            <a:extLst>
              <a:ext uri="{FF2B5EF4-FFF2-40B4-BE49-F238E27FC236}">
                <a16:creationId xmlns:a16="http://schemas.microsoft.com/office/drawing/2014/main" id="{6DBA01B3-5349-5B50-5443-7D74EED59887}"/>
              </a:ext>
            </a:extLst>
          </p:cNvPr>
          <p:cNvPicPr>
            <a:picLocks noChangeAspect="1"/>
          </p:cNvPicPr>
          <p:nvPr/>
        </p:nvPicPr>
        <p:blipFill>
          <a:blip r:embed="rId2"/>
          <a:stretch>
            <a:fillRect/>
          </a:stretch>
        </p:blipFill>
        <p:spPr>
          <a:xfrm>
            <a:off x="1268268" y="2849326"/>
            <a:ext cx="7204364" cy="2273119"/>
          </a:xfrm>
          <a:prstGeom prst="rect">
            <a:avLst/>
          </a:prstGeom>
        </p:spPr>
      </p:pic>
    </p:spTree>
    <p:extLst>
      <p:ext uri="{BB962C8B-B14F-4D97-AF65-F5344CB8AC3E}">
        <p14:creationId xmlns:p14="http://schemas.microsoft.com/office/powerpoint/2010/main" val="1642238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BAE477-B11C-90DF-35C5-27936DC8A967}"/>
              </a:ext>
            </a:extLst>
          </p:cNvPr>
          <p:cNvSpPr>
            <a:spLocks noGrp="1"/>
          </p:cNvSpPr>
          <p:nvPr>
            <p:ph type="title"/>
          </p:nvPr>
        </p:nvSpPr>
        <p:spPr/>
        <p:txBody>
          <a:bodyPr/>
          <a:lstStyle/>
          <a:p>
            <a:r>
              <a:rPr lang="ko-KR" altLang="en-US" dirty="0"/>
              <a:t>오렌지 </a:t>
            </a:r>
            <a:r>
              <a:rPr lang="en-US" altLang="ko-KR" dirty="0"/>
              <a:t>- </a:t>
            </a:r>
            <a:r>
              <a:rPr lang="ko-KR" altLang="en-US" dirty="0"/>
              <a:t>위젯</a:t>
            </a:r>
          </a:p>
        </p:txBody>
      </p:sp>
      <p:sp>
        <p:nvSpPr>
          <p:cNvPr id="3" name="내용 개체 틀 2">
            <a:extLst>
              <a:ext uri="{FF2B5EF4-FFF2-40B4-BE49-F238E27FC236}">
                <a16:creationId xmlns:a16="http://schemas.microsoft.com/office/drawing/2014/main" id="{69A37444-30B1-E702-B798-1F6F43750528}"/>
              </a:ext>
            </a:extLst>
          </p:cNvPr>
          <p:cNvSpPr>
            <a:spLocks noGrp="1"/>
          </p:cNvSpPr>
          <p:nvPr>
            <p:ph idx="1"/>
          </p:nvPr>
        </p:nvSpPr>
        <p:spPr/>
        <p:txBody>
          <a:bodyPr/>
          <a:lstStyle/>
          <a:p>
            <a:pPr>
              <a:lnSpc>
                <a:spcPts val="2194"/>
              </a:lnSpc>
            </a:pPr>
            <a:r>
              <a:rPr lang="en-US" altLang="ko-KR" sz="1300" b="1" dirty="0"/>
              <a:t>1. </a:t>
            </a:r>
            <a:r>
              <a:rPr lang="ko-KR" altLang="en-US" sz="1300" b="1" dirty="0"/>
              <a:t>카테고리에서 위젯을 클릭하여 추가하기</a:t>
            </a:r>
            <a:endParaRPr lang="en-US" altLang="ko-KR" sz="1300" b="1" dirty="0"/>
          </a:p>
          <a:p>
            <a:pPr>
              <a:lnSpc>
                <a:spcPts val="2194"/>
              </a:lnSpc>
            </a:pPr>
            <a:r>
              <a:rPr lang="en-US" altLang="ko-KR" sz="1300" b="1" dirty="0"/>
              <a:t>2. </a:t>
            </a:r>
            <a:r>
              <a:rPr lang="ko-KR" altLang="en-US" sz="1300" b="1" dirty="0"/>
              <a:t>카테고리에서 위젯을 캔버스로 드래그해서 </a:t>
            </a:r>
            <a:br>
              <a:rPr lang="en-US" altLang="ko-KR" sz="1300" b="1" dirty="0"/>
            </a:br>
            <a:r>
              <a:rPr lang="en-US" altLang="ko-KR" sz="1300" b="1" dirty="0"/>
              <a:t>   </a:t>
            </a:r>
            <a:r>
              <a:rPr lang="ko-KR" altLang="en-US" sz="1300" b="1" dirty="0"/>
              <a:t>추가하기</a:t>
            </a:r>
            <a:endParaRPr lang="en-US" altLang="ko-KR" sz="1300" b="1" dirty="0"/>
          </a:p>
          <a:p>
            <a:r>
              <a:rPr lang="en-US" altLang="ko-KR" sz="1300" b="1" dirty="0"/>
              <a:t>3. </a:t>
            </a:r>
            <a:r>
              <a:rPr lang="ko-KR" altLang="en-US" sz="1300" b="1" dirty="0"/>
              <a:t>캔버스의 빈 공간에 오른쪽 마우스 클릭한 후</a:t>
            </a:r>
            <a:r>
              <a:rPr lang="en-US" altLang="ko-KR" sz="1300" b="1" dirty="0"/>
              <a:t>,</a:t>
            </a:r>
            <a:br>
              <a:rPr lang="en-US" altLang="ko-KR" sz="1300" b="1" dirty="0"/>
            </a:br>
            <a:r>
              <a:rPr lang="en-US" altLang="ko-KR" sz="1300" b="1" dirty="0"/>
              <a:t>   </a:t>
            </a:r>
            <a:r>
              <a:rPr lang="ko-KR" altLang="en-US" sz="1300" b="1" dirty="0"/>
              <a:t>원하는 위젯 검색하여 추가하기</a:t>
            </a:r>
            <a:endParaRPr lang="en-US" altLang="ko-KR" sz="1300" b="1" dirty="0"/>
          </a:p>
          <a:p>
            <a:endParaRPr lang="ko-KR" altLang="en-US" dirty="0"/>
          </a:p>
        </p:txBody>
      </p:sp>
      <p:grpSp>
        <p:nvGrpSpPr>
          <p:cNvPr id="4" name="그룹 3">
            <a:extLst>
              <a:ext uri="{FF2B5EF4-FFF2-40B4-BE49-F238E27FC236}">
                <a16:creationId xmlns:a16="http://schemas.microsoft.com/office/drawing/2014/main" id="{0B4D54D9-81C0-3416-E677-13CFC72B919A}"/>
              </a:ext>
            </a:extLst>
          </p:cNvPr>
          <p:cNvGrpSpPr/>
          <p:nvPr/>
        </p:nvGrpSpPr>
        <p:grpSpPr>
          <a:xfrm>
            <a:off x="5811883" y="1689332"/>
            <a:ext cx="2035311" cy="1522941"/>
            <a:chOff x="5434776" y="807069"/>
            <a:chExt cx="2790825" cy="1905000"/>
          </a:xfrm>
        </p:grpSpPr>
        <p:pic>
          <p:nvPicPr>
            <p:cNvPr id="5" name="그림 4">
              <a:extLst>
                <a:ext uri="{FF2B5EF4-FFF2-40B4-BE49-F238E27FC236}">
                  <a16:creationId xmlns:a16="http://schemas.microsoft.com/office/drawing/2014/main" id="{2DD988B5-4297-026E-D043-5F92AED255C5}"/>
                </a:ext>
              </a:extLst>
            </p:cNvPr>
            <p:cNvPicPr>
              <a:picLocks noChangeAspect="1"/>
            </p:cNvPicPr>
            <p:nvPr/>
          </p:nvPicPr>
          <p:blipFill rotWithShape="1">
            <a:blip r:embed="rId2"/>
            <a:srcRect/>
            <a:stretch/>
          </p:blipFill>
          <p:spPr>
            <a:xfrm>
              <a:off x="5434776" y="807069"/>
              <a:ext cx="2790825" cy="1905000"/>
            </a:xfrm>
            <a:prstGeom prst="rect">
              <a:avLst/>
            </a:prstGeom>
          </p:spPr>
        </p:pic>
        <p:sp>
          <p:nvSpPr>
            <p:cNvPr id="6" name="사각형: 둥근 모서리 5">
              <a:extLst>
                <a:ext uri="{FF2B5EF4-FFF2-40B4-BE49-F238E27FC236}">
                  <a16:creationId xmlns:a16="http://schemas.microsoft.com/office/drawing/2014/main" id="{AE9A216E-2AEA-69A6-4181-2F175E5C4E59}"/>
                </a:ext>
              </a:extLst>
            </p:cNvPr>
            <p:cNvSpPr/>
            <p:nvPr/>
          </p:nvSpPr>
          <p:spPr>
            <a:xfrm>
              <a:off x="5472000" y="1098000"/>
              <a:ext cx="649392" cy="82567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grpSp>
      <p:pic>
        <p:nvPicPr>
          <p:cNvPr id="7" name="그림 6">
            <a:extLst>
              <a:ext uri="{FF2B5EF4-FFF2-40B4-BE49-F238E27FC236}">
                <a16:creationId xmlns:a16="http://schemas.microsoft.com/office/drawing/2014/main" id="{AB9DB510-B2B0-E316-618D-42294809616F}"/>
              </a:ext>
            </a:extLst>
          </p:cNvPr>
          <p:cNvPicPr>
            <a:picLocks noChangeAspect="1"/>
          </p:cNvPicPr>
          <p:nvPr/>
        </p:nvPicPr>
        <p:blipFill>
          <a:blip r:embed="rId3"/>
          <a:stretch>
            <a:fillRect/>
          </a:stretch>
        </p:blipFill>
        <p:spPr>
          <a:xfrm>
            <a:off x="8000795" y="2057182"/>
            <a:ext cx="487561" cy="603647"/>
          </a:xfrm>
          <a:prstGeom prst="rect">
            <a:avLst/>
          </a:prstGeom>
        </p:spPr>
      </p:pic>
      <p:pic>
        <p:nvPicPr>
          <p:cNvPr id="8" name="그림 7">
            <a:extLst>
              <a:ext uri="{FF2B5EF4-FFF2-40B4-BE49-F238E27FC236}">
                <a16:creationId xmlns:a16="http://schemas.microsoft.com/office/drawing/2014/main" id="{2292D4AC-DD6E-9F24-6584-1AAE0B956409}"/>
              </a:ext>
            </a:extLst>
          </p:cNvPr>
          <p:cNvPicPr>
            <a:picLocks noChangeAspect="1"/>
          </p:cNvPicPr>
          <p:nvPr/>
        </p:nvPicPr>
        <p:blipFill>
          <a:blip r:embed="rId4"/>
          <a:stretch>
            <a:fillRect/>
          </a:stretch>
        </p:blipFill>
        <p:spPr>
          <a:xfrm>
            <a:off x="5860328" y="3383785"/>
            <a:ext cx="1807791" cy="1384069"/>
          </a:xfrm>
          <a:prstGeom prst="rect">
            <a:avLst/>
          </a:prstGeom>
        </p:spPr>
      </p:pic>
      <p:pic>
        <p:nvPicPr>
          <p:cNvPr id="9" name="그림 8">
            <a:extLst>
              <a:ext uri="{FF2B5EF4-FFF2-40B4-BE49-F238E27FC236}">
                <a16:creationId xmlns:a16="http://schemas.microsoft.com/office/drawing/2014/main" id="{9D7F2F2D-463A-59BC-1A2A-DF226F65E27E}"/>
              </a:ext>
            </a:extLst>
          </p:cNvPr>
          <p:cNvPicPr>
            <a:picLocks noChangeAspect="1"/>
          </p:cNvPicPr>
          <p:nvPr/>
        </p:nvPicPr>
        <p:blipFill>
          <a:blip r:embed="rId3"/>
          <a:stretch>
            <a:fillRect/>
          </a:stretch>
        </p:blipFill>
        <p:spPr>
          <a:xfrm>
            <a:off x="7847194" y="3701666"/>
            <a:ext cx="487561" cy="603647"/>
          </a:xfrm>
          <a:prstGeom prst="rect">
            <a:avLst/>
          </a:prstGeom>
        </p:spPr>
      </p:pic>
      <p:pic>
        <p:nvPicPr>
          <p:cNvPr id="11" name="그림 10">
            <a:extLst>
              <a:ext uri="{FF2B5EF4-FFF2-40B4-BE49-F238E27FC236}">
                <a16:creationId xmlns:a16="http://schemas.microsoft.com/office/drawing/2014/main" id="{CED566B9-6793-0AB2-28E0-47A19C3F36D3}"/>
              </a:ext>
            </a:extLst>
          </p:cNvPr>
          <p:cNvPicPr>
            <a:picLocks noChangeAspect="1"/>
          </p:cNvPicPr>
          <p:nvPr/>
        </p:nvPicPr>
        <p:blipFill>
          <a:blip r:embed="rId5"/>
          <a:stretch>
            <a:fillRect/>
          </a:stretch>
        </p:blipFill>
        <p:spPr>
          <a:xfrm>
            <a:off x="2770421" y="2973820"/>
            <a:ext cx="2862388" cy="2893002"/>
          </a:xfrm>
          <a:prstGeom prst="rect">
            <a:avLst/>
          </a:prstGeom>
        </p:spPr>
      </p:pic>
    </p:spTree>
    <p:extLst>
      <p:ext uri="{BB962C8B-B14F-4D97-AF65-F5344CB8AC3E}">
        <p14:creationId xmlns:p14="http://schemas.microsoft.com/office/powerpoint/2010/main" val="32808397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BDEA10-2EF0-45A8-BA3B-873E409A217E}"/>
              </a:ext>
            </a:extLst>
          </p:cNvPr>
          <p:cNvSpPr>
            <a:spLocks noGrp="1"/>
          </p:cNvSpPr>
          <p:nvPr>
            <p:ph type="title"/>
          </p:nvPr>
        </p:nvSpPr>
        <p:spPr/>
        <p:txBody>
          <a:bodyPr/>
          <a:lstStyle/>
          <a:p>
            <a:r>
              <a:rPr lang="ko-KR" altLang="en-US" dirty="0"/>
              <a:t>오렌지 </a:t>
            </a:r>
            <a:r>
              <a:rPr lang="en-US" altLang="ko-KR" dirty="0"/>
              <a:t>- </a:t>
            </a:r>
            <a:r>
              <a:rPr lang="ko-KR" altLang="en-US" dirty="0"/>
              <a:t>위젯</a:t>
            </a:r>
          </a:p>
        </p:txBody>
      </p:sp>
      <p:sp>
        <p:nvSpPr>
          <p:cNvPr id="3" name="내용 개체 틀 2">
            <a:extLst>
              <a:ext uri="{FF2B5EF4-FFF2-40B4-BE49-F238E27FC236}">
                <a16:creationId xmlns:a16="http://schemas.microsoft.com/office/drawing/2014/main" id="{06D73E40-C4A4-3B32-F7D7-E36FB168F487}"/>
              </a:ext>
            </a:extLst>
          </p:cNvPr>
          <p:cNvSpPr>
            <a:spLocks noGrp="1"/>
          </p:cNvSpPr>
          <p:nvPr>
            <p:ph idx="1"/>
          </p:nvPr>
        </p:nvSpPr>
        <p:spPr/>
        <p:txBody>
          <a:bodyPr/>
          <a:lstStyle/>
          <a:p>
            <a:r>
              <a:rPr lang="ko-KR" altLang="en-US" sz="1300" dirty="0">
                <a:latin typeface="+mj-ea"/>
                <a:ea typeface="+mj-ea"/>
              </a:rPr>
              <a:t>입출력을 나타내는 표시인 점선에 마우스를 놓고</a:t>
            </a:r>
            <a:r>
              <a:rPr lang="en-US" altLang="ko-KR" sz="1300" dirty="0">
                <a:latin typeface="+mj-ea"/>
                <a:ea typeface="+mj-ea"/>
              </a:rPr>
              <a:t>, </a:t>
            </a:r>
            <a:r>
              <a:rPr lang="ko-KR" altLang="en-US" sz="1300" dirty="0">
                <a:latin typeface="+mj-ea"/>
                <a:ea typeface="+mj-ea"/>
              </a:rPr>
              <a:t>연결하고자 하는 위젯으로 </a:t>
            </a:r>
            <a:r>
              <a:rPr lang="ko-KR" altLang="en-US" sz="1300" dirty="0" err="1">
                <a:latin typeface="+mj-ea"/>
                <a:ea typeface="+mj-ea"/>
              </a:rPr>
              <a:t>드래그하면</a:t>
            </a:r>
            <a:r>
              <a:rPr lang="ko-KR" altLang="en-US" sz="1300" dirty="0">
                <a:latin typeface="+mj-ea"/>
                <a:ea typeface="+mj-ea"/>
              </a:rPr>
              <a:t> 실선이 나타나면서 연결된다</a:t>
            </a:r>
            <a:r>
              <a:rPr lang="en-US" altLang="ko-KR" sz="1463" dirty="0">
                <a:latin typeface="+mj-ea"/>
                <a:ea typeface="+mj-ea"/>
              </a:rPr>
              <a:t>.</a:t>
            </a:r>
          </a:p>
          <a:p>
            <a:r>
              <a:rPr lang="ko-KR" altLang="en-US" dirty="0"/>
              <a:t>드래그를 하여 빈칸에 놓으면 추가 위젯을 선택한다</a:t>
            </a:r>
            <a:r>
              <a:rPr lang="en-US" altLang="ko-KR" dirty="0"/>
              <a:t>.</a:t>
            </a:r>
            <a:endParaRPr lang="ko-KR" altLang="en-US" dirty="0"/>
          </a:p>
        </p:txBody>
      </p:sp>
      <p:grpSp>
        <p:nvGrpSpPr>
          <p:cNvPr id="4" name="그룹 3">
            <a:extLst>
              <a:ext uri="{FF2B5EF4-FFF2-40B4-BE49-F238E27FC236}">
                <a16:creationId xmlns:a16="http://schemas.microsoft.com/office/drawing/2014/main" id="{F1969BAE-9FFC-8A61-65F9-1D7AD917383A}"/>
              </a:ext>
            </a:extLst>
          </p:cNvPr>
          <p:cNvGrpSpPr/>
          <p:nvPr/>
        </p:nvGrpSpPr>
        <p:grpSpPr>
          <a:xfrm>
            <a:off x="2288804" y="3429000"/>
            <a:ext cx="5616624" cy="1170130"/>
            <a:chOff x="1043608" y="2571750"/>
            <a:chExt cx="6912768" cy="1440160"/>
          </a:xfrm>
        </p:grpSpPr>
        <p:grpSp>
          <p:nvGrpSpPr>
            <p:cNvPr id="5" name="그룹 4">
              <a:extLst>
                <a:ext uri="{FF2B5EF4-FFF2-40B4-BE49-F238E27FC236}">
                  <a16:creationId xmlns:a16="http://schemas.microsoft.com/office/drawing/2014/main" id="{AFB3F155-A4C7-BA5C-884C-68C822C31816}"/>
                </a:ext>
              </a:extLst>
            </p:cNvPr>
            <p:cNvGrpSpPr/>
            <p:nvPr/>
          </p:nvGrpSpPr>
          <p:grpSpPr>
            <a:xfrm>
              <a:off x="1043608" y="2571750"/>
              <a:ext cx="6912768" cy="1440160"/>
              <a:chOff x="827584" y="2571750"/>
              <a:chExt cx="6912768" cy="1440160"/>
            </a:xfrm>
          </p:grpSpPr>
          <p:sp>
            <p:nvSpPr>
              <p:cNvPr id="8" name="사각형: 둥근 모서리 7">
                <a:extLst>
                  <a:ext uri="{FF2B5EF4-FFF2-40B4-BE49-F238E27FC236}">
                    <a16:creationId xmlns:a16="http://schemas.microsoft.com/office/drawing/2014/main" id="{A544FA6B-A546-7171-B98D-C9E7EB3B0CA9}"/>
                  </a:ext>
                </a:extLst>
              </p:cNvPr>
              <p:cNvSpPr/>
              <p:nvPr/>
            </p:nvSpPr>
            <p:spPr>
              <a:xfrm>
                <a:off x="827584" y="2571750"/>
                <a:ext cx="2808312" cy="1440160"/>
              </a:xfrm>
              <a:prstGeom prst="roundRect">
                <a:avLst/>
              </a:prstGeom>
              <a:noFill/>
              <a:ln>
                <a:solidFill>
                  <a:srgbClr val="284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9" name="사각형: 둥근 모서리 8">
                <a:extLst>
                  <a:ext uri="{FF2B5EF4-FFF2-40B4-BE49-F238E27FC236}">
                    <a16:creationId xmlns:a16="http://schemas.microsoft.com/office/drawing/2014/main" id="{902A5507-77CD-D8AD-7536-50FE16DF8A7F}"/>
                  </a:ext>
                </a:extLst>
              </p:cNvPr>
              <p:cNvSpPr/>
              <p:nvPr/>
            </p:nvSpPr>
            <p:spPr>
              <a:xfrm>
                <a:off x="4932040" y="2571750"/>
                <a:ext cx="2808312" cy="1440160"/>
              </a:xfrm>
              <a:prstGeom prst="roundRect">
                <a:avLst/>
              </a:prstGeom>
              <a:noFill/>
              <a:ln>
                <a:solidFill>
                  <a:srgbClr val="284D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10" name="화살표: 오른쪽 9">
                <a:extLst>
                  <a:ext uri="{FF2B5EF4-FFF2-40B4-BE49-F238E27FC236}">
                    <a16:creationId xmlns:a16="http://schemas.microsoft.com/office/drawing/2014/main" id="{810E122C-FBDE-93C3-AF2F-F6F2276227A8}"/>
                  </a:ext>
                </a:extLst>
              </p:cNvPr>
              <p:cNvSpPr/>
              <p:nvPr/>
            </p:nvSpPr>
            <p:spPr>
              <a:xfrm>
                <a:off x="3899054" y="3003798"/>
                <a:ext cx="792088" cy="504056"/>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grpSp>
        <p:pic>
          <p:nvPicPr>
            <p:cNvPr id="6" name="그림 5">
              <a:extLst>
                <a:ext uri="{FF2B5EF4-FFF2-40B4-BE49-F238E27FC236}">
                  <a16:creationId xmlns:a16="http://schemas.microsoft.com/office/drawing/2014/main" id="{5CFB63BD-8B06-03EC-FD87-A7542042EC9B}"/>
                </a:ext>
              </a:extLst>
            </p:cNvPr>
            <p:cNvPicPr>
              <a:picLocks noChangeAspect="1"/>
            </p:cNvPicPr>
            <p:nvPr/>
          </p:nvPicPr>
          <p:blipFill>
            <a:blip r:embed="rId2"/>
            <a:stretch>
              <a:fillRect/>
            </a:stretch>
          </p:blipFill>
          <p:spPr>
            <a:xfrm>
              <a:off x="1275016" y="2848824"/>
              <a:ext cx="2345495" cy="1008112"/>
            </a:xfrm>
            <a:prstGeom prst="rect">
              <a:avLst/>
            </a:prstGeom>
          </p:spPr>
        </p:pic>
        <p:pic>
          <p:nvPicPr>
            <p:cNvPr id="7" name="그림 6">
              <a:extLst>
                <a:ext uri="{FF2B5EF4-FFF2-40B4-BE49-F238E27FC236}">
                  <a16:creationId xmlns:a16="http://schemas.microsoft.com/office/drawing/2014/main" id="{1D0CFFAE-319A-564D-7C2D-321580A6466C}"/>
                </a:ext>
              </a:extLst>
            </p:cNvPr>
            <p:cNvPicPr>
              <a:picLocks noChangeAspect="1"/>
            </p:cNvPicPr>
            <p:nvPr/>
          </p:nvPicPr>
          <p:blipFill>
            <a:blip r:embed="rId3"/>
            <a:stretch>
              <a:fillRect/>
            </a:stretch>
          </p:blipFill>
          <p:spPr>
            <a:xfrm>
              <a:off x="5299772" y="2787774"/>
              <a:ext cx="2504896" cy="1080120"/>
            </a:xfrm>
            <a:prstGeom prst="rect">
              <a:avLst/>
            </a:prstGeom>
          </p:spPr>
        </p:pic>
      </p:grpSp>
    </p:spTree>
    <p:extLst>
      <p:ext uri="{BB962C8B-B14F-4D97-AF65-F5344CB8AC3E}">
        <p14:creationId xmlns:p14="http://schemas.microsoft.com/office/powerpoint/2010/main" val="32067736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CDF559-7D30-F628-2AF3-885668DF6FD1}"/>
              </a:ext>
            </a:extLst>
          </p:cNvPr>
          <p:cNvSpPr>
            <a:spLocks noGrp="1"/>
          </p:cNvSpPr>
          <p:nvPr>
            <p:ph type="title"/>
          </p:nvPr>
        </p:nvSpPr>
        <p:spPr/>
        <p:txBody>
          <a:bodyPr/>
          <a:lstStyle/>
          <a:p>
            <a:r>
              <a:rPr lang="ko-KR" altLang="en-US" dirty="0"/>
              <a:t>데이터 </a:t>
            </a:r>
            <a:r>
              <a:rPr lang="ko-KR" altLang="en-US" dirty="0" err="1"/>
              <a:t>전처리</a:t>
            </a:r>
            <a:endParaRPr lang="ko-KR" altLang="en-US" dirty="0"/>
          </a:p>
        </p:txBody>
      </p:sp>
      <p:sp>
        <p:nvSpPr>
          <p:cNvPr id="3" name="텍스트 개체 틀 2">
            <a:extLst>
              <a:ext uri="{FF2B5EF4-FFF2-40B4-BE49-F238E27FC236}">
                <a16:creationId xmlns:a16="http://schemas.microsoft.com/office/drawing/2014/main" id="{7E3E8229-CB11-F477-AFF7-6F74E11674BD}"/>
              </a:ext>
            </a:extLst>
          </p:cNvPr>
          <p:cNvSpPr>
            <a:spLocks noGrp="1"/>
          </p:cNvSpPr>
          <p:nvPr>
            <p:ph type="body" idx="1"/>
          </p:nvPr>
        </p:nvSpPr>
        <p:spPr/>
        <p:txBody>
          <a:bodyPr/>
          <a:lstStyle/>
          <a:p>
            <a:r>
              <a:rPr lang="ko-KR" altLang="en-US" dirty="0"/>
              <a:t>데이터 </a:t>
            </a:r>
            <a:r>
              <a:rPr lang="ko-KR" altLang="en-US" dirty="0" err="1"/>
              <a:t>전처리</a:t>
            </a:r>
            <a:r>
              <a:rPr lang="ko-KR" altLang="en-US" dirty="0"/>
              <a:t> 개념</a:t>
            </a:r>
            <a:r>
              <a:rPr lang="en-US" altLang="ko-KR" dirty="0"/>
              <a:t>, </a:t>
            </a:r>
            <a:r>
              <a:rPr lang="ko-KR" altLang="en-US" dirty="0"/>
              <a:t>오렌지를 이용한 데이터 </a:t>
            </a:r>
            <a:r>
              <a:rPr lang="ko-KR" altLang="en-US" dirty="0" err="1"/>
              <a:t>전처리</a:t>
            </a:r>
            <a:endParaRPr lang="ko-KR" altLang="en-US" dirty="0"/>
          </a:p>
        </p:txBody>
      </p:sp>
    </p:spTree>
    <p:extLst>
      <p:ext uri="{BB962C8B-B14F-4D97-AF65-F5344CB8AC3E}">
        <p14:creationId xmlns:p14="http://schemas.microsoft.com/office/powerpoint/2010/main" val="28546267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C78095-9F2A-9E40-EF1D-76E8BD2DCC49}"/>
              </a:ext>
            </a:extLst>
          </p:cNvPr>
          <p:cNvSpPr>
            <a:spLocks noGrp="1"/>
          </p:cNvSpPr>
          <p:nvPr>
            <p:ph type="title"/>
          </p:nvPr>
        </p:nvSpPr>
        <p:spPr/>
        <p:txBody>
          <a:bodyPr/>
          <a:lstStyle/>
          <a:p>
            <a:r>
              <a:rPr lang="ko-KR" altLang="en-US" dirty="0"/>
              <a:t>데이터 </a:t>
            </a:r>
            <a:r>
              <a:rPr lang="ko-KR" altLang="en-US" dirty="0" err="1"/>
              <a:t>전처리</a:t>
            </a:r>
            <a:r>
              <a:rPr lang="ko-KR" altLang="en-US" dirty="0"/>
              <a:t> 개념</a:t>
            </a:r>
          </a:p>
        </p:txBody>
      </p:sp>
      <p:sp>
        <p:nvSpPr>
          <p:cNvPr id="3" name="내용 개체 틀 2">
            <a:extLst>
              <a:ext uri="{FF2B5EF4-FFF2-40B4-BE49-F238E27FC236}">
                <a16:creationId xmlns:a16="http://schemas.microsoft.com/office/drawing/2014/main" id="{4ABEAF99-1E2C-A908-4547-4E992C84B9A4}"/>
              </a:ext>
            </a:extLst>
          </p:cNvPr>
          <p:cNvSpPr>
            <a:spLocks noGrp="1"/>
          </p:cNvSpPr>
          <p:nvPr>
            <p:ph idx="1"/>
          </p:nvPr>
        </p:nvSpPr>
        <p:spPr/>
        <p:txBody>
          <a:bodyPr/>
          <a:lstStyle/>
          <a:p>
            <a:r>
              <a:rPr lang="ko-KR" altLang="en-US" dirty="0"/>
              <a:t>데이터 전처리의 개념</a:t>
            </a:r>
          </a:p>
          <a:p>
            <a:pPr lvl="1"/>
            <a:r>
              <a:rPr lang="ko-KR" altLang="en-US" dirty="0"/>
              <a:t>데이터 </a:t>
            </a:r>
            <a:r>
              <a:rPr lang="ko-KR" altLang="en-US" dirty="0" err="1"/>
              <a:t>전처리</a:t>
            </a:r>
            <a:r>
              <a:rPr lang="en-US" altLang="ko-KR" dirty="0"/>
              <a:t>(data preprocessing) : </a:t>
            </a:r>
            <a:r>
              <a:rPr lang="ko-KR" altLang="en-US" dirty="0" err="1"/>
              <a:t>머신러닝</a:t>
            </a:r>
            <a:r>
              <a:rPr lang="ko-KR" altLang="en-US" dirty="0"/>
              <a:t> 모델에 훈련 데이터를 입력하기 전에 데이터를 가공</a:t>
            </a:r>
          </a:p>
          <a:p>
            <a:pPr lvl="1"/>
            <a:r>
              <a:rPr lang="ko-KR" altLang="en-US" dirty="0" err="1"/>
              <a:t>넘파이나</a:t>
            </a:r>
            <a:r>
              <a:rPr lang="ko-KR" altLang="en-US" dirty="0"/>
              <a:t> </a:t>
            </a:r>
            <a:r>
              <a:rPr lang="ko-KR" altLang="en-US" dirty="0" err="1"/>
              <a:t>판다스</a:t>
            </a:r>
            <a:r>
              <a:rPr lang="ko-KR" altLang="en-US" dirty="0"/>
              <a:t> 같은 </a:t>
            </a:r>
            <a:r>
              <a:rPr lang="ko-KR" altLang="en-US" dirty="0" err="1"/>
              <a:t>머신러닝의</a:t>
            </a:r>
            <a:r>
              <a:rPr lang="ko-KR" altLang="en-US" dirty="0"/>
              <a:t> 핵심 도구</a:t>
            </a:r>
            <a:r>
              <a:rPr lang="en-US" altLang="ko-KR" dirty="0"/>
              <a:t>, </a:t>
            </a:r>
            <a:r>
              <a:rPr lang="ko-KR" altLang="en-US" dirty="0" err="1"/>
              <a:t>맷플롯립과</a:t>
            </a:r>
            <a:r>
              <a:rPr lang="ko-KR" altLang="en-US" dirty="0"/>
              <a:t> 시본 같은 데이터 시각화 도구를 활용하여 실제 데이터를 정리</a:t>
            </a:r>
          </a:p>
          <a:p>
            <a:r>
              <a:rPr lang="ko-KR" altLang="en-US" dirty="0"/>
              <a:t>데이터 품질 문제의 </a:t>
            </a:r>
            <a:r>
              <a:rPr lang="ko-KR" altLang="en-US" dirty="0" err="1"/>
              <a:t>헤결</a:t>
            </a:r>
            <a:endParaRPr lang="ko-KR" altLang="en-US" dirty="0"/>
          </a:p>
          <a:p>
            <a:pPr lvl="1"/>
            <a:r>
              <a:rPr lang="ko-KR" altLang="en-US" dirty="0"/>
              <a:t>데이터 분포의 지나친 차이</a:t>
            </a:r>
          </a:p>
          <a:p>
            <a:pPr lvl="2"/>
            <a:r>
              <a:rPr lang="ko-KR" altLang="en-US" dirty="0"/>
              <a:t>데이터가 연속형 값인데 최댓값과 최솟값 차이가 </a:t>
            </a:r>
            <a:r>
              <a:rPr lang="ko-KR" altLang="en-US" dirty="0" err="1"/>
              <a:t>피쳐보다</a:t>
            </a:r>
            <a:r>
              <a:rPr lang="ko-KR" altLang="en-US" dirty="0"/>
              <a:t> 더 많이 나는 경우</a:t>
            </a:r>
          </a:p>
          <a:p>
            <a:pPr lvl="2"/>
            <a:r>
              <a:rPr lang="ko-KR" altLang="en-US" dirty="0"/>
              <a:t>학습에 영향을 줄 수 있기 때문에 데이터의 스케일</a:t>
            </a:r>
            <a:r>
              <a:rPr lang="en-US" altLang="ko-KR" dirty="0"/>
              <a:t>(scale)</a:t>
            </a:r>
            <a:r>
              <a:rPr lang="ko-KR" altLang="en-US" dirty="0"/>
              <a:t>을 </a:t>
            </a:r>
            <a:r>
              <a:rPr lang="ko-KR" altLang="en-US" dirty="0" err="1"/>
              <a:t>맞춰줌</a:t>
            </a:r>
            <a:endParaRPr lang="ko-KR" altLang="en-US" dirty="0"/>
          </a:p>
          <a:p>
            <a:pPr lvl="2"/>
            <a:r>
              <a:rPr lang="ko-KR" altLang="en-US" dirty="0"/>
              <a:t>데이터의 최댓값과 최솟값을 </a:t>
            </a:r>
            <a:r>
              <a:rPr lang="en-US" altLang="ko-KR" dirty="0"/>
              <a:t>0</a:t>
            </a:r>
            <a:r>
              <a:rPr lang="ko-KR" altLang="en-US" dirty="0"/>
              <a:t>에서 </a:t>
            </a:r>
            <a:r>
              <a:rPr lang="en-US" altLang="ko-KR" dirty="0"/>
              <a:t>1 </a:t>
            </a:r>
            <a:r>
              <a:rPr lang="ko-KR" altLang="en-US" dirty="0"/>
              <a:t>사이 값으로 바꾸거나 표준 정규분포 형태로 나타내는 등</a:t>
            </a:r>
          </a:p>
          <a:p>
            <a:pPr lvl="1"/>
            <a:r>
              <a:rPr lang="ko-KR" altLang="en-US" dirty="0"/>
              <a:t>기수형 데이터와 서수형 데이터</a:t>
            </a:r>
          </a:p>
          <a:p>
            <a:pPr lvl="2"/>
            <a:r>
              <a:rPr lang="ko-KR" altLang="en-US" dirty="0"/>
              <a:t>기수형 데이터와 서수형 데이터는 일반적으로 숫자로 표현되지 않음</a:t>
            </a:r>
          </a:p>
          <a:p>
            <a:pPr lvl="2"/>
            <a:r>
              <a:rPr lang="ko-KR" altLang="en-US" dirty="0"/>
              <a:t>컴퓨터가 이해할 수 있는 숫자 형태의 정보로 변형</a:t>
            </a:r>
          </a:p>
          <a:p>
            <a:pPr lvl="1"/>
            <a:r>
              <a:rPr lang="ko-KR" altLang="en-US" dirty="0" err="1"/>
              <a:t>결측치</a:t>
            </a:r>
            <a:endParaRPr lang="ko-KR" altLang="en-US" dirty="0"/>
          </a:p>
          <a:p>
            <a:pPr lvl="2"/>
            <a:r>
              <a:rPr lang="ko-KR" altLang="en-US" dirty="0" err="1"/>
              <a:t>결측치</a:t>
            </a:r>
            <a:r>
              <a:rPr lang="en-US" altLang="ko-KR" dirty="0"/>
              <a:t>(missing data) : </a:t>
            </a:r>
            <a:r>
              <a:rPr lang="ko-KR" altLang="en-US" dirty="0"/>
              <a:t>실제로 존재하지만 데이터베이스 등에 기록되지 않는 데이터</a:t>
            </a:r>
          </a:p>
          <a:p>
            <a:pPr lvl="2"/>
            <a:r>
              <a:rPr lang="ko-KR" altLang="en-US" dirty="0"/>
              <a:t>해당 데이터를 빼고 모델을 돌릴 수 없기 때문에 </a:t>
            </a:r>
            <a:r>
              <a:rPr lang="ko-KR" altLang="en-US" dirty="0" err="1"/>
              <a:t>결측치</a:t>
            </a:r>
            <a:r>
              <a:rPr lang="ko-KR" altLang="en-US" dirty="0"/>
              <a:t> 처리 전략을 세워 데이터를 채워 넣음</a:t>
            </a:r>
          </a:p>
        </p:txBody>
      </p:sp>
    </p:spTree>
    <p:extLst>
      <p:ext uri="{BB962C8B-B14F-4D97-AF65-F5344CB8AC3E}">
        <p14:creationId xmlns:p14="http://schemas.microsoft.com/office/powerpoint/2010/main" val="232823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B1FB8FD4-DAD6-3C1D-9726-2B41CBEA5866}"/>
              </a:ext>
            </a:extLst>
          </p:cNvPr>
          <p:cNvSpPr>
            <a:spLocks noGrp="1"/>
          </p:cNvSpPr>
          <p:nvPr>
            <p:ph type="title"/>
          </p:nvPr>
        </p:nvSpPr>
        <p:spPr/>
        <p:txBody>
          <a:bodyPr/>
          <a:lstStyle/>
          <a:p>
            <a:r>
              <a:rPr lang="ko-KR" altLang="en-US" dirty="0"/>
              <a:t>스마트 시티 동향</a:t>
            </a:r>
          </a:p>
        </p:txBody>
      </p:sp>
      <p:sp>
        <p:nvSpPr>
          <p:cNvPr id="6" name="내용 개체 틀 15">
            <a:extLst>
              <a:ext uri="{FF2B5EF4-FFF2-40B4-BE49-F238E27FC236}">
                <a16:creationId xmlns:a16="http://schemas.microsoft.com/office/drawing/2014/main" id="{BAB85B0E-C289-7B40-C802-C374A9A846EA}"/>
              </a:ext>
            </a:extLst>
          </p:cNvPr>
          <p:cNvSpPr>
            <a:spLocks noGrp="1"/>
          </p:cNvSpPr>
          <p:nvPr>
            <p:ph idx="1"/>
          </p:nvPr>
        </p:nvSpPr>
        <p:spPr>
          <a:xfrm>
            <a:off x="495300" y="1397497"/>
            <a:ext cx="8915400" cy="4469308"/>
          </a:xfrm>
        </p:spPr>
        <p:txBody>
          <a:bodyPr/>
          <a:lstStyle/>
          <a:p>
            <a:r>
              <a:rPr lang="ko-KR" altLang="en-US" dirty="0"/>
              <a:t>「스마트도시 </a:t>
            </a:r>
            <a:r>
              <a:rPr lang="ko-KR" altLang="en-US" dirty="0" err="1"/>
              <a:t>법」에서는</a:t>
            </a:r>
            <a:r>
              <a:rPr lang="ko-KR" altLang="en-US" dirty="0"/>
              <a:t> 스마트시 티 기술을 ‘스마트도시기반시설을 건설하여 스마트도시서비스를 제공하기 위한 건설 </a:t>
            </a:r>
            <a:r>
              <a:rPr lang="en-US" altLang="ko-KR" dirty="0"/>
              <a:t>• </a:t>
            </a:r>
            <a:r>
              <a:rPr lang="ko-KR" altLang="en-US" dirty="0"/>
              <a:t>정보통신 융합 기술과 </a:t>
            </a:r>
            <a:r>
              <a:rPr lang="ko-KR" altLang="en-US" dirty="0" err="1"/>
              <a:t>정보통신기술’로</a:t>
            </a:r>
            <a:r>
              <a:rPr lang="ko-KR" altLang="en-US" dirty="0"/>
              <a:t> 정의</a:t>
            </a:r>
            <a:endParaRPr lang="en-US" altLang="ko-KR" dirty="0"/>
          </a:p>
          <a:p>
            <a:endParaRPr lang="en-US" altLang="ko-KR" dirty="0"/>
          </a:p>
          <a:p>
            <a:r>
              <a:rPr lang="ko-KR" altLang="en-US" dirty="0"/>
              <a:t>정보를 수집하는 인프라 관련 기술</a:t>
            </a:r>
            <a:r>
              <a:rPr lang="en-US" altLang="ko-KR" dirty="0"/>
              <a:t>, </a:t>
            </a:r>
            <a:r>
              <a:rPr lang="ko-KR" altLang="en-US" dirty="0"/>
              <a:t>정보를 가공하는 데이터 관련 기술 그리고 정보를 활용하는 서비스 관련 기술로 구분</a:t>
            </a:r>
          </a:p>
        </p:txBody>
      </p:sp>
      <p:pic>
        <p:nvPicPr>
          <p:cNvPr id="7" name="그림 6">
            <a:extLst>
              <a:ext uri="{FF2B5EF4-FFF2-40B4-BE49-F238E27FC236}">
                <a16:creationId xmlns:a16="http://schemas.microsoft.com/office/drawing/2014/main" id="{9D875DC3-2258-1467-B957-80A394A58F6F}"/>
              </a:ext>
            </a:extLst>
          </p:cNvPr>
          <p:cNvPicPr>
            <a:picLocks noChangeAspect="1"/>
          </p:cNvPicPr>
          <p:nvPr/>
        </p:nvPicPr>
        <p:blipFill>
          <a:blip r:embed="rId2"/>
          <a:stretch>
            <a:fillRect/>
          </a:stretch>
        </p:blipFill>
        <p:spPr>
          <a:xfrm>
            <a:off x="1471502" y="2692169"/>
            <a:ext cx="7144415" cy="3105829"/>
          </a:xfrm>
          <a:prstGeom prst="rect">
            <a:avLst/>
          </a:prstGeom>
        </p:spPr>
      </p:pic>
    </p:spTree>
    <p:extLst>
      <p:ext uri="{BB962C8B-B14F-4D97-AF65-F5344CB8AC3E}">
        <p14:creationId xmlns:p14="http://schemas.microsoft.com/office/powerpoint/2010/main" val="23466587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A56043-5B00-8E47-AF64-B71B946129F6}"/>
              </a:ext>
            </a:extLst>
          </p:cNvPr>
          <p:cNvSpPr>
            <a:spLocks noGrp="1"/>
          </p:cNvSpPr>
          <p:nvPr>
            <p:ph type="title"/>
          </p:nvPr>
        </p:nvSpPr>
        <p:spPr/>
        <p:txBody>
          <a:bodyPr/>
          <a:lstStyle/>
          <a:p>
            <a:r>
              <a:rPr lang="ko-KR" altLang="en-US" dirty="0"/>
              <a:t>데이터의 유형 </a:t>
            </a:r>
            <a:r>
              <a:rPr lang="en-US" altLang="ko-KR" dirty="0"/>
              <a:t>: </a:t>
            </a:r>
            <a:r>
              <a:rPr lang="ko-KR" altLang="en-US" dirty="0"/>
              <a:t>정형</a:t>
            </a:r>
            <a:r>
              <a:rPr lang="en-US" altLang="ko-KR" dirty="0"/>
              <a:t>/</a:t>
            </a:r>
            <a:r>
              <a:rPr lang="ko-KR" altLang="en-US" dirty="0"/>
              <a:t>비정형 데이터</a:t>
            </a:r>
          </a:p>
        </p:txBody>
      </p:sp>
      <p:pic>
        <p:nvPicPr>
          <p:cNvPr id="5" name="내용 개체 틀 4">
            <a:extLst>
              <a:ext uri="{FF2B5EF4-FFF2-40B4-BE49-F238E27FC236}">
                <a16:creationId xmlns:a16="http://schemas.microsoft.com/office/drawing/2014/main" id="{30380BB1-1DB2-BFE3-61D1-92A53D231AE2}"/>
              </a:ext>
            </a:extLst>
          </p:cNvPr>
          <p:cNvPicPr>
            <a:picLocks noGrp="1" noChangeAspect="1"/>
          </p:cNvPicPr>
          <p:nvPr>
            <p:ph idx="1"/>
          </p:nvPr>
        </p:nvPicPr>
        <p:blipFill>
          <a:blip r:embed="rId2"/>
          <a:stretch>
            <a:fillRect/>
          </a:stretch>
        </p:blipFill>
        <p:spPr>
          <a:xfrm>
            <a:off x="931996" y="1789997"/>
            <a:ext cx="8042008" cy="3684308"/>
          </a:xfrm>
        </p:spPr>
      </p:pic>
    </p:spTree>
    <p:extLst>
      <p:ext uri="{BB962C8B-B14F-4D97-AF65-F5344CB8AC3E}">
        <p14:creationId xmlns:p14="http://schemas.microsoft.com/office/powerpoint/2010/main" val="9726133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C96F35-959A-2B5B-4FC2-306B806AFE3E}"/>
              </a:ext>
            </a:extLst>
          </p:cNvPr>
          <p:cNvSpPr>
            <a:spLocks noGrp="1"/>
          </p:cNvSpPr>
          <p:nvPr>
            <p:ph type="title"/>
          </p:nvPr>
        </p:nvSpPr>
        <p:spPr/>
        <p:txBody>
          <a:bodyPr/>
          <a:lstStyle/>
          <a:p>
            <a:r>
              <a:rPr lang="ko-KR" altLang="en-US" dirty="0"/>
              <a:t>데이터의 유형 </a:t>
            </a:r>
            <a:r>
              <a:rPr lang="en-US" altLang="ko-KR" dirty="0"/>
              <a:t>: </a:t>
            </a:r>
            <a:r>
              <a:rPr lang="ko-KR" altLang="en-US" dirty="0"/>
              <a:t>범주형</a:t>
            </a:r>
            <a:r>
              <a:rPr lang="en-US" altLang="ko-KR" dirty="0"/>
              <a:t>/</a:t>
            </a:r>
            <a:r>
              <a:rPr lang="ko-KR" altLang="en-US" dirty="0"/>
              <a:t>연속형 데이터</a:t>
            </a:r>
          </a:p>
        </p:txBody>
      </p:sp>
      <p:pic>
        <p:nvPicPr>
          <p:cNvPr id="5" name="내용 개체 틀 4">
            <a:extLst>
              <a:ext uri="{FF2B5EF4-FFF2-40B4-BE49-F238E27FC236}">
                <a16:creationId xmlns:a16="http://schemas.microsoft.com/office/drawing/2014/main" id="{C96FB6F7-19FB-81D7-D88C-BC124ED327F8}"/>
              </a:ext>
            </a:extLst>
          </p:cNvPr>
          <p:cNvPicPr>
            <a:picLocks noGrp="1" noChangeAspect="1"/>
          </p:cNvPicPr>
          <p:nvPr>
            <p:ph idx="1"/>
          </p:nvPr>
        </p:nvPicPr>
        <p:blipFill>
          <a:blip r:embed="rId2"/>
          <a:stretch>
            <a:fillRect/>
          </a:stretch>
        </p:blipFill>
        <p:spPr>
          <a:xfrm>
            <a:off x="1071319" y="2173133"/>
            <a:ext cx="7763363" cy="2918034"/>
          </a:xfrm>
        </p:spPr>
      </p:pic>
    </p:spTree>
    <p:extLst>
      <p:ext uri="{BB962C8B-B14F-4D97-AF65-F5344CB8AC3E}">
        <p14:creationId xmlns:p14="http://schemas.microsoft.com/office/powerpoint/2010/main" val="11841203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E680E1-A292-2DAB-E1CF-7921323D1D71}"/>
              </a:ext>
            </a:extLst>
          </p:cNvPr>
          <p:cNvSpPr>
            <a:spLocks noGrp="1"/>
          </p:cNvSpPr>
          <p:nvPr>
            <p:ph type="title"/>
          </p:nvPr>
        </p:nvSpPr>
        <p:spPr/>
        <p:txBody>
          <a:bodyPr/>
          <a:lstStyle/>
          <a:p>
            <a:r>
              <a:rPr lang="ko-KR" altLang="en-US" dirty="0"/>
              <a:t>오렌지에서 데이터 타입</a:t>
            </a:r>
            <a:r>
              <a:rPr lang="en-US" altLang="ko-KR" dirty="0"/>
              <a:t>(Type)</a:t>
            </a:r>
            <a:r>
              <a:rPr lang="ko-KR" altLang="en-US" dirty="0"/>
              <a:t>과 역할</a:t>
            </a:r>
            <a:r>
              <a:rPr lang="en-US" altLang="ko-KR" dirty="0"/>
              <a:t>(Role)</a:t>
            </a:r>
            <a:endParaRPr lang="ko-KR" altLang="en-US" dirty="0"/>
          </a:p>
        </p:txBody>
      </p:sp>
      <p:pic>
        <p:nvPicPr>
          <p:cNvPr id="5" name="내용 개체 틀 4">
            <a:extLst>
              <a:ext uri="{FF2B5EF4-FFF2-40B4-BE49-F238E27FC236}">
                <a16:creationId xmlns:a16="http://schemas.microsoft.com/office/drawing/2014/main" id="{F3AB5B7C-6A6E-37AB-9E1A-534FED11CD90}"/>
              </a:ext>
            </a:extLst>
          </p:cNvPr>
          <p:cNvPicPr>
            <a:picLocks noGrp="1" noChangeAspect="1"/>
          </p:cNvPicPr>
          <p:nvPr>
            <p:ph idx="1"/>
          </p:nvPr>
        </p:nvPicPr>
        <p:blipFill>
          <a:blip r:embed="rId2"/>
          <a:stretch>
            <a:fillRect/>
          </a:stretch>
        </p:blipFill>
        <p:spPr>
          <a:xfrm>
            <a:off x="815894" y="2548530"/>
            <a:ext cx="8274212" cy="2167240"/>
          </a:xfrm>
        </p:spPr>
      </p:pic>
    </p:spTree>
    <p:extLst>
      <p:ext uri="{BB962C8B-B14F-4D97-AF65-F5344CB8AC3E}">
        <p14:creationId xmlns:p14="http://schemas.microsoft.com/office/powerpoint/2010/main" val="23133731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FBBE33-28EB-70DD-CCB6-5D13F23E3A85}"/>
              </a:ext>
            </a:extLst>
          </p:cNvPr>
          <p:cNvSpPr>
            <a:spLocks noGrp="1"/>
          </p:cNvSpPr>
          <p:nvPr>
            <p:ph type="title"/>
          </p:nvPr>
        </p:nvSpPr>
        <p:spPr/>
        <p:txBody>
          <a:bodyPr/>
          <a:lstStyle/>
          <a:p>
            <a:r>
              <a:rPr lang="ko-KR" altLang="en-US" dirty="0"/>
              <a:t>오렌지에서 주로 사용하는 데이터 파일 형식</a:t>
            </a:r>
          </a:p>
        </p:txBody>
      </p:sp>
      <p:sp>
        <p:nvSpPr>
          <p:cNvPr id="3" name="내용 개체 틀 2">
            <a:extLst>
              <a:ext uri="{FF2B5EF4-FFF2-40B4-BE49-F238E27FC236}">
                <a16:creationId xmlns:a16="http://schemas.microsoft.com/office/drawing/2014/main" id="{170E77AD-93E0-BBBE-A812-C9F8DCBAD7F2}"/>
              </a:ext>
            </a:extLst>
          </p:cNvPr>
          <p:cNvSpPr>
            <a:spLocks noGrp="1"/>
          </p:cNvSpPr>
          <p:nvPr>
            <p:ph idx="1"/>
          </p:nvPr>
        </p:nvSpPr>
        <p:spPr/>
        <p:txBody>
          <a:bodyPr/>
          <a:lstStyle/>
          <a:p>
            <a:r>
              <a:rPr lang="en-US" altLang="ko-KR" dirty="0"/>
              <a:t>csv</a:t>
            </a:r>
            <a:r>
              <a:rPr lang="ko-KR" altLang="en-US" dirty="0"/>
              <a:t>는 </a:t>
            </a:r>
            <a:r>
              <a:rPr lang="en-US" altLang="ko-KR" dirty="0"/>
              <a:t>comma-separated values</a:t>
            </a:r>
            <a:r>
              <a:rPr lang="ko-KR" altLang="en-US" dirty="0"/>
              <a:t>의 약자로 각 항목들이</a:t>
            </a:r>
            <a:r>
              <a:rPr lang="en-US" altLang="ko-KR" dirty="0"/>
              <a:t> </a:t>
            </a:r>
            <a:r>
              <a:rPr lang="ko-KR" altLang="en-US" dirty="0"/>
              <a:t>쉼표로 구분하여 저장</a:t>
            </a:r>
          </a:p>
          <a:p>
            <a:r>
              <a:rPr lang="en-US" altLang="ko-KR" dirty="0"/>
              <a:t>csv</a:t>
            </a:r>
            <a:r>
              <a:rPr lang="ko-KR" altLang="en-US" dirty="0"/>
              <a:t>는 </a:t>
            </a:r>
            <a:r>
              <a:rPr lang="en-US" altLang="ko-KR" dirty="0"/>
              <a:t>Excel</a:t>
            </a:r>
            <a:r>
              <a:rPr lang="ko-KR" altLang="en-US" dirty="0"/>
              <a:t>이나 메모장으로 확인 및 편집이 가능 </a:t>
            </a:r>
            <a:endParaRPr lang="en-US" altLang="ko-KR" dirty="0"/>
          </a:p>
          <a:p>
            <a:r>
              <a:rPr lang="en-US" altLang="ko-KR" dirty="0"/>
              <a:t>csv </a:t>
            </a:r>
            <a:r>
              <a:rPr lang="ko-KR" altLang="en-US" dirty="0"/>
              <a:t>외에도 </a:t>
            </a:r>
            <a:r>
              <a:rPr lang="en-US" altLang="ko-KR" dirty="0"/>
              <a:t>tab </a:t>
            </a:r>
            <a:r>
              <a:rPr lang="ko-KR" altLang="en-US" dirty="0"/>
              <a:t>이나 세미콜론</a:t>
            </a:r>
            <a:r>
              <a:rPr lang="en-US" altLang="ko-KR" dirty="0"/>
              <a:t>(;)</a:t>
            </a:r>
            <a:r>
              <a:rPr lang="ko-KR" altLang="en-US" dirty="0"/>
              <a:t>등 다른 구분자를 사용하여 저장가능</a:t>
            </a:r>
          </a:p>
        </p:txBody>
      </p:sp>
      <p:pic>
        <p:nvPicPr>
          <p:cNvPr id="5" name="그림 4">
            <a:extLst>
              <a:ext uri="{FF2B5EF4-FFF2-40B4-BE49-F238E27FC236}">
                <a16:creationId xmlns:a16="http://schemas.microsoft.com/office/drawing/2014/main" id="{141CDC22-AD8D-1B85-8EBC-B12F93D67C33}"/>
              </a:ext>
            </a:extLst>
          </p:cNvPr>
          <p:cNvPicPr>
            <a:picLocks noChangeAspect="1"/>
          </p:cNvPicPr>
          <p:nvPr/>
        </p:nvPicPr>
        <p:blipFill>
          <a:blip r:embed="rId2"/>
          <a:stretch>
            <a:fillRect/>
          </a:stretch>
        </p:blipFill>
        <p:spPr>
          <a:xfrm>
            <a:off x="1267980" y="2711245"/>
            <a:ext cx="7350598" cy="2915649"/>
          </a:xfrm>
          <a:prstGeom prst="rect">
            <a:avLst/>
          </a:prstGeom>
        </p:spPr>
      </p:pic>
    </p:spTree>
    <p:extLst>
      <p:ext uri="{BB962C8B-B14F-4D97-AF65-F5344CB8AC3E}">
        <p14:creationId xmlns:p14="http://schemas.microsoft.com/office/powerpoint/2010/main" val="40641228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AC3ED9-FC32-FE52-D1BC-3D3B410C2722}"/>
              </a:ext>
            </a:extLst>
          </p:cNvPr>
          <p:cNvSpPr>
            <a:spLocks noGrp="1"/>
          </p:cNvSpPr>
          <p:nvPr>
            <p:ph type="title"/>
          </p:nvPr>
        </p:nvSpPr>
        <p:spPr/>
        <p:txBody>
          <a:bodyPr/>
          <a:lstStyle/>
          <a:p>
            <a:r>
              <a:rPr lang="ko-KR" altLang="en-US" dirty="0"/>
              <a:t>오렌지에서 주로 사용하는 데이터 파일 형식</a:t>
            </a:r>
          </a:p>
        </p:txBody>
      </p:sp>
      <p:pic>
        <p:nvPicPr>
          <p:cNvPr id="5" name="내용 개체 틀 4">
            <a:extLst>
              <a:ext uri="{FF2B5EF4-FFF2-40B4-BE49-F238E27FC236}">
                <a16:creationId xmlns:a16="http://schemas.microsoft.com/office/drawing/2014/main" id="{487C96A1-30C7-BE53-BFCF-2DBF4CB6AA18}"/>
              </a:ext>
            </a:extLst>
          </p:cNvPr>
          <p:cNvPicPr>
            <a:picLocks noGrp="1" noChangeAspect="1"/>
          </p:cNvPicPr>
          <p:nvPr>
            <p:ph idx="1"/>
          </p:nvPr>
        </p:nvPicPr>
        <p:blipFill>
          <a:blip r:embed="rId2"/>
          <a:stretch>
            <a:fillRect/>
          </a:stretch>
        </p:blipFill>
        <p:spPr>
          <a:xfrm>
            <a:off x="699792" y="1530702"/>
            <a:ext cx="8506417" cy="4202898"/>
          </a:xfrm>
        </p:spPr>
      </p:pic>
      <p:sp>
        <p:nvSpPr>
          <p:cNvPr id="6" name="직사각형 5">
            <a:extLst>
              <a:ext uri="{FF2B5EF4-FFF2-40B4-BE49-F238E27FC236}">
                <a16:creationId xmlns:a16="http://schemas.microsoft.com/office/drawing/2014/main" id="{1C26652B-19CE-75F4-D4EF-02AD84216B88}"/>
              </a:ext>
            </a:extLst>
          </p:cNvPr>
          <p:cNvSpPr/>
          <p:nvPr/>
        </p:nvSpPr>
        <p:spPr>
          <a:xfrm>
            <a:off x="8720283" y="5460856"/>
            <a:ext cx="322695" cy="272744"/>
          </a:xfrm>
          <a:prstGeom prst="rect">
            <a:avLst/>
          </a:prstGeom>
          <a:solidFill>
            <a:schemeClr val="bg1"/>
          </a:solidFill>
          <a:ln w="19050">
            <a:noFill/>
            <a:prstDash val="solid"/>
          </a:ln>
          <a:effectLst/>
        </p:spPr>
        <p:txBody>
          <a:bodyPr wrap="square" rtlCol="0" anchor="ctr" anchorCtr="0">
            <a:noAutofit/>
          </a:bodyPr>
          <a:lstStyle/>
          <a:p>
            <a:pPr marL="603647" indent="-603647" algn="ctr"/>
            <a:endParaRPr lang="ko-KR" altLang="en-US" sz="1463" dirty="0">
              <a:latin typeface="HY동녘B" pitchFamily="18" charset="-127"/>
              <a:ea typeface="HY동녘B" pitchFamily="18" charset="-127"/>
            </a:endParaRPr>
          </a:p>
        </p:txBody>
      </p:sp>
    </p:spTree>
    <p:extLst>
      <p:ext uri="{BB962C8B-B14F-4D97-AF65-F5344CB8AC3E}">
        <p14:creationId xmlns:p14="http://schemas.microsoft.com/office/powerpoint/2010/main" val="20183729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0D664A-D36F-22B6-9320-1A76A0D6257E}"/>
              </a:ext>
            </a:extLst>
          </p:cNvPr>
          <p:cNvSpPr>
            <a:spLocks noGrp="1"/>
          </p:cNvSpPr>
          <p:nvPr>
            <p:ph type="title"/>
          </p:nvPr>
        </p:nvSpPr>
        <p:spPr/>
        <p:txBody>
          <a:bodyPr/>
          <a:lstStyle/>
          <a:p>
            <a:r>
              <a:rPr lang="ko-KR" altLang="en-US" dirty="0"/>
              <a:t>데이터 살펴보기 </a:t>
            </a:r>
            <a:r>
              <a:rPr lang="en-US" altLang="ko-KR" dirty="0"/>
              <a:t>- data info, feature </a:t>
            </a:r>
            <a:r>
              <a:rPr lang="en-US" altLang="ko-KR" dirty="0" err="1"/>
              <a:t>Startistics</a:t>
            </a:r>
            <a:endParaRPr lang="ko-KR" altLang="en-US" dirty="0"/>
          </a:p>
        </p:txBody>
      </p:sp>
      <p:pic>
        <p:nvPicPr>
          <p:cNvPr id="11" name="그림 10">
            <a:extLst>
              <a:ext uri="{FF2B5EF4-FFF2-40B4-BE49-F238E27FC236}">
                <a16:creationId xmlns:a16="http://schemas.microsoft.com/office/drawing/2014/main" id="{9590DE72-3E1E-11A0-7A96-BBA9105F7348}"/>
              </a:ext>
            </a:extLst>
          </p:cNvPr>
          <p:cNvPicPr>
            <a:picLocks noChangeAspect="1"/>
          </p:cNvPicPr>
          <p:nvPr/>
        </p:nvPicPr>
        <p:blipFill>
          <a:blip r:embed="rId2"/>
          <a:stretch>
            <a:fillRect/>
          </a:stretch>
        </p:blipFill>
        <p:spPr>
          <a:xfrm>
            <a:off x="2635728" y="1794886"/>
            <a:ext cx="6774972" cy="3870847"/>
          </a:xfrm>
          <a:prstGeom prst="rect">
            <a:avLst/>
          </a:prstGeom>
        </p:spPr>
      </p:pic>
      <p:pic>
        <p:nvPicPr>
          <p:cNvPr id="13" name="그림 12">
            <a:extLst>
              <a:ext uri="{FF2B5EF4-FFF2-40B4-BE49-F238E27FC236}">
                <a16:creationId xmlns:a16="http://schemas.microsoft.com/office/drawing/2014/main" id="{8BEA1F51-2CF9-FDEB-9DED-49A5C96B42CF}"/>
              </a:ext>
            </a:extLst>
          </p:cNvPr>
          <p:cNvPicPr>
            <a:picLocks noChangeAspect="1"/>
          </p:cNvPicPr>
          <p:nvPr/>
        </p:nvPicPr>
        <p:blipFill>
          <a:blip r:embed="rId3"/>
          <a:stretch>
            <a:fillRect/>
          </a:stretch>
        </p:blipFill>
        <p:spPr>
          <a:xfrm>
            <a:off x="1" y="1593796"/>
            <a:ext cx="3320823" cy="3324514"/>
          </a:xfrm>
          <a:prstGeom prst="rect">
            <a:avLst/>
          </a:prstGeom>
        </p:spPr>
      </p:pic>
    </p:spTree>
    <p:extLst>
      <p:ext uri="{BB962C8B-B14F-4D97-AF65-F5344CB8AC3E}">
        <p14:creationId xmlns:p14="http://schemas.microsoft.com/office/powerpoint/2010/main" val="15872430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C0A894-2968-91D4-67AD-2456641328EF}"/>
              </a:ext>
            </a:extLst>
          </p:cNvPr>
          <p:cNvSpPr>
            <a:spLocks noGrp="1"/>
          </p:cNvSpPr>
          <p:nvPr>
            <p:ph type="title"/>
          </p:nvPr>
        </p:nvSpPr>
        <p:spPr/>
        <p:txBody>
          <a:bodyPr/>
          <a:lstStyle/>
          <a:p>
            <a:r>
              <a:rPr lang="ko-KR" altLang="en-US" dirty="0"/>
              <a:t>데이터 살펴보기 </a:t>
            </a:r>
            <a:r>
              <a:rPr lang="en-US" altLang="ko-KR" dirty="0"/>
              <a:t>- </a:t>
            </a:r>
            <a:r>
              <a:rPr lang="ko-KR" altLang="en-US" dirty="0"/>
              <a:t>기초 통계량</a:t>
            </a:r>
          </a:p>
        </p:txBody>
      </p:sp>
      <p:pic>
        <p:nvPicPr>
          <p:cNvPr id="5" name="내용 개체 틀 4">
            <a:extLst>
              <a:ext uri="{FF2B5EF4-FFF2-40B4-BE49-F238E27FC236}">
                <a16:creationId xmlns:a16="http://schemas.microsoft.com/office/drawing/2014/main" id="{CA66B804-7C99-B5A3-5C26-ED32254B9B63}"/>
              </a:ext>
            </a:extLst>
          </p:cNvPr>
          <p:cNvPicPr>
            <a:picLocks noGrp="1" noChangeAspect="1"/>
          </p:cNvPicPr>
          <p:nvPr>
            <p:ph idx="1"/>
          </p:nvPr>
        </p:nvPicPr>
        <p:blipFill>
          <a:blip r:embed="rId2"/>
          <a:stretch>
            <a:fillRect/>
          </a:stretch>
        </p:blipFill>
        <p:spPr>
          <a:xfrm>
            <a:off x="897166" y="1898358"/>
            <a:ext cx="8111669" cy="3467584"/>
          </a:xfrm>
        </p:spPr>
      </p:pic>
    </p:spTree>
    <p:extLst>
      <p:ext uri="{BB962C8B-B14F-4D97-AF65-F5344CB8AC3E}">
        <p14:creationId xmlns:p14="http://schemas.microsoft.com/office/powerpoint/2010/main" val="24414934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52DE6C-8C47-F1ED-7BD3-EDBBFA5C739E}"/>
              </a:ext>
            </a:extLst>
          </p:cNvPr>
          <p:cNvSpPr>
            <a:spLocks noGrp="1"/>
          </p:cNvSpPr>
          <p:nvPr>
            <p:ph type="title"/>
          </p:nvPr>
        </p:nvSpPr>
        <p:spPr/>
        <p:txBody>
          <a:bodyPr/>
          <a:lstStyle/>
          <a:p>
            <a:r>
              <a:rPr lang="ko-KR" altLang="en-US" dirty="0"/>
              <a:t>데이터 살펴보기 </a:t>
            </a:r>
            <a:r>
              <a:rPr lang="en-US" altLang="ko-KR" dirty="0"/>
              <a:t>- </a:t>
            </a:r>
            <a:r>
              <a:rPr lang="ko-KR" altLang="en-US" dirty="0"/>
              <a:t>상관계수 </a:t>
            </a:r>
            <a:r>
              <a:rPr lang="en-US" altLang="ko-KR" dirty="0"/>
              <a:t>Correlations</a:t>
            </a:r>
            <a:endParaRPr lang="ko-KR" altLang="en-US" dirty="0"/>
          </a:p>
        </p:txBody>
      </p:sp>
      <p:pic>
        <p:nvPicPr>
          <p:cNvPr id="5" name="내용 개체 틀 4">
            <a:extLst>
              <a:ext uri="{FF2B5EF4-FFF2-40B4-BE49-F238E27FC236}">
                <a16:creationId xmlns:a16="http://schemas.microsoft.com/office/drawing/2014/main" id="{0A737089-214F-5206-5D18-1DAB3F92DA85}"/>
              </a:ext>
            </a:extLst>
          </p:cNvPr>
          <p:cNvPicPr>
            <a:picLocks noGrp="1" noChangeAspect="1"/>
          </p:cNvPicPr>
          <p:nvPr>
            <p:ph idx="1"/>
          </p:nvPr>
        </p:nvPicPr>
        <p:blipFill>
          <a:blip r:embed="rId2"/>
          <a:stretch>
            <a:fillRect/>
          </a:stretch>
        </p:blipFill>
        <p:spPr>
          <a:xfrm>
            <a:off x="1602201" y="1397497"/>
            <a:ext cx="6701598" cy="4469308"/>
          </a:xfrm>
        </p:spPr>
      </p:pic>
    </p:spTree>
    <p:extLst>
      <p:ext uri="{BB962C8B-B14F-4D97-AF65-F5344CB8AC3E}">
        <p14:creationId xmlns:p14="http://schemas.microsoft.com/office/powerpoint/2010/main" val="11086379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E8DBD2-6BB4-E724-817E-F409F5394B3B}"/>
              </a:ext>
            </a:extLst>
          </p:cNvPr>
          <p:cNvSpPr>
            <a:spLocks noGrp="1"/>
          </p:cNvSpPr>
          <p:nvPr>
            <p:ph type="title"/>
          </p:nvPr>
        </p:nvSpPr>
        <p:spPr/>
        <p:txBody>
          <a:bodyPr/>
          <a:lstStyle/>
          <a:p>
            <a:r>
              <a:rPr lang="ko-KR" altLang="en-US" dirty="0"/>
              <a:t>상관관계</a:t>
            </a:r>
          </a:p>
        </p:txBody>
      </p:sp>
      <p:pic>
        <p:nvPicPr>
          <p:cNvPr id="5" name="내용 개체 틀 4">
            <a:extLst>
              <a:ext uri="{FF2B5EF4-FFF2-40B4-BE49-F238E27FC236}">
                <a16:creationId xmlns:a16="http://schemas.microsoft.com/office/drawing/2014/main" id="{2CFEDFAF-1687-F404-C159-266CB493CE3C}"/>
              </a:ext>
            </a:extLst>
          </p:cNvPr>
          <p:cNvPicPr>
            <a:picLocks noGrp="1" noChangeAspect="1"/>
          </p:cNvPicPr>
          <p:nvPr>
            <p:ph idx="1"/>
          </p:nvPr>
        </p:nvPicPr>
        <p:blipFill>
          <a:blip r:embed="rId2"/>
          <a:stretch>
            <a:fillRect/>
          </a:stretch>
        </p:blipFill>
        <p:spPr>
          <a:xfrm>
            <a:off x="680441" y="1762907"/>
            <a:ext cx="8545118" cy="3738489"/>
          </a:xfrm>
        </p:spPr>
      </p:pic>
    </p:spTree>
    <p:extLst>
      <p:ext uri="{BB962C8B-B14F-4D97-AF65-F5344CB8AC3E}">
        <p14:creationId xmlns:p14="http://schemas.microsoft.com/office/powerpoint/2010/main" val="1644036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91BF12-3702-77A2-F4A8-94B44A9BC5A0}"/>
              </a:ext>
            </a:extLst>
          </p:cNvPr>
          <p:cNvSpPr>
            <a:spLocks noGrp="1"/>
          </p:cNvSpPr>
          <p:nvPr>
            <p:ph type="title"/>
          </p:nvPr>
        </p:nvSpPr>
        <p:spPr/>
        <p:txBody>
          <a:bodyPr/>
          <a:lstStyle/>
          <a:p>
            <a:r>
              <a:rPr lang="ko-KR" altLang="en-US" dirty="0"/>
              <a:t>중복데이터 처리</a:t>
            </a:r>
          </a:p>
        </p:txBody>
      </p:sp>
      <p:pic>
        <p:nvPicPr>
          <p:cNvPr id="5" name="내용 개체 틀 4">
            <a:extLst>
              <a:ext uri="{FF2B5EF4-FFF2-40B4-BE49-F238E27FC236}">
                <a16:creationId xmlns:a16="http://schemas.microsoft.com/office/drawing/2014/main" id="{0AE68053-B966-444F-0F09-F2FF97E5D995}"/>
              </a:ext>
            </a:extLst>
          </p:cNvPr>
          <p:cNvPicPr>
            <a:picLocks noGrp="1" noChangeAspect="1"/>
          </p:cNvPicPr>
          <p:nvPr>
            <p:ph idx="1"/>
          </p:nvPr>
        </p:nvPicPr>
        <p:blipFill>
          <a:blip r:embed="rId2"/>
          <a:stretch>
            <a:fillRect/>
          </a:stretch>
        </p:blipFill>
        <p:spPr>
          <a:xfrm>
            <a:off x="495300" y="1646275"/>
            <a:ext cx="8915400" cy="3971753"/>
          </a:xfrm>
        </p:spPr>
      </p:pic>
    </p:spTree>
    <p:extLst>
      <p:ext uri="{BB962C8B-B14F-4D97-AF65-F5344CB8AC3E}">
        <p14:creationId xmlns:p14="http://schemas.microsoft.com/office/powerpoint/2010/main" val="3774854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80A46A-4F88-CFC2-1F17-68015413F121}"/>
              </a:ext>
            </a:extLst>
          </p:cNvPr>
          <p:cNvSpPr>
            <a:spLocks noGrp="1"/>
          </p:cNvSpPr>
          <p:nvPr>
            <p:ph type="title"/>
          </p:nvPr>
        </p:nvSpPr>
        <p:spPr/>
        <p:txBody>
          <a:bodyPr/>
          <a:lstStyle/>
          <a:p>
            <a:r>
              <a:rPr lang="ko-KR" altLang="en-US" dirty="0"/>
              <a:t>스마트 시티 종합 계획 및 목표</a:t>
            </a:r>
          </a:p>
        </p:txBody>
      </p:sp>
      <p:sp>
        <p:nvSpPr>
          <p:cNvPr id="3" name="내용 개체 틀 2">
            <a:extLst>
              <a:ext uri="{FF2B5EF4-FFF2-40B4-BE49-F238E27FC236}">
                <a16:creationId xmlns:a16="http://schemas.microsoft.com/office/drawing/2014/main" id="{9DEF2CC0-1457-688D-9BCC-5A400D1460FB}"/>
              </a:ext>
            </a:extLst>
          </p:cNvPr>
          <p:cNvSpPr>
            <a:spLocks noGrp="1"/>
          </p:cNvSpPr>
          <p:nvPr>
            <p:ph idx="1"/>
          </p:nvPr>
        </p:nvSpPr>
        <p:spPr/>
        <p:txBody>
          <a:bodyPr/>
          <a:lstStyle/>
          <a:p>
            <a:r>
              <a:rPr lang="ko-KR" altLang="en-US" dirty="0"/>
              <a:t>‘</a:t>
            </a:r>
            <a:r>
              <a:rPr lang="ko-KR" altLang="en-US" dirty="0" err="1"/>
              <a:t>스마트도시종합계획’은「스마트도시법」에</a:t>
            </a:r>
            <a:r>
              <a:rPr lang="ko-KR" altLang="en-US" dirty="0"/>
              <a:t> 근거한 </a:t>
            </a:r>
            <a:r>
              <a:rPr lang="en-US" altLang="ko-KR" dirty="0"/>
              <a:t>5</a:t>
            </a:r>
            <a:r>
              <a:rPr lang="ko-KR" altLang="en-US" dirty="0"/>
              <a:t>년 단위의 법정계획</a:t>
            </a:r>
            <a:endParaRPr lang="en-US" altLang="ko-KR" dirty="0"/>
          </a:p>
          <a:p>
            <a:r>
              <a:rPr lang="ko-KR" altLang="en-US" dirty="0"/>
              <a:t>스마트시티 비전을 달성하기 위한 목표</a:t>
            </a:r>
          </a:p>
          <a:p>
            <a:pPr lvl="1"/>
            <a:r>
              <a:rPr lang="ko-KR" altLang="en-US" dirty="0"/>
              <a:t>공간 데이터 기반 서비스로 다양한 도시문제 해결</a:t>
            </a:r>
            <a:endParaRPr lang="en-US" altLang="ko-KR" dirty="0"/>
          </a:p>
          <a:p>
            <a:pPr lvl="1"/>
            <a:r>
              <a:rPr lang="ko-KR" altLang="en-US" dirty="0"/>
              <a:t>모든 시민을 배려하는 포용적 스마트시티 조성</a:t>
            </a:r>
            <a:endParaRPr lang="en-US" altLang="ko-KR" dirty="0"/>
          </a:p>
          <a:p>
            <a:pPr lvl="1"/>
            <a:r>
              <a:rPr lang="ko-KR" altLang="en-US" dirty="0"/>
              <a:t>혁신 생태계 구축을 통한 글로벌 협력 강화</a:t>
            </a:r>
            <a:endParaRPr lang="en-US" altLang="ko-KR" dirty="0"/>
          </a:p>
          <a:p>
            <a:r>
              <a:rPr lang="en-US" altLang="ko-KR" dirty="0"/>
              <a:t>4</a:t>
            </a:r>
            <a:r>
              <a:rPr lang="ko-KR" altLang="en-US" dirty="0"/>
              <a:t>대 전략</a:t>
            </a:r>
            <a:endParaRPr lang="en-US" altLang="ko-KR" dirty="0"/>
          </a:p>
          <a:p>
            <a:pPr lvl="1"/>
            <a:r>
              <a:rPr lang="ko-KR" altLang="en-US" dirty="0"/>
              <a:t>도시 성장 단계별 맞춤형 스마트시티 모델 조성</a:t>
            </a:r>
            <a:endParaRPr lang="en-US" altLang="ko-KR" dirty="0"/>
          </a:p>
          <a:p>
            <a:pPr lvl="1"/>
            <a:r>
              <a:rPr lang="ko-KR" altLang="en-US" dirty="0"/>
              <a:t>스마트시티 확산 기반 구축</a:t>
            </a:r>
            <a:endParaRPr lang="en-US" altLang="ko-KR" dirty="0"/>
          </a:p>
          <a:p>
            <a:pPr lvl="1"/>
            <a:r>
              <a:rPr lang="ko-KR" altLang="en-US" dirty="0"/>
              <a:t>스마트시티 혁신생태계 조성</a:t>
            </a:r>
            <a:endParaRPr lang="en-US" altLang="ko-KR" dirty="0"/>
          </a:p>
          <a:p>
            <a:pPr lvl="1"/>
            <a:r>
              <a:rPr lang="ko-KR" altLang="en-US" dirty="0"/>
              <a:t>글로벌 네트워크 강화 및 해외수출 지원</a:t>
            </a:r>
          </a:p>
        </p:txBody>
      </p:sp>
    </p:spTree>
    <p:extLst>
      <p:ext uri="{BB962C8B-B14F-4D97-AF65-F5344CB8AC3E}">
        <p14:creationId xmlns:p14="http://schemas.microsoft.com/office/powerpoint/2010/main" val="30621749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0F8E38-8FC5-DEC6-0DF3-E7640B78A234}"/>
              </a:ext>
            </a:extLst>
          </p:cNvPr>
          <p:cNvSpPr>
            <a:spLocks noGrp="1"/>
          </p:cNvSpPr>
          <p:nvPr>
            <p:ph type="title"/>
          </p:nvPr>
        </p:nvSpPr>
        <p:spPr/>
        <p:txBody>
          <a:bodyPr/>
          <a:lstStyle/>
          <a:p>
            <a:r>
              <a:rPr lang="ko-KR" altLang="en-US" dirty="0" err="1"/>
              <a:t>결측치</a:t>
            </a:r>
            <a:r>
              <a:rPr lang="ko-KR" altLang="en-US" dirty="0"/>
              <a:t> 처리</a:t>
            </a:r>
            <a:r>
              <a:rPr lang="en-US" altLang="ko-KR" dirty="0"/>
              <a:t>: Feature Statistics</a:t>
            </a:r>
            <a:r>
              <a:rPr lang="ko-KR" altLang="en-US" dirty="0"/>
              <a:t>로 결측 여부 확인</a:t>
            </a:r>
          </a:p>
        </p:txBody>
      </p:sp>
      <p:pic>
        <p:nvPicPr>
          <p:cNvPr id="5" name="내용 개체 틀 4">
            <a:extLst>
              <a:ext uri="{FF2B5EF4-FFF2-40B4-BE49-F238E27FC236}">
                <a16:creationId xmlns:a16="http://schemas.microsoft.com/office/drawing/2014/main" id="{417FF268-42DC-49C6-E13C-82B064D8E30A}"/>
              </a:ext>
            </a:extLst>
          </p:cNvPr>
          <p:cNvPicPr>
            <a:picLocks noGrp="1" noChangeAspect="1"/>
          </p:cNvPicPr>
          <p:nvPr>
            <p:ph idx="1"/>
          </p:nvPr>
        </p:nvPicPr>
        <p:blipFill>
          <a:blip r:embed="rId2"/>
          <a:stretch>
            <a:fillRect/>
          </a:stretch>
        </p:blipFill>
        <p:spPr>
          <a:xfrm>
            <a:off x="572079" y="1468780"/>
            <a:ext cx="8761842" cy="4326740"/>
          </a:xfrm>
        </p:spPr>
      </p:pic>
    </p:spTree>
    <p:extLst>
      <p:ext uri="{BB962C8B-B14F-4D97-AF65-F5344CB8AC3E}">
        <p14:creationId xmlns:p14="http://schemas.microsoft.com/office/powerpoint/2010/main" val="6880028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BC9763-1FB9-6754-0691-6AB9010EF0A5}"/>
              </a:ext>
            </a:extLst>
          </p:cNvPr>
          <p:cNvSpPr>
            <a:spLocks noGrp="1"/>
          </p:cNvSpPr>
          <p:nvPr>
            <p:ph type="title"/>
          </p:nvPr>
        </p:nvSpPr>
        <p:spPr/>
        <p:txBody>
          <a:bodyPr/>
          <a:lstStyle/>
          <a:p>
            <a:r>
              <a:rPr lang="ko-KR" altLang="en-US" dirty="0" err="1"/>
              <a:t>결측치</a:t>
            </a:r>
            <a:r>
              <a:rPr lang="ko-KR" altLang="en-US" dirty="0"/>
              <a:t> 처리</a:t>
            </a:r>
            <a:r>
              <a:rPr lang="en-US" altLang="ko-KR" dirty="0"/>
              <a:t>: Impute</a:t>
            </a:r>
            <a:endParaRPr lang="ko-KR" altLang="en-US" dirty="0"/>
          </a:p>
        </p:txBody>
      </p:sp>
      <p:pic>
        <p:nvPicPr>
          <p:cNvPr id="5" name="내용 개체 틀 4">
            <a:extLst>
              <a:ext uri="{FF2B5EF4-FFF2-40B4-BE49-F238E27FC236}">
                <a16:creationId xmlns:a16="http://schemas.microsoft.com/office/drawing/2014/main" id="{6389B4F9-A9DE-366C-A916-98ECF6368872}"/>
              </a:ext>
            </a:extLst>
          </p:cNvPr>
          <p:cNvPicPr>
            <a:picLocks noGrp="1" noChangeAspect="1"/>
          </p:cNvPicPr>
          <p:nvPr>
            <p:ph idx="1"/>
          </p:nvPr>
        </p:nvPicPr>
        <p:blipFill>
          <a:blip r:embed="rId2"/>
          <a:stretch>
            <a:fillRect/>
          </a:stretch>
        </p:blipFill>
        <p:spPr>
          <a:xfrm>
            <a:off x="510158" y="1584883"/>
            <a:ext cx="8885684" cy="4094535"/>
          </a:xfrm>
        </p:spPr>
      </p:pic>
    </p:spTree>
    <p:extLst>
      <p:ext uri="{BB962C8B-B14F-4D97-AF65-F5344CB8AC3E}">
        <p14:creationId xmlns:p14="http://schemas.microsoft.com/office/powerpoint/2010/main" val="8300084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3E1846-D8FE-2AAD-A2D9-60B26DCC0B13}"/>
              </a:ext>
            </a:extLst>
          </p:cNvPr>
          <p:cNvSpPr>
            <a:spLocks noGrp="1"/>
          </p:cNvSpPr>
          <p:nvPr>
            <p:ph type="title"/>
          </p:nvPr>
        </p:nvSpPr>
        <p:spPr/>
        <p:txBody>
          <a:bodyPr/>
          <a:lstStyle/>
          <a:p>
            <a:r>
              <a:rPr lang="ko-KR" altLang="en-US" dirty="0"/>
              <a:t>이상치 처리</a:t>
            </a:r>
          </a:p>
        </p:txBody>
      </p:sp>
      <p:pic>
        <p:nvPicPr>
          <p:cNvPr id="5" name="내용 개체 틀 4">
            <a:extLst>
              <a:ext uri="{FF2B5EF4-FFF2-40B4-BE49-F238E27FC236}">
                <a16:creationId xmlns:a16="http://schemas.microsoft.com/office/drawing/2014/main" id="{79E780DA-D492-48E5-FF7B-7F02BDEE2ACD}"/>
              </a:ext>
            </a:extLst>
          </p:cNvPr>
          <p:cNvPicPr>
            <a:picLocks noGrp="1" noChangeAspect="1"/>
          </p:cNvPicPr>
          <p:nvPr>
            <p:ph idx="1"/>
          </p:nvPr>
        </p:nvPicPr>
        <p:blipFill>
          <a:blip r:embed="rId2"/>
          <a:stretch>
            <a:fillRect/>
          </a:stretch>
        </p:blipFill>
        <p:spPr>
          <a:xfrm>
            <a:off x="568210" y="1646805"/>
            <a:ext cx="8769581" cy="3970693"/>
          </a:xfrm>
        </p:spPr>
      </p:pic>
    </p:spTree>
    <p:extLst>
      <p:ext uri="{BB962C8B-B14F-4D97-AF65-F5344CB8AC3E}">
        <p14:creationId xmlns:p14="http://schemas.microsoft.com/office/powerpoint/2010/main" val="29939342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304C47-CF1B-3F33-0CD1-EF20C35E6EB3}"/>
              </a:ext>
            </a:extLst>
          </p:cNvPr>
          <p:cNvSpPr>
            <a:spLocks noGrp="1"/>
          </p:cNvSpPr>
          <p:nvPr>
            <p:ph type="title"/>
          </p:nvPr>
        </p:nvSpPr>
        <p:spPr/>
        <p:txBody>
          <a:bodyPr/>
          <a:lstStyle/>
          <a:p>
            <a:r>
              <a:rPr lang="ko-KR" altLang="en-US" dirty="0"/>
              <a:t>이상치 처리</a:t>
            </a:r>
          </a:p>
        </p:txBody>
      </p:sp>
      <p:pic>
        <p:nvPicPr>
          <p:cNvPr id="5" name="내용 개체 틀 4">
            <a:extLst>
              <a:ext uri="{FF2B5EF4-FFF2-40B4-BE49-F238E27FC236}">
                <a16:creationId xmlns:a16="http://schemas.microsoft.com/office/drawing/2014/main" id="{F67578C6-3154-0CAF-6F67-68ABC621F81A}"/>
              </a:ext>
            </a:extLst>
          </p:cNvPr>
          <p:cNvPicPr>
            <a:picLocks noGrp="1" noChangeAspect="1"/>
          </p:cNvPicPr>
          <p:nvPr>
            <p:ph idx="1"/>
          </p:nvPr>
        </p:nvPicPr>
        <p:blipFill>
          <a:blip r:embed="rId2"/>
          <a:stretch>
            <a:fillRect/>
          </a:stretch>
        </p:blipFill>
        <p:spPr>
          <a:xfrm>
            <a:off x="967505" y="1666255"/>
            <a:ext cx="4969172" cy="4171937"/>
          </a:xfrm>
        </p:spPr>
      </p:pic>
      <p:pic>
        <p:nvPicPr>
          <p:cNvPr id="7" name="그림 6">
            <a:extLst>
              <a:ext uri="{FF2B5EF4-FFF2-40B4-BE49-F238E27FC236}">
                <a16:creationId xmlns:a16="http://schemas.microsoft.com/office/drawing/2014/main" id="{F335D065-B7A8-BD75-D3AA-399B882A534A}"/>
              </a:ext>
            </a:extLst>
          </p:cNvPr>
          <p:cNvPicPr>
            <a:picLocks noChangeAspect="1"/>
          </p:cNvPicPr>
          <p:nvPr/>
        </p:nvPicPr>
        <p:blipFill>
          <a:blip r:embed="rId3"/>
          <a:stretch>
            <a:fillRect/>
          </a:stretch>
        </p:blipFill>
        <p:spPr>
          <a:xfrm>
            <a:off x="6202889" y="1174319"/>
            <a:ext cx="2933514" cy="4891770"/>
          </a:xfrm>
          <a:prstGeom prst="rect">
            <a:avLst/>
          </a:prstGeom>
        </p:spPr>
      </p:pic>
      <p:sp>
        <p:nvSpPr>
          <p:cNvPr id="8" name="직사각형 7">
            <a:extLst>
              <a:ext uri="{FF2B5EF4-FFF2-40B4-BE49-F238E27FC236}">
                <a16:creationId xmlns:a16="http://schemas.microsoft.com/office/drawing/2014/main" id="{58F63D57-45CD-89EA-DFF0-7DFE54D2505C}"/>
              </a:ext>
            </a:extLst>
          </p:cNvPr>
          <p:cNvSpPr/>
          <p:nvPr/>
        </p:nvSpPr>
        <p:spPr>
          <a:xfrm>
            <a:off x="8780318" y="5783552"/>
            <a:ext cx="356085" cy="217632"/>
          </a:xfrm>
          <a:prstGeom prst="rect">
            <a:avLst/>
          </a:prstGeom>
          <a:solidFill>
            <a:schemeClr val="bg1"/>
          </a:solidFill>
          <a:ln w="19050">
            <a:noFill/>
            <a:prstDash val="solid"/>
          </a:ln>
          <a:effectLst/>
        </p:spPr>
        <p:txBody>
          <a:bodyPr wrap="square" rtlCol="0" anchor="ctr" anchorCtr="0">
            <a:noAutofit/>
          </a:bodyPr>
          <a:lstStyle/>
          <a:p>
            <a:pPr marL="603647" indent="-603647" algn="ctr"/>
            <a:endParaRPr lang="ko-KR" altLang="en-US" sz="1463" dirty="0">
              <a:latin typeface="HY동녘B" pitchFamily="18" charset="-127"/>
              <a:ea typeface="HY동녘B" pitchFamily="18" charset="-127"/>
            </a:endParaRPr>
          </a:p>
        </p:txBody>
      </p:sp>
    </p:spTree>
    <p:extLst>
      <p:ext uri="{BB962C8B-B14F-4D97-AF65-F5344CB8AC3E}">
        <p14:creationId xmlns:p14="http://schemas.microsoft.com/office/powerpoint/2010/main" val="21201164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8AC393-E696-A6FC-B2F8-F2DBBB0EA5FC}"/>
              </a:ext>
            </a:extLst>
          </p:cNvPr>
          <p:cNvSpPr>
            <a:spLocks noGrp="1"/>
          </p:cNvSpPr>
          <p:nvPr>
            <p:ph type="title"/>
          </p:nvPr>
        </p:nvSpPr>
        <p:spPr/>
        <p:txBody>
          <a:bodyPr/>
          <a:lstStyle/>
          <a:p>
            <a:r>
              <a:rPr lang="ko-KR" altLang="en-US" dirty="0"/>
              <a:t>특성 스케일링 </a:t>
            </a:r>
            <a:r>
              <a:rPr lang="en-US" altLang="ko-KR" dirty="0"/>
              <a:t>(Feature Scaling)</a:t>
            </a:r>
            <a:endParaRPr lang="ko-KR" altLang="en-US" dirty="0"/>
          </a:p>
        </p:txBody>
      </p:sp>
      <p:sp>
        <p:nvSpPr>
          <p:cNvPr id="3" name="내용 개체 틀 2">
            <a:extLst>
              <a:ext uri="{FF2B5EF4-FFF2-40B4-BE49-F238E27FC236}">
                <a16:creationId xmlns:a16="http://schemas.microsoft.com/office/drawing/2014/main" id="{5EDC8D20-1E40-85ED-80C4-4DD4C39C7BEC}"/>
              </a:ext>
            </a:extLst>
          </p:cNvPr>
          <p:cNvSpPr>
            <a:spLocks noGrp="1"/>
          </p:cNvSpPr>
          <p:nvPr>
            <p:ph idx="1"/>
          </p:nvPr>
        </p:nvSpPr>
        <p:spPr/>
        <p:txBody>
          <a:bodyPr>
            <a:normAutofit lnSpcReduction="10000"/>
          </a:bodyPr>
          <a:lstStyle/>
          <a:p>
            <a:r>
              <a:rPr lang="ko-KR" altLang="en-US" dirty="0"/>
              <a:t>데이터세트를 구성하고 있는 특성</a:t>
            </a:r>
            <a:r>
              <a:rPr lang="en-US" altLang="ko-KR" dirty="0"/>
              <a:t>(Feature)</a:t>
            </a:r>
            <a:r>
              <a:rPr lang="ko-KR" altLang="en-US" dirty="0"/>
              <a:t>들이 서로 단위나 범위</a:t>
            </a:r>
            <a:r>
              <a:rPr lang="en-US" altLang="ko-KR" dirty="0"/>
              <a:t>, </a:t>
            </a:r>
            <a:r>
              <a:rPr lang="ko-KR" altLang="en-US" dirty="0"/>
              <a:t>분포가 다르면 직접 비교하기 힘들고 문제가 발생할 수 있으므로 스케일링</a:t>
            </a:r>
            <a:r>
              <a:rPr lang="en-US" altLang="ko-KR" dirty="0"/>
              <a:t>(Scaling)</a:t>
            </a:r>
            <a:r>
              <a:rPr lang="ko-KR" altLang="en-US" dirty="0"/>
              <a:t>과정이 필요 함</a:t>
            </a:r>
          </a:p>
          <a:p>
            <a:r>
              <a:rPr lang="en-US" altLang="ko-KR" dirty="0"/>
              <a:t>1. </a:t>
            </a:r>
            <a:r>
              <a:rPr lang="ko-KR" altLang="en-US" dirty="0"/>
              <a:t>정규화</a:t>
            </a:r>
            <a:r>
              <a:rPr lang="en-US" altLang="ko-KR" dirty="0"/>
              <a:t>: </a:t>
            </a:r>
            <a:r>
              <a:rPr lang="ko-KR" altLang="en-US" dirty="0"/>
              <a:t>특성의 범위가 다른 경우 공통척도로 변경하는 방법</a:t>
            </a:r>
          </a:p>
          <a:p>
            <a:pPr lvl="1"/>
            <a:r>
              <a:rPr lang="ko-KR" altLang="en-US" dirty="0"/>
              <a:t>입력변수</a:t>
            </a:r>
            <a:r>
              <a:rPr lang="en-US" altLang="ko-KR" dirty="0"/>
              <a:t>X</a:t>
            </a:r>
            <a:r>
              <a:rPr lang="ko-KR" altLang="en-US" dirty="0"/>
              <a:t>를 최소값은</a:t>
            </a:r>
            <a:r>
              <a:rPr lang="en-US" altLang="ko-KR" dirty="0"/>
              <a:t>0, </a:t>
            </a:r>
            <a:r>
              <a:rPr lang="ko-KR" altLang="en-US" dirty="0"/>
              <a:t>최댓값은</a:t>
            </a:r>
            <a:r>
              <a:rPr lang="en-US" altLang="ko-KR" dirty="0"/>
              <a:t>1</a:t>
            </a:r>
            <a:r>
              <a:rPr lang="ko-KR" altLang="en-US" dirty="0"/>
              <a:t>이 되도록 변환하는 </a:t>
            </a:r>
            <a:r>
              <a:rPr lang="en-US" altLang="ko-KR" dirty="0"/>
              <a:t>Min-</a:t>
            </a:r>
            <a:r>
              <a:rPr lang="en-US" altLang="ko-KR" dirty="0" err="1"/>
              <a:t>MaxScaling</a:t>
            </a:r>
            <a:r>
              <a:rPr lang="en-US" altLang="ko-KR" dirty="0"/>
              <a:t> </a:t>
            </a:r>
            <a:r>
              <a:rPr lang="ko-KR" altLang="en-US" dirty="0"/>
              <a:t>방법을 주로 사용함</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ko-KR" altLang="en-US" dirty="0"/>
          </a:p>
          <a:p>
            <a:r>
              <a:rPr lang="en-US" altLang="ko-KR" dirty="0"/>
              <a:t>2. </a:t>
            </a:r>
            <a:r>
              <a:rPr lang="ko-KR" altLang="en-US" dirty="0"/>
              <a:t>표준화</a:t>
            </a:r>
            <a:r>
              <a:rPr lang="en-US" altLang="ko-KR" dirty="0"/>
              <a:t>: </a:t>
            </a:r>
            <a:r>
              <a:rPr lang="ko-KR" altLang="en-US" dirty="0"/>
              <a:t>표준정규분포의 속성을 갖도록 값을 재조정 하는 것 </a:t>
            </a:r>
            <a:r>
              <a:rPr lang="en-US" altLang="ko-KR" dirty="0"/>
              <a:t>.Z-score</a:t>
            </a:r>
            <a:r>
              <a:rPr lang="ko-KR" altLang="en-US" dirty="0"/>
              <a:t>정규화 라고도 함 </a:t>
            </a:r>
            <a:br>
              <a:rPr lang="en-US" altLang="ko-KR" dirty="0"/>
            </a:br>
            <a:r>
              <a:rPr lang="en-US" altLang="ko-KR" dirty="0"/>
              <a:t>             </a:t>
            </a:r>
            <a:r>
              <a:rPr lang="ko-KR" altLang="en-US" dirty="0"/>
              <a:t>입력변수</a:t>
            </a:r>
            <a:r>
              <a:rPr lang="en-US" altLang="ko-KR" dirty="0"/>
              <a:t>X</a:t>
            </a:r>
            <a:r>
              <a:rPr lang="ko-KR" altLang="en-US" dirty="0"/>
              <a:t>를 평균</a:t>
            </a:r>
            <a:r>
              <a:rPr lang="en-US" altLang="ko-KR" dirty="0"/>
              <a:t>(</a:t>
            </a:r>
            <a:r>
              <a:rPr lang="ko-KR" altLang="en-US" dirty="0"/>
              <a:t>𝜇</a:t>
            </a:r>
            <a:r>
              <a:rPr lang="en-US" altLang="ko-KR" dirty="0"/>
              <a:t>)</a:t>
            </a:r>
            <a:r>
              <a:rPr lang="ko-KR" altLang="en-US" dirty="0"/>
              <a:t>이</a:t>
            </a:r>
            <a:r>
              <a:rPr lang="en-US" altLang="ko-KR" dirty="0"/>
              <a:t>0,</a:t>
            </a:r>
            <a:r>
              <a:rPr lang="ko-KR" altLang="en-US" dirty="0"/>
              <a:t>분산</a:t>
            </a:r>
            <a:r>
              <a:rPr lang="en-US" altLang="ko-KR" dirty="0"/>
              <a:t>(</a:t>
            </a:r>
            <a:r>
              <a:rPr lang="ko-KR" altLang="en-US" dirty="0"/>
              <a:t>𝜎</a:t>
            </a:r>
            <a:r>
              <a:rPr lang="en-US" altLang="ko-KR" dirty="0"/>
              <a:t>2)</a:t>
            </a:r>
            <a:r>
              <a:rPr lang="ko-KR" altLang="en-US" dirty="0"/>
              <a:t>이</a:t>
            </a:r>
            <a:r>
              <a:rPr lang="en-US" altLang="ko-KR" dirty="0"/>
              <a:t>1 </a:t>
            </a:r>
            <a:r>
              <a:rPr lang="ko-KR" altLang="en-US" dirty="0"/>
              <a:t>인 정규분포가 되도록 다음 함수를 통해서 변환</a:t>
            </a:r>
            <a:endParaRPr lang="en-US" altLang="ko-KR" dirty="0"/>
          </a:p>
          <a:p>
            <a:endParaRPr lang="en-US" altLang="ko-KR" dirty="0"/>
          </a:p>
          <a:p>
            <a:endParaRPr lang="en-US" altLang="ko-KR" dirty="0"/>
          </a:p>
          <a:p>
            <a:endParaRPr lang="en-US" altLang="ko-KR" dirty="0"/>
          </a:p>
          <a:p>
            <a:endParaRPr lang="ko-KR" altLang="en-US" dirty="0"/>
          </a:p>
          <a:p>
            <a:pPr lvl="1"/>
            <a:r>
              <a:rPr lang="en-US" altLang="ko-KR" dirty="0"/>
              <a:t>• </a:t>
            </a:r>
            <a:r>
              <a:rPr lang="ko-KR" altLang="en-US" dirty="0"/>
              <a:t>정규화는 이상치의 영향을 쉽게 받으므로 데이터에 이상치가 포함되었을 가능성이 높다면 표준화를 적용</a:t>
            </a:r>
          </a:p>
          <a:p>
            <a:pPr lvl="1"/>
            <a:r>
              <a:rPr lang="en-US" altLang="ko-KR" dirty="0"/>
              <a:t>• </a:t>
            </a:r>
            <a:r>
              <a:rPr lang="ko-KR" altLang="en-US" dirty="0"/>
              <a:t>이미지 데이터처럼 최솟값</a:t>
            </a:r>
            <a:r>
              <a:rPr lang="en-US" altLang="ko-KR" dirty="0"/>
              <a:t>(0)</a:t>
            </a:r>
            <a:r>
              <a:rPr lang="ko-KR" altLang="en-US" dirty="0"/>
              <a:t>과 최댓값</a:t>
            </a:r>
            <a:r>
              <a:rPr lang="en-US" altLang="ko-KR" dirty="0"/>
              <a:t>(255)</a:t>
            </a:r>
            <a:r>
              <a:rPr lang="ko-KR" altLang="en-US" dirty="0"/>
              <a:t>을 미리 알 수 있는 경우에는 정규화를 사용하는 경우가 많음</a:t>
            </a:r>
          </a:p>
          <a:p>
            <a:endParaRPr lang="ko-KR" altLang="en-US" dirty="0"/>
          </a:p>
        </p:txBody>
      </p:sp>
      <p:pic>
        <p:nvPicPr>
          <p:cNvPr id="5" name="그림 4">
            <a:extLst>
              <a:ext uri="{FF2B5EF4-FFF2-40B4-BE49-F238E27FC236}">
                <a16:creationId xmlns:a16="http://schemas.microsoft.com/office/drawing/2014/main" id="{3983F872-489A-8BFA-EB4A-386BA8A3B972}"/>
              </a:ext>
            </a:extLst>
          </p:cNvPr>
          <p:cNvPicPr>
            <a:picLocks noChangeAspect="1"/>
          </p:cNvPicPr>
          <p:nvPr/>
        </p:nvPicPr>
        <p:blipFill>
          <a:blip r:embed="rId2"/>
          <a:stretch>
            <a:fillRect/>
          </a:stretch>
        </p:blipFill>
        <p:spPr>
          <a:xfrm>
            <a:off x="2659870" y="2591721"/>
            <a:ext cx="2004697" cy="774014"/>
          </a:xfrm>
          <a:prstGeom prst="rect">
            <a:avLst/>
          </a:prstGeom>
        </p:spPr>
      </p:pic>
      <p:pic>
        <p:nvPicPr>
          <p:cNvPr id="7" name="그림 6">
            <a:extLst>
              <a:ext uri="{FF2B5EF4-FFF2-40B4-BE49-F238E27FC236}">
                <a16:creationId xmlns:a16="http://schemas.microsoft.com/office/drawing/2014/main" id="{D7DAF7DA-C62E-F84A-BC20-4D68EFFADFF5}"/>
              </a:ext>
            </a:extLst>
          </p:cNvPr>
          <p:cNvPicPr>
            <a:picLocks noChangeAspect="1"/>
          </p:cNvPicPr>
          <p:nvPr/>
        </p:nvPicPr>
        <p:blipFill>
          <a:blip r:embed="rId3"/>
          <a:stretch>
            <a:fillRect/>
          </a:stretch>
        </p:blipFill>
        <p:spPr>
          <a:xfrm>
            <a:off x="2885007" y="4165689"/>
            <a:ext cx="1246163" cy="657912"/>
          </a:xfrm>
          <a:prstGeom prst="rect">
            <a:avLst/>
          </a:prstGeom>
        </p:spPr>
      </p:pic>
    </p:spTree>
    <p:extLst>
      <p:ext uri="{BB962C8B-B14F-4D97-AF65-F5344CB8AC3E}">
        <p14:creationId xmlns:p14="http://schemas.microsoft.com/office/powerpoint/2010/main" val="35095876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A2030F-BCAC-1FB2-4BF1-1984096AD6E2}"/>
              </a:ext>
            </a:extLst>
          </p:cNvPr>
          <p:cNvSpPr>
            <a:spLocks noGrp="1"/>
          </p:cNvSpPr>
          <p:nvPr>
            <p:ph type="title"/>
          </p:nvPr>
        </p:nvSpPr>
        <p:spPr/>
        <p:txBody>
          <a:bodyPr/>
          <a:lstStyle/>
          <a:p>
            <a:r>
              <a:rPr lang="ko-KR" altLang="en-US" dirty="0"/>
              <a:t>특성 스케일링 </a:t>
            </a:r>
            <a:r>
              <a:rPr lang="en-US" altLang="ko-KR" dirty="0"/>
              <a:t>(Feature Scaling)</a:t>
            </a:r>
            <a:endParaRPr lang="ko-KR" altLang="en-US" dirty="0"/>
          </a:p>
        </p:txBody>
      </p:sp>
      <p:pic>
        <p:nvPicPr>
          <p:cNvPr id="5" name="내용 개체 틀 4">
            <a:extLst>
              <a:ext uri="{FF2B5EF4-FFF2-40B4-BE49-F238E27FC236}">
                <a16:creationId xmlns:a16="http://schemas.microsoft.com/office/drawing/2014/main" id="{CC1152CC-E22C-2D1B-1F6E-D57379AE9FDA}"/>
              </a:ext>
            </a:extLst>
          </p:cNvPr>
          <p:cNvPicPr>
            <a:picLocks noGrp="1" noChangeAspect="1"/>
          </p:cNvPicPr>
          <p:nvPr>
            <p:ph idx="1"/>
          </p:nvPr>
        </p:nvPicPr>
        <p:blipFill>
          <a:blip r:embed="rId2"/>
          <a:stretch>
            <a:fillRect/>
          </a:stretch>
        </p:blipFill>
        <p:spPr>
          <a:xfrm>
            <a:off x="575949" y="1565532"/>
            <a:ext cx="8754102" cy="4133236"/>
          </a:xfrm>
        </p:spPr>
      </p:pic>
    </p:spTree>
    <p:extLst>
      <p:ext uri="{BB962C8B-B14F-4D97-AF65-F5344CB8AC3E}">
        <p14:creationId xmlns:p14="http://schemas.microsoft.com/office/powerpoint/2010/main" val="33875229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D115AC-1DA9-3C06-E244-02573BC23CE7}"/>
              </a:ext>
            </a:extLst>
          </p:cNvPr>
          <p:cNvSpPr>
            <a:spLocks noGrp="1"/>
          </p:cNvSpPr>
          <p:nvPr>
            <p:ph type="title"/>
          </p:nvPr>
        </p:nvSpPr>
        <p:spPr/>
        <p:txBody>
          <a:bodyPr/>
          <a:lstStyle/>
          <a:p>
            <a:r>
              <a:rPr lang="ko-KR" altLang="en-US" dirty="0"/>
              <a:t>수치 데이터를 범주형 데이터로 변환</a:t>
            </a:r>
            <a:r>
              <a:rPr lang="en-US" altLang="ko-KR" dirty="0"/>
              <a:t>: Discretize</a:t>
            </a:r>
            <a:endParaRPr lang="ko-KR" altLang="en-US" dirty="0"/>
          </a:p>
        </p:txBody>
      </p:sp>
      <p:pic>
        <p:nvPicPr>
          <p:cNvPr id="5" name="내용 개체 틀 4">
            <a:extLst>
              <a:ext uri="{FF2B5EF4-FFF2-40B4-BE49-F238E27FC236}">
                <a16:creationId xmlns:a16="http://schemas.microsoft.com/office/drawing/2014/main" id="{72C3A0CB-07DD-1A4D-0734-C2AE1DC633C2}"/>
              </a:ext>
            </a:extLst>
          </p:cNvPr>
          <p:cNvPicPr>
            <a:picLocks noGrp="1" noChangeAspect="1"/>
          </p:cNvPicPr>
          <p:nvPr>
            <p:ph idx="1"/>
          </p:nvPr>
        </p:nvPicPr>
        <p:blipFill>
          <a:blip r:embed="rId2"/>
          <a:stretch>
            <a:fillRect/>
          </a:stretch>
        </p:blipFill>
        <p:spPr>
          <a:xfrm>
            <a:off x="495300" y="1501889"/>
            <a:ext cx="8915400" cy="4260525"/>
          </a:xfrm>
        </p:spPr>
      </p:pic>
    </p:spTree>
    <p:extLst>
      <p:ext uri="{BB962C8B-B14F-4D97-AF65-F5344CB8AC3E}">
        <p14:creationId xmlns:p14="http://schemas.microsoft.com/office/powerpoint/2010/main" val="16120514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D8E68B-2FAE-6958-1A9E-34D550CFF2A3}"/>
              </a:ext>
            </a:extLst>
          </p:cNvPr>
          <p:cNvSpPr>
            <a:spLocks noGrp="1"/>
          </p:cNvSpPr>
          <p:nvPr>
            <p:ph type="title"/>
          </p:nvPr>
        </p:nvSpPr>
        <p:spPr/>
        <p:txBody>
          <a:bodyPr/>
          <a:lstStyle/>
          <a:p>
            <a:r>
              <a:rPr lang="ko-KR" altLang="en-US" dirty="0"/>
              <a:t>범주형 데이터를 더미 속성으로 변환</a:t>
            </a:r>
            <a:r>
              <a:rPr lang="en-US" altLang="ko-KR" dirty="0"/>
              <a:t>: </a:t>
            </a:r>
            <a:r>
              <a:rPr lang="en-US" altLang="ko-KR" dirty="0" err="1"/>
              <a:t>Continuize</a:t>
            </a:r>
            <a:endParaRPr lang="ko-KR" altLang="en-US" dirty="0"/>
          </a:p>
        </p:txBody>
      </p:sp>
      <p:pic>
        <p:nvPicPr>
          <p:cNvPr id="5" name="내용 개체 틀 4">
            <a:extLst>
              <a:ext uri="{FF2B5EF4-FFF2-40B4-BE49-F238E27FC236}">
                <a16:creationId xmlns:a16="http://schemas.microsoft.com/office/drawing/2014/main" id="{D8FBCB3F-B167-7F0B-838C-0EE583E2DDEF}"/>
              </a:ext>
            </a:extLst>
          </p:cNvPr>
          <p:cNvPicPr>
            <a:picLocks noGrp="1" noChangeAspect="1"/>
          </p:cNvPicPr>
          <p:nvPr>
            <p:ph idx="1"/>
          </p:nvPr>
        </p:nvPicPr>
        <p:blipFill>
          <a:blip r:embed="rId2"/>
          <a:stretch>
            <a:fillRect/>
          </a:stretch>
        </p:blipFill>
        <p:spPr>
          <a:xfrm>
            <a:off x="495300" y="1523419"/>
            <a:ext cx="8915400" cy="4217464"/>
          </a:xfrm>
        </p:spPr>
      </p:pic>
    </p:spTree>
    <p:extLst>
      <p:ext uri="{BB962C8B-B14F-4D97-AF65-F5344CB8AC3E}">
        <p14:creationId xmlns:p14="http://schemas.microsoft.com/office/powerpoint/2010/main" val="25491613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ED738D-3D46-BE95-4A59-F567B0FC900A}"/>
              </a:ext>
            </a:extLst>
          </p:cNvPr>
          <p:cNvSpPr>
            <a:spLocks noGrp="1"/>
          </p:cNvSpPr>
          <p:nvPr>
            <p:ph type="title"/>
          </p:nvPr>
        </p:nvSpPr>
        <p:spPr/>
        <p:txBody>
          <a:bodyPr/>
          <a:lstStyle/>
          <a:p>
            <a:r>
              <a:rPr lang="ko-KR" altLang="en-US" dirty="0"/>
              <a:t>데이터 </a:t>
            </a:r>
            <a:r>
              <a:rPr lang="ko-KR" altLang="en-US" dirty="0" err="1"/>
              <a:t>전처리</a:t>
            </a:r>
            <a:r>
              <a:rPr lang="en-US" altLang="ko-KR" dirty="0"/>
              <a:t>: Preprocess</a:t>
            </a:r>
            <a:endParaRPr lang="ko-KR" altLang="en-US" dirty="0"/>
          </a:p>
        </p:txBody>
      </p:sp>
      <p:pic>
        <p:nvPicPr>
          <p:cNvPr id="5" name="내용 개체 틀 4">
            <a:extLst>
              <a:ext uri="{FF2B5EF4-FFF2-40B4-BE49-F238E27FC236}">
                <a16:creationId xmlns:a16="http://schemas.microsoft.com/office/drawing/2014/main" id="{49EA1722-F78A-9780-564A-7C92F0BAF2A4}"/>
              </a:ext>
            </a:extLst>
          </p:cNvPr>
          <p:cNvPicPr>
            <a:picLocks noGrp="1" noChangeAspect="1"/>
          </p:cNvPicPr>
          <p:nvPr>
            <p:ph idx="1"/>
          </p:nvPr>
        </p:nvPicPr>
        <p:blipFill>
          <a:blip r:embed="rId2"/>
          <a:stretch>
            <a:fillRect/>
          </a:stretch>
        </p:blipFill>
        <p:spPr>
          <a:xfrm>
            <a:off x="599170" y="1666155"/>
            <a:ext cx="8707661" cy="3931992"/>
          </a:xfrm>
        </p:spPr>
      </p:pic>
    </p:spTree>
    <p:extLst>
      <p:ext uri="{BB962C8B-B14F-4D97-AF65-F5344CB8AC3E}">
        <p14:creationId xmlns:p14="http://schemas.microsoft.com/office/powerpoint/2010/main" val="41130877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474C5E-BD59-226F-1CC9-AE91683B28F6}"/>
              </a:ext>
            </a:extLst>
          </p:cNvPr>
          <p:cNvSpPr>
            <a:spLocks noGrp="1"/>
          </p:cNvSpPr>
          <p:nvPr>
            <p:ph type="title"/>
          </p:nvPr>
        </p:nvSpPr>
        <p:spPr/>
        <p:txBody>
          <a:bodyPr/>
          <a:lstStyle/>
          <a:p>
            <a:r>
              <a:rPr lang="ko-KR" altLang="en-US" dirty="0"/>
              <a:t>특성 이름과 </a:t>
            </a:r>
            <a:r>
              <a:rPr lang="ko-KR" altLang="en-US" dirty="0" err="1"/>
              <a:t>특성값</a:t>
            </a:r>
            <a:r>
              <a:rPr lang="ko-KR" altLang="en-US" dirty="0"/>
              <a:t> 변경</a:t>
            </a:r>
            <a:r>
              <a:rPr lang="en-US" altLang="ko-KR" dirty="0"/>
              <a:t>: Edit Domain</a:t>
            </a:r>
            <a:endParaRPr lang="ko-KR" altLang="en-US" dirty="0"/>
          </a:p>
        </p:txBody>
      </p:sp>
      <p:pic>
        <p:nvPicPr>
          <p:cNvPr id="5" name="내용 개체 틀 4">
            <a:extLst>
              <a:ext uri="{FF2B5EF4-FFF2-40B4-BE49-F238E27FC236}">
                <a16:creationId xmlns:a16="http://schemas.microsoft.com/office/drawing/2014/main" id="{755ED520-6214-0B65-CECB-769749977003}"/>
              </a:ext>
            </a:extLst>
          </p:cNvPr>
          <p:cNvPicPr>
            <a:picLocks noGrp="1" noChangeAspect="1"/>
          </p:cNvPicPr>
          <p:nvPr>
            <p:ph idx="1"/>
          </p:nvPr>
        </p:nvPicPr>
        <p:blipFill>
          <a:blip r:embed="rId2"/>
          <a:stretch>
            <a:fillRect/>
          </a:stretch>
        </p:blipFill>
        <p:spPr>
          <a:xfrm>
            <a:off x="568210" y="1759037"/>
            <a:ext cx="8769581" cy="3746229"/>
          </a:xfrm>
        </p:spPr>
      </p:pic>
    </p:spTree>
    <p:extLst>
      <p:ext uri="{BB962C8B-B14F-4D97-AF65-F5344CB8AC3E}">
        <p14:creationId xmlns:p14="http://schemas.microsoft.com/office/powerpoint/2010/main" val="394196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85D31F-EB2C-95E8-556C-659090D82807}"/>
              </a:ext>
            </a:extLst>
          </p:cNvPr>
          <p:cNvSpPr>
            <a:spLocks noGrp="1"/>
          </p:cNvSpPr>
          <p:nvPr>
            <p:ph type="title"/>
          </p:nvPr>
        </p:nvSpPr>
        <p:spPr>
          <a:xfrm>
            <a:off x="495301" y="787400"/>
            <a:ext cx="6579030" cy="320831"/>
          </a:xfrm>
        </p:spPr>
        <p:txBody>
          <a:bodyPr/>
          <a:lstStyle/>
          <a:p>
            <a:r>
              <a:rPr lang="ko-KR" altLang="en-US" dirty="0"/>
              <a:t>기반 기술 </a:t>
            </a:r>
            <a:r>
              <a:rPr lang="en-US" altLang="ko-KR" dirty="0"/>
              <a:t>- 1. </a:t>
            </a:r>
            <a:r>
              <a:rPr lang="ko-KR" altLang="en-US" dirty="0"/>
              <a:t>사물인터넷 </a:t>
            </a:r>
            <a:r>
              <a:rPr lang="en-US" altLang="ko-KR" dirty="0"/>
              <a:t>(IoT) </a:t>
            </a:r>
            <a:r>
              <a:rPr lang="ko-KR" altLang="en-US" dirty="0"/>
              <a:t>기술</a:t>
            </a:r>
          </a:p>
        </p:txBody>
      </p:sp>
      <p:sp>
        <p:nvSpPr>
          <p:cNvPr id="3" name="내용 개체 틀 2">
            <a:extLst>
              <a:ext uri="{FF2B5EF4-FFF2-40B4-BE49-F238E27FC236}">
                <a16:creationId xmlns:a16="http://schemas.microsoft.com/office/drawing/2014/main" id="{7BC432B5-E273-94ED-23B6-039683CDBCFA}"/>
              </a:ext>
            </a:extLst>
          </p:cNvPr>
          <p:cNvSpPr>
            <a:spLocks noGrp="1"/>
          </p:cNvSpPr>
          <p:nvPr>
            <p:ph idx="1"/>
          </p:nvPr>
        </p:nvSpPr>
        <p:spPr>
          <a:xfrm>
            <a:off x="495300" y="1397482"/>
            <a:ext cx="4375150" cy="4469341"/>
          </a:xfrm>
        </p:spPr>
        <p:txBody>
          <a:bodyPr/>
          <a:lstStyle/>
          <a:p>
            <a:r>
              <a:rPr lang="ko-KR" altLang="en-US" dirty="0"/>
              <a:t>센서 네트워크 설계</a:t>
            </a:r>
            <a:r>
              <a:rPr lang="en-US" altLang="ko-KR" dirty="0"/>
              <a:t>: </a:t>
            </a:r>
          </a:p>
          <a:p>
            <a:pPr lvl="1"/>
            <a:r>
              <a:rPr lang="ko-KR" altLang="en-US" dirty="0"/>
              <a:t>스마트시티 내 다양한 환경 데이터를 수집하기 위해 필요한 센서 네트워크를 설계하고 배치하는 기술</a:t>
            </a:r>
            <a:r>
              <a:rPr lang="en-US" altLang="ko-KR" dirty="0"/>
              <a:t>.</a:t>
            </a:r>
          </a:p>
          <a:p>
            <a:r>
              <a:rPr lang="ko-KR" altLang="en-US" dirty="0"/>
              <a:t>무선 통신 프로토콜</a:t>
            </a:r>
            <a:r>
              <a:rPr lang="en-US" altLang="ko-KR" dirty="0"/>
              <a:t>: </a:t>
            </a:r>
          </a:p>
          <a:p>
            <a:pPr lvl="1"/>
            <a:r>
              <a:rPr lang="en-US" altLang="ko-KR" dirty="0"/>
              <a:t>LoRa, Zigbee, Wi-Fi, 5G </a:t>
            </a:r>
            <a:r>
              <a:rPr lang="ko-KR" altLang="en-US" dirty="0"/>
              <a:t>등 </a:t>
            </a:r>
            <a:r>
              <a:rPr lang="en-US" altLang="ko-KR" dirty="0"/>
              <a:t>IoT </a:t>
            </a:r>
            <a:r>
              <a:rPr lang="ko-KR" altLang="en-US" dirty="0"/>
              <a:t>기기 간의 데이터 전송을 위한 통신 프로토콜</a:t>
            </a:r>
            <a:r>
              <a:rPr lang="en-US" altLang="ko-KR" dirty="0"/>
              <a:t>.</a:t>
            </a:r>
          </a:p>
          <a:p>
            <a:r>
              <a:rPr lang="ko-KR" altLang="en-US" dirty="0"/>
              <a:t>임베디드 시스템</a:t>
            </a:r>
            <a:r>
              <a:rPr lang="en-US" altLang="ko-KR" dirty="0"/>
              <a:t>: </a:t>
            </a:r>
          </a:p>
          <a:p>
            <a:pPr lvl="1"/>
            <a:r>
              <a:rPr lang="ko-KR" altLang="en-US" dirty="0"/>
              <a:t>소형화된 하드웨어와 소프트웨어를 통합하여 </a:t>
            </a:r>
            <a:r>
              <a:rPr lang="en-US" altLang="ko-KR" dirty="0"/>
              <a:t>IoT </a:t>
            </a:r>
            <a:r>
              <a:rPr lang="ko-KR" altLang="en-US" dirty="0"/>
              <a:t>장치를 개발하고 구현하는 기술</a:t>
            </a:r>
            <a:r>
              <a:rPr lang="en-US" altLang="ko-KR" dirty="0"/>
              <a:t>.</a:t>
            </a:r>
          </a:p>
          <a:p>
            <a:r>
              <a:rPr lang="ko-KR" altLang="en-US" dirty="0"/>
              <a:t>센서 기술</a:t>
            </a:r>
            <a:endParaRPr lang="en-US" altLang="ko-KR" dirty="0"/>
          </a:p>
          <a:p>
            <a:pPr lvl="1"/>
            <a:r>
              <a:rPr lang="ko-KR" altLang="en-US" dirty="0"/>
              <a:t>미세먼지 측정</a:t>
            </a:r>
            <a:r>
              <a:rPr lang="en-US" altLang="ko-KR" dirty="0"/>
              <a:t>, </a:t>
            </a:r>
            <a:r>
              <a:rPr lang="ko-KR" altLang="en-US" dirty="0"/>
              <a:t>고성능 카메라</a:t>
            </a:r>
          </a:p>
        </p:txBody>
      </p:sp>
      <p:pic>
        <p:nvPicPr>
          <p:cNvPr id="1027" name="Picture 3">
            <a:extLst>
              <a:ext uri="{FF2B5EF4-FFF2-40B4-BE49-F238E27FC236}">
                <a16:creationId xmlns:a16="http://schemas.microsoft.com/office/drawing/2014/main" id="{07E5871F-B31A-9C55-06A8-82B91D86B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204" y="1403672"/>
            <a:ext cx="4867011" cy="411189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100C7C44-C72E-844A-5C95-2EA3C3ACE75F}"/>
              </a:ext>
            </a:extLst>
          </p:cNvPr>
          <p:cNvPicPr>
            <a:picLocks noChangeAspect="1"/>
          </p:cNvPicPr>
          <p:nvPr/>
        </p:nvPicPr>
        <p:blipFill>
          <a:blip r:embed="rId3"/>
          <a:stretch>
            <a:fillRect/>
          </a:stretch>
        </p:blipFill>
        <p:spPr>
          <a:xfrm>
            <a:off x="1" y="4337051"/>
            <a:ext cx="5035552" cy="990255"/>
          </a:xfrm>
          <a:prstGeom prst="rect">
            <a:avLst/>
          </a:prstGeom>
        </p:spPr>
      </p:pic>
    </p:spTree>
    <p:extLst>
      <p:ext uri="{BB962C8B-B14F-4D97-AF65-F5344CB8AC3E}">
        <p14:creationId xmlns:p14="http://schemas.microsoft.com/office/powerpoint/2010/main" val="2313700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942CB9-4B44-36EF-4B07-2D00158FF172}"/>
              </a:ext>
            </a:extLst>
          </p:cNvPr>
          <p:cNvSpPr>
            <a:spLocks noGrp="1"/>
          </p:cNvSpPr>
          <p:nvPr>
            <p:ph type="title"/>
          </p:nvPr>
        </p:nvSpPr>
        <p:spPr/>
        <p:txBody>
          <a:bodyPr/>
          <a:lstStyle/>
          <a:p>
            <a:r>
              <a:rPr lang="ko-KR" altLang="en-US" dirty="0"/>
              <a:t>새로운 특성 만들기</a:t>
            </a:r>
            <a:r>
              <a:rPr lang="en-US" altLang="ko-KR" dirty="0"/>
              <a:t>: Feature Constructor</a:t>
            </a:r>
            <a:endParaRPr lang="ko-KR" altLang="en-US" dirty="0"/>
          </a:p>
        </p:txBody>
      </p:sp>
      <p:pic>
        <p:nvPicPr>
          <p:cNvPr id="5" name="내용 개체 틀 4">
            <a:extLst>
              <a:ext uri="{FF2B5EF4-FFF2-40B4-BE49-F238E27FC236}">
                <a16:creationId xmlns:a16="http://schemas.microsoft.com/office/drawing/2014/main" id="{DB3BE5BB-1A52-9688-5BF7-BAF540CB9137}"/>
              </a:ext>
            </a:extLst>
          </p:cNvPr>
          <p:cNvPicPr>
            <a:picLocks noGrp="1" noChangeAspect="1"/>
          </p:cNvPicPr>
          <p:nvPr>
            <p:ph idx="1"/>
          </p:nvPr>
        </p:nvPicPr>
        <p:blipFill>
          <a:blip r:embed="rId2"/>
          <a:stretch>
            <a:fillRect/>
          </a:stretch>
        </p:blipFill>
        <p:spPr>
          <a:xfrm>
            <a:off x="495300" y="1493685"/>
            <a:ext cx="8915400" cy="4276930"/>
          </a:xfrm>
        </p:spPr>
      </p:pic>
    </p:spTree>
    <p:extLst>
      <p:ext uri="{BB962C8B-B14F-4D97-AF65-F5344CB8AC3E}">
        <p14:creationId xmlns:p14="http://schemas.microsoft.com/office/powerpoint/2010/main" val="17731185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A28216-B9A4-8777-51E4-1AE19B42CF08}"/>
              </a:ext>
            </a:extLst>
          </p:cNvPr>
          <p:cNvSpPr>
            <a:spLocks noGrp="1"/>
          </p:cNvSpPr>
          <p:nvPr>
            <p:ph type="title"/>
          </p:nvPr>
        </p:nvSpPr>
        <p:spPr/>
        <p:txBody>
          <a:bodyPr/>
          <a:lstStyle/>
          <a:p>
            <a:r>
              <a:rPr lang="ko-KR" altLang="en-US" dirty="0"/>
              <a:t>주성분 분석 </a:t>
            </a:r>
            <a:r>
              <a:rPr lang="en-US" altLang="ko-KR" dirty="0"/>
              <a:t>(PCA, Principal Component Analysis)</a:t>
            </a:r>
            <a:endParaRPr lang="ko-KR" altLang="en-US" dirty="0"/>
          </a:p>
        </p:txBody>
      </p:sp>
      <p:pic>
        <p:nvPicPr>
          <p:cNvPr id="5" name="내용 개체 틀 4">
            <a:extLst>
              <a:ext uri="{FF2B5EF4-FFF2-40B4-BE49-F238E27FC236}">
                <a16:creationId xmlns:a16="http://schemas.microsoft.com/office/drawing/2014/main" id="{619340B5-897B-916B-6A8C-40266211F0F5}"/>
              </a:ext>
            </a:extLst>
          </p:cNvPr>
          <p:cNvPicPr>
            <a:picLocks noGrp="1" noChangeAspect="1"/>
          </p:cNvPicPr>
          <p:nvPr>
            <p:ph idx="1"/>
          </p:nvPr>
        </p:nvPicPr>
        <p:blipFill>
          <a:blip r:embed="rId2"/>
          <a:stretch>
            <a:fillRect/>
          </a:stretch>
        </p:blipFill>
        <p:spPr>
          <a:xfrm>
            <a:off x="506288" y="1410730"/>
            <a:ext cx="8893424" cy="4442842"/>
          </a:xfrm>
        </p:spPr>
      </p:pic>
    </p:spTree>
    <p:extLst>
      <p:ext uri="{BB962C8B-B14F-4D97-AF65-F5344CB8AC3E}">
        <p14:creationId xmlns:p14="http://schemas.microsoft.com/office/powerpoint/2010/main" val="884500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6A943D-8E3C-2DC6-1DB9-92F985934F38}"/>
              </a:ext>
            </a:extLst>
          </p:cNvPr>
          <p:cNvSpPr>
            <a:spLocks noGrp="1"/>
          </p:cNvSpPr>
          <p:nvPr>
            <p:ph type="title"/>
          </p:nvPr>
        </p:nvSpPr>
        <p:spPr/>
        <p:txBody>
          <a:bodyPr/>
          <a:lstStyle/>
          <a:p>
            <a:r>
              <a:rPr lang="ko-KR" altLang="en-US" dirty="0"/>
              <a:t>데이터 샘플링</a:t>
            </a:r>
            <a:r>
              <a:rPr lang="en-US" altLang="ko-KR" dirty="0"/>
              <a:t>(Sampling)</a:t>
            </a:r>
            <a:endParaRPr lang="ko-KR" altLang="en-US" dirty="0"/>
          </a:p>
        </p:txBody>
      </p:sp>
      <p:pic>
        <p:nvPicPr>
          <p:cNvPr id="5" name="내용 개체 틀 4">
            <a:extLst>
              <a:ext uri="{FF2B5EF4-FFF2-40B4-BE49-F238E27FC236}">
                <a16:creationId xmlns:a16="http://schemas.microsoft.com/office/drawing/2014/main" id="{619482F0-79BE-BBE0-02DA-2D3DEB765123}"/>
              </a:ext>
            </a:extLst>
          </p:cNvPr>
          <p:cNvPicPr>
            <a:picLocks noGrp="1" noChangeAspect="1"/>
          </p:cNvPicPr>
          <p:nvPr>
            <p:ph idx="1"/>
          </p:nvPr>
        </p:nvPicPr>
        <p:blipFill>
          <a:blip r:embed="rId2"/>
          <a:stretch>
            <a:fillRect/>
          </a:stretch>
        </p:blipFill>
        <p:spPr>
          <a:xfrm>
            <a:off x="827504" y="1658414"/>
            <a:ext cx="8250992" cy="3947473"/>
          </a:xfrm>
        </p:spPr>
      </p:pic>
    </p:spTree>
    <p:extLst>
      <p:ext uri="{BB962C8B-B14F-4D97-AF65-F5344CB8AC3E}">
        <p14:creationId xmlns:p14="http://schemas.microsoft.com/office/powerpoint/2010/main" val="1541823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C647AF-07B3-0DF4-969B-2A7568D45313}"/>
              </a:ext>
            </a:extLst>
          </p:cNvPr>
          <p:cNvSpPr>
            <a:spLocks noGrp="1"/>
          </p:cNvSpPr>
          <p:nvPr>
            <p:ph type="title"/>
          </p:nvPr>
        </p:nvSpPr>
        <p:spPr/>
        <p:txBody>
          <a:bodyPr/>
          <a:lstStyle/>
          <a:p>
            <a:r>
              <a:rPr lang="ko-KR" altLang="en-US" dirty="0"/>
              <a:t>인스턴스 선택</a:t>
            </a:r>
            <a:r>
              <a:rPr lang="en-US" altLang="ko-KR" dirty="0"/>
              <a:t>: Select Rows</a:t>
            </a:r>
            <a:endParaRPr lang="ko-KR" altLang="en-US" dirty="0"/>
          </a:p>
        </p:txBody>
      </p:sp>
      <p:pic>
        <p:nvPicPr>
          <p:cNvPr id="5" name="내용 개체 틀 4">
            <a:extLst>
              <a:ext uri="{FF2B5EF4-FFF2-40B4-BE49-F238E27FC236}">
                <a16:creationId xmlns:a16="http://schemas.microsoft.com/office/drawing/2014/main" id="{70936B1B-8FA8-A914-BE07-79E145CFEF59}"/>
              </a:ext>
            </a:extLst>
          </p:cNvPr>
          <p:cNvPicPr>
            <a:picLocks noGrp="1" noChangeAspect="1"/>
          </p:cNvPicPr>
          <p:nvPr>
            <p:ph idx="1"/>
          </p:nvPr>
        </p:nvPicPr>
        <p:blipFill>
          <a:blip r:embed="rId2"/>
          <a:stretch>
            <a:fillRect/>
          </a:stretch>
        </p:blipFill>
        <p:spPr>
          <a:xfrm>
            <a:off x="495300" y="1613570"/>
            <a:ext cx="8915400" cy="4037162"/>
          </a:xfrm>
        </p:spPr>
      </p:pic>
    </p:spTree>
    <p:extLst>
      <p:ext uri="{BB962C8B-B14F-4D97-AF65-F5344CB8AC3E}">
        <p14:creationId xmlns:p14="http://schemas.microsoft.com/office/powerpoint/2010/main" val="5545123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980BEE-CC3F-7E78-4228-A584A24D65E2}"/>
              </a:ext>
            </a:extLst>
          </p:cNvPr>
          <p:cNvSpPr>
            <a:spLocks noGrp="1"/>
          </p:cNvSpPr>
          <p:nvPr>
            <p:ph type="title"/>
          </p:nvPr>
        </p:nvSpPr>
        <p:spPr/>
        <p:txBody>
          <a:bodyPr/>
          <a:lstStyle/>
          <a:p>
            <a:r>
              <a:rPr lang="ko-KR" altLang="en-US" dirty="0"/>
              <a:t>컬럼 선택</a:t>
            </a:r>
            <a:r>
              <a:rPr lang="en-US" altLang="ko-KR" dirty="0"/>
              <a:t>: Select Columns</a:t>
            </a:r>
            <a:endParaRPr lang="ko-KR" altLang="en-US" dirty="0"/>
          </a:p>
        </p:txBody>
      </p:sp>
      <p:pic>
        <p:nvPicPr>
          <p:cNvPr id="5" name="내용 개체 틀 4">
            <a:extLst>
              <a:ext uri="{FF2B5EF4-FFF2-40B4-BE49-F238E27FC236}">
                <a16:creationId xmlns:a16="http://schemas.microsoft.com/office/drawing/2014/main" id="{C458A7CC-68BA-7327-C724-6045E54577EF}"/>
              </a:ext>
            </a:extLst>
          </p:cNvPr>
          <p:cNvPicPr>
            <a:picLocks noGrp="1" noChangeAspect="1"/>
          </p:cNvPicPr>
          <p:nvPr>
            <p:ph idx="1"/>
          </p:nvPr>
        </p:nvPicPr>
        <p:blipFill>
          <a:blip r:embed="rId2"/>
          <a:stretch>
            <a:fillRect/>
          </a:stretch>
        </p:blipFill>
        <p:spPr>
          <a:xfrm>
            <a:off x="525639" y="1430081"/>
            <a:ext cx="8854723" cy="4404141"/>
          </a:xfrm>
        </p:spPr>
      </p:pic>
    </p:spTree>
    <p:extLst>
      <p:ext uri="{BB962C8B-B14F-4D97-AF65-F5344CB8AC3E}">
        <p14:creationId xmlns:p14="http://schemas.microsoft.com/office/powerpoint/2010/main" val="37875203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1AE207-5520-2CF1-30C9-192A39039FAE}"/>
              </a:ext>
            </a:extLst>
          </p:cNvPr>
          <p:cNvSpPr>
            <a:spLocks noGrp="1"/>
          </p:cNvSpPr>
          <p:nvPr>
            <p:ph type="title"/>
          </p:nvPr>
        </p:nvSpPr>
        <p:spPr/>
        <p:txBody>
          <a:bodyPr/>
          <a:lstStyle/>
          <a:p>
            <a:r>
              <a:rPr lang="ko-KR" altLang="en-US" dirty="0"/>
              <a:t>특성과 인스턴스 모두 필터링</a:t>
            </a:r>
          </a:p>
        </p:txBody>
      </p:sp>
      <p:pic>
        <p:nvPicPr>
          <p:cNvPr id="5" name="내용 개체 틀 4">
            <a:extLst>
              <a:ext uri="{FF2B5EF4-FFF2-40B4-BE49-F238E27FC236}">
                <a16:creationId xmlns:a16="http://schemas.microsoft.com/office/drawing/2014/main" id="{95504242-CAAC-D085-F195-E98C1CDDE168}"/>
              </a:ext>
            </a:extLst>
          </p:cNvPr>
          <p:cNvPicPr>
            <a:picLocks noGrp="1" noChangeAspect="1"/>
          </p:cNvPicPr>
          <p:nvPr>
            <p:ph idx="1"/>
          </p:nvPr>
        </p:nvPicPr>
        <p:blipFill>
          <a:blip r:embed="rId2"/>
          <a:stretch>
            <a:fillRect/>
          </a:stretch>
        </p:blipFill>
        <p:spPr>
          <a:xfrm>
            <a:off x="521769" y="1619714"/>
            <a:ext cx="8862463" cy="4024874"/>
          </a:xfrm>
        </p:spPr>
      </p:pic>
    </p:spTree>
    <p:extLst>
      <p:ext uri="{BB962C8B-B14F-4D97-AF65-F5344CB8AC3E}">
        <p14:creationId xmlns:p14="http://schemas.microsoft.com/office/powerpoint/2010/main" val="1797327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326024"/>
            <a:ext cx="4119681" cy="476678"/>
          </a:xfrm>
          <a:prstGeom prst="rect">
            <a:avLst/>
          </a:prstGeom>
          <a:noFill/>
          <a:ln/>
        </p:spPr>
        <p:txBody>
          <a:bodyPr wrap="none" lIns="0" tIns="0" rIns="0" bIns="0" rtlCol="0" anchor="t"/>
          <a:lstStyle/>
          <a:p>
            <a:pPr>
              <a:lnSpc>
                <a:spcPts val="3724"/>
              </a:lnSpc>
            </a:pPr>
            <a:r>
              <a:rPr lang="ko-KR" altLang="en-US" sz="2979">
                <a:solidFill>
                  <a:srgbClr val="000000"/>
                </a:solidFill>
                <a:latin typeface="Source Serif 4 Semi Bold" pitchFamily="34" charset="0"/>
                <a:ea typeface="Source Serif 4 Semi Bold" pitchFamily="34" charset="-122"/>
                <a:cs typeface="Source Serif 4 Semi Bold" pitchFamily="34" charset="-120"/>
              </a:rPr>
              <a:t>빅</a:t>
            </a:r>
            <a:r>
              <a:rPr lang="en-US" sz="2979" dirty="0">
                <a:solidFill>
                  <a:srgbClr val="000000"/>
                </a:solidFill>
                <a:latin typeface="Source Serif 4 Semi Bold" pitchFamily="34" charset="0"/>
                <a:ea typeface="Source Serif 4 Semi Bold" pitchFamily="34" charset="-122"/>
                <a:cs typeface="Source Serif 4 Semi Bold" pitchFamily="34" charset="-120"/>
              </a:rPr>
              <a:t> 데이터의 특성과 활용</a:t>
            </a:r>
            <a:endParaRPr lang="en-US" sz="2979" dirty="0"/>
          </a:p>
        </p:txBody>
      </p:sp>
      <p:sp>
        <p:nvSpPr>
          <p:cNvPr id="4" name="Text 1"/>
          <p:cNvSpPr/>
          <p:nvPr/>
        </p:nvSpPr>
        <p:spPr>
          <a:xfrm>
            <a:off x="4281960" y="3207793"/>
            <a:ext cx="1906792" cy="238299"/>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시계열 데이터의 특성</a:t>
            </a:r>
            <a:endParaRPr lang="en-US" sz="1489" dirty="0"/>
          </a:p>
        </p:txBody>
      </p:sp>
      <p:sp>
        <p:nvSpPr>
          <p:cNvPr id="5" name="Text 2"/>
          <p:cNvSpPr/>
          <p:nvPr/>
        </p:nvSpPr>
        <p:spPr>
          <a:xfrm>
            <a:off x="4281960" y="3608127"/>
            <a:ext cx="2330748"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온도, 강수량, 풍속, 습도 등 시간에 따라 변하는 수치 데이터로 구성되어 있습니다.</a:t>
            </a:r>
            <a:endParaRPr lang="en-US" sz="1253" dirty="0"/>
          </a:p>
        </p:txBody>
      </p:sp>
      <p:sp>
        <p:nvSpPr>
          <p:cNvPr id="6" name="Text 3"/>
          <p:cNvSpPr/>
          <p:nvPr/>
        </p:nvSpPr>
        <p:spPr>
          <a:xfrm>
            <a:off x="7013204" y="3207793"/>
            <a:ext cx="1906792" cy="238299"/>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예측 모델의 목적</a:t>
            </a:r>
            <a:endParaRPr lang="en-US" sz="1489" dirty="0"/>
          </a:p>
        </p:txBody>
      </p:sp>
      <p:sp>
        <p:nvSpPr>
          <p:cNvPr id="7" name="Text 4"/>
          <p:cNvSpPr/>
          <p:nvPr/>
        </p:nvSpPr>
        <p:spPr>
          <a:xfrm>
            <a:off x="7013203" y="3608127"/>
            <a:ext cx="2330748"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미래의 사고 위험이나 재난 발생 가능성을 예측하여 사전 대응 체계를 구축합니다.</a:t>
            </a:r>
            <a:endParaRPr lang="en-US" sz="1253"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2069667"/>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예측 모델의 분류</a:t>
            </a:r>
            <a:endParaRPr lang="en-US" sz="2979" dirty="0"/>
          </a:p>
        </p:txBody>
      </p:sp>
      <p:sp>
        <p:nvSpPr>
          <p:cNvPr id="3" name="Shape 1"/>
          <p:cNvSpPr/>
          <p:nvPr/>
        </p:nvSpPr>
        <p:spPr>
          <a:xfrm>
            <a:off x="567209" y="2870498"/>
            <a:ext cx="4304773" cy="1917836"/>
          </a:xfrm>
          <a:prstGeom prst="roundRect">
            <a:avLst>
              <a:gd name="adj" fmla="val 3550"/>
            </a:avLst>
          </a:prstGeom>
          <a:solidFill>
            <a:srgbClr val="BE49DF"/>
          </a:solidFill>
          <a:ln w="7620">
            <a:solidFill>
              <a:srgbClr val="D762F8"/>
            </a:solidFill>
            <a:prstDash val="solid"/>
          </a:ln>
        </p:spPr>
        <p:txBody>
          <a:bodyPr/>
          <a:lstStyle/>
          <a:p>
            <a:endParaRPr lang="ko-KR" altLang="en-US" sz="1219"/>
          </a:p>
        </p:txBody>
      </p:sp>
      <p:sp>
        <p:nvSpPr>
          <p:cNvPr id="4" name="Text 2"/>
          <p:cNvSpPr/>
          <p:nvPr/>
        </p:nvSpPr>
        <p:spPr>
          <a:xfrm>
            <a:off x="734405" y="3037695"/>
            <a:ext cx="1906792" cy="238299"/>
          </a:xfrm>
          <a:prstGeom prst="rect">
            <a:avLst/>
          </a:prstGeom>
          <a:noFill/>
          <a:ln/>
        </p:spPr>
        <p:txBody>
          <a:bodyPr wrap="none" lIns="0" tIns="0" rIns="0" bIns="0" rtlCol="0" anchor="t"/>
          <a:lstStyle/>
          <a:p>
            <a:pPr>
              <a:lnSpc>
                <a:spcPts val="1862"/>
              </a:lnSpc>
            </a:pPr>
            <a:r>
              <a:rPr lang="en-US" sz="1489" dirty="0">
                <a:solidFill>
                  <a:srgbClr val="FFFFFF"/>
                </a:solidFill>
                <a:latin typeface="Source Serif 4 Semi Bold" pitchFamily="34" charset="0"/>
                <a:ea typeface="Source Serif 4 Semi Bold" pitchFamily="34" charset="-122"/>
                <a:cs typeface="Source Serif 4 Semi Bold" pitchFamily="34" charset="-120"/>
              </a:rPr>
              <a:t>선형 모델</a:t>
            </a:r>
            <a:endParaRPr lang="en-US" sz="1489" dirty="0"/>
          </a:p>
        </p:txBody>
      </p:sp>
      <p:sp>
        <p:nvSpPr>
          <p:cNvPr id="5" name="Text 3"/>
          <p:cNvSpPr/>
          <p:nvPr/>
        </p:nvSpPr>
        <p:spPr>
          <a:xfrm>
            <a:off x="734405" y="3373215"/>
            <a:ext cx="3970381" cy="259339"/>
          </a:xfrm>
          <a:prstGeom prst="rect">
            <a:avLst/>
          </a:prstGeom>
          <a:noFill/>
          <a:ln/>
        </p:spPr>
        <p:txBody>
          <a:bodyPr wrap="none" lIns="0" tIns="0" rIns="0" bIns="0" rtlCol="0" anchor="t"/>
          <a:lstStyle/>
          <a:p>
            <a:pPr>
              <a:lnSpc>
                <a:spcPts val="2031"/>
              </a:lnSpc>
            </a:pPr>
            <a:r>
              <a:rPr lang="en-US" sz="1253" dirty="0">
                <a:solidFill>
                  <a:srgbClr val="FFFFFF"/>
                </a:solidFill>
                <a:latin typeface="Source Sans 3" pitchFamily="34" charset="0"/>
                <a:ea typeface="Source Sans 3" pitchFamily="34" charset="-122"/>
                <a:cs typeface="Source Sans 3" pitchFamily="34" charset="-120"/>
              </a:rPr>
              <a:t>입력 변수와 출력 사이의 관계를 선형 함수로 가정하는 모델</a:t>
            </a:r>
            <a:endParaRPr lang="en-US" sz="1253" dirty="0"/>
          </a:p>
        </p:txBody>
      </p:sp>
      <p:sp>
        <p:nvSpPr>
          <p:cNvPr id="6" name="Text 4"/>
          <p:cNvSpPr/>
          <p:nvPr/>
        </p:nvSpPr>
        <p:spPr>
          <a:xfrm>
            <a:off x="734405" y="3729776"/>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선형 회귀</a:t>
            </a:r>
            <a:endParaRPr lang="en-US" sz="1253" dirty="0"/>
          </a:p>
        </p:txBody>
      </p:sp>
      <p:sp>
        <p:nvSpPr>
          <p:cNvPr id="7" name="Text 5"/>
          <p:cNvSpPr/>
          <p:nvPr/>
        </p:nvSpPr>
        <p:spPr>
          <a:xfrm>
            <a:off x="734405" y="4045787"/>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다중 선형 회귀</a:t>
            </a:r>
            <a:endParaRPr lang="en-US" sz="1253" dirty="0"/>
          </a:p>
        </p:txBody>
      </p:sp>
      <p:sp>
        <p:nvSpPr>
          <p:cNvPr id="8" name="Text 6"/>
          <p:cNvSpPr/>
          <p:nvPr/>
        </p:nvSpPr>
        <p:spPr>
          <a:xfrm>
            <a:off x="734405" y="4361799"/>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로지스틱 회귀</a:t>
            </a:r>
            <a:endParaRPr lang="en-US" sz="1253" dirty="0"/>
          </a:p>
        </p:txBody>
      </p:sp>
      <p:sp>
        <p:nvSpPr>
          <p:cNvPr id="9" name="Shape 7"/>
          <p:cNvSpPr/>
          <p:nvPr/>
        </p:nvSpPr>
        <p:spPr>
          <a:xfrm>
            <a:off x="5034018" y="2870498"/>
            <a:ext cx="4304773" cy="1917836"/>
          </a:xfrm>
          <a:prstGeom prst="roundRect">
            <a:avLst>
              <a:gd name="adj" fmla="val 3550"/>
            </a:avLst>
          </a:prstGeom>
          <a:solidFill>
            <a:srgbClr val="BE49DF"/>
          </a:solidFill>
          <a:ln w="7620">
            <a:solidFill>
              <a:srgbClr val="D762F8"/>
            </a:solidFill>
            <a:prstDash val="solid"/>
          </a:ln>
        </p:spPr>
        <p:txBody>
          <a:bodyPr/>
          <a:lstStyle/>
          <a:p>
            <a:endParaRPr lang="ko-KR" altLang="en-US" sz="1219"/>
          </a:p>
        </p:txBody>
      </p:sp>
      <p:sp>
        <p:nvSpPr>
          <p:cNvPr id="10" name="Text 8"/>
          <p:cNvSpPr/>
          <p:nvPr/>
        </p:nvSpPr>
        <p:spPr>
          <a:xfrm>
            <a:off x="5201215" y="3037695"/>
            <a:ext cx="1906792" cy="238299"/>
          </a:xfrm>
          <a:prstGeom prst="rect">
            <a:avLst/>
          </a:prstGeom>
          <a:noFill/>
          <a:ln/>
        </p:spPr>
        <p:txBody>
          <a:bodyPr wrap="none" lIns="0" tIns="0" rIns="0" bIns="0" rtlCol="0" anchor="t"/>
          <a:lstStyle/>
          <a:p>
            <a:pPr>
              <a:lnSpc>
                <a:spcPts val="1862"/>
              </a:lnSpc>
            </a:pPr>
            <a:r>
              <a:rPr lang="en-US" sz="1489" dirty="0">
                <a:solidFill>
                  <a:srgbClr val="FFFFFF"/>
                </a:solidFill>
                <a:latin typeface="Source Serif 4 Semi Bold" pitchFamily="34" charset="0"/>
                <a:ea typeface="Source Serif 4 Semi Bold" pitchFamily="34" charset="-122"/>
                <a:cs typeface="Source Serif 4 Semi Bold" pitchFamily="34" charset="-120"/>
              </a:rPr>
              <a:t>비선형 모델</a:t>
            </a:r>
            <a:endParaRPr lang="en-US" sz="1489" dirty="0"/>
          </a:p>
        </p:txBody>
      </p:sp>
      <p:sp>
        <p:nvSpPr>
          <p:cNvPr id="11" name="Text 9"/>
          <p:cNvSpPr/>
          <p:nvPr/>
        </p:nvSpPr>
        <p:spPr>
          <a:xfrm>
            <a:off x="5201214" y="3373215"/>
            <a:ext cx="3970381" cy="259339"/>
          </a:xfrm>
          <a:prstGeom prst="rect">
            <a:avLst/>
          </a:prstGeom>
          <a:noFill/>
          <a:ln/>
        </p:spPr>
        <p:txBody>
          <a:bodyPr wrap="none" lIns="0" tIns="0" rIns="0" bIns="0" rtlCol="0" anchor="t"/>
          <a:lstStyle/>
          <a:p>
            <a:pPr>
              <a:lnSpc>
                <a:spcPts val="2031"/>
              </a:lnSpc>
            </a:pPr>
            <a:r>
              <a:rPr lang="en-US" sz="1253" dirty="0">
                <a:solidFill>
                  <a:srgbClr val="FFFFFF"/>
                </a:solidFill>
                <a:latin typeface="Source Sans 3" pitchFamily="34" charset="0"/>
                <a:ea typeface="Source Sans 3" pitchFamily="34" charset="-122"/>
                <a:cs typeface="Source Sans 3" pitchFamily="34" charset="-120"/>
              </a:rPr>
              <a:t>복잡한 비선형 관계를 모델링할 수 있는 고급 예측 모델</a:t>
            </a:r>
            <a:endParaRPr lang="en-US" sz="1253" dirty="0"/>
          </a:p>
        </p:txBody>
      </p:sp>
      <p:sp>
        <p:nvSpPr>
          <p:cNvPr id="12" name="Text 10"/>
          <p:cNvSpPr/>
          <p:nvPr/>
        </p:nvSpPr>
        <p:spPr>
          <a:xfrm>
            <a:off x="5201214" y="3729776"/>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다항 회귀</a:t>
            </a:r>
            <a:endParaRPr lang="en-US" sz="1253" dirty="0"/>
          </a:p>
        </p:txBody>
      </p:sp>
      <p:sp>
        <p:nvSpPr>
          <p:cNvPr id="13" name="Text 11"/>
          <p:cNvSpPr/>
          <p:nvPr/>
        </p:nvSpPr>
        <p:spPr>
          <a:xfrm>
            <a:off x="5201214" y="4045787"/>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결정트리</a:t>
            </a:r>
            <a:endParaRPr lang="en-US" sz="1253" dirty="0"/>
          </a:p>
        </p:txBody>
      </p:sp>
      <p:sp>
        <p:nvSpPr>
          <p:cNvPr id="14" name="Text 12"/>
          <p:cNvSpPr/>
          <p:nvPr/>
        </p:nvSpPr>
        <p:spPr>
          <a:xfrm>
            <a:off x="5201214" y="4361799"/>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신경망</a:t>
            </a:r>
            <a:endParaRPr lang="en-US" sz="1253"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9" y="1511809"/>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선형 모델의 이해</a:t>
            </a:r>
            <a:endParaRPr lang="en-US" sz="2979" dirty="0"/>
          </a:p>
        </p:txBody>
      </p:sp>
      <p:sp>
        <p:nvSpPr>
          <p:cNvPr id="4" name="Text 1"/>
          <p:cNvSpPr/>
          <p:nvPr/>
        </p:nvSpPr>
        <p:spPr>
          <a:xfrm>
            <a:off x="567209" y="2231543"/>
            <a:ext cx="2288183" cy="285942"/>
          </a:xfrm>
          <a:prstGeom prst="rect">
            <a:avLst/>
          </a:prstGeom>
          <a:noFill/>
          <a:ln/>
        </p:spPr>
        <p:txBody>
          <a:bodyPr wrap="none" lIns="0" tIns="0" rIns="0" bIns="0" rtlCol="0" anchor="t"/>
          <a:lstStyle/>
          <a:p>
            <a:pPr>
              <a:lnSpc>
                <a:spcPts val="2234"/>
              </a:lnSpc>
            </a:pPr>
            <a:r>
              <a:rPr lang="en-US" sz="1794" dirty="0">
                <a:solidFill>
                  <a:srgbClr val="000000"/>
                </a:solidFill>
                <a:latin typeface="Source Serif 4 Semi Bold" pitchFamily="34" charset="0"/>
                <a:ea typeface="Source Serif 4 Semi Bold" pitchFamily="34" charset="-122"/>
                <a:cs typeface="Source Serif 4 Semi Bold" pitchFamily="34" charset="-120"/>
              </a:rPr>
              <a:t>선형 회귀의 핵심 원리</a:t>
            </a:r>
            <a:endParaRPr lang="en-US" sz="1794" dirty="0"/>
          </a:p>
        </p:txBody>
      </p:sp>
      <p:sp>
        <p:nvSpPr>
          <p:cNvPr id="5" name="Text 2"/>
          <p:cNvSpPr/>
          <p:nvPr/>
        </p:nvSpPr>
        <p:spPr>
          <a:xfrm>
            <a:off x="567209" y="2760538"/>
            <a:ext cx="5056833"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입력 특성의 가중 합으로 결과를 예측하는 가장 기본적인 예측 알고리즘입니다. 예를 들어 기온과 강수량만으로 사고 건수를 예측할 때, 두 변수의 계수를 학습하여 예측 모델을 구성합니다.</a:t>
            </a:r>
            <a:endParaRPr lang="en-US" sz="1253" dirty="0"/>
          </a:p>
        </p:txBody>
      </p:sp>
      <p:sp>
        <p:nvSpPr>
          <p:cNvPr id="6" name="Shape 3"/>
          <p:cNvSpPr/>
          <p:nvPr/>
        </p:nvSpPr>
        <p:spPr>
          <a:xfrm>
            <a:off x="567209" y="3720828"/>
            <a:ext cx="364623" cy="364623"/>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7" name="Text 4"/>
          <p:cNvSpPr/>
          <p:nvPr/>
        </p:nvSpPr>
        <p:spPr>
          <a:xfrm>
            <a:off x="1093869" y="377653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장점</a:t>
            </a:r>
            <a:endParaRPr lang="en-US" sz="1489" dirty="0"/>
          </a:p>
        </p:txBody>
      </p:sp>
      <p:sp>
        <p:nvSpPr>
          <p:cNvPr id="8" name="Text 5"/>
          <p:cNvSpPr/>
          <p:nvPr/>
        </p:nvSpPr>
        <p:spPr>
          <a:xfrm>
            <a:off x="1093868" y="4112054"/>
            <a:ext cx="45301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해석이 쉽고 과적합 위험이 적음</a:t>
            </a:r>
            <a:endParaRPr lang="en-US" sz="1253" dirty="0"/>
          </a:p>
        </p:txBody>
      </p:sp>
      <p:sp>
        <p:nvSpPr>
          <p:cNvPr id="9" name="Shape 6"/>
          <p:cNvSpPr/>
          <p:nvPr/>
        </p:nvSpPr>
        <p:spPr>
          <a:xfrm>
            <a:off x="567209" y="4695547"/>
            <a:ext cx="364623" cy="364623"/>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10" name="Text 7"/>
          <p:cNvSpPr/>
          <p:nvPr/>
        </p:nvSpPr>
        <p:spPr>
          <a:xfrm>
            <a:off x="1093869" y="475125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한계</a:t>
            </a:r>
            <a:endParaRPr lang="en-US" sz="1489" dirty="0"/>
          </a:p>
        </p:txBody>
      </p:sp>
      <p:sp>
        <p:nvSpPr>
          <p:cNvPr id="11" name="Text 8"/>
          <p:cNvSpPr/>
          <p:nvPr/>
        </p:nvSpPr>
        <p:spPr>
          <a:xfrm>
            <a:off x="1093868" y="5086772"/>
            <a:ext cx="45301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비선형 관계에서는 성능 저하</a:t>
            </a:r>
            <a:endParaRPr lang="en-US" sz="1253"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2423729"/>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비선형 모델의 다양성</a:t>
            </a:r>
            <a:endParaRPr lang="en-US" sz="2979" dirty="0"/>
          </a:p>
        </p:txBody>
      </p:sp>
      <p:pic>
        <p:nvPicPr>
          <p:cNvPr id="3" name="Image 0" descr="preencoded.png"/>
          <p:cNvPicPr>
            <a:picLocks noChangeAspect="1"/>
          </p:cNvPicPr>
          <p:nvPr/>
        </p:nvPicPr>
        <p:blipFill>
          <a:blip r:embed="rId3"/>
          <a:stretch>
            <a:fillRect/>
          </a:stretch>
        </p:blipFill>
        <p:spPr>
          <a:xfrm>
            <a:off x="567210" y="3224561"/>
            <a:ext cx="405172" cy="405172"/>
          </a:xfrm>
          <a:prstGeom prst="rect">
            <a:avLst/>
          </a:prstGeom>
        </p:spPr>
      </p:pic>
      <p:sp>
        <p:nvSpPr>
          <p:cNvPr id="4" name="Text 1"/>
          <p:cNvSpPr/>
          <p:nvPr/>
        </p:nvSpPr>
        <p:spPr>
          <a:xfrm>
            <a:off x="1174968" y="3320735"/>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다항 회귀</a:t>
            </a:r>
            <a:endParaRPr lang="en-US" sz="1489" dirty="0"/>
          </a:p>
        </p:txBody>
      </p:sp>
      <p:sp>
        <p:nvSpPr>
          <p:cNvPr id="5" name="Text 2"/>
          <p:cNvSpPr/>
          <p:nvPr/>
        </p:nvSpPr>
        <p:spPr>
          <a:xfrm>
            <a:off x="1174968" y="3656254"/>
            <a:ext cx="2181045"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특성의 제곱 또는 고차 항을 포함하여 곡선 형태의 관계를 모델링합니다.</a:t>
            </a:r>
            <a:endParaRPr lang="en-US" sz="1253" dirty="0"/>
          </a:p>
        </p:txBody>
      </p:sp>
      <p:pic>
        <p:nvPicPr>
          <p:cNvPr id="6" name="Image 1" descr="preencoded.png"/>
          <p:cNvPicPr>
            <a:picLocks noChangeAspect="1"/>
          </p:cNvPicPr>
          <p:nvPr/>
        </p:nvPicPr>
        <p:blipFill>
          <a:blip r:embed="rId4"/>
          <a:stretch>
            <a:fillRect/>
          </a:stretch>
        </p:blipFill>
        <p:spPr>
          <a:xfrm>
            <a:off x="3558599" y="3224561"/>
            <a:ext cx="405172" cy="405172"/>
          </a:xfrm>
          <a:prstGeom prst="rect">
            <a:avLst/>
          </a:prstGeom>
        </p:spPr>
      </p:pic>
      <p:sp>
        <p:nvSpPr>
          <p:cNvPr id="7" name="Text 3"/>
          <p:cNvSpPr/>
          <p:nvPr/>
        </p:nvSpPr>
        <p:spPr>
          <a:xfrm>
            <a:off x="4166357" y="3320735"/>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결정트리/랜덤 포레스트</a:t>
            </a:r>
            <a:endParaRPr lang="en-US" sz="1489" dirty="0"/>
          </a:p>
        </p:txBody>
      </p:sp>
      <p:sp>
        <p:nvSpPr>
          <p:cNvPr id="8" name="Text 4"/>
          <p:cNvSpPr/>
          <p:nvPr/>
        </p:nvSpPr>
        <p:spPr>
          <a:xfrm>
            <a:off x="4166357" y="3656254"/>
            <a:ext cx="2181045"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데이터를 반복적으로 분할하여 비선형 패턴을 효과적으로 포착합니다.</a:t>
            </a:r>
            <a:endParaRPr lang="en-US" sz="1253" dirty="0"/>
          </a:p>
        </p:txBody>
      </p:sp>
      <p:pic>
        <p:nvPicPr>
          <p:cNvPr id="9" name="Image 2" descr="preencoded.png"/>
          <p:cNvPicPr>
            <a:picLocks noChangeAspect="1"/>
          </p:cNvPicPr>
          <p:nvPr/>
        </p:nvPicPr>
        <p:blipFill>
          <a:blip r:embed="rId5"/>
          <a:stretch>
            <a:fillRect/>
          </a:stretch>
        </p:blipFill>
        <p:spPr>
          <a:xfrm>
            <a:off x="6549989" y="3224561"/>
            <a:ext cx="405172" cy="405172"/>
          </a:xfrm>
          <a:prstGeom prst="rect">
            <a:avLst/>
          </a:prstGeom>
        </p:spPr>
      </p:pic>
      <p:sp>
        <p:nvSpPr>
          <p:cNvPr id="10" name="Text 5"/>
          <p:cNvSpPr/>
          <p:nvPr/>
        </p:nvSpPr>
        <p:spPr>
          <a:xfrm>
            <a:off x="7157747" y="3320735"/>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신경망</a:t>
            </a:r>
            <a:endParaRPr lang="en-US" sz="1489" dirty="0"/>
          </a:p>
        </p:txBody>
      </p:sp>
      <p:sp>
        <p:nvSpPr>
          <p:cNvPr id="11" name="Text 6"/>
          <p:cNvSpPr/>
          <p:nvPr/>
        </p:nvSpPr>
        <p:spPr>
          <a:xfrm>
            <a:off x="7157747" y="3656254"/>
            <a:ext cx="2181045"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여러 층의 비선형 활성함수를 이용해 복잡한 함수 근사를 수행합니다.</a:t>
            </a:r>
            <a:endParaRPr lang="en-US" sz="1253"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FC5DD-913C-95DF-6FF5-201DFAE0E765}"/>
              </a:ext>
            </a:extLst>
          </p:cNvPr>
          <p:cNvSpPr>
            <a:spLocks noGrp="1"/>
          </p:cNvSpPr>
          <p:nvPr>
            <p:ph type="title"/>
          </p:nvPr>
        </p:nvSpPr>
        <p:spPr/>
        <p:txBody>
          <a:bodyPr/>
          <a:lstStyle/>
          <a:p>
            <a:r>
              <a:rPr lang="ko-KR" altLang="en-US" dirty="0"/>
              <a:t>기반 기술 </a:t>
            </a:r>
            <a:r>
              <a:rPr lang="en-US" altLang="ko-KR" dirty="0"/>
              <a:t>- 2. </a:t>
            </a:r>
            <a:r>
              <a:rPr lang="ko-KR" altLang="en-US" dirty="0"/>
              <a:t>데이터 수집 및 분석 기술 </a:t>
            </a:r>
            <a:r>
              <a:rPr lang="en-US" altLang="ko-KR" dirty="0"/>
              <a:t>( </a:t>
            </a:r>
            <a:r>
              <a:rPr lang="ko-KR" altLang="en-US" dirty="0"/>
              <a:t>클라우드 </a:t>
            </a:r>
            <a:r>
              <a:rPr lang="en-US" altLang="ko-KR" dirty="0"/>
              <a:t>)</a:t>
            </a:r>
            <a:endParaRPr lang="ko-KR" altLang="en-US" dirty="0"/>
          </a:p>
        </p:txBody>
      </p:sp>
      <p:sp>
        <p:nvSpPr>
          <p:cNvPr id="3" name="내용 개체 틀 2">
            <a:extLst>
              <a:ext uri="{FF2B5EF4-FFF2-40B4-BE49-F238E27FC236}">
                <a16:creationId xmlns:a16="http://schemas.microsoft.com/office/drawing/2014/main" id="{D471FA00-6549-DE8E-873B-46144A10691E}"/>
              </a:ext>
            </a:extLst>
          </p:cNvPr>
          <p:cNvSpPr>
            <a:spLocks noGrp="1"/>
          </p:cNvSpPr>
          <p:nvPr>
            <p:ph idx="1"/>
          </p:nvPr>
        </p:nvSpPr>
        <p:spPr/>
        <p:txBody>
          <a:bodyPr/>
          <a:lstStyle/>
          <a:p>
            <a:r>
              <a:rPr lang="ko-KR" altLang="en-US" dirty="0"/>
              <a:t>빅데이터 관리</a:t>
            </a:r>
            <a:r>
              <a:rPr lang="en-US" altLang="ko-KR" dirty="0"/>
              <a:t>: </a:t>
            </a:r>
          </a:p>
          <a:p>
            <a:pPr lvl="1"/>
            <a:r>
              <a:rPr lang="ko-KR" altLang="en-US" dirty="0"/>
              <a:t>스마트시티에서 발생하는 방대한 데이터를 효율적으로 수집</a:t>
            </a:r>
            <a:r>
              <a:rPr lang="en-US" altLang="ko-KR" dirty="0"/>
              <a:t>, </a:t>
            </a:r>
            <a:r>
              <a:rPr lang="ko-KR" altLang="en-US" dirty="0"/>
              <a:t>저장</a:t>
            </a:r>
            <a:r>
              <a:rPr lang="en-US" altLang="ko-KR" dirty="0"/>
              <a:t>, </a:t>
            </a:r>
            <a:r>
              <a:rPr lang="ko-KR" altLang="en-US" dirty="0"/>
              <a:t>관리하는 기술</a:t>
            </a:r>
            <a:r>
              <a:rPr lang="en-US" altLang="ko-KR" dirty="0"/>
              <a:t>.</a:t>
            </a:r>
          </a:p>
          <a:p>
            <a:pPr lvl="1"/>
            <a:r>
              <a:rPr lang="ko-KR" altLang="en-US" dirty="0"/>
              <a:t>클라우드 데이터 허브</a:t>
            </a:r>
            <a:endParaRPr lang="en-US" altLang="ko-KR" dirty="0"/>
          </a:p>
          <a:p>
            <a:r>
              <a:rPr lang="ko-KR" altLang="en-US" dirty="0"/>
              <a:t>데이터 분석 및 </a:t>
            </a:r>
            <a:r>
              <a:rPr lang="ko-KR" altLang="en-US" dirty="0" err="1"/>
              <a:t>머신러닝</a:t>
            </a:r>
            <a:r>
              <a:rPr lang="en-US" altLang="ko-KR" dirty="0"/>
              <a:t>: </a:t>
            </a:r>
          </a:p>
          <a:p>
            <a:pPr lvl="1"/>
            <a:r>
              <a:rPr lang="ko-KR" altLang="en-US" dirty="0"/>
              <a:t>도시 데이터를 분석하여 인사이트를 도출하고 예측 모델을 개발하는 기술</a:t>
            </a:r>
            <a:r>
              <a:rPr lang="en-US" altLang="ko-KR" dirty="0"/>
              <a:t>.</a:t>
            </a:r>
          </a:p>
          <a:p>
            <a:r>
              <a:rPr lang="ko-KR" altLang="en-US" dirty="0"/>
              <a:t>실시간 데이터 처리</a:t>
            </a:r>
            <a:r>
              <a:rPr lang="en-US" altLang="ko-KR" dirty="0"/>
              <a:t>: </a:t>
            </a:r>
          </a:p>
          <a:p>
            <a:pPr lvl="1"/>
            <a:r>
              <a:rPr lang="ko-KR" altLang="en-US" dirty="0"/>
              <a:t>대규모의 스트리밍 데이터를 실시간으로 처리하는 기술 </a:t>
            </a:r>
            <a:r>
              <a:rPr lang="en-US" altLang="ko-KR" dirty="0"/>
              <a:t>(</a:t>
            </a:r>
            <a:r>
              <a:rPr lang="ko-KR" altLang="en-US" dirty="0"/>
              <a:t>예</a:t>
            </a:r>
            <a:r>
              <a:rPr lang="en-US" altLang="ko-KR" dirty="0"/>
              <a:t>: Apache Kafka, Spark).</a:t>
            </a:r>
            <a:endParaRPr lang="ko-KR" altLang="en-US" dirty="0"/>
          </a:p>
        </p:txBody>
      </p:sp>
      <p:pic>
        <p:nvPicPr>
          <p:cNvPr id="2051" name="Picture 3">
            <a:extLst>
              <a:ext uri="{FF2B5EF4-FFF2-40B4-BE49-F238E27FC236}">
                <a16:creationId xmlns:a16="http://schemas.microsoft.com/office/drawing/2014/main" id="{34B9B817-FB7C-C05C-AA31-E0A03AEC0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601" y="3181350"/>
            <a:ext cx="5252907"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3647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608"/>
          </a:xfrm>
          <a:prstGeom prst="rect">
            <a:avLst/>
          </a:prstGeom>
        </p:spPr>
      </p:pic>
      <p:sp>
        <p:nvSpPr>
          <p:cNvPr id="3" name="Text 0"/>
          <p:cNvSpPr/>
          <p:nvPr/>
        </p:nvSpPr>
        <p:spPr>
          <a:xfrm>
            <a:off x="452574" y="998532"/>
            <a:ext cx="3042822" cy="380343"/>
          </a:xfrm>
          <a:prstGeom prst="rect">
            <a:avLst/>
          </a:prstGeom>
          <a:noFill/>
          <a:ln/>
        </p:spPr>
        <p:txBody>
          <a:bodyPr wrap="none" lIns="0" tIns="0" rIns="0" bIns="0" rtlCol="0" anchor="t"/>
          <a:lstStyle/>
          <a:p>
            <a:pPr>
              <a:lnSpc>
                <a:spcPts val="2979"/>
              </a:lnSpc>
            </a:pPr>
            <a:r>
              <a:rPr lang="ko-KR" altLang="en-US" sz="2370" dirty="0">
                <a:solidFill>
                  <a:srgbClr val="000000"/>
                </a:solidFill>
                <a:latin typeface="Source Serif 4 Semi Bold" pitchFamily="34" charset="0"/>
                <a:ea typeface="Source Serif 4 Semi Bold" pitchFamily="34" charset="-122"/>
                <a:cs typeface="Source Serif 4 Semi Bold" pitchFamily="34" charset="-120"/>
              </a:rPr>
              <a:t>빅</a:t>
            </a:r>
            <a:r>
              <a:rPr lang="en-US" sz="2370" dirty="0">
                <a:solidFill>
                  <a:srgbClr val="000000"/>
                </a:solidFill>
                <a:latin typeface="Source Serif 4 Semi Bold" pitchFamily="34" charset="0"/>
                <a:ea typeface="Source Serif 4 Semi Bold" pitchFamily="34" charset="-122"/>
                <a:cs typeface="Source Serif 4 Semi Bold" pitchFamily="34" charset="-120"/>
              </a:rPr>
              <a:t> 데이터 준비 과정</a:t>
            </a:r>
            <a:endParaRPr lang="en-US" sz="2370" dirty="0"/>
          </a:p>
        </p:txBody>
      </p:sp>
      <p:sp>
        <p:nvSpPr>
          <p:cNvPr id="4" name="Text 1"/>
          <p:cNvSpPr/>
          <p:nvPr/>
        </p:nvSpPr>
        <p:spPr>
          <a:xfrm>
            <a:off x="452574" y="1572835"/>
            <a:ext cx="129307" cy="161633"/>
          </a:xfrm>
          <a:prstGeom prst="rect">
            <a:avLst/>
          </a:prstGeom>
          <a:noFill/>
          <a:ln/>
        </p:spPr>
        <p:txBody>
          <a:bodyPr wrap="none" lIns="0" tIns="0" rIns="0" bIns="0" rtlCol="0" anchor="t"/>
          <a:lstStyle/>
          <a:p>
            <a:pPr>
              <a:lnSpc>
                <a:spcPts val="1625"/>
              </a:lnSpc>
            </a:pPr>
            <a:r>
              <a:rPr lang="en-US" sz="1016" dirty="0">
                <a:solidFill>
                  <a:srgbClr val="272525"/>
                </a:solidFill>
                <a:latin typeface="Source Serif 4 Light" pitchFamily="34" charset="0"/>
                <a:ea typeface="Source Serif 4 Light" pitchFamily="34" charset="-122"/>
                <a:cs typeface="Source Serif 4 Light" pitchFamily="34" charset="-120"/>
              </a:rPr>
              <a:t>01</a:t>
            </a:r>
            <a:endParaRPr lang="en-US" sz="1016" dirty="0"/>
          </a:p>
        </p:txBody>
      </p:sp>
      <p:sp>
        <p:nvSpPr>
          <p:cNvPr id="5" name="Shape 2"/>
          <p:cNvSpPr/>
          <p:nvPr/>
        </p:nvSpPr>
        <p:spPr>
          <a:xfrm>
            <a:off x="452574" y="1777113"/>
            <a:ext cx="5286102" cy="15478"/>
          </a:xfrm>
          <a:prstGeom prst="rect">
            <a:avLst/>
          </a:prstGeom>
          <a:solidFill>
            <a:srgbClr val="BE49DF"/>
          </a:solidFill>
          <a:ln/>
        </p:spPr>
        <p:txBody>
          <a:bodyPr/>
          <a:lstStyle/>
          <a:p>
            <a:endParaRPr lang="ko-KR" altLang="en-US" sz="1219"/>
          </a:p>
        </p:txBody>
      </p:sp>
      <p:sp>
        <p:nvSpPr>
          <p:cNvPr id="6" name="Text 3"/>
          <p:cNvSpPr/>
          <p:nvPr/>
        </p:nvSpPr>
        <p:spPr>
          <a:xfrm>
            <a:off x="452574" y="1872723"/>
            <a:ext cx="1521371" cy="190091"/>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데이터 수집</a:t>
            </a:r>
            <a:endParaRPr lang="en-US" sz="1185" dirty="0"/>
          </a:p>
        </p:txBody>
      </p:sp>
      <p:sp>
        <p:nvSpPr>
          <p:cNvPr id="7" name="Text 4"/>
          <p:cNvSpPr/>
          <p:nvPr/>
        </p:nvSpPr>
        <p:spPr>
          <a:xfrm>
            <a:off x="452574" y="2140366"/>
            <a:ext cx="5286102" cy="413718"/>
          </a:xfrm>
          <a:prstGeom prst="rect">
            <a:avLst/>
          </a:prstGeom>
          <a:noFill/>
          <a:ln/>
        </p:spPr>
        <p:txBody>
          <a:bodyPr wrap="squar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AI HUB에서 </a:t>
            </a:r>
            <a:r>
              <a:rPr lang="en-US" sz="1016" dirty="0" err="1">
                <a:solidFill>
                  <a:srgbClr val="272525"/>
                </a:solidFill>
                <a:latin typeface="Source Sans 3" pitchFamily="34" charset="0"/>
                <a:ea typeface="Source Sans 3" pitchFamily="34" charset="-122"/>
                <a:cs typeface="Source Sans 3" pitchFamily="34" charset="-120"/>
              </a:rPr>
              <a:t>제공하는</a:t>
            </a:r>
            <a:r>
              <a:rPr lang="en-US" sz="1016" dirty="0">
                <a:solidFill>
                  <a:srgbClr val="272525"/>
                </a:solidFill>
                <a:latin typeface="Source Sans 3" pitchFamily="34" charset="0"/>
                <a:ea typeface="Source Sans 3" pitchFamily="34" charset="-122"/>
                <a:cs typeface="Source Sans 3" pitchFamily="34" charset="-120"/>
              </a:rPr>
              <a:t> </a:t>
            </a:r>
            <a:r>
              <a:rPr lang="ko-KR" altLang="en-US" sz="1016" dirty="0">
                <a:solidFill>
                  <a:srgbClr val="272525"/>
                </a:solidFill>
                <a:latin typeface="Source Sans 3" pitchFamily="34" charset="0"/>
                <a:ea typeface="Source Sans 3" pitchFamily="34" charset="-122"/>
                <a:cs typeface="Source Sans 3" pitchFamily="34" charset="-120"/>
              </a:rPr>
              <a:t>빅</a:t>
            </a:r>
            <a:r>
              <a:rPr lang="en-US" sz="1016" dirty="0">
                <a:solidFill>
                  <a:srgbClr val="272525"/>
                </a:solidFill>
                <a:latin typeface="Source Sans 3" pitchFamily="34" charset="0"/>
                <a:ea typeface="Source Sans 3" pitchFamily="34" charset="-122"/>
                <a:cs typeface="Source Sans 3" pitchFamily="34" charset="-120"/>
              </a:rPr>
              <a:t> 정보 데이터를 소규모 샘플로 추출합니다. CSV 파일 형태로 시간별 관측값을 확인합니다.</a:t>
            </a:r>
            <a:endParaRPr lang="en-US" sz="1016" dirty="0"/>
          </a:p>
        </p:txBody>
      </p:sp>
      <p:sp>
        <p:nvSpPr>
          <p:cNvPr id="8" name="Text 5"/>
          <p:cNvSpPr/>
          <p:nvPr/>
        </p:nvSpPr>
        <p:spPr>
          <a:xfrm>
            <a:off x="452574" y="2780370"/>
            <a:ext cx="129307" cy="161633"/>
          </a:xfrm>
          <a:prstGeom prst="rect">
            <a:avLst/>
          </a:prstGeom>
          <a:noFill/>
          <a:ln/>
        </p:spPr>
        <p:txBody>
          <a:bodyPr wrap="none" lIns="0" tIns="0" rIns="0" bIns="0" rtlCol="0" anchor="t"/>
          <a:lstStyle/>
          <a:p>
            <a:pPr>
              <a:lnSpc>
                <a:spcPts val="1625"/>
              </a:lnSpc>
            </a:pPr>
            <a:r>
              <a:rPr lang="en-US" sz="1016" dirty="0">
                <a:solidFill>
                  <a:srgbClr val="272525"/>
                </a:solidFill>
                <a:latin typeface="Source Serif 4 Light" pitchFamily="34" charset="0"/>
                <a:ea typeface="Source Serif 4 Light" pitchFamily="34" charset="-122"/>
                <a:cs typeface="Source Serif 4 Light" pitchFamily="34" charset="-120"/>
              </a:rPr>
              <a:t>02</a:t>
            </a:r>
            <a:endParaRPr lang="en-US" sz="1016" dirty="0"/>
          </a:p>
        </p:txBody>
      </p:sp>
      <p:sp>
        <p:nvSpPr>
          <p:cNvPr id="9" name="Shape 6"/>
          <p:cNvSpPr/>
          <p:nvPr/>
        </p:nvSpPr>
        <p:spPr>
          <a:xfrm>
            <a:off x="452574" y="2984650"/>
            <a:ext cx="5286102" cy="15478"/>
          </a:xfrm>
          <a:prstGeom prst="rect">
            <a:avLst/>
          </a:prstGeom>
          <a:solidFill>
            <a:srgbClr val="BE49DF"/>
          </a:solidFill>
          <a:ln/>
        </p:spPr>
        <p:txBody>
          <a:bodyPr/>
          <a:lstStyle/>
          <a:p>
            <a:endParaRPr lang="ko-KR" altLang="en-US" sz="1219"/>
          </a:p>
        </p:txBody>
      </p:sp>
      <p:sp>
        <p:nvSpPr>
          <p:cNvPr id="10" name="Text 7"/>
          <p:cNvSpPr/>
          <p:nvPr/>
        </p:nvSpPr>
        <p:spPr>
          <a:xfrm>
            <a:off x="452574" y="3080259"/>
            <a:ext cx="1521371" cy="190091"/>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특성 선택</a:t>
            </a:r>
            <a:endParaRPr lang="en-US" sz="1185" dirty="0"/>
          </a:p>
        </p:txBody>
      </p:sp>
      <p:sp>
        <p:nvSpPr>
          <p:cNvPr id="11" name="Text 8"/>
          <p:cNvSpPr/>
          <p:nvPr/>
        </p:nvSpPr>
        <p:spPr>
          <a:xfrm>
            <a:off x="452574" y="3347901"/>
            <a:ext cx="5286102" cy="413718"/>
          </a:xfrm>
          <a:prstGeom prst="rect">
            <a:avLst/>
          </a:prstGeom>
          <a:noFill/>
          <a:ln/>
        </p:spPr>
        <p:txBody>
          <a:bodyPr wrap="squar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목표 변수(도로 사고 건수, 침수 발생 여부)를 정의하고, 입력 특성으로 기온, 강수량, 풍속 등을 선택합니다.</a:t>
            </a:r>
            <a:endParaRPr lang="en-US" sz="1016" dirty="0"/>
          </a:p>
        </p:txBody>
      </p:sp>
      <p:sp>
        <p:nvSpPr>
          <p:cNvPr id="12" name="Text 9"/>
          <p:cNvSpPr/>
          <p:nvPr/>
        </p:nvSpPr>
        <p:spPr>
          <a:xfrm>
            <a:off x="452574" y="3987906"/>
            <a:ext cx="129307" cy="161633"/>
          </a:xfrm>
          <a:prstGeom prst="rect">
            <a:avLst/>
          </a:prstGeom>
          <a:noFill/>
          <a:ln/>
        </p:spPr>
        <p:txBody>
          <a:bodyPr wrap="none" lIns="0" tIns="0" rIns="0" bIns="0" rtlCol="0" anchor="t"/>
          <a:lstStyle/>
          <a:p>
            <a:pPr>
              <a:lnSpc>
                <a:spcPts val="1625"/>
              </a:lnSpc>
            </a:pPr>
            <a:r>
              <a:rPr lang="en-US" sz="1016" dirty="0">
                <a:solidFill>
                  <a:srgbClr val="272525"/>
                </a:solidFill>
                <a:latin typeface="Source Serif 4 Light" pitchFamily="34" charset="0"/>
                <a:ea typeface="Source Serif 4 Light" pitchFamily="34" charset="-122"/>
                <a:cs typeface="Source Serif 4 Light" pitchFamily="34" charset="-120"/>
              </a:rPr>
              <a:t>03</a:t>
            </a:r>
            <a:endParaRPr lang="en-US" sz="1016" dirty="0"/>
          </a:p>
        </p:txBody>
      </p:sp>
      <p:sp>
        <p:nvSpPr>
          <p:cNvPr id="13" name="Shape 10"/>
          <p:cNvSpPr/>
          <p:nvPr/>
        </p:nvSpPr>
        <p:spPr>
          <a:xfrm>
            <a:off x="452574" y="4192185"/>
            <a:ext cx="5286102" cy="15478"/>
          </a:xfrm>
          <a:prstGeom prst="rect">
            <a:avLst/>
          </a:prstGeom>
          <a:solidFill>
            <a:srgbClr val="BE49DF"/>
          </a:solidFill>
          <a:ln/>
        </p:spPr>
        <p:txBody>
          <a:bodyPr/>
          <a:lstStyle/>
          <a:p>
            <a:endParaRPr lang="ko-KR" altLang="en-US" sz="1219"/>
          </a:p>
        </p:txBody>
      </p:sp>
      <p:sp>
        <p:nvSpPr>
          <p:cNvPr id="14" name="Text 11"/>
          <p:cNvSpPr/>
          <p:nvPr/>
        </p:nvSpPr>
        <p:spPr>
          <a:xfrm>
            <a:off x="452574" y="4287795"/>
            <a:ext cx="1521371" cy="190091"/>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데이터 분할</a:t>
            </a:r>
            <a:endParaRPr lang="en-US" sz="1185" dirty="0"/>
          </a:p>
        </p:txBody>
      </p:sp>
      <p:sp>
        <p:nvSpPr>
          <p:cNvPr id="15" name="Text 12"/>
          <p:cNvSpPr/>
          <p:nvPr/>
        </p:nvSpPr>
        <p:spPr>
          <a:xfrm>
            <a:off x="452574" y="4555437"/>
            <a:ext cx="5286102" cy="206858"/>
          </a:xfrm>
          <a:prstGeom prst="rect">
            <a:avLst/>
          </a:prstGeom>
          <a:noFill/>
          <a:ln/>
        </p:spPr>
        <p:txBody>
          <a:bodyPr wrap="non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시간 순서에 맞춰 훈련 세트, 검증 세트, 테스트 세트로 나누어 미래 정보 누수를 방지합니다.</a:t>
            </a:r>
            <a:endParaRPr lang="en-US" sz="1016" dirty="0"/>
          </a:p>
        </p:txBody>
      </p:sp>
      <p:sp>
        <p:nvSpPr>
          <p:cNvPr id="16" name="Text 13"/>
          <p:cNvSpPr/>
          <p:nvPr/>
        </p:nvSpPr>
        <p:spPr>
          <a:xfrm>
            <a:off x="452574" y="4988583"/>
            <a:ext cx="129307" cy="161633"/>
          </a:xfrm>
          <a:prstGeom prst="rect">
            <a:avLst/>
          </a:prstGeom>
          <a:noFill/>
          <a:ln/>
        </p:spPr>
        <p:txBody>
          <a:bodyPr wrap="none" lIns="0" tIns="0" rIns="0" bIns="0" rtlCol="0" anchor="t"/>
          <a:lstStyle/>
          <a:p>
            <a:pPr>
              <a:lnSpc>
                <a:spcPts val="1625"/>
              </a:lnSpc>
            </a:pPr>
            <a:r>
              <a:rPr lang="en-US" sz="1016" dirty="0">
                <a:solidFill>
                  <a:srgbClr val="272525"/>
                </a:solidFill>
                <a:latin typeface="Source Serif 4 Light" pitchFamily="34" charset="0"/>
                <a:ea typeface="Source Serif 4 Light" pitchFamily="34" charset="-122"/>
                <a:cs typeface="Source Serif 4 Light" pitchFamily="34" charset="-120"/>
              </a:rPr>
              <a:t>04</a:t>
            </a:r>
            <a:endParaRPr lang="en-US" sz="1016" dirty="0"/>
          </a:p>
        </p:txBody>
      </p:sp>
      <p:sp>
        <p:nvSpPr>
          <p:cNvPr id="17" name="Shape 14"/>
          <p:cNvSpPr/>
          <p:nvPr/>
        </p:nvSpPr>
        <p:spPr>
          <a:xfrm>
            <a:off x="452574" y="5192862"/>
            <a:ext cx="5286102" cy="15478"/>
          </a:xfrm>
          <a:prstGeom prst="rect">
            <a:avLst/>
          </a:prstGeom>
          <a:solidFill>
            <a:srgbClr val="BE49DF"/>
          </a:solidFill>
          <a:ln/>
        </p:spPr>
        <p:txBody>
          <a:bodyPr/>
          <a:lstStyle/>
          <a:p>
            <a:endParaRPr lang="ko-KR" altLang="en-US" sz="1219"/>
          </a:p>
        </p:txBody>
      </p:sp>
      <p:sp>
        <p:nvSpPr>
          <p:cNvPr id="18" name="Text 15"/>
          <p:cNvSpPr/>
          <p:nvPr/>
        </p:nvSpPr>
        <p:spPr>
          <a:xfrm>
            <a:off x="452574" y="5288471"/>
            <a:ext cx="1521371" cy="190091"/>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데이터 시각화</a:t>
            </a:r>
            <a:endParaRPr lang="en-US" sz="1185" dirty="0"/>
          </a:p>
        </p:txBody>
      </p:sp>
      <p:sp>
        <p:nvSpPr>
          <p:cNvPr id="19" name="Text 16"/>
          <p:cNvSpPr/>
          <p:nvPr/>
        </p:nvSpPr>
        <p:spPr>
          <a:xfrm>
            <a:off x="452574" y="5556114"/>
            <a:ext cx="5286102" cy="206858"/>
          </a:xfrm>
          <a:prstGeom prst="rect">
            <a:avLst/>
          </a:prstGeom>
          <a:noFill/>
          <a:ln/>
        </p:spPr>
        <p:txBody>
          <a:bodyPr wrap="non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선 그래프, 산점도, 상관행렬을 통해 패턴과 계절성을 관찰하여 모델 선택에 활용합니다.</a:t>
            </a:r>
            <a:endParaRPr lang="en-US" sz="1016"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9" y="1301726"/>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선형 회귀 모델 실습</a:t>
            </a:r>
            <a:endParaRPr lang="en-US" sz="2979" dirty="0"/>
          </a:p>
        </p:txBody>
      </p:sp>
      <p:pic>
        <p:nvPicPr>
          <p:cNvPr id="4" name="Image 1" descr="preencoded.png"/>
          <p:cNvPicPr>
            <a:picLocks noChangeAspect="1"/>
          </p:cNvPicPr>
          <p:nvPr/>
        </p:nvPicPr>
        <p:blipFill>
          <a:blip r:embed="rId4"/>
          <a:stretch>
            <a:fillRect/>
          </a:stretch>
        </p:blipFill>
        <p:spPr>
          <a:xfrm>
            <a:off x="567209" y="2021458"/>
            <a:ext cx="810344" cy="1178273"/>
          </a:xfrm>
          <a:prstGeom prst="rect">
            <a:avLst/>
          </a:prstGeom>
        </p:spPr>
      </p:pic>
      <p:sp>
        <p:nvSpPr>
          <p:cNvPr id="5" name="Text 1"/>
          <p:cNvSpPr/>
          <p:nvPr/>
        </p:nvSpPr>
        <p:spPr>
          <a:xfrm>
            <a:off x="1539590" y="2183495"/>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모델 학습</a:t>
            </a:r>
            <a:endParaRPr lang="en-US" sz="1489" dirty="0"/>
          </a:p>
        </p:txBody>
      </p:sp>
      <p:sp>
        <p:nvSpPr>
          <p:cNvPr id="6" name="Text 2"/>
          <p:cNvSpPr/>
          <p:nvPr/>
        </p:nvSpPr>
        <p:spPr>
          <a:xfrm>
            <a:off x="1539590" y="2519016"/>
            <a:ext cx="4084452"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scikit-learn의 LinearRegression 클래스를 사용하여 훈련 세트로 모델을 적합시킵니다.</a:t>
            </a:r>
            <a:endParaRPr lang="en-US" sz="1253" dirty="0"/>
          </a:p>
        </p:txBody>
      </p:sp>
      <p:pic>
        <p:nvPicPr>
          <p:cNvPr id="7" name="Image 2" descr="preencoded.png"/>
          <p:cNvPicPr>
            <a:picLocks noChangeAspect="1"/>
          </p:cNvPicPr>
          <p:nvPr/>
        </p:nvPicPr>
        <p:blipFill>
          <a:blip r:embed="rId5"/>
          <a:stretch>
            <a:fillRect/>
          </a:stretch>
        </p:blipFill>
        <p:spPr>
          <a:xfrm>
            <a:off x="567209" y="3199730"/>
            <a:ext cx="810344" cy="1178273"/>
          </a:xfrm>
          <a:prstGeom prst="rect">
            <a:avLst/>
          </a:prstGeom>
        </p:spPr>
      </p:pic>
      <p:sp>
        <p:nvSpPr>
          <p:cNvPr id="8" name="Text 3"/>
          <p:cNvSpPr/>
          <p:nvPr/>
        </p:nvSpPr>
        <p:spPr>
          <a:xfrm>
            <a:off x="1539590" y="3361768"/>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예측과 평가</a:t>
            </a:r>
            <a:endParaRPr lang="en-US" sz="1489" dirty="0"/>
          </a:p>
        </p:txBody>
      </p:sp>
      <p:sp>
        <p:nvSpPr>
          <p:cNvPr id="9" name="Text 4"/>
          <p:cNvSpPr/>
          <p:nvPr/>
        </p:nvSpPr>
        <p:spPr>
          <a:xfrm>
            <a:off x="1539590" y="3697288"/>
            <a:ext cx="4084452"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테스트 세트에서 MSE, MAE, R² 등 회귀 지표를 계산하여 성능을 평가합니다.</a:t>
            </a:r>
            <a:endParaRPr lang="en-US" sz="1253" dirty="0"/>
          </a:p>
        </p:txBody>
      </p:sp>
      <p:pic>
        <p:nvPicPr>
          <p:cNvPr id="10" name="Image 3" descr="preencoded.png"/>
          <p:cNvPicPr>
            <a:picLocks noChangeAspect="1"/>
          </p:cNvPicPr>
          <p:nvPr/>
        </p:nvPicPr>
        <p:blipFill>
          <a:blip r:embed="rId6"/>
          <a:stretch>
            <a:fillRect/>
          </a:stretch>
        </p:blipFill>
        <p:spPr>
          <a:xfrm>
            <a:off x="567209" y="4378002"/>
            <a:ext cx="810344" cy="1178273"/>
          </a:xfrm>
          <a:prstGeom prst="rect">
            <a:avLst/>
          </a:prstGeom>
        </p:spPr>
      </p:pic>
      <p:sp>
        <p:nvSpPr>
          <p:cNvPr id="11" name="Text 5"/>
          <p:cNvSpPr/>
          <p:nvPr/>
        </p:nvSpPr>
        <p:spPr>
          <a:xfrm>
            <a:off x="1539590" y="4540040"/>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잔차 분석</a:t>
            </a:r>
            <a:endParaRPr lang="en-US" sz="1489" dirty="0"/>
          </a:p>
        </p:txBody>
      </p:sp>
      <p:sp>
        <p:nvSpPr>
          <p:cNvPr id="12" name="Text 6"/>
          <p:cNvSpPr/>
          <p:nvPr/>
        </p:nvSpPr>
        <p:spPr>
          <a:xfrm>
            <a:off x="1539590" y="4875561"/>
            <a:ext cx="4084452"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예측값과 실제값의 차이를 시각화하여 선형성 가정의 적합성을 확인합니다.</a:t>
            </a:r>
            <a:endParaRPr lang="en-US" sz="1253"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CDF559-7D30-F628-2AF3-885668DF6FD1}"/>
              </a:ext>
            </a:extLst>
          </p:cNvPr>
          <p:cNvSpPr>
            <a:spLocks noGrp="1"/>
          </p:cNvSpPr>
          <p:nvPr>
            <p:ph type="title"/>
          </p:nvPr>
        </p:nvSpPr>
        <p:spPr/>
        <p:txBody>
          <a:bodyPr/>
          <a:lstStyle/>
          <a:p>
            <a:r>
              <a:rPr lang="ko-KR" altLang="en-US" dirty="0"/>
              <a:t>선형회귀</a:t>
            </a:r>
          </a:p>
        </p:txBody>
      </p:sp>
      <p:sp>
        <p:nvSpPr>
          <p:cNvPr id="3" name="텍스트 개체 틀 2">
            <a:extLst>
              <a:ext uri="{FF2B5EF4-FFF2-40B4-BE49-F238E27FC236}">
                <a16:creationId xmlns:a16="http://schemas.microsoft.com/office/drawing/2014/main" id="{7E3E8229-CB11-F477-AFF7-6F74E11674BD}"/>
              </a:ext>
            </a:extLst>
          </p:cNvPr>
          <p:cNvSpPr>
            <a:spLocks noGrp="1"/>
          </p:cNvSpPr>
          <p:nvPr>
            <p:ph type="body" idx="1"/>
          </p:nvPr>
        </p:nvSpPr>
        <p:spPr/>
        <p:txBody>
          <a:bodyPr/>
          <a:lstStyle/>
          <a:p>
            <a:r>
              <a:rPr lang="ko-KR" altLang="en-US" dirty="0"/>
              <a:t>선형회귀 실습</a:t>
            </a:r>
            <a:r>
              <a:rPr lang="en-US" altLang="ko-KR" dirty="0"/>
              <a:t>, </a:t>
            </a:r>
            <a:r>
              <a:rPr lang="ko-KR" altLang="en-US" dirty="0"/>
              <a:t>오렌지를 이용한 </a:t>
            </a:r>
            <a:r>
              <a:rPr lang="ko-KR" altLang="en-US" dirty="0" err="1"/>
              <a:t>머신러닝</a:t>
            </a:r>
            <a:r>
              <a:rPr lang="ko-KR" altLang="en-US" dirty="0"/>
              <a:t> </a:t>
            </a:r>
            <a:r>
              <a:rPr lang="en-US" altLang="ko-KR" dirty="0"/>
              <a:t>- </a:t>
            </a:r>
            <a:r>
              <a:rPr lang="ko-KR" altLang="en-US" dirty="0"/>
              <a:t>선형회귀</a:t>
            </a:r>
          </a:p>
        </p:txBody>
      </p:sp>
    </p:spTree>
    <p:extLst>
      <p:ext uri="{BB962C8B-B14F-4D97-AF65-F5344CB8AC3E}">
        <p14:creationId xmlns:p14="http://schemas.microsoft.com/office/powerpoint/2010/main" val="13486716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C78095-9F2A-9E40-EF1D-76E8BD2DCC49}"/>
              </a:ext>
            </a:extLst>
          </p:cNvPr>
          <p:cNvSpPr>
            <a:spLocks noGrp="1"/>
          </p:cNvSpPr>
          <p:nvPr>
            <p:ph type="title"/>
          </p:nvPr>
        </p:nvSpPr>
        <p:spPr/>
        <p:txBody>
          <a:bodyPr/>
          <a:lstStyle/>
          <a:p>
            <a:r>
              <a:rPr lang="ko-KR" altLang="en-US" dirty="0"/>
              <a:t>선형 회귀</a:t>
            </a:r>
          </a:p>
        </p:txBody>
      </p:sp>
      <p:pic>
        <p:nvPicPr>
          <p:cNvPr id="5" name="내용 개체 틀 4">
            <a:extLst>
              <a:ext uri="{FF2B5EF4-FFF2-40B4-BE49-F238E27FC236}">
                <a16:creationId xmlns:a16="http://schemas.microsoft.com/office/drawing/2014/main" id="{3AB1D4B0-F6C4-9BB1-12DE-85C858C29237}"/>
              </a:ext>
            </a:extLst>
          </p:cNvPr>
          <p:cNvPicPr>
            <a:picLocks noGrp="1" noChangeAspect="1"/>
          </p:cNvPicPr>
          <p:nvPr>
            <p:ph idx="1"/>
          </p:nvPr>
        </p:nvPicPr>
        <p:blipFill>
          <a:blip r:embed="rId2"/>
          <a:stretch>
            <a:fillRect/>
          </a:stretch>
        </p:blipFill>
        <p:spPr>
          <a:xfrm>
            <a:off x="970697" y="1909969"/>
            <a:ext cx="7964607" cy="3444364"/>
          </a:xfrm>
        </p:spPr>
      </p:pic>
    </p:spTree>
    <p:extLst>
      <p:ext uri="{BB962C8B-B14F-4D97-AF65-F5344CB8AC3E}">
        <p14:creationId xmlns:p14="http://schemas.microsoft.com/office/powerpoint/2010/main" val="21314475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051E8C-F497-353A-45B2-BC37AC8611D0}"/>
              </a:ext>
            </a:extLst>
          </p:cNvPr>
          <p:cNvSpPr>
            <a:spLocks noGrp="1"/>
          </p:cNvSpPr>
          <p:nvPr>
            <p:ph type="title"/>
          </p:nvPr>
        </p:nvSpPr>
        <p:spPr/>
        <p:txBody>
          <a:bodyPr/>
          <a:lstStyle/>
          <a:p>
            <a:r>
              <a:rPr lang="ko-KR" altLang="en-US" dirty="0"/>
              <a:t>선형 회귀</a:t>
            </a:r>
          </a:p>
        </p:txBody>
      </p:sp>
      <p:pic>
        <p:nvPicPr>
          <p:cNvPr id="5" name="내용 개체 틀 4">
            <a:extLst>
              <a:ext uri="{FF2B5EF4-FFF2-40B4-BE49-F238E27FC236}">
                <a16:creationId xmlns:a16="http://schemas.microsoft.com/office/drawing/2014/main" id="{22CFC2CB-A76B-ED96-77D2-696E8994A863}"/>
              </a:ext>
            </a:extLst>
          </p:cNvPr>
          <p:cNvPicPr>
            <a:picLocks noGrp="1" noChangeAspect="1"/>
          </p:cNvPicPr>
          <p:nvPr>
            <p:ph idx="1"/>
          </p:nvPr>
        </p:nvPicPr>
        <p:blipFill>
          <a:blip r:embed="rId2"/>
          <a:stretch>
            <a:fillRect/>
          </a:stretch>
        </p:blipFill>
        <p:spPr>
          <a:xfrm>
            <a:off x="622390" y="1615843"/>
            <a:ext cx="8661220" cy="4032615"/>
          </a:xfrm>
        </p:spPr>
      </p:pic>
    </p:spTree>
    <p:extLst>
      <p:ext uri="{BB962C8B-B14F-4D97-AF65-F5344CB8AC3E}">
        <p14:creationId xmlns:p14="http://schemas.microsoft.com/office/powerpoint/2010/main" val="26786931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D89FDD-A55B-C82B-46E4-627A4C14E9E1}"/>
              </a:ext>
            </a:extLst>
          </p:cNvPr>
          <p:cNvSpPr>
            <a:spLocks noGrp="1"/>
          </p:cNvSpPr>
          <p:nvPr>
            <p:ph type="title"/>
          </p:nvPr>
        </p:nvSpPr>
        <p:spPr/>
        <p:txBody>
          <a:bodyPr/>
          <a:lstStyle/>
          <a:p>
            <a:r>
              <a:rPr lang="ko-KR" altLang="en-US" dirty="0"/>
              <a:t>선형 회귀</a:t>
            </a:r>
          </a:p>
        </p:txBody>
      </p:sp>
      <p:pic>
        <p:nvPicPr>
          <p:cNvPr id="9" name="내용 개체 틀 8">
            <a:extLst>
              <a:ext uri="{FF2B5EF4-FFF2-40B4-BE49-F238E27FC236}">
                <a16:creationId xmlns:a16="http://schemas.microsoft.com/office/drawing/2014/main" id="{877FE705-5C12-816C-34B1-160006DC38B5}"/>
              </a:ext>
            </a:extLst>
          </p:cNvPr>
          <p:cNvPicPr>
            <a:picLocks noGrp="1" noChangeAspect="1"/>
          </p:cNvPicPr>
          <p:nvPr>
            <p:ph idx="1"/>
          </p:nvPr>
        </p:nvPicPr>
        <p:blipFill>
          <a:blip r:embed="rId2"/>
          <a:stretch>
            <a:fillRect/>
          </a:stretch>
        </p:blipFill>
        <p:spPr>
          <a:xfrm>
            <a:off x="2131718" y="1515221"/>
            <a:ext cx="5642564" cy="4233858"/>
          </a:xfrm>
        </p:spPr>
      </p:pic>
    </p:spTree>
    <p:extLst>
      <p:ext uri="{BB962C8B-B14F-4D97-AF65-F5344CB8AC3E}">
        <p14:creationId xmlns:p14="http://schemas.microsoft.com/office/powerpoint/2010/main" val="15650688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911C87-1CB4-3BCE-F99F-5A59A8F3C5DB}"/>
              </a:ext>
            </a:extLst>
          </p:cNvPr>
          <p:cNvSpPr>
            <a:spLocks noGrp="1"/>
          </p:cNvSpPr>
          <p:nvPr>
            <p:ph type="title"/>
          </p:nvPr>
        </p:nvSpPr>
        <p:spPr/>
        <p:txBody>
          <a:bodyPr/>
          <a:lstStyle/>
          <a:p>
            <a:r>
              <a:rPr lang="ko-KR" altLang="en-US" dirty="0"/>
              <a:t>회귀 분석과 독립 변수</a:t>
            </a:r>
            <a:r>
              <a:rPr lang="en-US" altLang="ko-KR" dirty="0"/>
              <a:t>, </a:t>
            </a:r>
            <a:r>
              <a:rPr lang="ko-KR" altLang="en-US" dirty="0"/>
              <a:t>종속 변수</a:t>
            </a:r>
          </a:p>
        </p:txBody>
      </p:sp>
      <p:pic>
        <p:nvPicPr>
          <p:cNvPr id="7" name="내용 개체 틀 6">
            <a:extLst>
              <a:ext uri="{FF2B5EF4-FFF2-40B4-BE49-F238E27FC236}">
                <a16:creationId xmlns:a16="http://schemas.microsoft.com/office/drawing/2014/main" id="{1C49AD5F-9670-C9DB-21BF-6CCD4AD9B57B}"/>
              </a:ext>
            </a:extLst>
          </p:cNvPr>
          <p:cNvPicPr>
            <a:picLocks noGrp="1" noChangeAspect="1"/>
          </p:cNvPicPr>
          <p:nvPr>
            <p:ph idx="1"/>
          </p:nvPr>
        </p:nvPicPr>
        <p:blipFill>
          <a:blip r:embed="rId2"/>
          <a:stretch>
            <a:fillRect/>
          </a:stretch>
        </p:blipFill>
        <p:spPr>
          <a:xfrm>
            <a:off x="1082929" y="1890618"/>
            <a:ext cx="7740142" cy="3483064"/>
          </a:xfrm>
        </p:spPr>
      </p:pic>
    </p:spTree>
    <p:extLst>
      <p:ext uri="{BB962C8B-B14F-4D97-AF65-F5344CB8AC3E}">
        <p14:creationId xmlns:p14="http://schemas.microsoft.com/office/powerpoint/2010/main" val="23352824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71A59E-0F08-320D-C2BF-4FFDB18C522C}"/>
              </a:ext>
            </a:extLst>
          </p:cNvPr>
          <p:cNvSpPr>
            <a:spLocks noGrp="1"/>
          </p:cNvSpPr>
          <p:nvPr>
            <p:ph type="title"/>
          </p:nvPr>
        </p:nvSpPr>
        <p:spPr/>
        <p:txBody>
          <a:bodyPr/>
          <a:lstStyle/>
          <a:p>
            <a:r>
              <a:rPr lang="ko-KR" altLang="en-US" dirty="0"/>
              <a:t>선형 회귀 분석과 가설</a:t>
            </a:r>
          </a:p>
        </p:txBody>
      </p:sp>
      <p:pic>
        <p:nvPicPr>
          <p:cNvPr id="7" name="내용 개체 틀 6">
            <a:extLst>
              <a:ext uri="{FF2B5EF4-FFF2-40B4-BE49-F238E27FC236}">
                <a16:creationId xmlns:a16="http://schemas.microsoft.com/office/drawing/2014/main" id="{04A3BF66-DCED-9357-9417-D63D56663B94}"/>
              </a:ext>
            </a:extLst>
          </p:cNvPr>
          <p:cNvPicPr>
            <a:picLocks noGrp="1" noChangeAspect="1"/>
          </p:cNvPicPr>
          <p:nvPr>
            <p:ph idx="1"/>
          </p:nvPr>
        </p:nvPicPr>
        <p:blipFill>
          <a:blip r:embed="rId2"/>
          <a:stretch>
            <a:fillRect/>
          </a:stretch>
        </p:blipFill>
        <p:spPr>
          <a:xfrm>
            <a:off x="603040" y="1662284"/>
            <a:ext cx="8699920" cy="3939733"/>
          </a:xfrm>
        </p:spPr>
      </p:pic>
    </p:spTree>
    <p:extLst>
      <p:ext uri="{BB962C8B-B14F-4D97-AF65-F5344CB8AC3E}">
        <p14:creationId xmlns:p14="http://schemas.microsoft.com/office/powerpoint/2010/main" val="31894292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3A4CC-E637-A095-9DFA-CB6E7FC0290C}"/>
              </a:ext>
            </a:extLst>
          </p:cNvPr>
          <p:cNvSpPr>
            <a:spLocks noGrp="1"/>
          </p:cNvSpPr>
          <p:nvPr>
            <p:ph type="title"/>
          </p:nvPr>
        </p:nvSpPr>
        <p:spPr/>
        <p:txBody>
          <a:bodyPr/>
          <a:lstStyle/>
          <a:p>
            <a:r>
              <a:rPr lang="ko-KR" altLang="en-US" dirty="0"/>
              <a:t>선형 회귀 모델의 계수와 절편</a:t>
            </a:r>
          </a:p>
        </p:txBody>
      </p:sp>
      <p:pic>
        <p:nvPicPr>
          <p:cNvPr id="7" name="내용 개체 틀 6">
            <a:extLst>
              <a:ext uri="{FF2B5EF4-FFF2-40B4-BE49-F238E27FC236}">
                <a16:creationId xmlns:a16="http://schemas.microsoft.com/office/drawing/2014/main" id="{D7E9131E-EFBB-D783-973B-775413C4C3EE}"/>
              </a:ext>
            </a:extLst>
          </p:cNvPr>
          <p:cNvPicPr>
            <a:picLocks noGrp="1" noChangeAspect="1"/>
          </p:cNvPicPr>
          <p:nvPr>
            <p:ph idx="1"/>
          </p:nvPr>
        </p:nvPicPr>
        <p:blipFill>
          <a:blip r:embed="rId2"/>
          <a:stretch>
            <a:fillRect/>
          </a:stretch>
        </p:blipFill>
        <p:spPr>
          <a:xfrm>
            <a:off x="812024" y="1995111"/>
            <a:ext cx="8281953" cy="3274080"/>
          </a:xfrm>
        </p:spPr>
      </p:pic>
    </p:spTree>
    <p:extLst>
      <p:ext uri="{BB962C8B-B14F-4D97-AF65-F5344CB8AC3E}">
        <p14:creationId xmlns:p14="http://schemas.microsoft.com/office/powerpoint/2010/main" val="40654613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DC53AE-5E27-1773-C8B2-9CF82B288E1A}"/>
              </a:ext>
            </a:extLst>
          </p:cNvPr>
          <p:cNvSpPr>
            <a:spLocks noGrp="1"/>
          </p:cNvSpPr>
          <p:nvPr>
            <p:ph type="title"/>
          </p:nvPr>
        </p:nvSpPr>
        <p:spPr/>
        <p:txBody>
          <a:bodyPr/>
          <a:lstStyle/>
          <a:p>
            <a:r>
              <a:rPr lang="ko-KR" altLang="en-US" dirty="0"/>
              <a:t>다중 회귀 분석</a:t>
            </a:r>
          </a:p>
        </p:txBody>
      </p:sp>
      <p:pic>
        <p:nvPicPr>
          <p:cNvPr id="7" name="내용 개체 틀 6">
            <a:extLst>
              <a:ext uri="{FF2B5EF4-FFF2-40B4-BE49-F238E27FC236}">
                <a16:creationId xmlns:a16="http://schemas.microsoft.com/office/drawing/2014/main" id="{F14C20F1-930E-CB2E-3218-55F20D9F8A23}"/>
              </a:ext>
            </a:extLst>
          </p:cNvPr>
          <p:cNvPicPr>
            <a:picLocks noGrp="1" noChangeAspect="1"/>
          </p:cNvPicPr>
          <p:nvPr>
            <p:ph idx="1"/>
          </p:nvPr>
        </p:nvPicPr>
        <p:blipFill>
          <a:blip r:embed="rId2"/>
          <a:stretch>
            <a:fillRect/>
          </a:stretch>
        </p:blipFill>
        <p:spPr>
          <a:xfrm>
            <a:off x="1214511" y="1611973"/>
            <a:ext cx="7476978" cy="4040355"/>
          </a:xfrm>
        </p:spPr>
      </p:pic>
    </p:spTree>
    <p:extLst>
      <p:ext uri="{BB962C8B-B14F-4D97-AF65-F5344CB8AC3E}">
        <p14:creationId xmlns:p14="http://schemas.microsoft.com/office/powerpoint/2010/main" val="4169238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FC5DD-913C-95DF-6FF5-201DFAE0E765}"/>
              </a:ext>
            </a:extLst>
          </p:cNvPr>
          <p:cNvSpPr>
            <a:spLocks noGrp="1"/>
          </p:cNvSpPr>
          <p:nvPr>
            <p:ph type="title"/>
          </p:nvPr>
        </p:nvSpPr>
        <p:spPr/>
        <p:txBody>
          <a:bodyPr/>
          <a:lstStyle/>
          <a:p>
            <a:r>
              <a:rPr lang="ko-KR" altLang="en-US" dirty="0"/>
              <a:t>기반 기술 </a:t>
            </a:r>
            <a:r>
              <a:rPr lang="en-US" altLang="ko-KR" dirty="0"/>
              <a:t>- 3. </a:t>
            </a:r>
            <a:r>
              <a:rPr lang="ko-KR" altLang="en-US" dirty="0"/>
              <a:t>통신 및 네트워크 기술</a:t>
            </a:r>
          </a:p>
        </p:txBody>
      </p:sp>
      <p:sp>
        <p:nvSpPr>
          <p:cNvPr id="3" name="내용 개체 틀 2">
            <a:extLst>
              <a:ext uri="{FF2B5EF4-FFF2-40B4-BE49-F238E27FC236}">
                <a16:creationId xmlns:a16="http://schemas.microsoft.com/office/drawing/2014/main" id="{D471FA00-6549-DE8E-873B-46144A10691E}"/>
              </a:ext>
            </a:extLst>
          </p:cNvPr>
          <p:cNvSpPr>
            <a:spLocks noGrp="1"/>
          </p:cNvSpPr>
          <p:nvPr>
            <p:ph idx="1"/>
          </p:nvPr>
        </p:nvSpPr>
        <p:spPr>
          <a:xfrm>
            <a:off x="495300" y="1397482"/>
            <a:ext cx="5283200" cy="4469341"/>
          </a:xfrm>
        </p:spPr>
        <p:txBody>
          <a:bodyPr/>
          <a:lstStyle/>
          <a:p>
            <a:r>
              <a:rPr lang="en-US" altLang="ko-KR" dirty="0"/>
              <a:t>5G </a:t>
            </a:r>
            <a:r>
              <a:rPr lang="ko-KR" altLang="en-US" dirty="0"/>
              <a:t>통신</a:t>
            </a:r>
            <a:r>
              <a:rPr lang="en-US" altLang="ko-KR" dirty="0"/>
              <a:t>: </a:t>
            </a:r>
          </a:p>
          <a:p>
            <a:pPr lvl="1"/>
            <a:r>
              <a:rPr lang="ko-KR" altLang="en-US" dirty="0"/>
              <a:t>고속</a:t>
            </a:r>
            <a:r>
              <a:rPr lang="en-US" altLang="ko-KR" dirty="0"/>
              <a:t>, </a:t>
            </a:r>
            <a:r>
              <a:rPr lang="ko-KR" altLang="en-US" dirty="0"/>
              <a:t>저지연의 데이터 전송을 위해 </a:t>
            </a:r>
            <a:r>
              <a:rPr lang="en-US" altLang="ko-KR" dirty="0"/>
              <a:t>5G </a:t>
            </a:r>
            <a:r>
              <a:rPr lang="ko-KR" altLang="en-US" dirty="0"/>
              <a:t>기술을 활용하는 능력</a:t>
            </a:r>
            <a:r>
              <a:rPr lang="en-US" altLang="ko-KR" dirty="0"/>
              <a:t>.</a:t>
            </a:r>
          </a:p>
          <a:p>
            <a:r>
              <a:rPr lang="en-US" altLang="ko-KR" dirty="0"/>
              <a:t>V2X (Vehicle-to-Everything) </a:t>
            </a:r>
            <a:r>
              <a:rPr lang="ko-KR" altLang="en-US" dirty="0"/>
              <a:t>통신</a:t>
            </a:r>
            <a:r>
              <a:rPr lang="en-US" altLang="ko-KR" dirty="0"/>
              <a:t>: </a:t>
            </a:r>
          </a:p>
          <a:p>
            <a:pPr lvl="1"/>
            <a:r>
              <a:rPr lang="ko-KR" altLang="en-US" dirty="0"/>
              <a:t>차량과 인프라 간의 통신을 가능하게 하는 기술로 스마트 교통 시스템의 핵심</a:t>
            </a:r>
            <a:r>
              <a:rPr lang="en-US" altLang="ko-KR" dirty="0"/>
              <a:t>.</a:t>
            </a:r>
          </a:p>
          <a:p>
            <a:r>
              <a:rPr lang="ko-KR" altLang="en-US" dirty="0"/>
              <a:t>네트워크 보안</a:t>
            </a:r>
            <a:r>
              <a:rPr lang="en-US" altLang="ko-KR" dirty="0"/>
              <a:t>: </a:t>
            </a:r>
          </a:p>
          <a:p>
            <a:pPr lvl="1"/>
            <a:r>
              <a:rPr lang="ko-KR" altLang="en-US" dirty="0"/>
              <a:t>도시 인프라의 안전한 통신을 보장하기 위한 사이버 보안 기술</a:t>
            </a:r>
            <a:r>
              <a:rPr lang="en-US" altLang="ko-KR" dirty="0"/>
              <a:t>.</a:t>
            </a:r>
            <a:endParaRPr lang="ko-KR" altLang="en-US" dirty="0"/>
          </a:p>
        </p:txBody>
      </p:sp>
      <p:pic>
        <p:nvPicPr>
          <p:cNvPr id="3077" name="Picture 5" descr="[출처= 현대자동차]">
            <a:extLst>
              <a:ext uri="{FF2B5EF4-FFF2-40B4-BE49-F238E27FC236}">
                <a16:creationId xmlns:a16="http://schemas.microsoft.com/office/drawing/2014/main" id="{2A4E27A9-AE52-6A30-E7CD-790E4E045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050" y="1174319"/>
            <a:ext cx="3990075" cy="464863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V2X 통신을 활용해 주행 중인 차량이 운전자에게 사고 위험이나 교통 상황 등의 정보를 실시간으로 제공할 수 있도록 해주는 시스템인 C-ITS.">
            <a:extLst>
              <a:ext uri="{FF2B5EF4-FFF2-40B4-BE49-F238E27FC236}">
                <a16:creationId xmlns:a16="http://schemas.microsoft.com/office/drawing/2014/main" id="{D878FBFF-1EDA-C7DB-EE0F-88C850176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3468232"/>
            <a:ext cx="4457700" cy="270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1698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7F06F-7079-6DAB-197E-9B0BB6767D5D}"/>
              </a:ext>
            </a:extLst>
          </p:cNvPr>
          <p:cNvSpPr>
            <a:spLocks noGrp="1"/>
          </p:cNvSpPr>
          <p:nvPr>
            <p:ph type="title"/>
          </p:nvPr>
        </p:nvSpPr>
        <p:spPr/>
        <p:txBody>
          <a:bodyPr/>
          <a:lstStyle/>
          <a:p>
            <a:r>
              <a:rPr lang="ko-KR" altLang="en-US" dirty="0"/>
              <a:t>선형 회귀 분석의 </a:t>
            </a:r>
            <a:r>
              <a:rPr lang="en-US" altLang="ko-KR" dirty="0"/>
              <a:t>4</a:t>
            </a:r>
            <a:r>
              <a:rPr lang="ko-KR" altLang="en-US" dirty="0"/>
              <a:t>가지 기본 가정</a:t>
            </a:r>
          </a:p>
        </p:txBody>
      </p:sp>
      <p:pic>
        <p:nvPicPr>
          <p:cNvPr id="7" name="내용 개체 틀 6">
            <a:extLst>
              <a:ext uri="{FF2B5EF4-FFF2-40B4-BE49-F238E27FC236}">
                <a16:creationId xmlns:a16="http://schemas.microsoft.com/office/drawing/2014/main" id="{5B196D93-BB24-6C49-9425-B1312BF40DDE}"/>
              </a:ext>
            </a:extLst>
          </p:cNvPr>
          <p:cNvPicPr>
            <a:picLocks noGrp="1" noChangeAspect="1"/>
          </p:cNvPicPr>
          <p:nvPr>
            <p:ph idx="1"/>
          </p:nvPr>
        </p:nvPicPr>
        <p:blipFill>
          <a:blip r:embed="rId2"/>
          <a:stretch>
            <a:fillRect/>
          </a:stretch>
        </p:blipFill>
        <p:spPr>
          <a:xfrm>
            <a:off x="1048098" y="2018332"/>
            <a:ext cx="7809804" cy="3227639"/>
          </a:xfrm>
        </p:spPr>
      </p:pic>
    </p:spTree>
    <p:extLst>
      <p:ext uri="{BB962C8B-B14F-4D97-AF65-F5344CB8AC3E}">
        <p14:creationId xmlns:p14="http://schemas.microsoft.com/office/powerpoint/2010/main" val="23096443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DA47C4-911F-C61C-65EC-67F77CC5A19F}"/>
              </a:ext>
            </a:extLst>
          </p:cNvPr>
          <p:cNvSpPr>
            <a:spLocks noGrp="1"/>
          </p:cNvSpPr>
          <p:nvPr>
            <p:ph type="title"/>
          </p:nvPr>
        </p:nvSpPr>
        <p:spPr/>
        <p:txBody>
          <a:bodyPr/>
          <a:lstStyle/>
          <a:p>
            <a:r>
              <a:rPr lang="ko-KR" altLang="en-US" dirty="0"/>
              <a:t>가설의 정확도를 평가하는 방법</a:t>
            </a:r>
          </a:p>
        </p:txBody>
      </p:sp>
      <p:pic>
        <p:nvPicPr>
          <p:cNvPr id="7" name="내용 개체 틀 6">
            <a:extLst>
              <a:ext uri="{FF2B5EF4-FFF2-40B4-BE49-F238E27FC236}">
                <a16:creationId xmlns:a16="http://schemas.microsoft.com/office/drawing/2014/main" id="{456FD68A-30D0-7199-2735-DE9E2BDF5BA0}"/>
              </a:ext>
            </a:extLst>
          </p:cNvPr>
          <p:cNvPicPr>
            <a:picLocks noGrp="1" noChangeAspect="1"/>
          </p:cNvPicPr>
          <p:nvPr>
            <p:ph idx="1"/>
          </p:nvPr>
        </p:nvPicPr>
        <p:blipFill>
          <a:blip r:embed="rId2"/>
          <a:stretch>
            <a:fillRect/>
          </a:stretch>
        </p:blipFill>
        <p:spPr>
          <a:xfrm>
            <a:off x="1079059" y="2076382"/>
            <a:ext cx="7747883" cy="3111537"/>
          </a:xfrm>
        </p:spPr>
      </p:pic>
    </p:spTree>
    <p:extLst>
      <p:ext uri="{BB962C8B-B14F-4D97-AF65-F5344CB8AC3E}">
        <p14:creationId xmlns:p14="http://schemas.microsoft.com/office/powerpoint/2010/main" val="9319333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207626-08DB-F72A-C630-8EB396EFDC5C}"/>
              </a:ext>
            </a:extLst>
          </p:cNvPr>
          <p:cNvSpPr>
            <a:spLocks noGrp="1"/>
          </p:cNvSpPr>
          <p:nvPr>
            <p:ph type="title"/>
          </p:nvPr>
        </p:nvSpPr>
        <p:spPr/>
        <p:txBody>
          <a:bodyPr/>
          <a:lstStyle/>
          <a:p>
            <a:r>
              <a:rPr lang="ko-KR" altLang="en-US" dirty="0"/>
              <a:t>오차 계산</a:t>
            </a:r>
          </a:p>
        </p:txBody>
      </p:sp>
      <p:pic>
        <p:nvPicPr>
          <p:cNvPr id="7" name="내용 개체 틀 6">
            <a:extLst>
              <a:ext uri="{FF2B5EF4-FFF2-40B4-BE49-F238E27FC236}">
                <a16:creationId xmlns:a16="http://schemas.microsoft.com/office/drawing/2014/main" id="{0CD7FF1C-AC69-BF37-F9B7-387F49A45540}"/>
              </a:ext>
            </a:extLst>
          </p:cNvPr>
          <p:cNvPicPr>
            <a:picLocks noGrp="1" noChangeAspect="1"/>
          </p:cNvPicPr>
          <p:nvPr>
            <p:ph idx="1"/>
          </p:nvPr>
        </p:nvPicPr>
        <p:blipFill>
          <a:blip r:embed="rId2"/>
          <a:stretch>
            <a:fillRect/>
          </a:stretch>
        </p:blipFill>
        <p:spPr>
          <a:xfrm>
            <a:off x="924256" y="2080252"/>
            <a:ext cx="8057489" cy="3103797"/>
          </a:xfrm>
        </p:spPr>
      </p:pic>
    </p:spTree>
    <p:extLst>
      <p:ext uri="{BB962C8B-B14F-4D97-AF65-F5344CB8AC3E}">
        <p14:creationId xmlns:p14="http://schemas.microsoft.com/office/powerpoint/2010/main" val="13761464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38E128-BCCD-48E9-F423-74A55AFDDCDA}"/>
              </a:ext>
            </a:extLst>
          </p:cNvPr>
          <p:cNvSpPr>
            <a:spLocks noGrp="1"/>
          </p:cNvSpPr>
          <p:nvPr>
            <p:ph type="title"/>
          </p:nvPr>
        </p:nvSpPr>
        <p:spPr/>
        <p:txBody>
          <a:bodyPr/>
          <a:lstStyle/>
          <a:p>
            <a:r>
              <a:rPr lang="ko-KR" altLang="en-US" dirty="0"/>
              <a:t>오차 계산</a:t>
            </a:r>
          </a:p>
        </p:txBody>
      </p:sp>
      <p:pic>
        <p:nvPicPr>
          <p:cNvPr id="7" name="내용 개체 틀 6">
            <a:extLst>
              <a:ext uri="{FF2B5EF4-FFF2-40B4-BE49-F238E27FC236}">
                <a16:creationId xmlns:a16="http://schemas.microsoft.com/office/drawing/2014/main" id="{59EA7BC8-844D-9FA1-34E0-DB6E3436A20E}"/>
              </a:ext>
            </a:extLst>
          </p:cNvPr>
          <p:cNvPicPr>
            <a:picLocks noGrp="1" noChangeAspect="1"/>
          </p:cNvPicPr>
          <p:nvPr>
            <p:ph idx="1"/>
          </p:nvPr>
        </p:nvPicPr>
        <p:blipFill>
          <a:blip r:embed="rId2"/>
          <a:stretch>
            <a:fillRect/>
          </a:stretch>
        </p:blipFill>
        <p:spPr>
          <a:xfrm>
            <a:off x="742363" y="1991240"/>
            <a:ext cx="8421275" cy="3281821"/>
          </a:xfrm>
        </p:spPr>
      </p:pic>
    </p:spTree>
    <p:extLst>
      <p:ext uri="{BB962C8B-B14F-4D97-AF65-F5344CB8AC3E}">
        <p14:creationId xmlns:p14="http://schemas.microsoft.com/office/powerpoint/2010/main" val="11531946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48B482-F5FD-7515-3365-A7DB200C367E}"/>
              </a:ext>
            </a:extLst>
          </p:cNvPr>
          <p:cNvSpPr>
            <a:spLocks noGrp="1"/>
          </p:cNvSpPr>
          <p:nvPr>
            <p:ph type="title"/>
          </p:nvPr>
        </p:nvSpPr>
        <p:spPr/>
        <p:txBody>
          <a:bodyPr/>
          <a:lstStyle/>
          <a:p>
            <a:r>
              <a:rPr lang="ko-KR" altLang="en-US" dirty="0"/>
              <a:t>결정계수</a:t>
            </a:r>
            <a:r>
              <a:rPr lang="en-US" altLang="ko-KR" dirty="0"/>
              <a:t>(Coefficient of determination)</a:t>
            </a:r>
            <a:endParaRPr lang="ko-KR" altLang="en-US" dirty="0"/>
          </a:p>
        </p:txBody>
      </p:sp>
      <p:pic>
        <p:nvPicPr>
          <p:cNvPr id="7" name="내용 개체 틀 6">
            <a:extLst>
              <a:ext uri="{FF2B5EF4-FFF2-40B4-BE49-F238E27FC236}">
                <a16:creationId xmlns:a16="http://schemas.microsoft.com/office/drawing/2014/main" id="{690B4DF9-FAEC-A726-277D-E498F769A164}"/>
              </a:ext>
            </a:extLst>
          </p:cNvPr>
          <p:cNvPicPr>
            <a:picLocks noGrp="1" noChangeAspect="1"/>
          </p:cNvPicPr>
          <p:nvPr>
            <p:ph idx="1"/>
          </p:nvPr>
        </p:nvPicPr>
        <p:blipFill>
          <a:blip r:embed="rId2"/>
          <a:stretch>
            <a:fillRect/>
          </a:stretch>
        </p:blipFill>
        <p:spPr>
          <a:xfrm>
            <a:off x="1288043" y="1789997"/>
            <a:ext cx="7329915" cy="3684308"/>
          </a:xfrm>
        </p:spPr>
      </p:pic>
    </p:spTree>
    <p:extLst>
      <p:ext uri="{BB962C8B-B14F-4D97-AF65-F5344CB8AC3E}">
        <p14:creationId xmlns:p14="http://schemas.microsoft.com/office/powerpoint/2010/main" val="41931741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101A7C-13BD-3C9D-0937-214904B25450}"/>
              </a:ext>
            </a:extLst>
          </p:cNvPr>
          <p:cNvSpPr>
            <a:spLocks noGrp="1"/>
          </p:cNvSpPr>
          <p:nvPr>
            <p:ph type="title"/>
          </p:nvPr>
        </p:nvSpPr>
        <p:spPr/>
        <p:txBody>
          <a:bodyPr/>
          <a:lstStyle/>
          <a:p>
            <a:r>
              <a:rPr lang="ko-KR" altLang="en-US" dirty="0"/>
              <a:t>결정계수</a:t>
            </a:r>
            <a:r>
              <a:rPr lang="en-US" altLang="ko-KR" dirty="0"/>
              <a:t>(Coefficient of determination)</a:t>
            </a:r>
            <a:endParaRPr lang="ko-KR" altLang="en-US" dirty="0"/>
          </a:p>
        </p:txBody>
      </p:sp>
      <p:pic>
        <p:nvPicPr>
          <p:cNvPr id="5" name="내용 개체 틀 4">
            <a:extLst>
              <a:ext uri="{FF2B5EF4-FFF2-40B4-BE49-F238E27FC236}">
                <a16:creationId xmlns:a16="http://schemas.microsoft.com/office/drawing/2014/main" id="{A9A7A23B-E1CE-6B54-6CEB-B7C94BA7E352}"/>
              </a:ext>
            </a:extLst>
          </p:cNvPr>
          <p:cNvPicPr>
            <a:picLocks noGrp="1" noChangeAspect="1"/>
          </p:cNvPicPr>
          <p:nvPr>
            <p:ph idx="1"/>
          </p:nvPr>
        </p:nvPicPr>
        <p:blipFill>
          <a:blip r:embed="rId2"/>
          <a:stretch>
            <a:fillRect/>
          </a:stretch>
        </p:blipFill>
        <p:spPr>
          <a:xfrm>
            <a:off x="1322873" y="1693246"/>
            <a:ext cx="7260254" cy="3877811"/>
          </a:xfrm>
        </p:spPr>
      </p:pic>
    </p:spTree>
    <p:extLst>
      <p:ext uri="{BB962C8B-B14F-4D97-AF65-F5344CB8AC3E}">
        <p14:creationId xmlns:p14="http://schemas.microsoft.com/office/powerpoint/2010/main" val="21205230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D6041A-0B8D-59B4-ACB5-36B226D6CDF4}"/>
              </a:ext>
            </a:extLst>
          </p:cNvPr>
          <p:cNvSpPr>
            <a:spLocks noGrp="1"/>
          </p:cNvSpPr>
          <p:nvPr>
            <p:ph type="title"/>
          </p:nvPr>
        </p:nvSpPr>
        <p:spPr/>
        <p:txBody>
          <a:bodyPr/>
          <a:lstStyle/>
          <a:p>
            <a:r>
              <a:rPr lang="ko-KR" altLang="en-US" dirty="0"/>
              <a:t>다양한 성형회귀 방법의 적용</a:t>
            </a:r>
          </a:p>
        </p:txBody>
      </p:sp>
      <p:pic>
        <p:nvPicPr>
          <p:cNvPr id="5" name="내용 개체 틀 4">
            <a:extLst>
              <a:ext uri="{FF2B5EF4-FFF2-40B4-BE49-F238E27FC236}">
                <a16:creationId xmlns:a16="http://schemas.microsoft.com/office/drawing/2014/main" id="{2C53453E-AC7F-7DA4-B5E8-8F79C09980BA}"/>
              </a:ext>
            </a:extLst>
          </p:cNvPr>
          <p:cNvPicPr>
            <a:picLocks noGrp="1" noChangeAspect="1"/>
          </p:cNvPicPr>
          <p:nvPr>
            <p:ph idx="1"/>
          </p:nvPr>
        </p:nvPicPr>
        <p:blipFill>
          <a:blip r:embed="rId2"/>
          <a:stretch>
            <a:fillRect/>
          </a:stretch>
        </p:blipFill>
        <p:spPr>
          <a:xfrm>
            <a:off x="695922" y="1542312"/>
            <a:ext cx="8514157" cy="4179677"/>
          </a:xfrm>
        </p:spPr>
      </p:pic>
    </p:spTree>
    <p:extLst>
      <p:ext uri="{BB962C8B-B14F-4D97-AF65-F5344CB8AC3E}">
        <p14:creationId xmlns:p14="http://schemas.microsoft.com/office/powerpoint/2010/main" val="36828689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584E5A-FB39-676A-C092-6A1800AEA73A}"/>
              </a:ext>
            </a:extLst>
          </p:cNvPr>
          <p:cNvSpPr>
            <a:spLocks noGrp="1"/>
          </p:cNvSpPr>
          <p:nvPr>
            <p:ph type="title"/>
          </p:nvPr>
        </p:nvSpPr>
        <p:spPr/>
        <p:txBody>
          <a:bodyPr/>
          <a:lstStyle/>
          <a:p>
            <a:r>
              <a:rPr lang="ko-KR" altLang="en-US" dirty="0"/>
              <a:t>선형 회귀 실습 </a:t>
            </a:r>
            <a:r>
              <a:rPr lang="en-US" altLang="ko-KR" dirty="0"/>
              <a:t>- </a:t>
            </a:r>
            <a:r>
              <a:rPr lang="ko-KR" altLang="en-US" dirty="0"/>
              <a:t>데이터 가져와서 </a:t>
            </a:r>
            <a:r>
              <a:rPr lang="en-US" altLang="ko-KR" dirty="0"/>
              <a:t>Type</a:t>
            </a:r>
            <a:r>
              <a:rPr lang="ko-KR" altLang="en-US" dirty="0"/>
              <a:t>과 </a:t>
            </a:r>
            <a:r>
              <a:rPr lang="en-US" altLang="ko-KR" dirty="0"/>
              <a:t>Role </a:t>
            </a:r>
            <a:r>
              <a:rPr lang="ko-KR" altLang="en-US" dirty="0"/>
              <a:t>설정하기</a:t>
            </a:r>
          </a:p>
        </p:txBody>
      </p:sp>
      <p:pic>
        <p:nvPicPr>
          <p:cNvPr id="5" name="내용 개체 틀 4">
            <a:extLst>
              <a:ext uri="{FF2B5EF4-FFF2-40B4-BE49-F238E27FC236}">
                <a16:creationId xmlns:a16="http://schemas.microsoft.com/office/drawing/2014/main" id="{ED08A2A7-2E7C-6E14-4A4D-E1B05AE4ACEE}"/>
              </a:ext>
            </a:extLst>
          </p:cNvPr>
          <p:cNvPicPr>
            <a:picLocks noGrp="1" noChangeAspect="1"/>
          </p:cNvPicPr>
          <p:nvPr>
            <p:ph idx="1"/>
          </p:nvPr>
        </p:nvPicPr>
        <p:blipFill>
          <a:blip r:embed="rId2"/>
          <a:stretch>
            <a:fillRect/>
          </a:stretch>
        </p:blipFill>
        <p:spPr>
          <a:xfrm>
            <a:off x="1462196" y="1569402"/>
            <a:ext cx="6981609" cy="4125496"/>
          </a:xfrm>
        </p:spPr>
      </p:pic>
    </p:spTree>
    <p:extLst>
      <p:ext uri="{BB962C8B-B14F-4D97-AF65-F5344CB8AC3E}">
        <p14:creationId xmlns:p14="http://schemas.microsoft.com/office/powerpoint/2010/main" val="32601320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0A4E95-BEF9-6BF1-9F01-CFB85A4D13B7}"/>
              </a:ext>
            </a:extLst>
          </p:cNvPr>
          <p:cNvSpPr>
            <a:spLocks noGrp="1"/>
          </p:cNvSpPr>
          <p:nvPr>
            <p:ph type="title"/>
          </p:nvPr>
        </p:nvSpPr>
        <p:spPr/>
        <p:txBody>
          <a:bodyPr/>
          <a:lstStyle/>
          <a:p>
            <a:r>
              <a:rPr lang="ko-KR" altLang="en-US" dirty="0"/>
              <a:t>아주 단순한 선형 회귀</a:t>
            </a:r>
            <a:r>
              <a:rPr lang="en-US" altLang="ko-KR" dirty="0"/>
              <a:t>(Linear Regression)</a:t>
            </a:r>
            <a:endParaRPr lang="ko-KR" altLang="en-US" dirty="0"/>
          </a:p>
        </p:txBody>
      </p:sp>
      <p:pic>
        <p:nvPicPr>
          <p:cNvPr id="5" name="내용 개체 틀 4">
            <a:extLst>
              <a:ext uri="{FF2B5EF4-FFF2-40B4-BE49-F238E27FC236}">
                <a16:creationId xmlns:a16="http://schemas.microsoft.com/office/drawing/2014/main" id="{B4CA1AE9-A33D-2540-E091-AA6F2ECB3882}"/>
              </a:ext>
            </a:extLst>
          </p:cNvPr>
          <p:cNvPicPr>
            <a:picLocks noGrp="1" noChangeAspect="1"/>
          </p:cNvPicPr>
          <p:nvPr>
            <p:ph idx="1"/>
          </p:nvPr>
        </p:nvPicPr>
        <p:blipFill>
          <a:blip r:embed="rId2"/>
          <a:stretch>
            <a:fillRect/>
          </a:stretch>
        </p:blipFill>
        <p:spPr>
          <a:xfrm>
            <a:off x="757843" y="1484262"/>
            <a:ext cx="8390315" cy="4295779"/>
          </a:xfrm>
        </p:spPr>
      </p:pic>
    </p:spTree>
    <p:extLst>
      <p:ext uri="{BB962C8B-B14F-4D97-AF65-F5344CB8AC3E}">
        <p14:creationId xmlns:p14="http://schemas.microsoft.com/office/powerpoint/2010/main" val="27644659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15237E-F73A-51D6-19D0-BFBA0BF048D3}"/>
              </a:ext>
            </a:extLst>
          </p:cNvPr>
          <p:cNvSpPr>
            <a:spLocks noGrp="1"/>
          </p:cNvSpPr>
          <p:nvPr>
            <p:ph type="title"/>
          </p:nvPr>
        </p:nvSpPr>
        <p:spPr/>
        <p:txBody>
          <a:bodyPr/>
          <a:lstStyle/>
          <a:p>
            <a:r>
              <a:rPr lang="en-US" altLang="ko-KR" dirty="0"/>
              <a:t>[</a:t>
            </a:r>
            <a:r>
              <a:rPr lang="ko-KR" altLang="en-US" dirty="0"/>
              <a:t>사례</a:t>
            </a:r>
            <a:r>
              <a:rPr lang="en-US" altLang="ko-KR" dirty="0"/>
              <a:t>] </a:t>
            </a:r>
            <a:r>
              <a:rPr lang="ko-KR" altLang="en-US" dirty="0"/>
              <a:t>와인의 화학성분 분석을 통한 와인 품질 예측</a:t>
            </a:r>
          </a:p>
        </p:txBody>
      </p:sp>
      <p:pic>
        <p:nvPicPr>
          <p:cNvPr id="5" name="내용 개체 틀 4">
            <a:extLst>
              <a:ext uri="{FF2B5EF4-FFF2-40B4-BE49-F238E27FC236}">
                <a16:creationId xmlns:a16="http://schemas.microsoft.com/office/drawing/2014/main" id="{7AE2A690-4641-7169-6737-2AA6D857AC05}"/>
              </a:ext>
            </a:extLst>
          </p:cNvPr>
          <p:cNvPicPr>
            <a:picLocks noGrp="1" noChangeAspect="1"/>
          </p:cNvPicPr>
          <p:nvPr>
            <p:ph idx="1"/>
          </p:nvPr>
        </p:nvPicPr>
        <p:blipFill>
          <a:blip r:embed="rId2"/>
          <a:stretch>
            <a:fillRect/>
          </a:stretch>
        </p:blipFill>
        <p:spPr>
          <a:xfrm>
            <a:off x="734623" y="1697115"/>
            <a:ext cx="8436755" cy="3870072"/>
          </a:xfrm>
        </p:spPr>
      </p:pic>
    </p:spTree>
    <p:extLst>
      <p:ext uri="{BB962C8B-B14F-4D97-AF65-F5344CB8AC3E}">
        <p14:creationId xmlns:p14="http://schemas.microsoft.com/office/powerpoint/2010/main" val="943734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FC5DD-913C-95DF-6FF5-201DFAE0E765}"/>
              </a:ext>
            </a:extLst>
          </p:cNvPr>
          <p:cNvSpPr>
            <a:spLocks noGrp="1"/>
          </p:cNvSpPr>
          <p:nvPr>
            <p:ph type="title"/>
          </p:nvPr>
        </p:nvSpPr>
        <p:spPr/>
        <p:txBody>
          <a:bodyPr/>
          <a:lstStyle/>
          <a:p>
            <a:r>
              <a:rPr lang="ko-KR" altLang="en-US" dirty="0"/>
              <a:t>기반 기술 </a:t>
            </a:r>
            <a:r>
              <a:rPr lang="en-US" altLang="ko-KR" dirty="0"/>
              <a:t>- 4. </a:t>
            </a:r>
            <a:r>
              <a:rPr lang="ko-KR" altLang="en-US" dirty="0"/>
              <a:t>전자 시스템 및 회로 설계</a:t>
            </a:r>
          </a:p>
        </p:txBody>
      </p:sp>
      <p:sp>
        <p:nvSpPr>
          <p:cNvPr id="3" name="내용 개체 틀 2">
            <a:extLst>
              <a:ext uri="{FF2B5EF4-FFF2-40B4-BE49-F238E27FC236}">
                <a16:creationId xmlns:a16="http://schemas.microsoft.com/office/drawing/2014/main" id="{D471FA00-6549-DE8E-873B-46144A10691E}"/>
              </a:ext>
            </a:extLst>
          </p:cNvPr>
          <p:cNvSpPr>
            <a:spLocks noGrp="1"/>
          </p:cNvSpPr>
          <p:nvPr>
            <p:ph idx="1"/>
          </p:nvPr>
        </p:nvSpPr>
        <p:spPr/>
        <p:txBody>
          <a:bodyPr/>
          <a:lstStyle/>
          <a:p>
            <a:r>
              <a:rPr lang="ko-KR" altLang="en-US" dirty="0"/>
              <a:t>저전력 설계</a:t>
            </a:r>
            <a:r>
              <a:rPr lang="en-US" altLang="ko-KR" dirty="0"/>
              <a:t>: </a:t>
            </a:r>
          </a:p>
          <a:p>
            <a:pPr lvl="1"/>
            <a:r>
              <a:rPr lang="ko-KR" altLang="en-US" dirty="0"/>
              <a:t>스마트시티 내 장치들이 에너지를 효율적으로 사용하도록 설계하는 기술</a:t>
            </a:r>
            <a:r>
              <a:rPr lang="en-US" altLang="ko-KR" dirty="0"/>
              <a:t>.</a:t>
            </a:r>
          </a:p>
          <a:p>
            <a:r>
              <a:rPr lang="ko-KR" altLang="en-US" dirty="0"/>
              <a:t>에지 컴퓨팅</a:t>
            </a:r>
            <a:r>
              <a:rPr lang="en-US" altLang="ko-KR" dirty="0"/>
              <a:t>: </a:t>
            </a:r>
          </a:p>
          <a:p>
            <a:pPr lvl="1"/>
            <a:r>
              <a:rPr lang="ko-KR" altLang="en-US" dirty="0"/>
              <a:t>데이터 처리를 클라우드가 아닌 데이터 발생 근처에서 수행하는 기술로</a:t>
            </a:r>
            <a:r>
              <a:rPr lang="en-US" altLang="ko-KR" dirty="0"/>
              <a:t>, </a:t>
            </a:r>
            <a:r>
              <a:rPr lang="ko-KR" altLang="en-US" dirty="0"/>
              <a:t>응답 시간을 줄이고 대역폭을 절약하는 데 중요한 역할을 함</a:t>
            </a:r>
            <a:r>
              <a:rPr lang="en-US" altLang="ko-KR" dirty="0"/>
              <a:t>.</a:t>
            </a:r>
          </a:p>
          <a:p>
            <a:r>
              <a:rPr lang="en-US" altLang="ko-KR" dirty="0"/>
              <a:t>RFID/NFC </a:t>
            </a:r>
            <a:r>
              <a:rPr lang="ko-KR" altLang="en-US" dirty="0"/>
              <a:t>기술</a:t>
            </a:r>
            <a:r>
              <a:rPr lang="en-US" altLang="ko-KR" dirty="0"/>
              <a:t>: </a:t>
            </a:r>
          </a:p>
          <a:p>
            <a:pPr lvl="1"/>
            <a:r>
              <a:rPr lang="ko-KR" altLang="en-US" dirty="0"/>
              <a:t>무선으로 정보를 전송하고 인증할 수 있는 기술</a:t>
            </a:r>
            <a:r>
              <a:rPr lang="en-US" altLang="ko-KR" dirty="0"/>
              <a:t>.</a:t>
            </a:r>
            <a:endParaRPr lang="ko-KR" altLang="en-US" dirty="0"/>
          </a:p>
        </p:txBody>
      </p:sp>
      <p:pic>
        <p:nvPicPr>
          <p:cNvPr id="4106" name="Picture 10">
            <a:extLst>
              <a:ext uri="{FF2B5EF4-FFF2-40B4-BE49-F238E27FC236}">
                <a16:creationId xmlns:a16="http://schemas.microsoft.com/office/drawing/2014/main" id="{39F784E7-3171-4CE6-6C84-ACDFF93E1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3098801"/>
            <a:ext cx="3962400" cy="285151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확대이미지">
            <a:extLst>
              <a:ext uri="{FF2B5EF4-FFF2-40B4-BE49-F238E27FC236}">
                <a16:creationId xmlns:a16="http://schemas.microsoft.com/office/drawing/2014/main" id="{C4C1C733-3EF4-7F2E-F282-42FCFF5F8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096" y="3189547"/>
            <a:ext cx="4836054" cy="277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3516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A8285C-81BD-B143-2D98-C19BE12673D9}"/>
              </a:ext>
            </a:extLst>
          </p:cNvPr>
          <p:cNvSpPr>
            <a:spLocks noGrp="1"/>
          </p:cNvSpPr>
          <p:nvPr>
            <p:ph type="title"/>
          </p:nvPr>
        </p:nvSpPr>
        <p:spPr/>
        <p:txBody>
          <a:bodyPr/>
          <a:lstStyle/>
          <a:p>
            <a:r>
              <a:rPr lang="ko-KR" altLang="en-US" dirty="0"/>
              <a:t>회귀 계수</a:t>
            </a:r>
          </a:p>
        </p:txBody>
      </p:sp>
      <p:pic>
        <p:nvPicPr>
          <p:cNvPr id="5" name="내용 개체 틀 4">
            <a:extLst>
              <a:ext uri="{FF2B5EF4-FFF2-40B4-BE49-F238E27FC236}">
                <a16:creationId xmlns:a16="http://schemas.microsoft.com/office/drawing/2014/main" id="{B2F1F03C-827D-8280-3CDA-FBD114CC07C2}"/>
              </a:ext>
            </a:extLst>
          </p:cNvPr>
          <p:cNvPicPr>
            <a:picLocks noGrp="1" noChangeAspect="1"/>
          </p:cNvPicPr>
          <p:nvPr>
            <p:ph idx="1"/>
          </p:nvPr>
        </p:nvPicPr>
        <p:blipFill>
          <a:blip r:embed="rId2"/>
          <a:stretch>
            <a:fillRect/>
          </a:stretch>
        </p:blipFill>
        <p:spPr>
          <a:xfrm>
            <a:off x="661091" y="1743556"/>
            <a:ext cx="8583818" cy="3777190"/>
          </a:xfrm>
        </p:spPr>
      </p:pic>
    </p:spTree>
    <p:extLst>
      <p:ext uri="{BB962C8B-B14F-4D97-AF65-F5344CB8AC3E}">
        <p14:creationId xmlns:p14="http://schemas.microsoft.com/office/powerpoint/2010/main" val="34401543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9B0EC6-1750-0474-897E-3D136F817221}"/>
              </a:ext>
            </a:extLst>
          </p:cNvPr>
          <p:cNvSpPr>
            <a:spLocks noGrp="1"/>
          </p:cNvSpPr>
          <p:nvPr>
            <p:ph type="title"/>
          </p:nvPr>
        </p:nvSpPr>
        <p:spPr/>
        <p:txBody>
          <a:bodyPr/>
          <a:lstStyle/>
          <a:p>
            <a:r>
              <a:rPr lang="ko-KR" altLang="en-US" dirty="0"/>
              <a:t>모델 </a:t>
            </a:r>
            <a:r>
              <a:rPr lang="ko-KR" altLang="en-US" dirty="0" err="1"/>
              <a:t>평가과</a:t>
            </a:r>
            <a:r>
              <a:rPr lang="ko-KR" altLang="en-US" dirty="0"/>
              <a:t> 비교</a:t>
            </a:r>
          </a:p>
        </p:txBody>
      </p:sp>
      <p:pic>
        <p:nvPicPr>
          <p:cNvPr id="5" name="내용 개체 틀 4">
            <a:extLst>
              <a:ext uri="{FF2B5EF4-FFF2-40B4-BE49-F238E27FC236}">
                <a16:creationId xmlns:a16="http://schemas.microsoft.com/office/drawing/2014/main" id="{575DFCE7-2B9F-E0E7-5F95-7B1E635568EE}"/>
              </a:ext>
            </a:extLst>
          </p:cNvPr>
          <p:cNvPicPr>
            <a:picLocks noGrp="1" noChangeAspect="1"/>
          </p:cNvPicPr>
          <p:nvPr>
            <p:ph idx="1"/>
          </p:nvPr>
        </p:nvPicPr>
        <p:blipFill>
          <a:blip r:embed="rId2"/>
          <a:stretch>
            <a:fillRect/>
          </a:stretch>
        </p:blipFill>
        <p:spPr>
          <a:xfrm>
            <a:off x="495300" y="1485994"/>
            <a:ext cx="8915400" cy="4292315"/>
          </a:xfrm>
        </p:spPr>
      </p:pic>
    </p:spTree>
    <p:extLst>
      <p:ext uri="{BB962C8B-B14F-4D97-AF65-F5344CB8AC3E}">
        <p14:creationId xmlns:p14="http://schemas.microsoft.com/office/powerpoint/2010/main" val="29885485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196313"/>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비선형 모델 구현 방법</a:t>
            </a:r>
            <a:endParaRPr lang="en-US" sz="2979" dirty="0"/>
          </a:p>
        </p:txBody>
      </p:sp>
      <p:sp>
        <p:nvSpPr>
          <p:cNvPr id="4" name="Text 1"/>
          <p:cNvSpPr/>
          <p:nvPr/>
        </p:nvSpPr>
        <p:spPr>
          <a:xfrm>
            <a:off x="4281960" y="3078082"/>
            <a:ext cx="1906792" cy="238299"/>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다항 회귀</a:t>
            </a:r>
            <a:endParaRPr lang="en-US" sz="1489" dirty="0"/>
          </a:p>
        </p:txBody>
      </p:sp>
      <p:sp>
        <p:nvSpPr>
          <p:cNvPr id="5" name="Text 2"/>
          <p:cNvSpPr/>
          <p:nvPr/>
        </p:nvSpPr>
        <p:spPr>
          <a:xfrm>
            <a:off x="4281960" y="3478417"/>
            <a:ext cx="2330748" cy="1037357"/>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PolynomialFeatures를 사용하여 2차 또는 3차 항을 생성합니다. 교차검증으로 적절한 차수를 선택하여 과적합을 방지합니다.</a:t>
            </a:r>
            <a:endParaRPr lang="en-US" sz="1253" dirty="0"/>
          </a:p>
        </p:txBody>
      </p:sp>
      <p:sp>
        <p:nvSpPr>
          <p:cNvPr id="6" name="Text 3"/>
          <p:cNvSpPr/>
          <p:nvPr/>
        </p:nvSpPr>
        <p:spPr>
          <a:xfrm>
            <a:off x="7013204" y="3078082"/>
            <a:ext cx="1906792" cy="238299"/>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결정트리/랜덤 포레스트</a:t>
            </a:r>
            <a:endParaRPr lang="en-US" sz="1489" dirty="0"/>
          </a:p>
        </p:txBody>
      </p:sp>
      <p:sp>
        <p:nvSpPr>
          <p:cNvPr id="7" name="Text 4"/>
          <p:cNvSpPr/>
          <p:nvPr/>
        </p:nvSpPr>
        <p:spPr>
          <a:xfrm>
            <a:off x="7013203" y="3478417"/>
            <a:ext cx="2330748" cy="1037357"/>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DecisionTreeRegressor와 RandomForestRegressor로 비선형 패턴을 포착합니다. 트리의 깊이와 숲의 크기를 조정합니다.</a:t>
            </a:r>
            <a:endParaRPr lang="en-US" sz="1253"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1769343"/>
          </a:xfrm>
          <a:prstGeom prst="rect">
            <a:avLst/>
          </a:prstGeom>
        </p:spPr>
      </p:pic>
      <p:sp>
        <p:nvSpPr>
          <p:cNvPr id="3" name="Text 0"/>
          <p:cNvSpPr/>
          <p:nvPr/>
        </p:nvSpPr>
        <p:spPr>
          <a:xfrm>
            <a:off x="495381" y="2801492"/>
            <a:ext cx="3330537" cy="416217"/>
          </a:xfrm>
          <a:prstGeom prst="rect">
            <a:avLst/>
          </a:prstGeom>
          <a:noFill/>
          <a:ln/>
        </p:spPr>
        <p:txBody>
          <a:bodyPr wrap="none" lIns="0" tIns="0" rIns="0" bIns="0" rtlCol="0" anchor="t"/>
          <a:lstStyle/>
          <a:p>
            <a:pPr>
              <a:lnSpc>
                <a:spcPts val="3250"/>
              </a:lnSpc>
            </a:pPr>
            <a:r>
              <a:rPr lang="en-US" sz="2607" dirty="0">
                <a:solidFill>
                  <a:srgbClr val="000000"/>
                </a:solidFill>
                <a:latin typeface="Source Serif 4 Semi Bold" pitchFamily="34" charset="0"/>
                <a:ea typeface="Source Serif 4 Semi Bold" pitchFamily="34" charset="-122"/>
                <a:cs typeface="Source Serif 4 Semi Bold" pitchFamily="34" charset="-120"/>
              </a:rPr>
              <a:t>신경망 모델과 성능 비교</a:t>
            </a:r>
            <a:endParaRPr lang="en-US" sz="2607" dirty="0"/>
          </a:p>
        </p:txBody>
      </p:sp>
      <p:sp>
        <p:nvSpPr>
          <p:cNvPr id="4" name="Shape 1"/>
          <p:cNvSpPr/>
          <p:nvPr/>
        </p:nvSpPr>
        <p:spPr>
          <a:xfrm>
            <a:off x="495381" y="4742061"/>
            <a:ext cx="8915239" cy="15478"/>
          </a:xfrm>
          <a:prstGeom prst="roundRect">
            <a:avLst>
              <a:gd name="adj" fmla="val 384100"/>
            </a:avLst>
          </a:prstGeom>
          <a:solidFill>
            <a:srgbClr val="D6BADD"/>
          </a:solidFill>
          <a:ln/>
        </p:spPr>
        <p:txBody>
          <a:bodyPr/>
          <a:lstStyle/>
          <a:p>
            <a:endParaRPr lang="ko-KR" altLang="en-US" sz="1219"/>
          </a:p>
        </p:txBody>
      </p:sp>
      <p:sp>
        <p:nvSpPr>
          <p:cNvPr id="5" name="Shape 2"/>
          <p:cNvSpPr/>
          <p:nvPr/>
        </p:nvSpPr>
        <p:spPr>
          <a:xfrm>
            <a:off x="2672234" y="4317461"/>
            <a:ext cx="15478" cy="424600"/>
          </a:xfrm>
          <a:prstGeom prst="roundRect">
            <a:avLst>
              <a:gd name="adj" fmla="val 384100"/>
            </a:avLst>
          </a:prstGeom>
          <a:solidFill>
            <a:srgbClr val="D6BADD"/>
          </a:solidFill>
          <a:ln/>
        </p:spPr>
        <p:txBody>
          <a:bodyPr/>
          <a:lstStyle/>
          <a:p>
            <a:endParaRPr lang="ko-KR" altLang="en-US" sz="1219"/>
          </a:p>
        </p:txBody>
      </p:sp>
      <p:sp>
        <p:nvSpPr>
          <p:cNvPr id="6" name="Shape 3"/>
          <p:cNvSpPr/>
          <p:nvPr/>
        </p:nvSpPr>
        <p:spPr>
          <a:xfrm>
            <a:off x="2520758" y="4582847"/>
            <a:ext cx="318430" cy="318430"/>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7" name="Text 4"/>
          <p:cNvSpPr/>
          <p:nvPr/>
        </p:nvSpPr>
        <p:spPr>
          <a:xfrm>
            <a:off x="2580090" y="4617188"/>
            <a:ext cx="199765" cy="249746"/>
          </a:xfrm>
          <a:prstGeom prst="rect">
            <a:avLst/>
          </a:prstGeom>
          <a:noFill/>
          <a:ln/>
        </p:spPr>
        <p:txBody>
          <a:bodyPr wrap="none" lIns="0" tIns="0" rIns="0" bIns="0" rtlCol="0" anchor="t"/>
          <a:lstStyle/>
          <a:p>
            <a:pPr algn="ctr">
              <a:lnSpc>
                <a:spcPts val="1558"/>
              </a:lnSpc>
            </a:pPr>
            <a:r>
              <a:rPr lang="en-US" sz="1558" dirty="0">
                <a:solidFill>
                  <a:srgbClr val="272525"/>
                </a:solidFill>
                <a:latin typeface="Source Serif 4 Semi Bold" pitchFamily="34" charset="0"/>
                <a:ea typeface="Source Serif 4 Semi Bold" pitchFamily="34" charset="-122"/>
                <a:cs typeface="Source Serif 4 Semi Bold" pitchFamily="34" charset="-120"/>
              </a:rPr>
              <a:t>1</a:t>
            </a:r>
            <a:endParaRPr lang="en-US" sz="1558" dirty="0"/>
          </a:p>
        </p:txBody>
      </p:sp>
      <p:sp>
        <p:nvSpPr>
          <p:cNvPr id="8" name="Text 5"/>
          <p:cNvSpPr/>
          <p:nvPr/>
        </p:nvSpPr>
        <p:spPr>
          <a:xfrm>
            <a:off x="1847298" y="3429968"/>
            <a:ext cx="1665269" cy="208149"/>
          </a:xfrm>
          <a:prstGeom prst="rect">
            <a:avLst/>
          </a:prstGeom>
          <a:noFill/>
          <a:ln/>
        </p:spPr>
        <p:txBody>
          <a:bodyPr wrap="none" lIns="0" tIns="0" rIns="0" bIns="0" rtlCol="0" anchor="t"/>
          <a:lstStyle/>
          <a:p>
            <a:pPr algn="ctr">
              <a:lnSpc>
                <a:spcPts val="1625"/>
              </a:lnSpc>
            </a:pPr>
            <a:r>
              <a:rPr lang="en-US" sz="1286" dirty="0">
                <a:solidFill>
                  <a:srgbClr val="272525"/>
                </a:solidFill>
                <a:latin typeface="Source Serif 4 Semi Bold" pitchFamily="34" charset="0"/>
                <a:ea typeface="Source Serif 4 Semi Bold" pitchFamily="34" charset="-122"/>
                <a:cs typeface="Source Serif 4 Semi Bold" pitchFamily="34" charset="-120"/>
              </a:rPr>
              <a:t>MLP 구축</a:t>
            </a:r>
            <a:endParaRPr lang="en-US" sz="1286" dirty="0"/>
          </a:p>
        </p:txBody>
      </p:sp>
      <p:sp>
        <p:nvSpPr>
          <p:cNvPr id="9" name="Text 6"/>
          <p:cNvSpPr/>
          <p:nvPr/>
        </p:nvSpPr>
        <p:spPr>
          <a:xfrm>
            <a:off x="636860" y="3723005"/>
            <a:ext cx="4086225" cy="452896"/>
          </a:xfrm>
          <a:prstGeom prst="rect">
            <a:avLst/>
          </a:prstGeom>
          <a:noFill/>
          <a:ln/>
        </p:spPr>
        <p:txBody>
          <a:bodyPr wrap="square" lIns="0" tIns="0" rIns="0" bIns="0" rtlCol="0" anchor="t"/>
          <a:lstStyle/>
          <a:p>
            <a:pPr algn="ctr">
              <a:lnSpc>
                <a:spcPts val="1761"/>
              </a:lnSpc>
            </a:pPr>
            <a:r>
              <a:rPr lang="en-US" sz="1083" dirty="0">
                <a:solidFill>
                  <a:srgbClr val="272525"/>
                </a:solidFill>
                <a:latin typeface="Source Sans 3" pitchFamily="34" charset="0"/>
                <a:ea typeface="Source Sans 3" pitchFamily="34" charset="-122"/>
                <a:cs typeface="Source Sans 3" pitchFamily="34" charset="-120"/>
              </a:rPr>
              <a:t>TensorFlow/Keras로 Sequential 모델을 정의하고 은닉층과 활성함수를 설정합니다.</a:t>
            </a:r>
            <a:endParaRPr lang="en-US" sz="1083" dirty="0"/>
          </a:p>
        </p:txBody>
      </p:sp>
      <p:sp>
        <p:nvSpPr>
          <p:cNvPr id="10" name="Shape 7"/>
          <p:cNvSpPr/>
          <p:nvPr/>
        </p:nvSpPr>
        <p:spPr>
          <a:xfrm>
            <a:off x="4945261" y="4742062"/>
            <a:ext cx="15478" cy="424600"/>
          </a:xfrm>
          <a:prstGeom prst="roundRect">
            <a:avLst>
              <a:gd name="adj" fmla="val 384100"/>
            </a:avLst>
          </a:prstGeom>
          <a:solidFill>
            <a:srgbClr val="D6BADD"/>
          </a:solidFill>
          <a:ln/>
        </p:spPr>
        <p:txBody>
          <a:bodyPr/>
          <a:lstStyle/>
          <a:p>
            <a:endParaRPr lang="ko-KR" altLang="en-US" sz="1219"/>
          </a:p>
        </p:txBody>
      </p:sp>
      <p:sp>
        <p:nvSpPr>
          <p:cNvPr id="11" name="Shape 8"/>
          <p:cNvSpPr/>
          <p:nvPr/>
        </p:nvSpPr>
        <p:spPr>
          <a:xfrm>
            <a:off x="4793786" y="4582847"/>
            <a:ext cx="318430" cy="318430"/>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12" name="Text 9"/>
          <p:cNvSpPr/>
          <p:nvPr/>
        </p:nvSpPr>
        <p:spPr>
          <a:xfrm>
            <a:off x="4853118" y="4617188"/>
            <a:ext cx="199765" cy="249746"/>
          </a:xfrm>
          <a:prstGeom prst="rect">
            <a:avLst/>
          </a:prstGeom>
          <a:noFill/>
          <a:ln/>
        </p:spPr>
        <p:txBody>
          <a:bodyPr wrap="none" lIns="0" tIns="0" rIns="0" bIns="0" rtlCol="0" anchor="t"/>
          <a:lstStyle/>
          <a:p>
            <a:pPr algn="ctr">
              <a:lnSpc>
                <a:spcPts val="1558"/>
              </a:lnSpc>
            </a:pPr>
            <a:r>
              <a:rPr lang="en-US" sz="1558" dirty="0">
                <a:solidFill>
                  <a:srgbClr val="272525"/>
                </a:solidFill>
                <a:latin typeface="Source Serif 4 Semi Bold" pitchFamily="34" charset="0"/>
                <a:ea typeface="Source Serif 4 Semi Bold" pitchFamily="34" charset="-122"/>
                <a:cs typeface="Source Serif 4 Semi Bold" pitchFamily="34" charset="-120"/>
              </a:rPr>
              <a:t>2</a:t>
            </a:r>
            <a:endParaRPr lang="en-US" sz="1558" dirty="0"/>
          </a:p>
        </p:txBody>
      </p:sp>
      <p:sp>
        <p:nvSpPr>
          <p:cNvPr id="13" name="Text 10"/>
          <p:cNvSpPr/>
          <p:nvPr/>
        </p:nvSpPr>
        <p:spPr>
          <a:xfrm>
            <a:off x="4120325" y="5308223"/>
            <a:ext cx="1665269" cy="208149"/>
          </a:xfrm>
          <a:prstGeom prst="rect">
            <a:avLst/>
          </a:prstGeom>
          <a:noFill/>
          <a:ln/>
        </p:spPr>
        <p:txBody>
          <a:bodyPr wrap="none" lIns="0" tIns="0" rIns="0" bIns="0" rtlCol="0" anchor="t"/>
          <a:lstStyle/>
          <a:p>
            <a:pPr algn="ctr">
              <a:lnSpc>
                <a:spcPts val="1625"/>
              </a:lnSpc>
            </a:pPr>
            <a:r>
              <a:rPr lang="en-US" sz="1286" dirty="0">
                <a:solidFill>
                  <a:srgbClr val="272525"/>
                </a:solidFill>
                <a:latin typeface="Source Serif 4 Semi Bold" pitchFamily="34" charset="0"/>
                <a:ea typeface="Source Serif 4 Semi Bold" pitchFamily="34" charset="-122"/>
                <a:cs typeface="Source Serif 4 Semi Bold" pitchFamily="34" charset="-120"/>
              </a:rPr>
              <a:t>하이퍼파라미터 조정</a:t>
            </a:r>
            <a:endParaRPr lang="en-US" sz="1286" dirty="0"/>
          </a:p>
        </p:txBody>
      </p:sp>
      <p:sp>
        <p:nvSpPr>
          <p:cNvPr id="14" name="Text 11"/>
          <p:cNvSpPr/>
          <p:nvPr/>
        </p:nvSpPr>
        <p:spPr>
          <a:xfrm>
            <a:off x="2909888" y="5601258"/>
            <a:ext cx="4086225" cy="226449"/>
          </a:xfrm>
          <a:prstGeom prst="rect">
            <a:avLst/>
          </a:prstGeom>
          <a:noFill/>
          <a:ln/>
        </p:spPr>
        <p:txBody>
          <a:bodyPr wrap="none" lIns="0" tIns="0" rIns="0" bIns="0" rtlCol="0" anchor="t"/>
          <a:lstStyle/>
          <a:p>
            <a:pPr algn="ctr">
              <a:lnSpc>
                <a:spcPts val="1761"/>
              </a:lnSpc>
            </a:pPr>
            <a:r>
              <a:rPr lang="en-US" sz="1083" dirty="0">
                <a:solidFill>
                  <a:srgbClr val="272525"/>
                </a:solidFill>
                <a:latin typeface="Source Sans 3" pitchFamily="34" charset="0"/>
                <a:ea typeface="Source Sans 3" pitchFamily="34" charset="-122"/>
                <a:cs typeface="Source Sans 3" pitchFamily="34" charset="-120"/>
              </a:rPr>
              <a:t>에포크 수, 학습률 등을 조정하여 성능을 개선합니다.</a:t>
            </a:r>
            <a:endParaRPr lang="en-US" sz="1083" dirty="0"/>
          </a:p>
        </p:txBody>
      </p:sp>
      <p:sp>
        <p:nvSpPr>
          <p:cNvPr id="15" name="Shape 12"/>
          <p:cNvSpPr/>
          <p:nvPr/>
        </p:nvSpPr>
        <p:spPr>
          <a:xfrm>
            <a:off x="7218288" y="4317461"/>
            <a:ext cx="15478" cy="424600"/>
          </a:xfrm>
          <a:prstGeom prst="roundRect">
            <a:avLst>
              <a:gd name="adj" fmla="val 384100"/>
            </a:avLst>
          </a:prstGeom>
          <a:solidFill>
            <a:srgbClr val="D6BADD"/>
          </a:solidFill>
          <a:ln/>
        </p:spPr>
        <p:txBody>
          <a:bodyPr/>
          <a:lstStyle/>
          <a:p>
            <a:endParaRPr lang="ko-KR" altLang="en-US" sz="1219"/>
          </a:p>
        </p:txBody>
      </p:sp>
      <p:sp>
        <p:nvSpPr>
          <p:cNvPr id="16" name="Shape 13"/>
          <p:cNvSpPr/>
          <p:nvPr/>
        </p:nvSpPr>
        <p:spPr>
          <a:xfrm>
            <a:off x="7066813" y="4582847"/>
            <a:ext cx="318430" cy="318430"/>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17" name="Text 14"/>
          <p:cNvSpPr/>
          <p:nvPr/>
        </p:nvSpPr>
        <p:spPr>
          <a:xfrm>
            <a:off x="7126146" y="4617188"/>
            <a:ext cx="199765" cy="249746"/>
          </a:xfrm>
          <a:prstGeom prst="rect">
            <a:avLst/>
          </a:prstGeom>
          <a:noFill/>
          <a:ln/>
        </p:spPr>
        <p:txBody>
          <a:bodyPr wrap="none" lIns="0" tIns="0" rIns="0" bIns="0" rtlCol="0" anchor="t"/>
          <a:lstStyle/>
          <a:p>
            <a:pPr algn="ctr">
              <a:lnSpc>
                <a:spcPts val="1558"/>
              </a:lnSpc>
            </a:pPr>
            <a:r>
              <a:rPr lang="en-US" sz="1558" dirty="0">
                <a:solidFill>
                  <a:srgbClr val="272525"/>
                </a:solidFill>
                <a:latin typeface="Source Serif 4 Semi Bold" pitchFamily="34" charset="0"/>
                <a:ea typeface="Source Serif 4 Semi Bold" pitchFamily="34" charset="-122"/>
                <a:cs typeface="Source Serif 4 Semi Bold" pitchFamily="34" charset="-120"/>
              </a:rPr>
              <a:t>3</a:t>
            </a:r>
            <a:endParaRPr lang="en-US" sz="1558" dirty="0"/>
          </a:p>
        </p:txBody>
      </p:sp>
      <p:sp>
        <p:nvSpPr>
          <p:cNvPr id="18" name="Text 15"/>
          <p:cNvSpPr/>
          <p:nvPr/>
        </p:nvSpPr>
        <p:spPr>
          <a:xfrm>
            <a:off x="6393353" y="3429968"/>
            <a:ext cx="1665269" cy="208149"/>
          </a:xfrm>
          <a:prstGeom prst="rect">
            <a:avLst/>
          </a:prstGeom>
          <a:noFill/>
          <a:ln/>
        </p:spPr>
        <p:txBody>
          <a:bodyPr wrap="none" lIns="0" tIns="0" rIns="0" bIns="0" rtlCol="0" anchor="t"/>
          <a:lstStyle/>
          <a:p>
            <a:pPr algn="ctr">
              <a:lnSpc>
                <a:spcPts val="1625"/>
              </a:lnSpc>
            </a:pPr>
            <a:r>
              <a:rPr lang="en-US" sz="1286" dirty="0">
                <a:solidFill>
                  <a:srgbClr val="272525"/>
                </a:solidFill>
                <a:latin typeface="Source Serif 4 Semi Bold" pitchFamily="34" charset="0"/>
                <a:ea typeface="Source Serif 4 Semi Bold" pitchFamily="34" charset="-122"/>
                <a:cs typeface="Source Serif 4 Semi Bold" pitchFamily="34" charset="-120"/>
              </a:rPr>
              <a:t>모델 비교</a:t>
            </a:r>
            <a:endParaRPr lang="en-US" sz="1286" dirty="0"/>
          </a:p>
        </p:txBody>
      </p:sp>
      <p:sp>
        <p:nvSpPr>
          <p:cNvPr id="19" name="Text 16"/>
          <p:cNvSpPr/>
          <p:nvPr/>
        </p:nvSpPr>
        <p:spPr>
          <a:xfrm>
            <a:off x="5182915" y="3723004"/>
            <a:ext cx="4086225" cy="226449"/>
          </a:xfrm>
          <a:prstGeom prst="rect">
            <a:avLst/>
          </a:prstGeom>
          <a:noFill/>
          <a:ln/>
        </p:spPr>
        <p:txBody>
          <a:bodyPr wrap="none" lIns="0" tIns="0" rIns="0" bIns="0" rtlCol="0" anchor="t"/>
          <a:lstStyle/>
          <a:p>
            <a:pPr algn="ctr">
              <a:lnSpc>
                <a:spcPts val="1761"/>
              </a:lnSpc>
            </a:pPr>
            <a:r>
              <a:rPr lang="en-US" sz="1083" dirty="0">
                <a:solidFill>
                  <a:srgbClr val="272525"/>
                </a:solidFill>
                <a:latin typeface="Source Sans 3" pitchFamily="34" charset="0"/>
                <a:ea typeface="Source Sans 3" pitchFamily="34" charset="-122"/>
                <a:cs typeface="Source Sans 3" pitchFamily="34" charset="-120"/>
              </a:rPr>
              <a:t>각 비선형 모델의 성능을 선형 회귀와 비교하여 최적 모델을 선택합니다.</a:t>
            </a:r>
            <a:endParaRPr lang="en-US" sz="1083"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CDF559-7D30-F628-2AF3-885668DF6FD1}"/>
              </a:ext>
            </a:extLst>
          </p:cNvPr>
          <p:cNvSpPr>
            <a:spLocks noGrp="1"/>
          </p:cNvSpPr>
          <p:nvPr>
            <p:ph type="title"/>
          </p:nvPr>
        </p:nvSpPr>
        <p:spPr/>
        <p:txBody>
          <a:bodyPr/>
          <a:lstStyle/>
          <a:p>
            <a:r>
              <a:rPr lang="ko-KR" altLang="en-US" dirty="0" err="1"/>
              <a:t>머신러닝</a:t>
            </a:r>
            <a:endParaRPr lang="ko-KR" altLang="en-US" dirty="0"/>
          </a:p>
        </p:txBody>
      </p:sp>
      <p:sp>
        <p:nvSpPr>
          <p:cNvPr id="3" name="텍스트 개체 틀 2">
            <a:extLst>
              <a:ext uri="{FF2B5EF4-FFF2-40B4-BE49-F238E27FC236}">
                <a16:creationId xmlns:a16="http://schemas.microsoft.com/office/drawing/2014/main" id="{7E3E8229-CB11-F477-AFF7-6F74E11674BD}"/>
              </a:ext>
            </a:extLst>
          </p:cNvPr>
          <p:cNvSpPr>
            <a:spLocks noGrp="1"/>
          </p:cNvSpPr>
          <p:nvPr>
            <p:ph type="body" idx="1"/>
          </p:nvPr>
        </p:nvSpPr>
        <p:spPr/>
        <p:txBody>
          <a:bodyPr/>
          <a:lstStyle/>
          <a:p>
            <a:r>
              <a:rPr lang="ko-KR" altLang="en-US" dirty="0" err="1"/>
              <a:t>머신러닝의</a:t>
            </a:r>
            <a:r>
              <a:rPr lang="ko-KR" altLang="en-US" dirty="0"/>
              <a:t> 이해</a:t>
            </a:r>
            <a:r>
              <a:rPr lang="en-US" altLang="ko-KR" dirty="0"/>
              <a:t>, </a:t>
            </a:r>
            <a:r>
              <a:rPr lang="ko-KR" altLang="en-US" dirty="0"/>
              <a:t>오렌지를 이용한 </a:t>
            </a:r>
            <a:r>
              <a:rPr lang="ko-KR" altLang="en-US" dirty="0" err="1"/>
              <a:t>머신러닝</a:t>
            </a:r>
            <a:endParaRPr lang="ko-KR" altLang="en-US" dirty="0"/>
          </a:p>
        </p:txBody>
      </p:sp>
    </p:spTree>
    <p:extLst>
      <p:ext uri="{BB962C8B-B14F-4D97-AF65-F5344CB8AC3E}">
        <p14:creationId xmlns:p14="http://schemas.microsoft.com/office/powerpoint/2010/main" val="30814290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C78095-9F2A-9E40-EF1D-76E8BD2DCC49}"/>
              </a:ext>
            </a:extLst>
          </p:cNvPr>
          <p:cNvSpPr>
            <a:spLocks noGrp="1"/>
          </p:cNvSpPr>
          <p:nvPr>
            <p:ph type="title"/>
          </p:nvPr>
        </p:nvSpPr>
        <p:spPr/>
        <p:txBody>
          <a:bodyPr/>
          <a:lstStyle/>
          <a:p>
            <a:r>
              <a:rPr lang="ko-KR" altLang="en-US" dirty="0" err="1"/>
              <a:t>머신러닝의</a:t>
            </a:r>
            <a:r>
              <a:rPr lang="ko-KR" altLang="en-US" dirty="0"/>
              <a:t> 이해 </a:t>
            </a:r>
            <a:r>
              <a:rPr lang="en-US" altLang="ko-KR" dirty="0"/>
              <a:t>- </a:t>
            </a:r>
            <a:r>
              <a:rPr lang="ko-KR" altLang="en-US" dirty="0" err="1"/>
              <a:t>머신러닝</a:t>
            </a:r>
            <a:r>
              <a:rPr lang="ko-KR" altLang="en-US" dirty="0"/>
              <a:t> 기반 데이터 분석 계획 및 절차</a:t>
            </a:r>
          </a:p>
        </p:txBody>
      </p:sp>
      <p:sp>
        <p:nvSpPr>
          <p:cNvPr id="3" name="내용 개체 틀 2">
            <a:extLst>
              <a:ext uri="{FF2B5EF4-FFF2-40B4-BE49-F238E27FC236}">
                <a16:creationId xmlns:a16="http://schemas.microsoft.com/office/drawing/2014/main" id="{4ABEAF99-1E2C-A908-4547-4E992C84B9A4}"/>
              </a:ext>
            </a:extLst>
          </p:cNvPr>
          <p:cNvSpPr>
            <a:spLocks noGrp="1"/>
          </p:cNvSpPr>
          <p:nvPr>
            <p:ph idx="1"/>
          </p:nvPr>
        </p:nvSpPr>
        <p:spPr/>
        <p:txBody>
          <a:bodyPr/>
          <a:lstStyle/>
          <a:p>
            <a:r>
              <a:rPr lang="ko-KR" altLang="en-US" dirty="0"/>
              <a:t>비즈니스 이해 및 문제 정의</a:t>
            </a:r>
          </a:p>
          <a:p>
            <a:pPr lvl="1"/>
            <a:r>
              <a:rPr lang="ko-KR" altLang="en-US" dirty="0"/>
              <a:t>모든 분석 주제가 그렇듯</a:t>
            </a:r>
            <a:r>
              <a:rPr lang="en-US" altLang="ko-KR" dirty="0"/>
              <a:t>,  </a:t>
            </a:r>
            <a:r>
              <a:rPr lang="ko-KR" altLang="en-US" dirty="0" err="1"/>
              <a:t>머신러닝</a:t>
            </a:r>
            <a:r>
              <a:rPr lang="ko-KR" altLang="en-US" dirty="0"/>
              <a:t> 기반 데이터 분석에서도 마찬가지로 해결하려는 문제 를 정의하는 것이 가장 우선이다</a:t>
            </a:r>
            <a:r>
              <a:rPr lang="en-US" altLang="ko-KR" dirty="0"/>
              <a:t>. </a:t>
            </a:r>
            <a:r>
              <a:rPr lang="ko-KR" altLang="en-US" dirty="0"/>
              <a:t>자신이 해결하려는 문제를 이해하고</a:t>
            </a:r>
            <a:r>
              <a:rPr lang="en-US" altLang="ko-KR" dirty="0"/>
              <a:t>,  </a:t>
            </a:r>
            <a:r>
              <a:rPr lang="ko-KR" altLang="en-US" dirty="0"/>
              <a:t>그 문제를 해결하기 위한 비즈니스 도메인 이해 및 문제를 파악해가는 과정을 반복해 가면서 문제를 재정의하고 해결책을 모색하는 단계를 반복적으로 거치면서 구체적인 목적과 필요한 데이터에 대한 이해가 명확해지게 된다</a:t>
            </a:r>
            <a:r>
              <a:rPr lang="en-US" altLang="ko-KR" dirty="0"/>
              <a:t>. </a:t>
            </a:r>
            <a:r>
              <a:rPr lang="ko-KR" altLang="en-US" dirty="0"/>
              <a:t>또한</a:t>
            </a:r>
            <a:r>
              <a:rPr lang="en-US" altLang="ko-KR" dirty="0"/>
              <a:t>,  </a:t>
            </a:r>
            <a:r>
              <a:rPr lang="ko-KR" altLang="en-US" dirty="0"/>
              <a:t>문제정의 과정과 필요한 데이터 형태에 대해 구상을 하는 과정에서 자연스럽게 어떤 </a:t>
            </a:r>
            <a:r>
              <a:rPr lang="ko-KR" altLang="en-US" dirty="0" err="1"/>
              <a:t>머신러닝</a:t>
            </a:r>
            <a:r>
              <a:rPr lang="ko-KR" altLang="en-US" dirty="0"/>
              <a:t> 기법을 적용하게 될지 </a:t>
            </a:r>
            <a:r>
              <a:rPr lang="en-US" altLang="ko-KR" dirty="0"/>
              <a:t>1</a:t>
            </a:r>
            <a:r>
              <a:rPr lang="ko-KR" altLang="en-US" dirty="0"/>
              <a:t>차적인 잠정적 의사결정 과정을 거치게 된다</a:t>
            </a:r>
            <a:r>
              <a:rPr lang="en-US" altLang="ko-KR" dirty="0"/>
              <a:t>.</a:t>
            </a:r>
          </a:p>
          <a:p>
            <a:r>
              <a:rPr lang="ko-KR" altLang="en-US" dirty="0"/>
              <a:t>데이터 수집</a:t>
            </a:r>
          </a:p>
          <a:p>
            <a:pPr lvl="1"/>
            <a:r>
              <a:rPr lang="en-US" altLang="ko-KR" dirty="0"/>
              <a:t>• </a:t>
            </a:r>
            <a:r>
              <a:rPr lang="ko-KR" altLang="en-US" dirty="0"/>
              <a:t>해결하고자 하는 분석 이슈가 </a:t>
            </a:r>
            <a:r>
              <a:rPr lang="ko-KR" altLang="en-US" dirty="0" err="1"/>
              <a:t>명확해졌다면</a:t>
            </a:r>
            <a:r>
              <a:rPr lang="en-US" altLang="ko-KR" dirty="0"/>
              <a:t>,  </a:t>
            </a:r>
            <a:r>
              <a:rPr lang="ko-KR" altLang="en-US" dirty="0"/>
              <a:t>분석을 위해 필요한 데이터를 수집하게 된다</a:t>
            </a:r>
            <a:r>
              <a:rPr lang="en-US" altLang="ko-KR" dirty="0"/>
              <a:t>. </a:t>
            </a:r>
            <a:r>
              <a:rPr lang="ko-KR" altLang="en-US" dirty="0"/>
              <a:t>물론 분석하려는 데이터가 이미 주어져 있는 상태에서 해당 데이터에 적합한 분석이슈를 고민하게 되는 경우도 있지만</a:t>
            </a:r>
            <a:r>
              <a:rPr lang="en-US" altLang="ko-KR" dirty="0"/>
              <a:t>,  </a:t>
            </a:r>
            <a:r>
              <a:rPr lang="ko-KR" altLang="en-US" dirty="0"/>
              <a:t>그 경우에도 분석을 위해 추가로 필요한 데이터가 발생할 수 있으므로 필요한 데이터 수집은 올바른 분석을 위해 항상 고려해야 하는 요소이다</a:t>
            </a:r>
            <a:r>
              <a:rPr lang="en-US" altLang="ko-KR" dirty="0"/>
              <a:t>. </a:t>
            </a:r>
            <a:r>
              <a:rPr lang="ko-KR" altLang="en-US" dirty="0"/>
              <a:t>내 부 데이터 저장소</a:t>
            </a:r>
            <a:r>
              <a:rPr lang="en-US" altLang="ko-KR" dirty="0"/>
              <a:t>(</a:t>
            </a:r>
            <a:r>
              <a:rPr lang="ko-KR" altLang="en-US" dirty="0" err="1"/>
              <a:t>데이터웨어하우스</a:t>
            </a:r>
            <a:r>
              <a:rPr lang="ko-KR" altLang="en-US" dirty="0"/>
              <a:t> 혹은 데이터 마트 등</a:t>
            </a:r>
            <a:r>
              <a:rPr lang="en-US" altLang="ko-KR" dirty="0"/>
              <a:t>)</a:t>
            </a:r>
            <a:r>
              <a:rPr lang="ko-KR" altLang="en-US" dirty="0"/>
              <a:t>에서 </a:t>
            </a:r>
            <a:r>
              <a:rPr lang="en-US" altLang="ko-KR" dirty="0"/>
              <a:t>SQL</a:t>
            </a:r>
            <a:r>
              <a:rPr lang="ko-KR" altLang="en-US" dirty="0"/>
              <a:t>을 통하여 데이터를 추 출하거나 </a:t>
            </a:r>
            <a:r>
              <a:rPr lang="ko-KR" altLang="en-US" dirty="0" err="1"/>
              <a:t>하둡</a:t>
            </a:r>
            <a:r>
              <a:rPr lang="ko-KR" altLang="en-US" dirty="0"/>
              <a:t> 기반의 빅데이터 플랫폼에서 데이터를 추출하는 경우가 일반적이라고 볼 수 있으나</a:t>
            </a:r>
            <a:r>
              <a:rPr lang="en-US" altLang="ko-KR" dirty="0"/>
              <a:t>,  </a:t>
            </a:r>
            <a:r>
              <a:rPr lang="ko-KR" altLang="en-US" dirty="0"/>
              <a:t>어떤 경우에는 외부 데이터가 필요할 수도 있으므로 웹 사이트에서 필요한 데이터를 </a:t>
            </a:r>
            <a:r>
              <a:rPr lang="ko-KR" altLang="en-US" dirty="0" err="1"/>
              <a:t>스크래핑</a:t>
            </a:r>
            <a:r>
              <a:rPr lang="ko-KR" altLang="en-US" dirty="0"/>
              <a:t> 형태로 수집하거나 </a:t>
            </a:r>
            <a:r>
              <a:rPr lang="en-US" altLang="ko-KR" dirty="0"/>
              <a:t>API </a:t>
            </a:r>
            <a:r>
              <a:rPr lang="ko-KR" altLang="en-US" dirty="0"/>
              <a:t>등을 통해 데이터를 수집해야 될 경우가 발생할 수도 있다</a:t>
            </a:r>
            <a:r>
              <a:rPr lang="en-US" altLang="ko-KR" dirty="0"/>
              <a:t>.</a:t>
            </a:r>
            <a:endParaRPr lang="ko-KR" altLang="en-US" dirty="0"/>
          </a:p>
        </p:txBody>
      </p:sp>
    </p:spTree>
    <p:extLst>
      <p:ext uri="{BB962C8B-B14F-4D97-AF65-F5344CB8AC3E}">
        <p14:creationId xmlns:p14="http://schemas.microsoft.com/office/powerpoint/2010/main" val="22576412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051E8C-F497-353A-45B2-BC37AC8611D0}"/>
              </a:ext>
            </a:extLst>
          </p:cNvPr>
          <p:cNvSpPr>
            <a:spLocks noGrp="1"/>
          </p:cNvSpPr>
          <p:nvPr>
            <p:ph type="title"/>
          </p:nvPr>
        </p:nvSpPr>
        <p:spPr/>
        <p:txBody>
          <a:bodyPr/>
          <a:lstStyle/>
          <a:p>
            <a:r>
              <a:rPr lang="ko-KR" altLang="en-US" dirty="0" err="1"/>
              <a:t>머신러닝의</a:t>
            </a:r>
            <a:r>
              <a:rPr lang="ko-KR" altLang="en-US" dirty="0"/>
              <a:t> 이해 </a:t>
            </a:r>
            <a:r>
              <a:rPr lang="en-US" altLang="ko-KR" dirty="0"/>
              <a:t>- </a:t>
            </a:r>
            <a:r>
              <a:rPr lang="ko-KR" altLang="en-US" dirty="0" err="1"/>
              <a:t>머신러닝</a:t>
            </a:r>
            <a:r>
              <a:rPr lang="ko-KR" altLang="en-US" dirty="0"/>
              <a:t> 기반 데이터 분석 계획 및 절차</a:t>
            </a:r>
          </a:p>
        </p:txBody>
      </p:sp>
      <p:sp>
        <p:nvSpPr>
          <p:cNvPr id="3" name="내용 개체 틀 2">
            <a:extLst>
              <a:ext uri="{FF2B5EF4-FFF2-40B4-BE49-F238E27FC236}">
                <a16:creationId xmlns:a16="http://schemas.microsoft.com/office/drawing/2014/main" id="{9E2D0DC5-1522-6D09-B3EE-F25EC8F6FF5D}"/>
              </a:ext>
            </a:extLst>
          </p:cNvPr>
          <p:cNvSpPr>
            <a:spLocks noGrp="1"/>
          </p:cNvSpPr>
          <p:nvPr>
            <p:ph idx="1"/>
          </p:nvPr>
        </p:nvSpPr>
        <p:spPr/>
        <p:txBody>
          <a:bodyPr>
            <a:normAutofit lnSpcReduction="10000"/>
          </a:bodyPr>
          <a:lstStyle/>
          <a:p>
            <a:r>
              <a:rPr lang="ko-KR" altLang="en-US" dirty="0"/>
              <a:t>데이터 전처리와 탐색</a:t>
            </a:r>
          </a:p>
          <a:p>
            <a:pPr lvl="1"/>
            <a:r>
              <a:rPr lang="ko-KR" altLang="en-US" dirty="0"/>
              <a:t>필요한 데이터를 수집되었다면</a:t>
            </a:r>
            <a:r>
              <a:rPr lang="en-US" altLang="ko-KR" dirty="0"/>
              <a:t>,  </a:t>
            </a:r>
            <a:r>
              <a:rPr lang="ko-KR" altLang="en-US" dirty="0" err="1"/>
              <a:t>머신러닝을</a:t>
            </a:r>
            <a:r>
              <a:rPr lang="ko-KR" altLang="en-US" dirty="0"/>
              <a:t> 적용하기에 적당한 형태로 데이터를 전처리하고 변환하게 된다</a:t>
            </a:r>
            <a:r>
              <a:rPr lang="en-US" altLang="ko-KR" dirty="0"/>
              <a:t>. </a:t>
            </a:r>
            <a:r>
              <a:rPr lang="ko-KR" altLang="en-US" dirty="0" err="1"/>
              <a:t>머신러닝</a:t>
            </a:r>
            <a:r>
              <a:rPr lang="ko-KR" altLang="en-US" dirty="0"/>
              <a:t> 기반 데이터 분석 결과의 질은 필요한 기법이나 알고리즘에 도 좌우되지만</a:t>
            </a:r>
            <a:r>
              <a:rPr lang="en-US" altLang="ko-KR" dirty="0"/>
              <a:t>,  </a:t>
            </a:r>
            <a:r>
              <a:rPr lang="ko-KR" altLang="en-US" dirty="0"/>
              <a:t>데이터의 질에 따라 크게 좌우되므로 데이터 전처리와 변환 및 탐색 단계가 매우 중요하다</a:t>
            </a:r>
            <a:r>
              <a:rPr lang="en-US" altLang="ko-KR" dirty="0"/>
              <a:t>. </a:t>
            </a:r>
            <a:r>
              <a:rPr lang="ko-KR" altLang="en-US" dirty="0"/>
              <a:t>실제로 대부분의 분석과 마찬가지로 </a:t>
            </a:r>
            <a:r>
              <a:rPr lang="ko-KR" altLang="en-US" dirty="0" err="1"/>
              <a:t>머신러닝</a:t>
            </a:r>
            <a:r>
              <a:rPr lang="ko-KR" altLang="en-US" dirty="0"/>
              <a:t> 기반 데이터 분석 프로 </a:t>
            </a:r>
            <a:r>
              <a:rPr lang="ko-KR" altLang="en-US" dirty="0" err="1"/>
              <a:t>세스</a:t>
            </a:r>
            <a:r>
              <a:rPr lang="ko-KR" altLang="en-US" dirty="0"/>
              <a:t> 중에서도 이 단계가 가장 많은 시간과 노력을 들이게 되는 단계라고 할 수 있다</a:t>
            </a:r>
            <a:r>
              <a:rPr lang="en-US" altLang="ko-KR" dirty="0"/>
              <a:t>.</a:t>
            </a:r>
          </a:p>
          <a:p>
            <a:r>
              <a:rPr lang="ko-KR" altLang="en-US" dirty="0"/>
              <a:t>모델 수립</a:t>
            </a:r>
          </a:p>
          <a:p>
            <a:pPr lvl="1"/>
            <a:r>
              <a:rPr lang="ko-KR" altLang="en-US" dirty="0"/>
              <a:t>데이터 전처리와 탐색을 거친 후 사용하고자 하는 </a:t>
            </a:r>
            <a:r>
              <a:rPr lang="ko-KR" altLang="en-US" dirty="0" err="1"/>
              <a:t>머신러닝</a:t>
            </a:r>
            <a:r>
              <a:rPr lang="ko-KR" altLang="en-US" dirty="0"/>
              <a:t> 기법을 적용하여 데이터를 학 습하는 단계이다</a:t>
            </a:r>
            <a:r>
              <a:rPr lang="en-US" altLang="ko-KR" dirty="0"/>
              <a:t>. </a:t>
            </a:r>
            <a:r>
              <a:rPr lang="ko-KR" altLang="en-US" dirty="0"/>
              <a:t>물론 지도학습의 경우는 모델 훈련을 위해 데이터를 학습용 데이터와 검증용 및 평가용 데이터로 분할하거나</a:t>
            </a:r>
            <a:r>
              <a:rPr lang="en-US" altLang="ko-KR" dirty="0"/>
              <a:t>,  </a:t>
            </a:r>
            <a:r>
              <a:rPr lang="ko-KR" altLang="en-US" dirty="0"/>
              <a:t>교차검증 등에 대한 설계를 거친 후 모델훈련을 하게 된다</a:t>
            </a:r>
            <a:r>
              <a:rPr lang="en-US" altLang="ko-KR" dirty="0"/>
              <a:t>. </a:t>
            </a:r>
            <a:r>
              <a:rPr lang="ko-KR" altLang="en-US" dirty="0"/>
              <a:t>자율학습의 경우는 </a:t>
            </a:r>
            <a:r>
              <a:rPr lang="ko-KR" altLang="en-US" dirty="0" err="1"/>
              <a:t>목적값을</a:t>
            </a:r>
            <a:r>
              <a:rPr lang="ko-KR" altLang="en-US" dirty="0"/>
              <a:t> 가지지 않기 때문에 모델훈련을 </a:t>
            </a:r>
            <a:r>
              <a:rPr lang="ko-KR" altLang="en-US" dirty="0" err="1"/>
              <a:t>한다기보다는</a:t>
            </a:r>
            <a:r>
              <a:rPr lang="ko-KR" altLang="en-US" dirty="0"/>
              <a:t> 바로 분석을 통한 패턴도출의 과정을 수행한다고 볼 수 있다</a:t>
            </a:r>
            <a:r>
              <a:rPr lang="en-US" altLang="ko-KR" dirty="0"/>
              <a:t>.</a:t>
            </a:r>
          </a:p>
          <a:p>
            <a:r>
              <a:rPr lang="ko-KR" altLang="en-US" dirty="0"/>
              <a:t>모델 성능 평가</a:t>
            </a:r>
          </a:p>
          <a:p>
            <a:pPr lvl="1"/>
            <a:r>
              <a:rPr lang="ko-KR" altLang="en-US" dirty="0"/>
              <a:t>일반적으로 </a:t>
            </a:r>
            <a:r>
              <a:rPr lang="ko-KR" altLang="en-US" dirty="0" err="1"/>
              <a:t>머신러닝</a:t>
            </a:r>
            <a:r>
              <a:rPr lang="ko-KR" altLang="en-US" dirty="0"/>
              <a:t> 기반 학습 모델은 모델 훈련에 사용한 훈련데이터에 편향된 결과값 을 내는 경향이 많으므로</a:t>
            </a:r>
            <a:r>
              <a:rPr lang="en-US" altLang="ko-KR" dirty="0"/>
              <a:t>,  </a:t>
            </a:r>
            <a:r>
              <a:rPr lang="ko-KR" altLang="en-US" dirty="0" err="1"/>
              <a:t>머신러닝</a:t>
            </a:r>
            <a:r>
              <a:rPr lang="ko-KR" altLang="en-US" dirty="0"/>
              <a:t> 알고리즘이 데이터로부터 얼마나 잘 학습했는지를 평 가하기 위해 평가 데이터 세트를 이용하여 모델의 정확도를 평가하게 된다</a:t>
            </a:r>
            <a:r>
              <a:rPr lang="en-US" altLang="ko-KR" dirty="0"/>
              <a:t>.</a:t>
            </a:r>
          </a:p>
          <a:p>
            <a:pPr lvl="1"/>
            <a:r>
              <a:rPr lang="ko-KR" altLang="en-US" dirty="0"/>
              <a:t>자율학습의 경우에는 평가 데이터 세트를 두지 않는 경우가 일반적이므로 교차검증보다 는 분석과정에서 도출</a:t>
            </a:r>
          </a:p>
          <a:p>
            <a:r>
              <a:rPr lang="ko-KR" altLang="en-US" dirty="0"/>
              <a:t>모델 성능 향상 및 현업 적용</a:t>
            </a:r>
            <a:endParaRPr lang="en-US" altLang="ko-KR" dirty="0"/>
          </a:p>
          <a:p>
            <a:pPr lvl="1"/>
            <a:r>
              <a:rPr lang="ko-KR" altLang="en-US" dirty="0"/>
              <a:t>일반적으로 단일 </a:t>
            </a:r>
            <a:r>
              <a:rPr lang="ko-KR" altLang="en-US" dirty="0" err="1"/>
              <a:t>머신러닝</a:t>
            </a:r>
            <a:r>
              <a:rPr lang="ko-KR" altLang="en-US" dirty="0"/>
              <a:t> 분석 프로세스로 해결하고자 하는 이슈가 단번에 해결되는 경우는 거의 없으며</a:t>
            </a:r>
            <a:r>
              <a:rPr lang="en-US" altLang="ko-KR" dirty="0"/>
              <a:t>,  </a:t>
            </a:r>
            <a:r>
              <a:rPr lang="ko-KR" altLang="en-US" dirty="0"/>
              <a:t>지속적으로 모델 파라미터나 추정방법 등을 변화시켜서 모델성능을 꾀하게 된다</a:t>
            </a:r>
            <a:r>
              <a:rPr lang="en-US" altLang="ko-KR" dirty="0"/>
              <a:t>. </a:t>
            </a:r>
            <a:r>
              <a:rPr lang="ko-KR" altLang="en-US" dirty="0"/>
              <a:t>때로는 다른 알고리즘을 적용하여 원래 적용한 알고리즘과 성능을 비교하게 된다</a:t>
            </a:r>
            <a:r>
              <a:rPr lang="en-US" altLang="ko-KR" dirty="0"/>
              <a:t>. </a:t>
            </a:r>
            <a:r>
              <a:rPr lang="ko-KR" altLang="en-US" dirty="0"/>
              <a:t>모델성능이 어느 정도여야 만족스러운 성능인가에 관한 판단은 분석하고자 하는 이 슈나 비즈니스 도메인에 따라 달라질 수 있으며</a:t>
            </a:r>
            <a:r>
              <a:rPr lang="en-US" altLang="ko-KR" dirty="0"/>
              <a:t>,  </a:t>
            </a:r>
            <a:r>
              <a:rPr lang="ko-KR" altLang="en-US" dirty="0"/>
              <a:t>어떤 </a:t>
            </a:r>
            <a:r>
              <a:rPr lang="ko-KR" altLang="en-US" dirty="0" err="1"/>
              <a:t>경우든</a:t>
            </a:r>
            <a:r>
              <a:rPr lang="ko-KR" altLang="en-US" dirty="0"/>
              <a:t> 모델성능이 충분히 </a:t>
            </a:r>
            <a:r>
              <a:rPr lang="ko-KR" altLang="en-US" dirty="0" err="1"/>
              <a:t>향상되</a:t>
            </a:r>
            <a:r>
              <a:rPr lang="ko-KR" altLang="en-US" dirty="0"/>
              <a:t> </a:t>
            </a:r>
            <a:r>
              <a:rPr lang="ko-KR" altLang="en-US" dirty="0" err="1"/>
              <a:t>었다는</a:t>
            </a:r>
            <a:r>
              <a:rPr lang="ko-KR" altLang="en-US" dirty="0"/>
              <a:t> 판단에 대한 절대적인 기준이 존재하는 것은 아니다</a:t>
            </a:r>
            <a:r>
              <a:rPr lang="en-US" altLang="ko-KR" dirty="0"/>
              <a:t>. </a:t>
            </a:r>
            <a:r>
              <a:rPr lang="ko-KR" altLang="en-US" dirty="0"/>
              <a:t>그렇지만</a:t>
            </a:r>
            <a:r>
              <a:rPr lang="en-US" altLang="ko-KR" dirty="0"/>
              <a:t>,   </a:t>
            </a:r>
            <a:r>
              <a:rPr lang="ko-KR" altLang="en-US" dirty="0"/>
              <a:t>분석가는 여러가지 알고리즘을 비교 적용해보고</a:t>
            </a:r>
            <a:r>
              <a:rPr lang="en-US" altLang="ko-KR" dirty="0"/>
              <a:t>,   </a:t>
            </a:r>
            <a:r>
              <a:rPr lang="ko-KR" altLang="en-US" dirty="0"/>
              <a:t>동일 알고리즘 내에서도 파라미터나 추정방법 등을 바꿔가며 만족스러운 수준이라고 판단될 때까지 모델성능 향상을 모색해볼 필요가 있다</a:t>
            </a:r>
            <a:r>
              <a:rPr lang="en-US" altLang="ko-KR" dirty="0"/>
              <a:t>. </a:t>
            </a:r>
            <a:r>
              <a:rPr lang="ko-KR" altLang="en-US" dirty="0"/>
              <a:t>이런 과정이 끝난 후 모델이 만족할 만큼 결과값이 도출된다면</a:t>
            </a:r>
            <a:r>
              <a:rPr lang="en-US" altLang="ko-KR" dirty="0"/>
              <a:t>,  </a:t>
            </a:r>
            <a:r>
              <a:rPr lang="ko-KR" altLang="en-US" dirty="0"/>
              <a:t>당초 의도했던 비즈니스 이슈 에 적용할 수 있다</a:t>
            </a:r>
            <a:r>
              <a:rPr lang="en-US" altLang="ko-KR" dirty="0"/>
              <a:t>. </a:t>
            </a:r>
            <a:r>
              <a:rPr lang="ko-KR" altLang="en-US" dirty="0"/>
              <a:t>경우에 따라서는 자동화나 시스템 연계를 위한 추가적인 개발 작업이 필요하게 될 수도 있다</a:t>
            </a:r>
            <a:r>
              <a:rPr lang="en-US" altLang="ko-KR" dirty="0"/>
              <a:t>.</a:t>
            </a:r>
            <a:endParaRPr lang="ko-KR" altLang="en-US" dirty="0"/>
          </a:p>
        </p:txBody>
      </p:sp>
    </p:spTree>
    <p:extLst>
      <p:ext uri="{BB962C8B-B14F-4D97-AF65-F5344CB8AC3E}">
        <p14:creationId xmlns:p14="http://schemas.microsoft.com/office/powerpoint/2010/main" val="12310767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D89FDD-A55B-C82B-46E4-627A4C14E9E1}"/>
              </a:ext>
            </a:extLst>
          </p:cNvPr>
          <p:cNvSpPr>
            <a:spLocks noGrp="1"/>
          </p:cNvSpPr>
          <p:nvPr>
            <p:ph type="title"/>
          </p:nvPr>
        </p:nvSpPr>
        <p:spPr/>
        <p:txBody>
          <a:bodyPr/>
          <a:lstStyle/>
          <a:p>
            <a:r>
              <a:rPr lang="ko-KR" altLang="en-US" dirty="0" err="1"/>
              <a:t>머신러닝의</a:t>
            </a:r>
            <a:r>
              <a:rPr lang="ko-KR" altLang="en-US" dirty="0"/>
              <a:t> 이해</a:t>
            </a:r>
          </a:p>
        </p:txBody>
      </p:sp>
      <p:pic>
        <p:nvPicPr>
          <p:cNvPr id="5" name="내용 개체 틀 4">
            <a:extLst>
              <a:ext uri="{FF2B5EF4-FFF2-40B4-BE49-F238E27FC236}">
                <a16:creationId xmlns:a16="http://schemas.microsoft.com/office/drawing/2014/main" id="{585CC70B-3A55-0F56-2A64-ED58FF004D7F}"/>
              </a:ext>
            </a:extLst>
          </p:cNvPr>
          <p:cNvPicPr>
            <a:picLocks noGrp="1" noChangeAspect="1"/>
          </p:cNvPicPr>
          <p:nvPr>
            <p:ph idx="1"/>
          </p:nvPr>
        </p:nvPicPr>
        <p:blipFill>
          <a:blip r:embed="rId2"/>
          <a:stretch>
            <a:fillRect/>
          </a:stretch>
        </p:blipFill>
        <p:spPr>
          <a:xfrm>
            <a:off x="552729" y="1786127"/>
            <a:ext cx="8800543" cy="3692048"/>
          </a:xfrm>
        </p:spPr>
      </p:pic>
    </p:spTree>
    <p:extLst>
      <p:ext uri="{BB962C8B-B14F-4D97-AF65-F5344CB8AC3E}">
        <p14:creationId xmlns:p14="http://schemas.microsoft.com/office/powerpoint/2010/main" val="20686991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911C87-1CB4-3BCE-F99F-5A59A8F3C5DB}"/>
              </a:ext>
            </a:extLst>
          </p:cNvPr>
          <p:cNvSpPr>
            <a:spLocks noGrp="1"/>
          </p:cNvSpPr>
          <p:nvPr>
            <p:ph type="title"/>
          </p:nvPr>
        </p:nvSpPr>
        <p:spPr/>
        <p:txBody>
          <a:bodyPr/>
          <a:lstStyle/>
          <a:p>
            <a:r>
              <a:rPr lang="ko-KR" altLang="en-US" dirty="0" err="1"/>
              <a:t>머신러닝의</a:t>
            </a:r>
            <a:r>
              <a:rPr lang="ko-KR" altLang="en-US" dirty="0"/>
              <a:t> 종류</a:t>
            </a:r>
          </a:p>
        </p:txBody>
      </p:sp>
      <p:pic>
        <p:nvPicPr>
          <p:cNvPr id="5" name="내용 개체 틀 4">
            <a:extLst>
              <a:ext uri="{FF2B5EF4-FFF2-40B4-BE49-F238E27FC236}">
                <a16:creationId xmlns:a16="http://schemas.microsoft.com/office/drawing/2014/main" id="{AEDE0117-0BCA-E446-B997-5F0125265717}"/>
              </a:ext>
            </a:extLst>
          </p:cNvPr>
          <p:cNvPicPr>
            <a:picLocks noGrp="1" noChangeAspect="1"/>
          </p:cNvPicPr>
          <p:nvPr>
            <p:ph idx="1"/>
          </p:nvPr>
        </p:nvPicPr>
        <p:blipFill>
          <a:blip r:embed="rId2"/>
          <a:stretch>
            <a:fillRect/>
          </a:stretch>
        </p:blipFill>
        <p:spPr>
          <a:xfrm>
            <a:off x="792674" y="1720336"/>
            <a:ext cx="8320653" cy="3823631"/>
          </a:xfrm>
        </p:spPr>
      </p:pic>
    </p:spTree>
    <p:extLst>
      <p:ext uri="{BB962C8B-B14F-4D97-AF65-F5344CB8AC3E}">
        <p14:creationId xmlns:p14="http://schemas.microsoft.com/office/powerpoint/2010/main" val="8874753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71A59E-0F08-320D-C2BF-4FFDB18C522C}"/>
              </a:ext>
            </a:extLst>
          </p:cNvPr>
          <p:cNvSpPr>
            <a:spLocks noGrp="1"/>
          </p:cNvSpPr>
          <p:nvPr>
            <p:ph type="title"/>
          </p:nvPr>
        </p:nvSpPr>
        <p:spPr/>
        <p:txBody>
          <a:bodyPr/>
          <a:lstStyle/>
          <a:p>
            <a:r>
              <a:rPr lang="ko-KR" altLang="en-US" dirty="0"/>
              <a:t>지도학습의 기법</a:t>
            </a:r>
          </a:p>
        </p:txBody>
      </p:sp>
      <p:pic>
        <p:nvPicPr>
          <p:cNvPr id="5" name="내용 개체 틀 4">
            <a:extLst>
              <a:ext uri="{FF2B5EF4-FFF2-40B4-BE49-F238E27FC236}">
                <a16:creationId xmlns:a16="http://schemas.microsoft.com/office/drawing/2014/main" id="{B7226927-22B0-069D-2C82-E4E7303F57B5}"/>
              </a:ext>
            </a:extLst>
          </p:cNvPr>
          <p:cNvPicPr>
            <a:picLocks noGrp="1" noChangeAspect="1"/>
          </p:cNvPicPr>
          <p:nvPr>
            <p:ph idx="1"/>
          </p:nvPr>
        </p:nvPicPr>
        <p:blipFill>
          <a:blip r:embed="rId2"/>
          <a:stretch>
            <a:fillRect/>
          </a:stretch>
        </p:blipFill>
        <p:spPr>
          <a:xfrm>
            <a:off x="495300" y="1558081"/>
            <a:ext cx="8915400" cy="4148138"/>
          </a:xfrm>
        </p:spPr>
      </p:pic>
    </p:spTree>
    <p:extLst>
      <p:ext uri="{BB962C8B-B14F-4D97-AF65-F5344CB8AC3E}">
        <p14:creationId xmlns:p14="http://schemas.microsoft.com/office/powerpoint/2010/main" val="2770762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FC5DD-913C-95DF-6FF5-201DFAE0E765}"/>
              </a:ext>
            </a:extLst>
          </p:cNvPr>
          <p:cNvSpPr>
            <a:spLocks noGrp="1"/>
          </p:cNvSpPr>
          <p:nvPr>
            <p:ph type="title"/>
          </p:nvPr>
        </p:nvSpPr>
        <p:spPr/>
        <p:txBody>
          <a:bodyPr/>
          <a:lstStyle/>
          <a:p>
            <a:r>
              <a:rPr lang="ko-KR" altLang="en-US" dirty="0"/>
              <a:t>기반 기술 </a:t>
            </a:r>
            <a:r>
              <a:rPr lang="en-US" altLang="ko-KR" dirty="0"/>
              <a:t>- 5. </a:t>
            </a:r>
            <a:r>
              <a:rPr lang="ko-KR" altLang="en-US" dirty="0"/>
              <a:t>인공지능 및 자동화 기술</a:t>
            </a:r>
          </a:p>
        </p:txBody>
      </p:sp>
      <p:sp>
        <p:nvSpPr>
          <p:cNvPr id="3" name="내용 개체 틀 2">
            <a:extLst>
              <a:ext uri="{FF2B5EF4-FFF2-40B4-BE49-F238E27FC236}">
                <a16:creationId xmlns:a16="http://schemas.microsoft.com/office/drawing/2014/main" id="{D471FA00-6549-DE8E-873B-46144A10691E}"/>
              </a:ext>
            </a:extLst>
          </p:cNvPr>
          <p:cNvSpPr>
            <a:spLocks noGrp="1"/>
          </p:cNvSpPr>
          <p:nvPr>
            <p:ph idx="1"/>
          </p:nvPr>
        </p:nvSpPr>
        <p:spPr>
          <a:xfrm>
            <a:off x="495300" y="1397482"/>
            <a:ext cx="3872971" cy="4469341"/>
          </a:xfrm>
        </p:spPr>
        <p:txBody>
          <a:bodyPr/>
          <a:lstStyle/>
          <a:p>
            <a:r>
              <a:rPr lang="ko-KR" altLang="en-US" dirty="0"/>
              <a:t>컴퓨터 비전</a:t>
            </a:r>
            <a:r>
              <a:rPr lang="en-US" altLang="ko-KR" dirty="0"/>
              <a:t>: </a:t>
            </a:r>
          </a:p>
          <a:p>
            <a:pPr lvl="1"/>
            <a:r>
              <a:rPr lang="ko-KR" altLang="en-US" dirty="0"/>
              <a:t>스마트시티 내 감시 및 관리 시스템에서의 영상 데이터 분석</a:t>
            </a:r>
            <a:r>
              <a:rPr lang="en-US" altLang="ko-KR" dirty="0"/>
              <a:t>.</a:t>
            </a:r>
          </a:p>
          <a:p>
            <a:r>
              <a:rPr lang="ko-KR" altLang="en-US" dirty="0"/>
              <a:t>자율주행 시스템</a:t>
            </a:r>
            <a:r>
              <a:rPr lang="en-US" altLang="ko-KR" dirty="0"/>
              <a:t>: </a:t>
            </a:r>
          </a:p>
          <a:p>
            <a:pPr lvl="1"/>
            <a:r>
              <a:rPr lang="ko-KR" altLang="en-US" dirty="0"/>
              <a:t>자율주행 차량 및 </a:t>
            </a:r>
            <a:r>
              <a:rPr lang="ko-KR" altLang="en-US" dirty="0" err="1"/>
              <a:t>드론에</a:t>
            </a:r>
            <a:r>
              <a:rPr lang="ko-KR" altLang="en-US" dirty="0"/>
              <a:t> 적용되는 </a:t>
            </a:r>
            <a:r>
              <a:rPr lang="en-US" altLang="ko-KR" dirty="0"/>
              <a:t>AI </a:t>
            </a:r>
            <a:r>
              <a:rPr lang="ko-KR" altLang="en-US" dirty="0"/>
              <a:t>기반 시스템 설계</a:t>
            </a:r>
            <a:r>
              <a:rPr lang="en-US" altLang="ko-KR" dirty="0"/>
              <a:t>.</a:t>
            </a:r>
          </a:p>
          <a:p>
            <a:r>
              <a:rPr lang="ko-KR" altLang="en-US" dirty="0" err="1"/>
              <a:t>로보틱스</a:t>
            </a:r>
            <a:r>
              <a:rPr lang="en-US" altLang="ko-KR" dirty="0"/>
              <a:t>: </a:t>
            </a:r>
          </a:p>
          <a:p>
            <a:pPr lvl="1"/>
            <a:r>
              <a:rPr lang="ko-KR" altLang="en-US" dirty="0"/>
              <a:t>스마트시티에서의 로봇 자동화 응용 기술 </a:t>
            </a:r>
            <a:r>
              <a:rPr lang="en-US" altLang="ko-KR" dirty="0"/>
              <a:t>(</a:t>
            </a:r>
            <a:r>
              <a:rPr lang="ko-KR" altLang="en-US" dirty="0"/>
              <a:t>예</a:t>
            </a:r>
            <a:r>
              <a:rPr lang="en-US" altLang="ko-KR" dirty="0"/>
              <a:t>: </a:t>
            </a:r>
            <a:r>
              <a:rPr lang="ko-KR" altLang="en-US" dirty="0"/>
              <a:t>배송 </a:t>
            </a:r>
            <a:r>
              <a:rPr lang="ko-KR" altLang="en-US" dirty="0" err="1"/>
              <a:t>드론</a:t>
            </a:r>
            <a:r>
              <a:rPr lang="en-US" altLang="ko-KR" dirty="0"/>
              <a:t>, </a:t>
            </a:r>
            <a:r>
              <a:rPr lang="ko-KR" altLang="en-US" dirty="0"/>
              <a:t>청소 로봇</a:t>
            </a:r>
            <a:r>
              <a:rPr lang="en-US" altLang="ko-KR" dirty="0"/>
              <a:t>).</a:t>
            </a:r>
          </a:p>
          <a:p>
            <a:r>
              <a:rPr lang="ko-KR" altLang="en-US" dirty="0"/>
              <a:t>데이터 분석</a:t>
            </a:r>
          </a:p>
        </p:txBody>
      </p:sp>
      <p:pic>
        <p:nvPicPr>
          <p:cNvPr id="4100" name="Picture 4">
            <a:extLst>
              <a:ext uri="{FF2B5EF4-FFF2-40B4-BE49-F238E27FC236}">
                <a16:creationId xmlns:a16="http://schemas.microsoft.com/office/drawing/2014/main" id="{84D5FCF7-DAFE-067E-5059-2B6E6CDFB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71" y="3968173"/>
            <a:ext cx="3797300" cy="18986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20AEADF-BEF0-6125-2CF4-A146D0F0DB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8270" y="2933701"/>
            <a:ext cx="5358321" cy="2933122"/>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C0C4DF18-4C44-037F-9F02-50D1FC3EBEE4}"/>
              </a:ext>
            </a:extLst>
          </p:cNvPr>
          <p:cNvPicPr>
            <a:picLocks noChangeAspect="1"/>
          </p:cNvPicPr>
          <p:nvPr/>
        </p:nvPicPr>
        <p:blipFill>
          <a:blip r:embed="rId4"/>
          <a:stretch>
            <a:fillRect/>
          </a:stretch>
        </p:blipFill>
        <p:spPr>
          <a:xfrm>
            <a:off x="4457700" y="1397481"/>
            <a:ext cx="4953000" cy="1422935"/>
          </a:xfrm>
          <a:prstGeom prst="rect">
            <a:avLst/>
          </a:prstGeom>
        </p:spPr>
      </p:pic>
    </p:spTree>
    <p:extLst>
      <p:ext uri="{BB962C8B-B14F-4D97-AF65-F5344CB8AC3E}">
        <p14:creationId xmlns:p14="http://schemas.microsoft.com/office/powerpoint/2010/main" val="5277925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3A4CC-E637-A095-9DFA-CB6E7FC0290C}"/>
              </a:ext>
            </a:extLst>
          </p:cNvPr>
          <p:cNvSpPr>
            <a:spLocks noGrp="1"/>
          </p:cNvSpPr>
          <p:nvPr>
            <p:ph type="title"/>
          </p:nvPr>
        </p:nvSpPr>
        <p:spPr/>
        <p:txBody>
          <a:bodyPr/>
          <a:lstStyle/>
          <a:p>
            <a:r>
              <a:rPr lang="ko-KR" altLang="en-US" dirty="0"/>
              <a:t>지도학습</a:t>
            </a:r>
          </a:p>
        </p:txBody>
      </p:sp>
      <p:pic>
        <p:nvPicPr>
          <p:cNvPr id="5" name="내용 개체 틀 4">
            <a:extLst>
              <a:ext uri="{FF2B5EF4-FFF2-40B4-BE49-F238E27FC236}">
                <a16:creationId xmlns:a16="http://schemas.microsoft.com/office/drawing/2014/main" id="{4D8D9914-EB55-0C4E-A2BD-6B6A286CA853}"/>
              </a:ext>
            </a:extLst>
          </p:cNvPr>
          <p:cNvPicPr>
            <a:picLocks noGrp="1" noChangeAspect="1"/>
          </p:cNvPicPr>
          <p:nvPr>
            <p:ph idx="1"/>
          </p:nvPr>
        </p:nvPicPr>
        <p:blipFill>
          <a:blip r:embed="rId2"/>
          <a:stretch>
            <a:fillRect/>
          </a:stretch>
        </p:blipFill>
        <p:spPr>
          <a:xfrm>
            <a:off x="622390" y="1662284"/>
            <a:ext cx="8661220" cy="3939733"/>
          </a:xfrm>
        </p:spPr>
      </p:pic>
    </p:spTree>
    <p:extLst>
      <p:ext uri="{BB962C8B-B14F-4D97-AF65-F5344CB8AC3E}">
        <p14:creationId xmlns:p14="http://schemas.microsoft.com/office/powerpoint/2010/main" val="38255143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DC53AE-5E27-1773-C8B2-9CF82B288E1A}"/>
              </a:ext>
            </a:extLst>
          </p:cNvPr>
          <p:cNvSpPr>
            <a:spLocks noGrp="1"/>
          </p:cNvSpPr>
          <p:nvPr>
            <p:ph type="title"/>
          </p:nvPr>
        </p:nvSpPr>
        <p:spPr/>
        <p:txBody>
          <a:bodyPr/>
          <a:lstStyle/>
          <a:p>
            <a:r>
              <a:rPr lang="ko-KR" altLang="en-US" dirty="0"/>
              <a:t>회귀와 분류</a:t>
            </a:r>
          </a:p>
        </p:txBody>
      </p:sp>
      <p:pic>
        <p:nvPicPr>
          <p:cNvPr id="5" name="내용 개체 틀 4">
            <a:extLst>
              <a:ext uri="{FF2B5EF4-FFF2-40B4-BE49-F238E27FC236}">
                <a16:creationId xmlns:a16="http://schemas.microsoft.com/office/drawing/2014/main" id="{95DDEDDC-E812-3754-779F-E3AC8A88FFFD}"/>
              </a:ext>
            </a:extLst>
          </p:cNvPr>
          <p:cNvPicPr>
            <a:picLocks noGrp="1" noChangeAspect="1"/>
          </p:cNvPicPr>
          <p:nvPr>
            <p:ph idx="1"/>
          </p:nvPr>
        </p:nvPicPr>
        <p:blipFill>
          <a:blip r:embed="rId2"/>
          <a:stretch>
            <a:fillRect/>
          </a:stretch>
        </p:blipFill>
        <p:spPr>
          <a:xfrm>
            <a:off x="1380924" y="1979631"/>
            <a:ext cx="7144152" cy="3305041"/>
          </a:xfrm>
        </p:spPr>
      </p:pic>
    </p:spTree>
    <p:extLst>
      <p:ext uri="{BB962C8B-B14F-4D97-AF65-F5344CB8AC3E}">
        <p14:creationId xmlns:p14="http://schemas.microsoft.com/office/powerpoint/2010/main" val="2850494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7F06F-7079-6DAB-197E-9B0BB6767D5D}"/>
              </a:ext>
            </a:extLst>
          </p:cNvPr>
          <p:cNvSpPr>
            <a:spLocks noGrp="1"/>
          </p:cNvSpPr>
          <p:nvPr>
            <p:ph type="title"/>
          </p:nvPr>
        </p:nvSpPr>
        <p:spPr/>
        <p:txBody>
          <a:bodyPr/>
          <a:lstStyle/>
          <a:p>
            <a:r>
              <a:rPr lang="ko-KR" altLang="en-US" dirty="0"/>
              <a:t>회귀와 분류 </a:t>
            </a:r>
            <a:r>
              <a:rPr lang="en-US" altLang="ko-KR" dirty="0"/>
              <a:t>: </a:t>
            </a:r>
            <a:r>
              <a:rPr lang="ko-KR" altLang="en-US" dirty="0"/>
              <a:t>데이터의 차이</a:t>
            </a:r>
          </a:p>
        </p:txBody>
      </p:sp>
      <p:pic>
        <p:nvPicPr>
          <p:cNvPr id="5" name="내용 개체 틀 4">
            <a:extLst>
              <a:ext uri="{FF2B5EF4-FFF2-40B4-BE49-F238E27FC236}">
                <a16:creationId xmlns:a16="http://schemas.microsoft.com/office/drawing/2014/main" id="{9A7A4EF8-DD00-A92C-263E-8C4DC8A3F839}"/>
              </a:ext>
            </a:extLst>
          </p:cNvPr>
          <p:cNvPicPr>
            <a:picLocks noGrp="1" noChangeAspect="1"/>
          </p:cNvPicPr>
          <p:nvPr>
            <p:ph idx="1"/>
          </p:nvPr>
        </p:nvPicPr>
        <p:blipFill>
          <a:blip r:embed="rId2"/>
          <a:stretch>
            <a:fillRect/>
          </a:stretch>
        </p:blipFill>
        <p:spPr>
          <a:xfrm>
            <a:off x="986177" y="1484262"/>
            <a:ext cx="7933647" cy="4295779"/>
          </a:xfrm>
        </p:spPr>
      </p:pic>
    </p:spTree>
    <p:extLst>
      <p:ext uri="{BB962C8B-B14F-4D97-AF65-F5344CB8AC3E}">
        <p14:creationId xmlns:p14="http://schemas.microsoft.com/office/powerpoint/2010/main" val="6016003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DA47C4-911F-C61C-65EC-67F77CC5A19F}"/>
              </a:ext>
            </a:extLst>
          </p:cNvPr>
          <p:cNvSpPr>
            <a:spLocks noGrp="1"/>
          </p:cNvSpPr>
          <p:nvPr>
            <p:ph type="title"/>
          </p:nvPr>
        </p:nvSpPr>
        <p:spPr/>
        <p:txBody>
          <a:bodyPr/>
          <a:lstStyle/>
          <a:p>
            <a:r>
              <a:rPr lang="ko-KR" altLang="en-US" dirty="0"/>
              <a:t>비지도 학습</a:t>
            </a:r>
          </a:p>
        </p:txBody>
      </p:sp>
      <p:pic>
        <p:nvPicPr>
          <p:cNvPr id="5" name="내용 개체 틀 4">
            <a:extLst>
              <a:ext uri="{FF2B5EF4-FFF2-40B4-BE49-F238E27FC236}">
                <a16:creationId xmlns:a16="http://schemas.microsoft.com/office/drawing/2014/main" id="{950DA00C-0976-18C2-EFDB-228AD3EA8149}"/>
              </a:ext>
            </a:extLst>
          </p:cNvPr>
          <p:cNvPicPr>
            <a:picLocks noGrp="1" noChangeAspect="1"/>
          </p:cNvPicPr>
          <p:nvPr>
            <p:ph idx="1"/>
          </p:nvPr>
        </p:nvPicPr>
        <p:blipFill>
          <a:blip r:embed="rId2"/>
          <a:stretch>
            <a:fillRect/>
          </a:stretch>
        </p:blipFill>
        <p:spPr>
          <a:xfrm>
            <a:off x="742363" y="1670025"/>
            <a:ext cx="8421275" cy="3924252"/>
          </a:xfrm>
        </p:spPr>
      </p:pic>
    </p:spTree>
    <p:extLst>
      <p:ext uri="{BB962C8B-B14F-4D97-AF65-F5344CB8AC3E}">
        <p14:creationId xmlns:p14="http://schemas.microsoft.com/office/powerpoint/2010/main" val="42202227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207626-08DB-F72A-C630-8EB396EFDC5C}"/>
              </a:ext>
            </a:extLst>
          </p:cNvPr>
          <p:cNvSpPr>
            <a:spLocks noGrp="1"/>
          </p:cNvSpPr>
          <p:nvPr>
            <p:ph type="title"/>
          </p:nvPr>
        </p:nvSpPr>
        <p:spPr/>
        <p:txBody>
          <a:bodyPr/>
          <a:lstStyle/>
          <a:p>
            <a:r>
              <a:rPr lang="ko-KR" altLang="en-US" dirty="0" err="1"/>
              <a:t>머신러닝을</a:t>
            </a:r>
            <a:r>
              <a:rPr lang="ko-KR" altLang="en-US" dirty="0"/>
              <a:t> 활용한 데이터 분석 절차</a:t>
            </a:r>
          </a:p>
        </p:txBody>
      </p:sp>
      <p:pic>
        <p:nvPicPr>
          <p:cNvPr id="5" name="내용 개체 틀 4">
            <a:extLst>
              <a:ext uri="{FF2B5EF4-FFF2-40B4-BE49-F238E27FC236}">
                <a16:creationId xmlns:a16="http://schemas.microsoft.com/office/drawing/2014/main" id="{BE4FE540-9257-E4F4-E4F1-8436C3406DB1}"/>
              </a:ext>
            </a:extLst>
          </p:cNvPr>
          <p:cNvPicPr>
            <a:picLocks noGrp="1" noChangeAspect="1"/>
          </p:cNvPicPr>
          <p:nvPr>
            <p:ph idx="1"/>
          </p:nvPr>
        </p:nvPicPr>
        <p:blipFill>
          <a:blip r:embed="rId2"/>
          <a:stretch>
            <a:fillRect/>
          </a:stretch>
        </p:blipFill>
        <p:spPr>
          <a:xfrm>
            <a:off x="495300" y="1465899"/>
            <a:ext cx="8915400" cy="4332504"/>
          </a:xfrm>
        </p:spPr>
      </p:pic>
    </p:spTree>
    <p:extLst>
      <p:ext uri="{BB962C8B-B14F-4D97-AF65-F5344CB8AC3E}">
        <p14:creationId xmlns:p14="http://schemas.microsoft.com/office/powerpoint/2010/main" val="10451547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38E128-BCCD-48E9-F423-74A55AFDDCDA}"/>
              </a:ext>
            </a:extLst>
          </p:cNvPr>
          <p:cNvSpPr>
            <a:spLocks noGrp="1"/>
          </p:cNvSpPr>
          <p:nvPr>
            <p:ph type="title"/>
          </p:nvPr>
        </p:nvSpPr>
        <p:spPr/>
        <p:txBody>
          <a:bodyPr/>
          <a:lstStyle/>
          <a:p>
            <a:r>
              <a:rPr lang="ko-KR" altLang="en-US" dirty="0"/>
              <a:t>오렌지에서 학습 알고리즘</a:t>
            </a:r>
            <a:r>
              <a:rPr lang="en-US" altLang="ko-KR" dirty="0"/>
              <a:t>(Learner)</a:t>
            </a:r>
            <a:r>
              <a:rPr lang="ko-KR" altLang="en-US" dirty="0"/>
              <a:t>과 모델</a:t>
            </a:r>
            <a:r>
              <a:rPr lang="en-US" altLang="ko-KR" dirty="0"/>
              <a:t>(Model) </a:t>
            </a:r>
            <a:r>
              <a:rPr lang="ko-KR" altLang="en-US" dirty="0"/>
              <a:t>차이</a:t>
            </a:r>
          </a:p>
        </p:txBody>
      </p:sp>
      <p:pic>
        <p:nvPicPr>
          <p:cNvPr id="5" name="내용 개체 틀 4">
            <a:extLst>
              <a:ext uri="{FF2B5EF4-FFF2-40B4-BE49-F238E27FC236}">
                <a16:creationId xmlns:a16="http://schemas.microsoft.com/office/drawing/2014/main" id="{042789AA-E598-5238-3E49-CCF18B2743AB}"/>
              </a:ext>
            </a:extLst>
          </p:cNvPr>
          <p:cNvPicPr>
            <a:picLocks noGrp="1" noChangeAspect="1"/>
          </p:cNvPicPr>
          <p:nvPr>
            <p:ph idx="1"/>
          </p:nvPr>
        </p:nvPicPr>
        <p:blipFill>
          <a:blip r:embed="rId2"/>
          <a:stretch>
            <a:fillRect/>
          </a:stretch>
        </p:blipFill>
        <p:spPr>
          <a:xfrm>
            <a:off x="603040" y="1689376"/>
            <a:ext cx="8699920" cy="3885551"/>
          </a:xfrm>
        </p:spPr>
      </p:pic>
    </p:spTree>
    <p:extLst>
      <p:ext uri="{BB962C8B-B14F-4D97-AF65-F5344CB8AC3E}">
        <p14:creationId xmlns:p14="http://schemas.microsoft.com/office/powerpoint/2010/main" val="11760079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48B482-F5FD-7515-3365-A7DB200C367E}"/>
              </a:ext>
            </a:extLst>
          </p:cNvPr>
          <p:cNvSpPr>
            <a:spLocks noGrp="1"/>
          </p:cNvSpPr>
          <p:nvPr>
            <p:ph type="title"/>
          </p:nvPr>
        </p:nvSpPr>
        <p:spPr/>
        <p:txBody>
          <a:bodyPr/>
          <a:lstStyle/>
          <a:p>
            <a:r>
              <a:rPr lang="ko-KR" altLang="en-US" dirty="0"/>
              <a:t>평가</a:t>
            </a:r>
            <a:r>
              <a:rPr lang="en-US" altLang="ko-KR" dirty="0"/>
              <a:t>(Test and Score)</a:t>
            </a:r>
            <a:r>
              <a:rPr lang="ko-KR" altLang="en-US" dirty="0"/>
              <a:t>와 예측</a:t>
            </a:r>
            <a:r>
              <a:rPr lang="en-US" altLang="ko-KR" dirty="0"/>
              <a:t>(Prediction)</a:t>
            </a:r>
            <a:r>
              <a:rPr lang="ko-KR" altLang="en-US" dirty="0"/>
              <a:t>의 차이</a:t>
            </a:r>
          </a:p>
        </p:txBody>
      </p:sp>
      <p:pic>
        <p:nvPicPr>
          <p:cNvPr id="5" name="내용 개체 틀 4">
            <a:extLst>
              <a:ext uri="{FF2B5EF4-FFF2-40B4-BE49-F238E27FC236}">
                <a16:creationId xmlns:a16="http://schemas.microsoft.com/office/drawing/2014/main" id="{656500F8-2C12-71EF-9529-A97E01366566}"/>
              </a:ext>
            </a:extLst>
          </p:cNvPr>
          <p:cNvPicPr>
            <a:picLocks noGrp="1" noChangeAspect="1"/>
          </p:cNvPicPr>
          <p:nvPr>
            <p:ph idx="1"/>
          </p:nvPr>
        </p:nvPicPr>
        <p:blipFill>
          <a:blip r:embed="rId2"/>
          <a:stretch>
            <a:fillRect/>
          </a:stretch>
        </p:blipFill>
        <p:spPr>
          <a:xfrm>
            <a:off x="746233" y="1437821"/>
            <a:ext cx="8413535" cy="4388661"/>
          </a:xfrm>
        </p:spPr>
      </p:pic>
    </p:spTree>
    <p:extLst>
      <p:ext uri="{BB962C8B-B14F-4D97-AF65-F5344CB8AC3E}">
        <p14:creationId xmlns:p14="http://schemas.microsoft.com/office/powerpoint/2010/main" val="21054657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CDF559-7D30-F628-2AF3-885668DF6FD1}"/>
              </a:ext>
            </a:extLst>
          </p:cNvPr>
          <p:cNvSpPr>
            <a:spLocks noGrp="1"/>
          </p:cNvSpPr>
          <p:nvPr>
            <p:ph type="title"/>
          </p:nvPr>
        </p:nvSpPr>
        <p:spPr/>
        <p:txBody>
          <a:bodyPr/>
          <a:lstStyle/>
          <a:p>
            <a:r>
              <a:rPr lang="ko-KR" altLang="en-US" dirty="0"/>
              <a:t>분류</a:t>
            </a:r>
          </a:p>
        </p:txBody>
      </p:sp>
      <p:sp>
        <p:nvSpPr>
          <p:cNvPr id="3" name="텍스트 개체 틀 2">
            <a:extLst>
              <a:ext uri="{FF2B5EF4-FFF2-40B4-BE49-F238E27FC236}">
                <a16:creationId xmlns:a16="http://schemas.microsoft.com/office/drawing/2014/main" id="{7E3E8229-CB11-F477-AFF7-6F74E11674BD}"/>
              </a:ext>
            </a:extLst>
          </p:cNvPr>
          <p:cNvSpPr>
            <a:spLocks noGrp="1"/>
          </p:cNvSpPr>
          <p:nvPr>
            <p:ph type="body" idx="1"/>
          </p:nvPr>
        </p:nvSpPr>
        <p:spPr/>
        <p:txBody>
          <a:bodyPr/>
          <a:lstStyle/>
          <a:p>
            <a:r>
              <a:rPr lang="ko-KR" altLang="en-US" dirty="0"/>
              <a:t>분류 이론</a:t>
            </a:r>
          </a:p>
        </p:txBody>
      </p:sp>
    </p:spTree>
    <p:extLst>
      <p:ext uri="{BB962C8B-B14F-4D97-AF65-F5344CB8AC3E}">
        <p14:creationId xmlns:p14="http://schemas.microsoft.com/office/powerpoint/2010/main" val="6252671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C78095-9F2A-9E40-EF1D-76E8BD2DCC49}"/>
              </a:ext>
            </a:extLst>
          </p:cNvPr>
          <p:cNvSpPr>
            <a:spLocks noGrp="1"/>
          </p:cNvSpPr>
          <p:nvPr>
            <p:ph type="title"/>
          </p:nvPr>
        </p:nvSpPr>
        <p:spPr/>
        <p:txBody>
          <a:bodyPr/>
          <a:lstStyle/>
          <a:p>
            <a:r>
              <a:rPr lang="ko-KR" altLang="en-US" dirty="0"/>
              <a:t>분류</a:t>
            </a:r>
          </a:p>
        </p:txBody>
      </p:sp>
      <p:pic>
        <p:nvPicPr>
          <p:cNvPr id="7" name="내용 개체 틀 6">
            <a:extLst>
              <a:ext uri="{FF2B5EF4-FFF2-40B4-BE49-F238E27FC236}">
                <a16:creationId xmlns:a16="http://schemas.microsoft.com/office/drawing/2014/main" id="{AF24A069-F53D-029C-9625-7A719A6D82BD}"/>
              </a:ext>
            </a:extLst>
          </p:cNvPr>
          <p:cNvPicPr>
            <a:picLocks noGrp="1" noChangeAspect="1"/>
          </p:cNvPicPr>
          <p:nvPr>
            <p:ph idx="1"/>
          </p:nvPr>
        </p:nvPicPr>
        <p:blipFill>
          <a:blip r:embed="rId2"/>
          <a:stretch>
            <a:fillRect/>
          </a:stretch>
        </p:blipFill>
        <p:spPr>
          <a:xfrm>
            <a:off x="495300" y="1632940"/>
            <a:ext cx="8915400" cy="3998421"/>
          </a:xfrm>
        </p:spPr>
      </p:pic>
    </p:spTree>
    <p:extLst>
      <p:ext uri="{BB962C8B-B14F-4D97-AF65-F5344CB8AC3E}">
        <p14:creationId xmlns:p14="http://schemas.microsoft.com/office/powerpoint/2010/main" val="14966536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C4FBF67-6659-DD22-5534-0CB960A415A6}"/>
              </a:ext>
            </a:extLst>
          </p:cNvPr>
          <p:cNvSpPr>
            <a:spLocks noGrp="1"/>
          </p:cNvSpPr>
          <p:nvPr>
            <p:ph type="title"/>
          </p:nvPr>
        </p:nvSpPr>
        <p:spPr/>
        <p:txBody>
          <a:bodyPr/>
          <a:lstStyle/>
          <a:p>
            <a:r>
              <a:rPr lang="ko-KR" altLang="en-US" dirty="0"/>
              <a:t>분류</a:t>
            </a:r>
          </a:p>
        </p:txBody>
      </p:sp>
      <p:pic>
        <p:nvPicPr>
          <p:cNvPr id="9" name="내용 개체 틀 8">
            <a:extLst>
              <a:ext uri="{FF2B5EF4-FFF2-40B4-BE49-F238E27FC236}">
                <a16:creationId xmlns:a16="http://schemas.microsoft.com/office/drawing/2014/main" id="{13F067A9-4B38-B08A-4BDE-E9DD722B7868}"/>
              </a:ext>
            </a:extLst>
          </p:cNvPr>
          <p:cNvPicPr>
            <a:picLocks noGrp="1" noChangeAspect="1"/>
          </p:cNvPicPr>
          <p:nvPr>
            <p:ph idx="1"/>
          </p:nvPr>
        </p:nvPicPr>
        <p:blipFill>
          <a:blip r:embed="rId2"/>
          <a:stretch>
            <a:fillRect/>
          </a:stretch>
        </p:blipFill>
        <p:spPr>
          <a:xfrm>
            <a:off x="495300" y="1507237"/>
            <a:ext cx="8915400" cy="4249828"/>
          </a:xfrm>
        </p:spPr>
      </p:pic>
    </p:spTree>
    <p:extLst>
      <p:ext uri="{BB962C8B-B14F-4D97-AF65-F5344CB8AC3E}">
        <p14:creationId xmlns:p14="http://schemas.microsoft.com/office/powerpoint/2010/main" val="1789162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FC5DD-913C-95DF-6FF5-201DFAE0E765}"/>
              </a:ext>
            </a:extLst>
          </p:cNvPr>
          <p:cNvSpPr>
            <a:spLocks noGrp="1"/>
          </p:cNvSpPr>
          <p:nvPr>
            <p:ph type="title"/>
          </p:nvPr>
        </p:nvSpPr>
        <p:spPr/>
        <p:txBody>
          <a:bodyPr/>
          <a:lstStyle/>
          <a:p>
            <a:r>
              <a:rPr lang="ko-KR" altLang="en-US" dirty="0"/>
              <a:t>기반 기술 </a:t>
            </a:r>
            <a:r>
              <a:rPr lang="en-US" altLang="ko-KR" dirty="0"/>
              <a:t>- 6. </a:t>
            </a:r>
            <a:r>
              <a:rPr lang="ko-KR" altLang="en-US" dirty="0"/>
              <a:t>스마트 에너지 관리 기술</a:t>
            </a:r>
          </a:p>
        </p:txBody>
      </p:sp>
      <p:sp>
        <p:nvSpPr>
          <p:cNvPr id="3" name="내용 개체 틀 2">
            <a:extLst>
              <a:ext uri="{FF2B5EF4-FFF2-40B4-BE49-F238E27FC236}">
                <a16:creationId xmlns:a16="http://schemas.microsoft.com/office/drawing/2014/main" id="{D471FA00-6549-DE8E-873B-46144A10691E}"/>
              </a:ext>
            </a:extLst>
          </p:cNvPr>
          <p:cNvSpPr>
            <a:spLocks noGrp="1"/>
          </p:cNvSpPr>
          <p:nvPr>
            <p:ph idx="1"/>
          </p:nvPr>
        </p:nvSpPr>
        <p:spPr/>
        <p:txBody>
          <a:bodyPr/>
          <a:lstStyle/>
          <a:p>
            <a:r>
              <a:rPr lang="ko-KR" altLang="en-US" dirty="0"/>
              <a:t>스마트 그리드</a:t>
            </a:r>
            <a:r>
              <a:rPr lang="en-US" altLang="ko-KR" dirty="0"/>
              <a:t>: </a:t>
            </a:r>
          </a:p>
          <a:p>
            <a:pPr lvl="1"/>
            <a:r>
              <a:rPr lang="ko-KR" altLang="en-US" dirty="0"/>
              <a:t>전력망을 효율적으로 관리하고 최적화하는 기술</a:t>
            </a:r>
            <a:r>
              <a:rPr lang="en-US" altLang="ko-KR" dirty="0"/>
              <a:t>.</a:t>
            </a:r>
          </a:p>
          <a:p>
            <a:r>
              <a:rPr lang="ko-KR" altLang="en-US" dirty="0"/>
              <a:t>에너지 저장 시스템</a:t>
            </a:r>
            <a:r>
              <a:rPr lang="en-US" altLang="ko-KR" dirty="0"/>
              <a:t>: </a:t>
            </a:r>
          </a:p>
          <a:p>
            <a:pPr lvl="1"/>
            <a:r>
              <a:rPr lang="ko-KR" altLang="en-US" dirty="0"/>
              <a:t>배터리 및 기타 에너지 저장 장치의 설계와 관리 기술</a:t>
            </a:r>
            <a:r>
              <a:rPr lang="en-US" altLang="ko-KR" dirty="0"/>
              <a:t>.</a:t>
            </a:r>
          </a:p>
          <a:p>
            <a:r>
              <a:rPr lang="ko-KR" altLang="en-US" dirty="0"/>
              <a:t>재생 에너지 통합</a:t>
            </a:r>
            <a:r>
              <a:rPr lang="en-US" altLang="ko-KR" dirty="0"/>
              <a:t>: </a:t>
            </a:r>
          </a:p>
          <a:p>
            <a:pPr lvl="1"/>
            <a:r>
              <a:rPr lang="ko-KR" altLang="en-US" dirty="0"/>
              <a:t>태양광</a:t>
            </a:r>
            <a:r>
              <a:rPr lang="en-US" altLang="ko-KR" dirty="0"/>
              <a:t>, </a:t>
            </a:r>
            <a:r>
              <a:rPr lang="ko-KR" altLang="en-US" dirty="0"/>
              <a:t>풍력 등의 재생 에너지를 스마트시티 전력망에 통합하는 기술</a:t>
            </a:r>
            <a:r>
              <a:rPr lang="en-US" altLang="ko-KR" dirty="0"/>
              <a:t>.</a:t>
            </a:r>
            <a:endParaRPr lang="ko-KR" altLang="en-US" dirty="0"/>
          </a:p>
        </p:txBody>
      </p:sp>
      <p:pic>
        <p:nvPicPr>
          <p:cNvPr id="6148" name="Picture 4">
            <a:extLst>
              <a:ext uri="{FF2B5EF4-FFF2-40B4-BE49-F238E27FC236}">
                <a16:creationId xmlns:a16="http://schemas.microsoft.com/office/drawing/2014/main" id="{B23A82D0-E5D7-59A3-3B14-2B93C69E53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00" y="2933701"/>
            <a:ext cx="4622800" cy="3151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1610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D89FDD-A55B-C82B-46E4-627A4C14E9E1}"/>
              </a:ext>
            </a:extLst>
          </p:cNvPr>
          <p:cNvSpPr>
            <a:spLocks noGrp="1"/>
          </p:cNvSpPr>
          <p:nvPr>
            <p:ph type="title"/>
          </p:nvPr>
        </p:nvSpPr>
        <p:spPr/>
        <p:txBody>
          <a:bodyPr/>
          <a:lstStyle/>
          <a:p>
            <a:r>
              <a:rPr lang="ko-KR" altLang="en-US" dirty="0"/>
              <a:t>분류</a:t>
            </a:r>
          </a:p>
        </p:txBody>
      </p:sp>
      <p:pic>
        <p:nvPicPr>
          <p:cNvPr id="6" name="내용 개체 틀 5">
            <a:extLst>
              <a:ext uri="{FF2B5EF4-FFF2-40B4-BE49-F238E27FC236}">
                <a16:creationId xmlns:a16="http://schemas.microsoft.com/office/drawing/2014/main" id="{D1F8CF8D-B67E-49F1-560B-00B8CCB813F9}"/>
              </a:ext>
            </a:extLst>
          </p:cNvPr>
          <p:cNvPicPr>
            <a:picLocks noGrp="1" noChangeAspect="1"/>
          </p:cNvPicPr>
          <p:nvPr>
            <p:ph idx="1"/>
          </p:nvPr>
        </p:nvPicPr>
        <p:blipFill>
          <a:blip r:embed="rId2"/>
          <a:stretch>
            <a:fillRect/>
          </a:stretch>
        </p:blipFill>
        <p:spPr>
          <a:xfrm>
            <a:off x="495300" y="1594016"/>
            <a:ext cx="8915400" cy="4076271"/>
          </a:xfrm>
        </p:spPr>
      </p:pic>
    </p:spTree>
    <p:extLst>
      <p:ext uri="{BB962C8B-B14F-4D97-AF65-F5344CB8AC3E}">
        <p14:creationId xmlns:p14="http://schemas.microsoft.com/office/powerpoint/2010/main" val="28644077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911C87-1CB4-3BCE-F99F-5A59A8F3C5DB}"/>
              </a:ext>
            </a:extLst>
          </p:cNvPr>
          <p:cNvSpPr>
            <a:spLocks noGrp="1"/>
          </p:cNvSpPr>
          <p:nvPr>
            <p:ph type="title"/>
          </p:nvPr>
        </p:nvSpPr>
        <p:spPr/>
        <p:txBody>
          <a:bodyPr/>
          <a:lstStyle/>
          <a:p>
            <a:r>
              <a:rPr lang="ko-KR" altLang="en-US" dirty="0"/>
              <a:t>분류</a:t>
            </a:r>
          </a:p>
        </p:txBody>
      </p:sp>
      <p:pic>
        <p:nvPicPr>
          <p:cNvPr id="9" name="내용 개체 틀 8">
            <a:extLst>
              <a:ext uri="{FF2B5EF4-FFF2-40B4-BE49-F238E27FC236}">
                <a16:creationId xmlns:a16="http://schemas.microsoft.com/office/drawing/2014/main" id="{A00CF9AE-847D-CA09-BC42-A26C6A82C7B6}"/>
              </a:ext>
            </a:extLst>
          </p:cNvPr>
          <p:cNvPicPr>
            <a:picLocks noGrp="1" noChangeAspect="1"/>
          </p:cNvPicPr>
          <p:nvPr>
            <p:ph idx="1"/>
          </p:nvPr>
        </p:nvPicPr>
        <p:blipFill>
          <a:blip r:embed="rId2"/>
          <a:stretch>
            <a:fillRect/>
          </a:stretch>
        </p:blipFill>
        <p:spPr>
          <a:xfrm>
            <a:off x="495300" y="2107756"/>
            <a:ext cx="8915400" cy="3048789"/>
          </a:xfrm>
        </p:spPr>
      </p:pic>
    </p:spTree>
    <p:extLst>
      <p:ext uri="{BB962C8B-B14F-4D97-AF65-F5344CB8AC3E}">
        <p14:creationId xmlns:p14="http://schemas.microsoft.com/office/powerpoint/2010/main" val="33906565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71A59E-0F08-320D-C2BF-4FFDB18C522C}"/>
              </a:ext>
            </a:extLst>
          </p:cNvPr>
          <p:cNvSpPr>
            <a:spLocks noGrp="1"/>
          </p:cNvSpPr>
          <p:nvPr>
            <p:ph type="title"/>
          </p:nvPr>
        </p:nvSpPr>
        <p:spPr/>
        <p:txBody>
          <a:bodyPr/>
          <a:lstStyle/>
          <a:p>
            <a:r>
              <a:rPr lang="ko-KR" altLang="en-US" dirty="0"/>
              <a:t>분류</a:t>
            </a:r>
          </a:p>
        </p:txBody>
      </p:sp>
      <p:pic>
        <p:nvPicPr>
          <p:cNvPr id="6" name="내용 개체 틀 5">
            <a:extLst>
              <a:ext uri="{FF2B5EF4-FFF2-40B4-BE49-F238E27FC236}">
                <a16:creationId xmlns:a16="http://schemas.microsoft.com/office/drawing/2014/main" id="{F1CEF2BA-A31F-5BD3-BE52-0543F7BD8D14}"/>
              </a:ext>
            </a:extLst>
          </p:cNvPr>
          <p:cNvPicPr>
            <a:picLocks noGrp="1" noChangeAspect="1"/>
          </p:cNvPicPr>
          <p:nvPr>
            <p:ph idx="1"/>
          </p:nvPr>
        </p:nvPicPr>
        <p:blipFill>
          <a:blip r:embed="rId2"/>
          <a:stretch>
            <a:fillRect/>
          </a:stretch>
        </p:blipFill>
        <p:spPr>
          <a:xfrm>
            <a:off x="579820" y="1418470"/>
            <a:ext cx="8746361" cy="4427361"/>
          </a:xfrm>
        </p:spPr>
      </p:pic>
    </p:spTree>
    <p:extLst>
      <p:ext uri="{BB962C8B-B14F-4D97-AF65-F5344CB8AC3E}">
        <p14:creationId xmlns:p14="http://schemas.microsoft.com/office/powerpoint/2010/main" val="12766414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A3A4CC-E637-A095-9DFA-CB6E7FC0290C}"/>
              </a:ext>
            </a:extLst>
          </p:cNvPr>
          <p:cNvSpPr>
            <a:spLocks noGrp="1"/>
          </p:cNvSpPr>
          <p:nvPr>
            <p:ph type="title"/>
          </p:nvPr>
        </p:nvSpPr>
        <p:spPr/>
        <p:txBody>
          <a:bodyPr/>
          <a:lstStyle/>
          <a:p>
            <a:r>
              <a:rPr lang="ko-KR" altLang="en-US" dirty="0"/>
              <a:t>분류</a:t>
            </a:r>
          </a:p>
        </p:txBody>
      </p:sp>
      <p:pic>
        <p:nvPicPr>
          <p:cNvPr id="6" name="내용 개체 틀 5">
            <a:extLst>
              <a:ext uri="{FF2B5EF4-FFF2-40B4-BE49-F238E27FC236}">
                <a16:creationId xmlns:a16="http://schemas.microsoft.com/office/drawing/2014/main" id="{FCDBED35-2194-4735-50BE-CC82320DA4F3}"/>
              </a:ext>
            </a:extLst>
          </p:cNvPr>
          <p:cNvPicPr>
            <a:picLocks noGrp="1" noChangeAspect="1"/>
          </p:cNvPicPr>
          <p:nvPr>
            <p:ph idx="1"/>
          </p:nvPr>
        </p:nvPicPr>
        <p:blipFill>
          <a:blip r:embed="rId2"/>
          <a:stretch>
            <a:fillRect/>
          </a:stretch>
        </p:blipFill>
        <p:spPr>
          <a:xfrm>
            <a:off x="858465" y="1472650"/>
            <a:ext cx="8189071" cy="4319000"/>
          </a:xfrm>
        </p:spPr>
      </p:pic>
    </p:spTree>
    <p:extLst>
      <p:ext uri="{BB962C8B-B14F-4D97-AF65-F5344CB8AC3E}">
        <p14:creationId xmlns:p14="http://schemas.microsoft.com/office/powerpoint/2010/main" val="17465680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DC53AE-5E27-1773-C8B2-9CF82B288E1A}"/>
              </a:ext>
            </a:extLst>
          </p:cNvPr>
          <p:cNvSpPr>
            <a:spLocks noGrp="1"/>
          </p:cNvSpPr>
          <p:nvPr>
            <p:ph type="title"/>
          </p:nvPr>
        </p:nvSpPr>
        <p:spPr/>
        <p:txBody>
          <a:bodyPr/>
          <a:lstStyle/>
          <a:p>
            <a:r>
              <a:rPr lang="ko-KR" altLang="en-US" dirty="0"/>
              <a:t>분류</a:t>
            </a:r>
          </a:p>
        </p:txBody>
      </p:sp>
      <p:pic>
        <p:nvPicPr>
          <p:cNvPr id="6" name="내용 개체 틀 5">
            <a:extLst>
              <a:ext uri="{FF2B5EF4-FFF2-40B4-BE49-F238E27FC236}">
                <a16:creationId xmlns:a16="http://schemas.microsoft.com/office/drawing/2014/main" id="{5D9D0314-A575-41C1-5352-383DC4B5775B}"/>
              </a:ext>
            </a:extLst>
          </p:cNvPr>
          <p:cNvPicPr>
            <a:picLocks noGrp="1" noChangeAspect="1"/>
          </p:cNvPicPr>
          <p:nvPr>
            <p:ph idx="1"/>
          </p:nvPr>
        </p:nvPicPr>
        <p:blipFill>
          <a:blip r:embed="rId2"/>
          <a:stretch>
            <a:fillRect/>
          </a:stretch>
        </p:blipFill>
        <p:spPr>
          <a:xfrm>
            <a:off x="495300" y="1587757"/>
            <a:ext cx="8915400" cy="4088786"/>
          </a:xfrm>
        </p:spPr>
      </p:pic>
    </p:spTree>
    <p:extLst>
      <p:ext uri="{BB962C8B-B14F-4D97-AF65-F5344CB8AC3E}">
        <p14:creationId xmlns:p14="http://schemas.microsoft.com/office/powerpoint/2010/main" val="1171196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87F06F-7079-6DAB-197E-9B0BB6767D5D}"/>
              </a:ext>
            </a:extLst>
          </p:cNvPr>
          <p:cNvSpPr>
            <a:spLocks noGrp="1"/>
          </p:cNvSpPr>
          <p:nvPr>
            <p:ph type="title"/>
          </p:nvPr>
        </p:nvSpPr>
        <p:spPr/>
        <p:txBody>
          <a:bodyPr/>
          <a:lstStyle/>
          <a:p>
            <a:r>
              <a:rPr lang="ko-KR" altLang="en-US" dirty="0"/>
              <a:t>분류</a:t>
            </a:r>
          </a:p>
        </p:txBody>
      </p:sp>
      <p:pic>
        <p:nvPicPr>
          <p:cNvPr id="6" name="내용 개체 틀 5">
            <a:extLst>
              <a:ext uri="{FF2B5EF4-FFF2-40B4-BE49-F238E27FC236}">
                <a16:creationId xmlns:a16="http://schemas.microsoft.com/office/drawing/2014/main" id="{6EB9D1E0-BB3B-CB51-83BE-8D04B72AEDB8}"/>
              </a:ext>
            </a:extLst>
          </p:cNvPr>
          <p:cNvPicPr>
            <a:picLocks noGrp="1" noChangeAspect="1"/>
          </p:cNvPicPr>
          <p:nvPr>
            <p:ph idx="1"/>
          </p:nvPr>
        </p:nvPicPr>
        <p:blipFill>
          <a:blip r:embed="rId2"/>
          <a:stretch>
            <a:fillRect/>
          </a:stretch>
        </p:blipFill>
        <p:spPr>
          <a:xfrm>
            <a:off x="529509" y="1588753"/>
            <a:ext cx="8846983" cy="4086795"/>
          </a:xfrm>
        </p:spPr>
      </p:pic>
    </p:spTree>
    <p:extLst>
      <p:ext uri="{BB962C8B-B14F-4D97-AF65-F5344CB8AC3E}">
        <p14:creationId xmlns:p14="http://schemas.microsoft.com/office/powerpoint/2010/main" val="26685820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DA47C4-911F-C61C-65EC-67F77CC5A19F}"/>
              </a:ext>
            </a:extLst>
          </p:cNvPr>
          <p:cNvSpPr>
            <a:spLocks noGrp="1"/>
          </p:cNvSpPr>
          <p:nvPr>
            <p:ph type="title"/>
          </p:nvPr>
        </p:nvSpPr>
        <p:spPr/>
        <p:txBody>
          <a:bodyPr/>
          <a:lstStyle/>
          <a:p>
            <a:r>
              <a:rPr lang="ko-KR" altLang="en-US" dirty="0"/>
              <a:t>분류</a:t>
            </a:r>
          </a:p>
        </p:txBody>
      </p:sp>
      <p:pic>
        <p:nvPicPr>
          <p:cNvPr id="6" name="내용 개체 틀 5">
            <a:extLst>
              <a:ext uri="{FF2B5EF4-FFF2-40B4-BE49-F238E27FC236}">
                <a16:creationId xmlns:a16="http://schemas.microsoft.com/office/drawing/2014/main" id="{19AC889C-36FE-EC86-231F-213DFE7C75F2}"/>
              </a:ext>
            </a:extLst>
          </p:cNvPr>
          <p:cNvPicPr>
            <a:picLocks noGrp="1" noChangeAspect="1"/>
          </p:cNvPicPr>
          <p:nvPr>
            <p:ph idx="1"/>
          </p:nvPr>
        </p:nvPicPr>
        <p:blipFill>
          <a:blip r:embed="rId2"/>
          <a:stretch>
            <a:fillRect/>
          </a:stretch>
        </p:blipFill>
        <p:spPr>
          <a:xfrm>
            <a:off x="823634" y="1619714"/>
            <a:ext cx="8258733" cy="4024874"/>
          </a:xfrm>
        </p:spPr>
      </p:pic>
    </p:spTree>
    <p:extLst>
      <p:ext uri="{BB962C8B-B14F-4D97-AF65-F5344CB8AC3E}">
        <p14:creationId xmlns:p14="http://schemas.microsoft.com/office/powerpoint/2010/main" val="17354617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207626-08DB-F72A-C630-8EB396EFDC5C}"/>
              </a:ext>
            </a:extLst>
          </p:cNvPr>
          <p:cNvSpPr>
            <a:spLocks noGrp="1"/>
          </p:cNvSpPr>
          <p:nvPr>
            <p:ph type="title"/>
          </p:nvPr>
        </p:nvSpPr>
        <p:spPr/>
        <p:txBody>
          <a:bodyPr/>
          <a:lstStyle/>
          <a:p>
            <a:r>
              <a:rPr lang="ko-KR" altLang="en-US" dirty="0"/>
              <a:t>분류</a:t>
            </a:r>
          </a:p>
        </p:txBody>
      </p:sp>
      <p:pic>
        <p:nvPicPr>
          <p:cNvPr id="6" name="내용 개체 틀 5">
            <a:extLst>
              <a:ext uri="{FF2B5EF4-FFF2-40B4-BE49-F238E27FC236}">
                <a16:creationId xmlns:a16="http://schemas.microsoft.com/office/drawing/2014/main" id="{EF9CA04F-6A30-9F43-45D2-F222A8545405}"/>
              </a:ext>
            </a:extLst>
          </p:cNvPr>
          <p:cNvPicPr>
            <a:picLocks noGrp="1" noChangeAspect="1"/>
          </p:cNvPicPr>
          <p:nvPr>
            <p:ph idx="1"/>
          </p:nvPr>
        </p:nvPicPr>
        <p:blipFill>
          <a:blip r:embed="rId2"/>
          <a:stretch>
            <a:fillRect/>
          </a:stretch>
        </p:blipFill>
        <p:spPr>
          <a:xfrm>
            <a:off x="495300" y="1758458"/>
            <a:ext cx="8915400" cy="3747386"/>
          </a:xfrm>
        </p:spPr>
      </p:pic>
    </p:spTree>
    <p:extLst>
      <p:ext uri="{BB962C8B-B14F-4D97-AF65-F5344CB8AC3E}">
        <p14:creationId xmlns:p14="http://schemas.microsoft.com/office/powerpoint/2010/main" val="36999029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38E128-BCCD-48E9-F423-74A55AFDDCDA}"/>
              </a:ext>
            </a:extLst>
          </p:cNvPr>
          <p:cNvSpPr>
            <a:spLocks noGrp="1"/>
          </p:cNvSpPr>
          <p:nvPr>
            <p:ph type="title"/>
          </p:nvPr>
        </p:nvSpPr>
        <p:spPr/>
        <p:txBody>
          <a:bodyPr/>
          <a:lstStyle/>
          <a:p>
            <a:r>
              <a:rPr lang="ko-KR" altLang="en-US" dirty="0"/>
              <a:t>분류</a:t>
            </a:r>
          </a:p>
        </p:txBody>
      </p:sp>
      <p:pic>
        <p:nvPicPr>
          <p:cNvPr id="6" name="내용 개체 틀 5">
            <a:extLst>
              <a:ext uri="{FF2B5EF4-FFF2-40B4-BE49-F238E27FC236}">
                <a16:creationId xmlns:a16="http://schemas.microsoft.com/office/drawing/2014/main" id="{F011979B-C43E-4356-3E71-A74B20097F06}"/>
              </a:ext>
            </a:extLst>
          </p:cNvPr>
          <p:cNvPicPr>
            <a:picLocks noGrp="1" noChangeAspect="1"/>
          </p:cNvPicPr>
          <p:nvPr>
            <p:ph idx="1"/>
          </p:nvPr>
        </p:nvPicPr>
        <p:blipFill>
          <a:blip r:embed="rId2"/>
          <a:stretch>
            <a:fillRect/>
          </a:stretch>
        </p:blipFill>
        <p:spPr>
          <a:xfrm>
            <a:off x="495300" y="1461044"/>
            <a:ext cx="8915400" cy="4342215"/>
          </a:xfrm>
        </p:spPr>
      </p:pic>
    </p:spTree>
    <p:extLst>
      <p:ext uri="{BB962C8B-B14F-4D97-AF65-F5344CB8AC3E}">
        <p14:creationId xmlns:p14="http://schemas.microsoft.com/office/powerpoint/2010/main" val="35089431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648B482-F5FD-7515-3365-A7DB200C367E}"/>
              </a:ext>
            </a:extLst>
          </p:cNvPr>
          <p:cNvSpPr>
            <a:spLocks noGrp="1"/>
          </p:cNvSpPr>
          <p:nvPr>
            <p:ph type="title"/>
          </p:nvPr>
        </p:nvSpPr>
        <p:spPr/>
        <p:txBody>
          <a:bodyPr/>
          <a:lstStyle/>
          <a:p>
            <a:r>
              <a:rPr lang="ko-KR" altLang="en-US" dirty="0"/>
              <a:t>분류</a:t>
            </a:r>
          </a:p>
        </p:txBody>
      </p:sp>
      <p:pic>
        <p:nvPicPr>
          <p:cNvPr id="6" name="내용 개체 틀 5">
            <a:extLst>
              <a:ext uri="{FF2B5EF4-FFF2-40B4-BE49-F238E27FC236}">
                <a16:creationId xmlns:a16="http://schemas.microsoft.com/office/drawing/2014/main" id="{1E7EBB52-277C-79EE-51F1-2FB1F3E40812}"/>
              </a:ext>
            </a:extLst>
          </p:cNvPr>
          <p:cNvPicPr>
            <a:picLocks noGrp="1" noChangeAspect="1"/>
          </p:cNvPicPr>
          <p:nvPr>
            <p:ph idx="1"/>
          </p:nvPr>
        </p:nvPicPr>
        <p:blipFill>
          <a:blip r:embed="rId2"/>
          <a:stretch>
            <a:fillRect/>
          </a:stretch>
        </p:blipFill>
        <p:spPr>
          <a:xfrm>
            <a:off x="495300" y="1584226"/>
            <a:ext cx="8915400" cy="4095848"/>
          </a:xfrm>
        </p:spPr>
      </p:pic>
    </p:spTree>
    <p:extLst>
      <p:ext uri="{BB962C8B-B14F-4D97-AF65-F5344CB8AC3E}">
        <p14:creationId xmlns:p14="http://schemas.microsoft.com/office/powerpoint/2010/main" val="286037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r>
              <a:rPr lang="ko-KR" altLang="en-US"/>
              <a:t>㈜바인드소프트</a:t>
            </a:r>
            <a:endParaRPr lang="en-US" dirty="0"/>
          </a:p>
        </p:txBody>
      </p:sp>
      <p:sp>
        <p:nvSpPr>
          <p:cNvPr id="3" name="제목 2"/>
          <p:cNvSpPr>
            <a:spLocks noGrp="1"/>
          </p:cNvSpPr>
          <p:nvPr>
            <p:ph type="title"/>
          </p:nvPr>
        </p:nvSpPr>
        <p:spPr/>
        <p:txBody>
          <a:bodyPr/>
          <a:lstStyle/>
          <a:p>
            <a:r>
              <a:rPr lang="ko-KR" altLang="en-US" dirty="0"/>
              <a:t>강사 소개</a:t>
            </a:r>
            <a:endParaRPr lang="en-US" dirty="0"/>
          </a:p>
        </p:txBody>
      </p:sp>
      <p:sp>
        <p:nvSpPr>
          <p:cNvPr id="6" name="텍스트 개체 틀 5"/>
          <p:cNvSpPr>
            <a:spLocks noGrp="1"/>
          </p:cNvSpPr>
          <p:nvPr>
            <p:ph type="body" sz="quarter" idx="13"/>
          </p:nvPr>
        </p:nvSpPr>
        <p:spPr/>
        <p:txBody>
          <a:bodyPr/>
          <a:lstStyle/>
          <a:p>
            <a:r>
              <a:rPr lang="en-US" altLang="ko-KR" dirty="0"/>
              <a:t>1</a:t>
            </a:r>
            <a:endParaRPr lang="en-US" dirty="0"/>
          </a:p>
        </p:txBody>
      </p:sp>
      <p:sp>
        <p:nvSpPr>
          <p:cNvPr id="7" name="SectionNumberBox">
            <a:extLst>
              <a:ext uri="{FF2B5EF4-FFF2-40B4-BE49-F238E27FC236}">
                <a16:creationId xmlns:a16="http://schemas.microsoft.com/office/drawing/2014/main" id="{79CF1938-86CD-AE02-B999-A0AF6953C3C7}"/>
              </a:ext>
            </a:extLst>
          </p:cNvPr>
          <p:cNvSpPr txBox="1"/>
          <p:nvPr/>
        </p:nvSpPr>
        <p:spPr>
          <a:xfrm>
            <a:off x="571600" y="75400"/>
            <a:ext cx="2540000" cy="584775"/>
          </a:xfrm>
          <a:prstGeom prst="rect">
            <a:avLst/>
          </a:prstGeom>
          <a:solidFill>
            <a:scrgbClr r="0" g="0" b="0">
              <a:alpha val="0"/>
            </a:scrgbClr>
          </a:solidFill>
        </p:spPr>
        <p:txBody>
          <a:bodyPr vert="horz" rtlCol="0">
            <a:spAutoFit/>
          </a:bodyPr>
          <a:lstStyle/>
          <a:p>
            <a:r>
              <a:rPr lang="en-US" altLang="ko-KR" sz="3200" b="1">
                <a:solidFill>
                  <a:srgbClr val="FFFFFF"/>
                </a:solidFill>
                <a:latin typeface="맑은 고딕" panose="020B0503020000020004" pitchFamily="50" charset="-127"/>
              </a:rPr>
              <a:t>1</a:t>
            </a:r>
            <a:endParaRPr lang="ko-KR" altLang="en-US" sz="3200" b="1">
              <a:solidFill>
                <a:srgbClr val="FFFFFF"/>
              </a:solidFill>
              <a:latin typeface="맑은 고딕" panose="020B0503020000020004" pitchFamily="50" charset="-127"/>
            </a:endParaRPr>
          </a:p>
        </p:txBody>
      </p:sp>
    </p:spTree>
    <p:extLst>
      <p:ext uri="{BB962C8B-B14F-4D97-AF65-F5344CB8AC3E}">
        <p14:creationId xmlns:p14="http://schemas.microsoft.com/office/powerpoint/2010/main" val="95056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FC5DD-913C-95DF-6FF5-201DFAE0E765}"/>
              </a:ext>
            </a:extLst>
          </p:cNvPr>
          <p:cNvSpPr>
            <a:spLocks noGrp="1"/>
          </p:cNvSpPr>
          <p:nvPr>
            <p:ph type="title"/>
          </p:nvPr>
        </p:nvSpPr>
        <p:spPr/>
        <p:txBody>
          <a:bodyPr/>
          <a:lstStyle/>
          <a:p>
            <a:r>
              <a:rPr lang="ko-KR" altLang="en-US" dirty="0"/>
              <a:t>기반 기술 </a:t>
            </a:r>
            <a:r>
              <a:rPr lang="en-US" altLang="ko-KR" dirty="0"/>
              <a:t>- 7. </a:t>
            </a:r>
            <a:r>
              <a:rPr lang="ko-KR" altLang="en-US" dirty="0"/>
              <a:t>시스템 통합 및 프로젝트 관리</a:t>
            </a:r>
          </a:p>
        </p:txBody>
      </p:sp>
      <p:sp>
        <p:nvSpPr>
          <p:cNvPr id="3" name="내용 개체 틀 2">
            <a:extLst>
              <a:ext uri="{FF2B5EF4-FFF2-40B4-BE49-F238E27FC236}">
                <a16:creationId xmlns:a16="http://schemas.microsoft.com/office/drawing/2014/main" id="{D471FA00-6549-DE8E-873B-46144A10691E}"/>
              </a:ext>
            </a:extLst>
          </p:cNvPr>
          <p:cNvSpPr>
            <a:spLocks noGrp="1"/>
          </p:cNvSpPr>
          <p:nvPr>
            <p:ph idx="1"/>
          </p:nvPr>
        </p:nvSpPr>
        <p:spPr>
          <a:xfrm>
            <a:off x="495300" y="1397482"/>
            <a:ext cx="6356350" cy="4469341"/>
          </a:xfrm>
        </p:spPr>
        <p:txBody>
          <a:bodyPr/>
          <a:lstStyle/>
          <a:p>
            <a:r>
              <a:rPr lang="ko-KR" altLang="en-US" dirty="0"/>
              <a:t>시스템 통합</a:t>
            </a:r>
            <a:r>
              <a:rPr lang="en-US" altLang="ko-KR" dirty="0"/>
              <a:t>: </a:t>
            </a:r>
          </a:p>
          <a:p>
            <a:pPr lvl="1"/>
            <a:r>
              <a:rPr lang="ko-KR" altLang="en-US" dirty="0"/>
              <a:t>다양한 스마트시티 시스템 및 기술을 하나의 통합된 플랫폼으로 연결하는 기술</a:t>
            </a:r>
            <a:r>
              <a:rPr lang="en-US" altLang="ko-KR" dirty="0"/>
              <a:t>. - Mobius</a:t>
            </a:r>
          </a:p>
          <a:p>
            <a:pPr lvl="1"/>
            <a:r>
              <a:rPr lang="ko-KR" altLang="en-US" dirty="0"/>
              <a:t>스마트 홈 및 스마트 빌딩 기술</a:t>
            </a:r>
            <a:endParaRPr lang="en-US" altLang="ko-KR" dirty="0"/>
          </a:p>
          <a:p>
            <a:r>
              <a:rPr lang="ko-KR" altLang="en-US" dirty="0"/>
              <a:t>프로젝트 관리</a:t>
            </a:r>
            <a:r>
              <a:rPr lang="en-US" altLang="ko-KR" dirty="0"/>
              <a:t>: </a:t>
            </a:r>
          </a:p>
          <a:p>
            <a:pPr lvl="1"/>
            <a:r>
              <a:rPr lang="ko-KR" altLang="en-US" dirty="0"/>
              <a:t>복잡한 스마트시티 프로젝트를 기획하고 운영하는 능력</a:t>
            </a:r>
            <a:r>
              <a:rPr lang="en-US" altLang="ko-KR" dirty="0"/>
              <a:t>, </a:t>
            </a:r>
            <a:r>
              <a:rPr lang="ko-KR" altLang="en-US" dirty="0"/>
              <a:t>특히 협업과 자원 관리에 중점을 둠</a:t>
            </a:r>
            <a:r>
              <a:rPr lang="en-US" altLang="ko-KR" dirty="0"/>
              <a:t>.</a:t>
            </a:r>
          </a:p>
          <a:p>
            <a:pPr lvl="1"/>
            <a:endParaRPr lang="ko-KR" altLang="en-US" dirty="0"/>
          </a:p>
        </p:txBody>
      </p:sp>
      <p:pic>
        <p:nvPicPr>
          <p:cNvPr id="7171" name="Picture 3" descr="시티허브 구성도">
            <a:extLst>
              <a:ext uri="{FF2B5EF4-FFF2-40B4-BE49-F238E27FC236}">
                <a16:creationId xmlns:a16="http://schemas.microsoft.com/office/drawing/2014/main" id="{3DE0575A-1556-B368-A143-0E99584B8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5898" y="1188238"/>
            <a:ext cx="3410102" cy="20886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포스코ICT의 스마트빌딩 모식도. 연료전지 발전 및 폐열회수 보안,방재 조명제어 뮤무선통신융합 공주 통합관제 에너지효율화 안내 주차관리 ">
            <a:extLst>
              <a:ext uri="{FF2B5EF4-FFF2-40B4-BE49-F238E27FC236}">
                <a16:creationId xmlns:a16="http://schemas.microsoft.com/office/drawing/2014/main" id="{80DCD1BB-2FF5-FD68-7FBD-7F3A9E084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3046622"/>
            <a:ext cx="4396611" cy="313174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a:extLst>
              <a:ext uri="{FF2B5EF4-FFF2-40B4-BE49-F238E27FC236}">
                <a16:creationId xmlns:a16="http://schemas.microsoft.com/office/drawing/2014/main" id="{FFE4C7A4-BE60-1E21-D6A9-06BB89F9B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337" y="3263900"/>
            <a:ext cx="5427663" cy="2697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5781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101A7C-13BD-3C9D-0937-214904B25450}"/>
              </a:ext>
            </a:extLst>
          </p:cNvPr>
          <p:cNvSpPr>
            <a:spLocks noGrp="1"/>
          </p:cNvSpPr>
          <p:nvPr>
            <p:ph type="title"/>
          </p:nvPr>
        </p:nvSpPr>
        <p:spPr/>
        <p:txBody>
          <a:bodyPr/>
          <a:lstStyle/>
          <a:p>
            <a:r>
              <a:rPr lang="ko-KR" altLang="en-US" dirty="0"/>
              <a:t>분류</a:t>
            </a:r>
          </a:p>
        </p:txBody>
      </p:sp>
      <p:pic>
        <p:nvPicPr>
          <p:cNvPr id="7" name="내용 개체 틀 6">
            <a:extLst>
              <a:ext uri="{FF2B5EF4-FFF2-40B4-BE49-F238E27FC236}">
                <a16:creationId xmlns:a16="http://schemas.microsoft.com/office/drawing/2014/main" id="{FA6671CD-C14C-C51C-3B0A-E8D480DFAC83}"/>
              </a:ext>
            </a:extLst>
          </p:cNvPr>
          <p:cNvPicPr>
            <a:picLocks noGrp="1" noChangeAspect="1"/>
          </p:cNvPicPr>
          <p:nvPr>
            <p:ph idx="1"/>
          </p:nvPr>
        </p:nvPicPr>
        <p:blipFill>
          <a:blip r:embed="rId2"/>
          <a:stretch>
            <a:fillRect/>
          </a:stretch>
        </p:blipFill>
        <p:spPr>
          <a:xfrm>
            <a:off x="495300" y="2043952"/>
            <a:ext cx="8915400" cy="3176398"/>
          </a:xfrm>
        </p:spPr>
      </p:pic>
    </p:spTree>
    <p:extLst>
      <p:ext uri="{BB962C8B-B14F-4D97-AF65-F5344CB8AC3E}">
        <p14:creationId xmlns:p14="http://schemas.microsoft.com/office/powerpoint/2010/main" val="3862393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D6041A-0B8D-59B4-ACB5-36B226D6CDF4}"/>
              </a:ext>
            </a:extLst>
          </p:cNvPr>
          <p:cNvSpPr>
            <a:spLocks noGrp="1"/>
          </p:cNvSpPr>
          <p:nvPr>
            <p:ph type="title"/>
          </p:nvPr>
        </p:nvSpPr>
        <p:spPr/>
        <p:txBody>
          <a:bodyPr/>
          <a:lstStyle/>
          <a:p>
            <a:r>
              <a:rPr lang="ko-KR" altLang="en-US" dirty="0"/>
              <a:t>분류</a:t>
            </a:r>
          </a:p>
        </p:txBody>
      </p:sp>
      <p:pic>
        <p:nvPicPr>
          <p:cNvPr id="7" name="내용 개체 틀 6">
            <a:extLst>
              <a:ext uri="{FF2B5EF4-FFF2-40B4-BE49-F238E27FC236}">
                <a16:creationId xmlns:a16="http://schemas.microsoft.com/office/drawing/2014/main" id="{67ED8EAD-D9C2-F54C-6923-E83EA2C75D66}"/>
              </a:ext>
            </a:extLst>
          </p:cNvPr>
          <p:cNvPicPr>
            <a:picLocks noGrp="1" noChangeAspect="1"/>
          </p:cNvPicPr>
          <p:nvPr>
            <p:ph idx="1"/>
          </p:nvPr>
        </p:nvPicPr>
        <p:blipFill>
          <a:blip r:embed="rId2"/>
          <a:stretch>
            <a:fillRect/>
          </a:stretch>
        </p:blipFill>
        <p:spPr>
          <a:xfrm>
            <a:off x="521769" y="2447909"/>
            <a:ext cx="8862463" cy="2368484"/>
          </a:xfrm>
        </p:spPr>
      </p:pic>
    </p:spTree>
    <p:extLst>
      <p:ext uri="{BB962C8B-B14F-4D97-AF65-F5344CB8AC3E}">
        <p14:creationId xmlns:p14="http://schemas.microsoft.com/office/powerpoint/2010/main" val="18923566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584E5A-FB39-676A-C092-6A1800AEA73A}"/>
              </a:ext>
            </a:extLst>
          </p:cNvPr>
          <p:cNvSpPr>
            <a:spLocks noGrp="1"/>
          </p:cNvSpPr>
          <p:nvPr>
            <p:ph type="title"/>
          </p:nvPr>
        </p:nvSpPr>
        <p:spPr/>
        <p:txBody>
          <a:bodyPr/>
          <a:lstStyle/>
          <a:p>
            <a:r>
              <a:rPr lang="ko-KR" altLang="en-US" dirty="0"/>
              <a:t>분류</a:t>
            </a:r>
          </a:p>
        </p:txBody>
      </p:sp>
      <p:pic>
        <p:nvPicPr>
          <p:cNvPr id="7" name="내용 개체 틀 6">
            <a:extLst>
              <a:ext uri="{FF2B5EF4-FFF2-40B4-BE49-F238E27FC236}">
                <a16:creationId xmlns:a16="http://schemas.microsoft.com/office/drawing/2014/main" id="{54AFD6D2-668D-8404-B608-EEB8048B5A27}"/>
              </a:ext>
            </a:extLst>
          </p:cNvPr>
          <p:cNvPicPr>
            <a:picLocks noGrp="1" noChangeAspect="1"/>
          </p:cNvPicPr>
          <p:nvPr>
            <p:ph idx="1"/>
          </p:nvPr>
        </p:nvPicPr>
        <p:blipFill>
          <a:blip r:embed="rId2"/>
          <a:stretch>
            <a:fillRect/>
          </a:stretch>
        </p:blipFill>
        <p:spPr>
          <a:xfrm>
            <a:off x="495300" y="1588395"/>
            <a:ext cx="8915400" cy="4087510"/>
          </a:xfrm>
        </p:spPr>
      </p:pic>
    </p:spTree>
    <p:extLst>
      <p:ext uri="{BB962C8B-B14F-4D97-AF65-F5344CB8AC3E}">
        <p14:creationId xmlns:p14="http://schemas.microsoft.com/office/powerpoint/2010/main" val="13881292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0A4E95-BEF9-6BF1-9F01-CFB85A4D13B7}"/>
              </a:ext>
            </a:extLst>
          </p:cNvPr>
          <p:cNvSpPr>
            <a:spLocks noGrp="1"/>
          </p:cNvSpPr>
          <p:nvPr>
            <p:ph type="title"/>
          </p:nvPr>
        </p:nvSpPr>
        <p:spPr/>
        <p:txBody>
          <a:bodyPr/>
          <a:lstStyle/>
          <a:p>
            <a:r>
              <a:rPr lang="ko-KR" altLang="en-US" dirty="0"/>
              <a:t>분류</a:t>
            </a:r>
          </a:p>
        </p:txBody>
      </p:sp>
      <p:pic>
        <p:nvPicPr>
          <p:cNvPr id="7" name="내용 개체 틀 6">
            <a:extLst>
              <a:ext uri="{FF2B5EF4-FFF2-40B4-BE49-F238E27FC236}">
                <a16:creationId xmlns:a16="http://schemas.microsoft.com/office/drawing/2014/main" id="{C0D41075-8EDD-77EC-324D-ACBA1171AF81}"/>
              </a:ext>
            </a:extLst>
          </p:cNvPr>
          <p:cNvPicPr>
            <a:picLocks noGrp="1" noChangeAspect="1"/>
          </p:cNvPicPr>
          <p:nvPr>
            <p:ph idx="1"/>
          </p:nvPr>
        </p:nvPicPr>
        <p:blipFill>
          <a:blip r:embed="rId2"/>
          <a:stretch>
            <a:fillRect/>
          </a:stretch>
        </p:blipFill>
        <p:spPr>
          <a:xfrm>
            <a:off x="495300" y="1466545"/>
            <a:ext cx="8915400" cy="4331212"/>
          </a:xfrm>
        </p:spPr>
      </p:pic>
    </p:spTree>
    <p:extLst>
      <p:ext uri="{BB962C8B-B14F-4D97-AF65-F5344CB8AC3E}">
        <p14:creationId xmlns:p14="http://schemas.microsoft.com/office/powerpoint/2010/main" val="35894636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15237E-F73A-51D6-19D0-BFBA0BF048D3}"/>
              </a:ext>
            </a:extLst>
          </p:cNvPr>
          <p:cNvSpPr>
            <a:spLocks noGrp="1"/>
          </p:cNvSpPr>
          <p:nvPr>
            <p:ph type="title"/>
          </p:nvPr>
        </p:nvSpPr>
        <p:spPr/>
        <p:txBody>
          <a:bodyPr/>
          <a:lstStyle/>
          <a:p>
            <a:r>
              <a:rPr lang="ko-KR" altLang="en-US" dirty="0"/>
              <a:t>분류</a:t>
            </a:r>
          </a:p>
        </p:txBody>
      </p:sp>
      <p:pic>
        <p:nvPicPr>
          <p:cNvPr id="7" name="내용 개체 틀 6">
            <a:extLst>
              <a:ext uri="{FF2B5EF4-FFF2-40B4-BE49-F238E27FC236}">
                <a16:creationId xmlns:a16="http://schemas.microsoft.com/office/drawing/2014/main" id="{A0F573DB-9837-D956-DCA0-FDB24527ADBA}"/>
              </a:ext>
            </a:extLst>
          </p:cNvPr>
          <p:cNvPicPr>
            <a:picLocks noGrp="1" noChangeAspect="1"/>
          </p:cNvPicPr>
          <p:nvPr>
            <p:ph idx="1"/>
          </p:nvPr>
        </p:nvPicPr>
        <p:blipFill>
          <a:blip r:embed="rId2"/>
          <a:stretch>
            <a:fillRect/>
          </a:stretch>
        </p:blipFill>
        <p:spPr>
          <a:xfrm>
            <a:off x="521769" y="2188615"/>
            <a:ext cx="8862463" cy="2887073"/>
          </a:xfrm>
        </p:spPr>
      </p:pic>
    </p:spTree>
    <p:extLst>
      <p:ext uri="{BB962C8B-B14F-4D97-AF65-F5344CB8AC3E}">
        <p14:creationId xmlns:p14="http://schemas.microsoft.com/office/powerpoint/2010/main" val="2360011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A8285C-81BD-B143-2D98-C19BE12673D9}"/>
              </a:ext>
            </a:extLst>
          </p:cNvPr>
          <p:cNvSpPr>
            <a:spLocks noGrp="1"/>
          </p:cNvSpPr>
          <p:nvPr>
            <p:ph type="title"/>
          </p:nvPr>
        </p:nvSpPr>
        <p:spPr/>
        <p:txBody>
          <a:bodyPr/>
          <a:lstStyle/>
          <a:p>
            <a:r>
              <a:rPr lang="ko-KR" altLang="en-US" dirty="0"/>
              <a:t>분류</a:t>
            </a:r>
          </a:p>
        </p:txBody>
      </p:sp>
      <p:pic>
        <p:nvPicPr>
          <p:cNvPr id="7" name="내용 개체 틀 6">
            <a:extLst>
              <a:ext uri="{FF2B5EF4-FFF2-40B4-BE49-F238E27FC236}">
                <a16:creationId xmlns:a16="http://schemas.microsoft.com/office/drawing/2014/main" id="{8C1B0FAE-D627-AE8C-BF42-871CF3ADDB82}"/>
              </a:ext>
            </a:extLst>
          </p:cNvPr>
          <p:cNvPicPr>
            <a:picLocks noGrp="1" noChangeAspect="1"/>
          </p:cNvPicPr>
          <p:nvPr>
            <p:ph idx="1"/>
          </p:nvPr>
        </p:nvPicPr>
        <p:blipFill>
          <a:blip r:embed="rId2"/>
          <a:stretch>
            <a:fillRect/>
          </a:stretch>
        </p:blipFill>
        <p:spPr>
          <a:xfrm>
            <a:off x="495300" y="1627733"/>
            <a:ext cx="8915400" cy="4008834"/>
          </a:xfrm>
        </p:spPr>
      </p:pic>
    </p:spTree>
    <p:extLst>
      <p:ext uri="{BB962C8B-B14F-4D97-AF65-F5344CB8AC3E}">
        <p14:creationId xmlns:p14="http://schemas.microsoft.com/office/powerpoint/2010/main" val="36535838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9B0EC6-1750-0474-897E-3D136F817221}"/>
              </a:ext>
            </a:extLst>
          </p:cNvPr>
          <p:cNvSpPr>
            <a:spLocks noGrp="1"/>
          </p:cNvSpPr>
          <p:nvPr>
            <p:ph type="title"/>
          </p:nvPr>
        </p:nvSpPr>
        <p:spPr/>
        <p:txBody>
          <a:bodyPr/>
          <a:lstStyle/>
          <a:p>
            <a:r>
              <a:rPr lang="ko-KR" altLang="en-US" dirty="0"/>
              <a:t>분류</a:t>
            </a:r>
          </a:p>
        </p:txBody>
      </p:sp>
      <p:pic>
        <p:nvPicPr>
          <p:cNvPr id="7" name="내용 개체 틀 6">
            <a:extLst>
              <a:ext uri="{FF2B5EF4-FFF2-40B4-BE49-F238E27FC236}">
                <a16:creationId xmlns:a16="http://schemas.microsoft.com/office/drawing/2014/main" id="{4B0E7CE4-2B47-69FA-AFE8-84B3D3DECAF5}"/>
              </a:ext>
            </a:extLst>
          </p:cNvPr>
          <p:cNvPicPr>
            <a:picLocks noGrp="1" noChangeAspect="1"/>
          </p:cNvPicPr>
          <p:nvPr>
            <p:ph idx="1"/>
          </p:nvPr>
        </p:nvPicPr>
        <p:blipFill>
          <a:blip r:embed="rId2"/>
          <a:stretch>
            <a:fillRect/>
          </a:stretch>
        </p:blipFill>
        <p:spPr>
          <a:xfrm>
            <a:off x="495300" y="1959072"/>
            <a:ext cx="8915400" cy="3346159"/>
          </a:xfrm>
        </p:spPr>
      </p:pic>
    </p:spTree>
    <p:extLst>
      <p:ext uri="{BB962C8B-B14F-4D97-AF65-F5344CB8AC3E}">
        <p14:creationId xmlns:p14="http://schemas.microsoft.com/office/powerpoint/2010/main" val="27724534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464F9A-F713-AEAA-AEDF-F794843B2984}"/>
              </a:ext>
            </a:extLst>
          </p:cNvPr>
          <p:cNvSpPr>
            <a:spLocks noGrp="1"/>
          </p:cNvSpPr>
          <p:nvPr>
            <p:ph type="title"/>
          </p:nvPr>
        </p:nvSpPr>
        <p:spPr/>
        <p:txBody>
          <a:bodyPr/>
          <a:lstStyle/>
          <a:p>
            <a:r>
              <a:rPr lang="ko-KR" altLang="en-US" dirty="0"/>
              <a:t>분류</a:t>
            </a:r>
          </a:p>
        </p:txBody>
      </p:sp>
      <p:pic>
        <p:nvPicPr>
          <p:cNvPr id="5" name="내용 개체 틀 4">
            <a:extLst>
              <a:ext uri="{FF2B5EF4-FFF2-40B4-BE49-F238E27FC236}">
                <a16:creationId xmlns:a16="http://schemas.microsoft.com/office/drawing/2014/main" id="{D2617D62-EE90-37AB-E95C-5A8FA317E591}"/>
              </a:ext>
            </a:extLst>
          </p:cNvPr>
          <p:cNvPicPr>
            <a:picLocks noGrp="1" noChangeAspect="1"/>
          </p:cNvPicPr>
          <p:nvPr>
            <p:ph idx="1"/>
          </p:nvPr>
        </p:nvPicPr>
        <p:blipFill>
          <a:blip r:embed="rId2"/>
          <a:stretch>
            <a:fillRect/>
          </a:stretch>
        </p:blipFill>
        <p:spPr>
          <a:xfrm>
            <a:off x="537249" y="1859659"/>
            <a:ext cx="8831503" cy="3544985"/>
          </a:xfrm>
        </p:spPr>
      </p:pic>
    </p:spTree>
    <p:extLst>
      <p:ext uri="{BB962C8B-B14F-4D97-AF65-F5344CB8AC3E}">
        <p14:creationId xmlns:p14="http://schemas.microsoft.com/office/powerpoint/2010/main" val="15489155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BABD43-E61D-10AD-9D1F-DB97C6E49EFD}"/>
              </a:ext>
            </a:extLst>
          </p:cNvPr>
          <p:cNvSpPr>
            <a:spLocks noGrp="1"/>
          </p:cNvSpPr>
          <p:nvPr>
            <p:ph type="title"/>
          </p:nvPr>
        </p:nvSpPr>
        <p:spPr/>
        <p:txBody>
          <a:bodyPr/>
          <a:lstStyle/>
          <a:p>
            <a:r>
              <a:rPr lang="ko-KR" altLang="en-US" dirty="0"/>
              <a:t>모델 성능 측정</a:t>
            </a:r>
          </a:p>
        </p:txBody>
      </p:sp>
      <p:pic>
        <p:nvPicPr>
          <p:cNvPr id="5" name="내용 개체 틀 4">
            <a:extLst>
              <a:ext uri="{FF2B5EF4-FFF2-40B4-BE49-F238E27FC236}">
                <a16:creationId xmlns:a16="http://schemas.microsoft.com/office/drawing/2014/main" id="{286D49A9-2AC4-1A3E-533C-815ABECCCEDF}"/>
              </a:ext>
            </a:extLst>
          </p:cNvPr>
          <p:cNvPicPr>
            <a:picLocks noGrp="1" noChangeAspect="1"/>
          </p:cNvPicPr>
          <p:nvPr>
            <p:ph idx="1"/>
          </p:nvPr>
        </p:nvPicPr>
        <p:blipFill>
          <a:blip r:embed="rId2"/>
          <a:stretch>
            <a:fillRect/>
          </a:stretch>
        </p:blipFill>
        <p:spPr>
          <a:xfrm>
            <a:off x="495300" y="1899244"/>
            <a:ext cx="8915400" cy="3465813"/>
          </a:xfrm>
        </p:spPr>
      </p:pic>
    </p:spTree>
    <p:extLst>
      <p:ext uri="{BB962C8B-B14F-4D97-AF65-F5344CB8AC3E}">
        <p14:creationId xmlns:p14="http://schemas.microsoft.com/office/powerpoint/2010/main" val="387301014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77E67A-2DD5-9E16-5393-47E8C8CF9AA7}"/>
              </a:ext>
            </a:extLst>
          </p:cNvPr>
          <p:cNvSpPr>
            <a:spLocks noGrp="1"/>
          </p:cNvSpPr>
          <p:nvPr>
            <p:ph type="title"/>
          </p:nvPr>
        </p:nvSpPr>
        <p:spPr/>
        <p:txBody>
          <a:bodyPr/>
          <a:lstStyle/>
          <a:p>
            <a:r>
              <a:rPr lang="ko-KR" altLang="en-US" dirty="0"/>
              <a:t>모델 성능 측정</a:t>
            </a:r>
          </a:p>
        </p:txBody>
      </p:sp>
      <p:pic>
        <p:nvPicPr>
          <p:cNvPr id="5" name="내용 개체 틀 4">
            <a:extLst>
              <a:ext uri="{FF2B5EF4-FFF2-40B4-BE49-F238E27FC236}">
                <a16:creationId xmlns:a16="http://schemas.microsoft.com/office/drawing/2014/main" id="{8A17938C-3ED3-4FA7-9F2D-B42A8EE3CC67}"/>
              </a:ext>
            </a:extLst>
          </p:cNvPr>
          <p:cNvPicPr>
            <a:picLocks noGrp="1" noChangeAspect="1"/>
          </p:cNvPicPr>
          <p:nvPr>
            <p:ph idx="1"/>
          </p:nvPr>
        </p:nvPicPr>
        <p:blipFill>
          <a:blip r:embed="rId2"/>
          <a:stretch>
            <a:fillRect/>
          </a:stretch>
        </p:blipFill>
        <p:spPr>
          <a:xfrm>
            <a:off x="495300" y="1434151"/>
            <a:ext cx="8915400" cy="4396001"/>
          </a:xfrm>
        </p:spPr>
      </p:pic>
    </p:spTree>
    <p:extLst>
      <p:ext uri="{BB962C8B-B14F-4D97-AF65-F5344CB8AC3E}">
        <p14:creationId xmlns:p14="http://schemas.microsoft.com/office/powerpoint/2010/main" val="2905568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FC5DD-913C-95DF-6FF5-201DFAE0E765}"/>
              </a:ext>
            </a:extLst>
          </p:cNvPr>
          <p:cNvSpPr>
            <a:spLocks noGrp="1"/>
          </p:cNvSpPr>
          <p:nvPr>
            <p:ph type="title"/>
          </p:nvPr>
        </p:nvSpPr>
        <p:spPr/>
        <p:txBody>
          <a:bodyPr/>
          <a:lstStyle/>
          <a:p>
            <a:r>
              <a:rPr lang="ko-KR" altLang="en-US" dirty="0"/>
              <a:t>기반 기술 </a:t>
            </a:r>
            <a:r>
              <a:rPr lang="en-US" altLang="ko-KR" dirty="0"/>
              <a:t>- 8. </a:t>
            </a:r>
            <a:r>
              <a:rPr lang="ko-KR" altLang="en-US" dirty="0"/>
              <a:t>데이터 보안 및 프라이버시 보호 기술</a:t>
            </a:r>
          </a:p>
        </p:txBody>
      </p:sp>
      <p:sp>
        <p:nvSpPr>
          <p:cNvPr id="3" name="내용 개체 틀 2">
            <a:extLst>
              <a:ext uri="{FF2B5EF4-FFF2-40B4-BE49-F238E27FC236}">
                <a16:creationId xmlns:a16="http://schemas.microsoft.com/office/drawing/2014/main" id="{D471FA00-6549-DE8E-873B-46144A10691E}"/>
              </a:ext>
            </a:extLst>
          </p:cNvPr>
          <p:cNvSpPr>
            <a:spLocks noGrp="1"/>
          </p:cNvSpPr>
          <p:nvPr>
            <p:ph idx="1"/>
          </p:nvPr>
        </p:nvSpPr>
        <p:spPr>
          <a:xfrm>
            <a:off x="495300" y="1397482"/>
            <a:ext cx="3714750" cy="4469341"/>
          </a:xfrm>
        </p:spPr>
        <p:txBody>
          <a:bodyPr/>
          <a:lstStyle/>
          <a:p>
            <a:r>
              <a:rPr lang="ko-KR" altLang="en-US" dirty="0"/>
              <a:t>암호화 및 인증 기술</a:t>
            </a:r>
            <a:r>
              <a:rPr lang="en-US" altLang="ko-KR" dirty="0"/>
              <a:t>: </a:t>
            </a:r>
          </a:p>
          <a:p>
            <a:pPr lvl="1"/>
            <a:r>
              <a:rPr lang="ko-KR" altLang="en-US" dirty="0"/>
              <a:t>데이터를 보호하고 사용자 프라이버시를 보장하기 위한 암호화 및 인증 메커니즘</a:t>
            </a:r>
            <a:r>
              <a:rPr lang="en-US" altLang="ko-KR" dirty="0"/>
              <a:t>.</a:t>
            </a:r>
          </a:p>
          <a:p>
            <a:r>
              <a:rPr lang="ko-KR" altLang="en-US" dirty="0"/>
              <a:t>침입 탐지 시스템</a:t>
            </a:r>
            <a:r>
              <a:rPr lang="en-US" altLang="ko-KR" dirty="0"/>
              <a:t>(IDS): </a:t>
            </a:r>
          </a:p>
          <a:p>
            <a:pPr lvl="1"/>
            <a:r>
              <a:rPr lang="ko-KR" altLang="en-US" dirty="0"/>
              <a:t>스마트시티 내 네트워크와 시스템에 대한 침입을 탐지하고 대응하는 기술</a:t>
            </a:r>
            <a:r>
              <a:rPr lang="en-US" altLang="ko-KR" dirty="0"/>
              <a:t>.</a:t>
            </a:r>
          </a:p>
          <a:p>
            <a:r>
              <a:rPr lang="ko-KR" altLang="en-US" dirty="0"/>
              <a:t>프라이버시 보존 기법</a:t>
            </a:r>
            <a:r>
              <a:rPr lang="en-US" altLang="ko-KR" dirty="0"/>
              <a:t>: </a:t>
            </a:r>
          </a:p>
          <a:p>
            <a:pPr lvl="1"/>
            <a:r>
              <a:rPr lang="ko-KR" altLang="en-US" dirty="0"/>
              <a:t>개인정보를 보호하기 위한 데이터 익명화 및 민감 데이터 보호 기술</a:t>
            </a:r>
            <a:r>
              <a:rPr lang="en-US" altLang="ko-KR" dirty="0"/>
              <a:t>.</a:t>
            </a:r>
          </a:p>
          <a:p>
            <a:r>
              <a:rPr lang="ko-KR" altLang="en-US" dirty="0"/>
              <a:t>디지털 </a:t>
            </a:r>
            <a:r>
              <a:rPr lang="en-US" altLang="ko-KR" dirty="0"/>
              <a:t>ID </a:t>
            </a:r>
            <a:r>
              <a:rPr lang="ko-KR" altLang="en-US" dirty="0"/>
              <a:t>및 인증 기술</a:t>
            </a:r>
            <a:endParaRPr lang="en-US" altLang="ko-KR" dirty="0"/>
          </a:p>
          <a:p>
            <a:pPr lvl="1"/>
            <a:r>
              <a:rPr lang="ko-KR" altLang="en-US" dirty="0"/>
              <a:t>스마트시티의 다양한 서비스를 이용하기 위한 안전한 디지털 신원 인증 기술</a:t>
            </a:r>
            <a:endParaRPr lang="en-US" altLang="ko-KR" dirty="0"/>
          </a:p>
          <a:p>
            <a:r>
              <a:rPr lang="ko-KR" altLang="en-US" dirty="0"/>
              <a:t>블록체인 기술</a:t>
            </a:r>
            <a:endParaRPr lang="en-US" altLang="ko-KR" dirty="0"/>
          </a:p>
          <a:p>
            <a:pPr lvl="1"/>
            <a:r>
              <a:rPr lang="ko-KR" altLang="en-US" dirty="0"/>
              <a:t>블록체인은 분산 원장 기술로</a:t>
            </a:r>
            <a:r>
              <a:rPr lang="en-US" altLang="ko-KR" dirty="0"/>
              <a:t>, </a:t>
            </a:r>
            <a:r>
              <a:rPr lang="ko-KR" altLang="en-US" dirty="0"/>
              <a:t>스마트시티의 다양한 데이터 거래와 인증 절차에서 투명성과 보안을 높임</a:t>
            </a:r>
            <a:r>
              <a:rPr lang="en-US" altLang="ko-KR" dirty="0"/>
              <a:t>.</a:t>
            </a:r>
            <a:endParaRPr lang="ko-KR" altLang="en-US" dirty="0"/>
          </a:p>
        </p:txBody>
      </p:sp>
      <p:pic>
        <p:nvPicPr>
          <p:cNvPr id="8196" name="Picture 4">
            <a:extLst>
              <a:ext uri="{FF2B5EF4-FFF2-40B4-BE49-F238E27FC236}">
                <a16:creationId xmlns:a16="http://schemas.microsoft.com/office/drawing/2014/main" id="{C40CE420-82AE-7035-8F7C-2D102073E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5151" y="1516592"/>
            <a:ext cx="5188553" cy="393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20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671404-AA9E-AA1A-7A3A-374DEFBA0D11}"/>
              </a:ext>
            </a:extLst>
          </p:cNvPr>
          <p:cNvSpPr>
            <a:spLocks noGrp="1"/>
          </p:cNvSpPr>
          <p:nvPr>
            <p:ph type="title"/>
          </p:nvPr>
        </p:nvSpPr>
        <p:spPr/>
        <p:txBody>
          <a:bodyPr/>
          <a:lstStyle/>
          <a:p>
            <a:r>
              <a:rPr lang="ko-KR" altLang="en-US" dirty="0"/>
              <a:t>모델 성능 측정</a:t>
            </a:r>
          </a:p>
        </p:txBody>
      </p:sp>
      <p:pic>
        <p:nvPicPr>
          <p:cNvPr id="5" name="내용 개체 틀 4">
            <a:extLst>
              <a:ext uri="{FF2B5EF4-FFF2-40B4-BE49-F238E27FC236}">
                <a16:creationId xmlns:a16="http://schemas.microsoft.com/office/drawing/2014/main" id="{046C36AE-4CBE-A417-6A83-727477BA23CA}"/>
              </a:ext>
            </a:extLst>
          </p:cNvPr>
          <p:cNvPicPr>
            <a:picLocks noGrp="1" noChangeAspect="1"/>
          </p:cNvPicPr>
          <p:nvPr>
            <p:ph idx="1"/>
          </p:nvPr>
        </p:nvPicPr>
        <p:blipFill>
          <a:blip r:embed="rId2"/>
          <a:stretch>
            <a:fillRect/>
          </a:stretch>
        </p:blipFill>
        <p:spPr>
          <a:xfrm>
            <a:off x="719142" y="1546182"/>
            <a:ext cx="8467716" cy="4171937"/>
          </a:xfrm>
        </p:spPr>
      </p:pic>
    </p:spTree>
    <p:extLst>
      <p:ext uri="{BB962C8B-B14F-4D97-AF65-F5344CB8AC3E}">
        <p14:creationId xmlns:p14="http://schemas.microsoft.com/office/powerpoint/2010/main" val="9238486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36B337-202D-BCFA-17FC-A7C6713B3188}"/>
              </a:ext>
            </a:extLst>
          </p:cNvPr>
          <p:cNvSpPr>
            <a:spLocks noGrp="1"/>
          </p:cNvSpPr>
          <p:nvPr>
            <p:ph type="title"/>
          </p:nvPr>
        </p:nvSpPr>
        <p:spPr/>
        <p:txBody>
          <a:bodyPr/>
          <a:lstStyle/>
          <a:p>
            <a:r>
              <a:rPr lang="ko-KR" altLang="en-US" dirty="0"/>
              <a:t>모델 성능 측정</a:t>
            </a:r>
          </a:p>
        </p:txBody>
      </p:sp>
      <p:pic>
        <p:nvPicPr>
          <p:cNvPr id="5" name="내용 개체 틀 4">
            <a:extLst>
              <a:ext uri="{FF2B5EF4-FFF2-40B4-BE49-F238E27FC236}">
                <a16:creationId xmlns:a16="http://schemas.microsoft.com/office/drawing/2014/main" id="{948DA70D-5F9F-E348-6EDA-8608303EE46E}"/>
              </a:ext>
            </a:extLst>
          </p:cNvPr>
          <p:cNvPicPr>
            <a:picLocks noGrp="1" noChangeAspect="1"/>
          </p:cNvPicPr>
          <p:nvPr>
            <p:ph idx="1"/>
          </p:nvPr>
        </p:nvPicPr>
        <p:blipFill>
          <a:blip r:embed="rId2"/>
          <a:stretch>
            <a:fillRect/>
          </a:stretch>
        </p:blipFill>
        <p:spPr>
          <a:xfrm>
            <a:off x="974567" y="1886749"/>
            <a:ext cx="7956867" cy="3490805"/>
          </a:xfrm>
        </p:spPr>
      </p:pic>
    </p:spTree>
    <p:extLst>
      <p:ext uri="{BB962C8B-B14F-4D97-AF65-F5344CB8AC3E}">
        <p14:creationId xmlns:p14="http://schemas.microsoft.com/office/powerpoint/2010/main" val="15646139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07CD50-4DDE-7D57-FE6E-DAAF248B46AF}"/>
              </a:ext>
            </a:extLst>
          </p:cNvPr>
          <p:cNvSpPr>
            <a:spLocks noGrp="1"/>
          </p:cNvSpPr>
          <p:nvPr>
            <p:ph type="title"/>
          </p:nvPr>
        </p:nvSpPr>
        <p:spPr/>
        <p:txBody>
          <a:bodyPr/>
          <a:lstStyle/>
          <a:p>
            <a:r>
              <a:rPr lang="ko-KR" altLang="en-US" dirty="0"/>
              <a:t>모델 성능 측정</a:t>
            </a:r>
          </a:p>
        </p:txBody>
      </p:sp>
      <p:pic>
        <p:nvPicPr>
          <p:cNvPr id="5" name="내용 개체 틀 4">
            <a:extLst>
              <a:ext uri="{FF2B5EF4-FFF2-40B4-BE49-F238E27FC236}">
                <a16:creationId xmlns:a16="http://schemas.microsoft.com/office/drawing/2014/main" id="{4FE640C8-EB4B-2F24-6F78-E61D2F74825E}"/>
              </a:ext>
            </a:extLst>
          </p:cNvPr>
          <p:cNvPicPr>
            <a:picLocks noGrp="1" noChangeAspect="1"/>
          </p:cNvPicPr>
          <p:nvPr>
            <p:ph idx="1"/>
          </p:nvPr>
        </p:nvPicPr>
        <p:blipFill>
          <a:blip r:embed="rId2"/>
          <a:stretch>
            <a:fillRect/>
          </a:stretch>
        </p:blipFill>
        <p:spPr>
          <a:xfrm>
            <a:off x="510158" y="1639063"/>
            <a:ext cx="8885684" cy="3986174"/>
          </a:xfrm>
        </p:spPr>
      </p:pic>
    </p:spTree>
    <p:extLst>
      <p:ext uri="{BB962C8B-B14F-4D97-AF65-F5344CB8AC3E}">
        <p14:creationId xmlns:p14="http://schemas.microsoft.com/office/powerpoint/2010/main" val="5744081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9" y="1418054"/>
            <a:ext cx="4119681"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실무 적용을 위한 고려사항</a:t>
            </a:r>
            <a:endParaRPr lang="en-US" sz="2979" dirty="0"/>
          </a:p>
        </p:txBody>
      </p:sp>
      <p:sp>
        <p:nvSpPr>
          <p:cNvPr id="4" name="Shape 1"/>
          <p:cNvSpPr/>
          <p:nvPr/>
        </p:nvSpPr>
        <p:spPr>
          <a:xfrm>
            <a:off x="567209" y="2137786"/>
            <a:ext cx="2447398" cy="1478887"/>
          </a:xfrm>
          <a:prstGeom prst="roundRect">
            <a:avLst>
              <a:gd name="adj" fmla="val 4603"/>
            </a:avLst>
          </a:prstGeom>
          <a:solidFill>
            <a:srgbClr val="FFFFFF">
              <a:alpha val="95000"/>
            </a:srgbClr>
          </a:solidFill>
          <a:ln w="30480">
            <a:solidFill>
              <a:srgbClr val="D6BADD"/>
            </a:solidFill>
            <a:prstDash val="solid"/>
          </a:ln>
        </p:spPr>
        <p:txBody>
          <a:bodyPr/>
          <a:lstStyle/>
          <a:p>
            <a:endParaRPr lang="ko-KR" altLang="en-US" sz="1219"/>
          </a:p>
        </p:txBody>
      </p:sp>
      <p:sp>
        <p:nvSpPr>
          <p:cNvPr id="5" name="Text 2"/>
          <p:cNvSpPr/>
          <p:nvPr/>
        </p:nvSpPr>
        <p:spPr>
          <a:xfrm>
            <a:off x="749884" y="2320461"/>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모델 복잡도</a:t>
            </a:r>
            <a:endParaRPr lang="en-US" sz="1489" dirty="0"/>
          </a:p>
        </p:txBody>
      </p:sp>
      <p:sp>
        <p:nvSpPr>
          <p:cNvPr id="6" name="Text 3"/>
          <p:cNvSpPr/>
          <p:nvPr/>
        </p:nvSpPr>
        <p:spPr>
          <a:xfrm>
            <a:off x="749883" y="2655981"/>
            <a:ext cx="2082050"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예측 성능과 해석 가능성 사이의 균형을 고려하여 적절한 복잡도의 모델을 선택해야 합니다.</a:t>
            </a:r>
            <a:endParaRPr lang="en-US" sz="1253" dirty="0"/>
          </a:p>
        </p:txBody>
      </p:sp>
      <p:sp>
        <p:nvSpPr>
          <p:cNvPr id="7" name="Shape 4"/>
          <p:cNvSpPr/>
          <p:nvPr/>
        </p:nvSpPr>
        <p:spPr>
          <a:xfrm>
            <a:off x="3176643" y="2137786"/>
            <a:ext cx="2447398" cy="1478887"/>
          </a:xfrm>
          <a:prstGeom prst="roundRect">
            <a:avLst>
              <a:gd name="adj" fmla="val 4603"/>
            </a:avLst>
          </a:prstGeom>
          <a:solidFill>
            <a:srgbClr val="FFFFFF">
              <a:alpha val="95000"/>
            </a:srgbClr>
          </a:solidFill>
          <a:ln w="30480">
            <a:solidFill>
              <a:srgbClr val="D6BADD"/>
            </a:solidFill>
            <a:prstDash val="solid"/>
          </a:ln>
        </p:spPr>
        <p:txBody>
          <a:bodyPr/>
          <a:lstStyle/>
          <a:p>
            <a:endParaRPr lang="ko-KR" altLang="en-US" sz="1219"/>
          </a:p>
        </p:txBody>
      </p:sp>
      <p:sp>
        <p:nvSpPr>
          <p:cNvPr id="8" name="Text 5"/>
          <p:cNvSpPr/>
          <p:nvPr/>
        </p:nvSpPr>
        <p:spPr>
          <a:xfrm>
            <a:off x="3359318" y="2320461"/>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계산 비용</a:t>
            </a:r>
            <a:endParaRPr lang="en-US" sz="1489" dirty="0"/>
          </a:p>
        </p:txBody>
      </p:sp>
      <p:sp>
        <p:nvSpPr>
          <p:cNvPr id="9" name="Text 6"/>
          <p:cNvSpPr/>
          <p:nvPr/>
        </p:nvSpPr>
        <p:spPr>
          <a:xfrm>
            <a:off x="3359317" y="2655981"/>
            <a:ext cx="2082050"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실시간 예측이 필요한 환경에서는 계산 효율성을 우선적으로 고려해야 합니다.</a:t>
            </a:r>
            <a:endParaRPr lang="en-US" sz="1253" dirty="0"/>
          </a:p>
        </p:txBody>
      </p:sp>
      <p:sp>
        <p:nvSpPr>
          <p:cNvPr id="10" name="Shape 7"/>
          <p:cNvSpPr/>
          <p:nvPr/>
        </p:nvSpPr>
        <p:spPr>
          <a:xfrm>
            <a:off x="567209" y="3778709"/>
            <a:ext cx="5056833" cy="960208"/>
          </a:xfrm>
          <a:prstGeom prst="roundRect">
            <a:avLst>
              <a:gd name="adj" fmla="val 7090"/>
            </a:avLst>
          </a:prstGeom>
          <a:solidFill>
            <a:srgbClr val="FFFFFF">
              <a:alpha val="95000"/>
            </a:srgbClr>
          </a:solidFill>
          <a:ln w="30480">
            <a:solidFill>
              <a:srgbClr val="D6BADD"/>
            </a:solidFill>
            <a:prstDash val="solid"/>
          </a:ln>
        </p:spPr>
        <p:txBody>
          <a:bodyPr/>
          <a:lstStyle/>
          <a:p>
            <a:endParaRPr lang="ko-KR" altLang="en-US" sz="1219"/>
          </a:p>
        </p:txBody>
      </p:sp>
      <p:sp>
        <p:nvSpPr>
          <p:cNvPr id="11" name="Text 8"/>
          <p:cNvSpPr/>
          <p:nvPr/>
        </p:nvSpPr>
        <p:spPr>
          <a:xfrm>
            <a:off x="749884" y="3961384"/>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과적합 방지</a:t>
            </a:r>
            <a:endParaRPr lang="en-US" sz="1489" dirty="0"/>
          </a:p>
        </p:txBody>
      </p:sp>
      <p:sp>
        <p:nvSpPr>
          <p:cNvPr id="12" name="Text 9"/>
          <p:cNvSpPr/>
          <p:nvPr/>
        </p:nvSpPr>
        <p:spPr>
          <a:xfrm>
            <a:off x="749883" y="4296904"/>
            <a:ext cx="4691484"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교차검증과 정규화 기법을 활용하여 일반화 성능을 확보해야 합니다.</a:t>
            </a:r>
            <a:endParaRPr lang="en-US" sz="1253" dirty="0"/>
          </a:p>
        </p:txBody>
      </p:sp>
      <p:sp>
        <p:nvSpPr>
          <p:cNvPr id="13" name="Text 10"/>
          <p:cNvSpPr/>
          <p:nvPr/>
        </p:nvSpPr>
        <p:spPr>
          <a:xfrm>
            <a:off x="567209" y="4921188"/>
            <a:ext cx="505683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실제 기상 예측 시스템에 적용할 때는 데이터의 품질, 모델의 안정성, 운영 환경의 제약 조건을 종합적으로 검토해야 합니다.</a:t>
            </a:r>
            <a:endParaRPr lang="en-US" sz="1253"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571416"/>
            <a:ext cx="5056833" cy="953356"/>
          </a:xfrm>
          <a:prstGeom prst="rect">
            <a:avLst/>
          </a:prstGeom>
          <a:noFill/>
          <a:ln/>
        </p:spPr>
        <p:txBody>
          <a:bodyPr wrap="square" lIns="0" tIns="0" rIns="0" bIns="0" rtlCol="0" anchor="t"/>
          <a:lstStyle/>
          <a:p>
            <a:pPr>
              <a:lnSpc>
                <a:spcPts val="3724"/>
              </a:lnSpc>
            </a:pP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시각데이터 활용 딥러닝 분석 </a:t>
            </a:r>
          </a:p>
          <a:p>
            <a:pPr>
              <a:lnSpc>
                <a:spcPts val="3724"/>
              </a:lnSpc>
            </a:pP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분류모델 예측실습</a:t>
            </a: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endParaRPr lang="en-US" sz="2979" dirty="0"/>
          </a:p>
        </p:txBody>
      </p:sp>
      <p:sp>
        <p:nvSpPr>
          <p:cNvPr id="4" name="Text 1"/>
          <p:cNvSpPr/>
          <p:nvPr/>
        </p:nvSpPr>
        <p:spPr>
          <a:xfrm>
            <a:off x="4281959" y="3767827"/>
            <a:ext cx="505683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머신러닝과 딥러닝 프로젝트를 위한 완벽한 개발 환경 구축부터 CNN, DNN 모델링까지 체계적으로 학습해보겠습니다.</a:t>
            </a:r>
            <a:endParaRPr lang="en-US" sz="1253"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251180"/>
            <a:ext cx="427220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AI 개발 환경 선택의 중요성</a:t>
            </a:r>
            <a:endParaRPr lang="en-US" sz="2979" dirty="0"/>
          </a:p>
        </p:txBody>
      </p:sp>
      <p:pic>
        <p:nvPicPr>
          <p:cNvPr id="3" name="Image 0" descr="preencoded.png"/>
          <p:cNvPicPr>
            <a:picLocks noChangeAspect="1"/>
          </p:cNvPicPr>
          <p:nvPr/>
        </p:nvPicPr>
        <p:blipFill>
          <a:blip r:embed="rId3"/>
          <a:stretch>
            <a:fillRect/>
          </a:stretch>
        </p:blipFill>
        <p:spPr>
          <a:xfrm>
            <a:off x="567209" y="2153184"/>
            <a:ext cx="3271366" cy="3271366"/>
          </a:xfrm>
          <a:prstGeom prst="rect">
            <a:avLst/>
          </a:prstGeom>
        </p:spPr>
      </p:pic>
      <p:sp>
        <p:nvSpPr>
          <p:cNvPr id="4" name="Text 1"/>
          <p:cNvSpPr/>
          <p:nvPr/>
        </p:nvSpPr>
        <p:spPr>
          <a:xfrm>
            <a:off x="4239072" y="2132950"/>
            <a:ext cx="2570256" cy="285942"/>
          </a:xfrm>
          <a:prstGeom prst="rect">
            <a:avLst/>
          </a:prstGeom>
          <a:noFill/>
          <a:ln/>
        </p:spPr>
        <p:txBody>
          <a:bodyPr wrap="none" lIns="0" tIns="0" rIns="0" bIns="0" rtlCol="0" anchor="t"/>
          <a:lstStyle/>
          <a:p>
            <a:pPr>
              <a:lnSpc>
                <a:spcPts val="2234"/>
              </a:lnSpc>
            </a:pPr>
            <a:r>
              <a:rPr lang="en-US" sz="1794" dirty="0">
                <a:solidFill>
                  <a:srgbClr val="000000"/>
                </a:solidFill>
                <a:latin typeface="Source Serif 4 Semi Bold" pitchFamily="34" charset="0"/>
                <a:ea typeface="Source Serif 4 Semi Bold" pitchFamily="34" charset="-122"/>
                <a:cs typeface="Source Serif 4 Semi Bold" pitchFamily="34" charset="-120"/>
              </a:rPr>
              <a:t>왜 환경 선택이 중요할까요?</a:t>
            </a:r>
            <a:endParaRPr lang="en-US" sz="1794" dirty="0"/>
          </a:p>
        </p:txBody>
      </p:sp>
      <p:sp>
        <p:nvSpPr>
          <p:cNvPr id="5" name="Text 2"/>
          <p:cNvSpPr/>
          <p:nvPr/>
        </p:nvSpPr>
        <p:spPr>
          <a:xfrm>
            <a:off x="4239073" y="2580928"/>
            <a:ext cx="5104799"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적절한 개발 환경 선택은 프로젝트 성공의 핵심입니다. </a:t>
            </a:r>
            <a:r>
              <a:rPr lang="en-US" sz="1253" b="1" dirty="0">
                <a:solidFill>
                  <a:srgbClr val="272525"/>
                </a:solidFill>
                <a:latin typeface="Source Sans 3" pitchFamily="34" charset="0"/>
                <a:ea typeface="Source Sans 3" pitchFamily="34" charset="-122"/>
                <a:cs typeface="Source Sans 3" pitchFamily="34" charset="-120"/>
              </a:rPr>
              <a:t>성능, 비용, 접근성, 확장성</a:t>
            </a:r>
            <a:r>
              <a:rPr lang="en-US" sz="1253" dirty="0">
                <a:solidFill>
                  <a:srgbClr val="272525"/>
                </a:solidFill>
                <a:latin typeface="Source Sans 3" pitchFamily="34" charset="0"/>
                <a:ea typeface="Source Sans 3" pitchFamily="34" charset="-122"/>
                <a:cs typeface="Source Sans 3" pitchFamily="34" charset="-120"/>
              </a:rPr>
              <a:t>을 모두 고려해야 합니다.</a:t>
            </a:r>
            <a:endParaRPr lang="en-US" sz="1253" dirty="0"/>
          </a:p>
        </p:txBody>
      </p:sp>
      <p:sp>
        <p:nvSpPr>
          <p:cNvPr id="6" name="Text 3"/>
          <p:cNvSpPr/>
          <p:nvPr/>
        </p:nvSpPr>
        <p:spPr>
          <a:xfrm>
            <a:off x="4239073" y="3245440"/>
            <a:ext cx="5104799"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272525"/>
                </a:solidFill>
                <a:latin typeface="Source Sans 3" pitchFamily="34" charset="0"/>
                <a:ea typeface="Source Sans 3" pitchFamily="34" charset="-122"/>
                <a:cs typeface="Source Sans 3" pitchFamily="34" charset="-120"/>
              </a:rPr>
              <a:t>클라우드 기반 환경의 편리함</a:t>
            </a:r>
            <a:endParaRPr lang="en-US" sz="1253" dirty="0"/>
          </a:p>
        </p:txBody>
      </p:sp>
      <p:sp>
        <p:nvSpPr>
          <p:cNvPr id="7" name="Text 4"/>
          <p:cNvSpPr/>
          <p:nvPr/>
        </p:nvSpPr>
        <p:spPr>
          <a:xfrm>
            <a:off x="4239073" y="3561452"/>
            <a:ext cx="5104799"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272525"/>
                </a:solidFill>
                <a:latin typeface="Source Sans 3" pitchFamily="34" charset="0"/>
                <a:ea typeface="Source Sans 3" pitchFamily="34" charset="-122"/>
                <a:cs typeface="Source Sans 3" pitchFamily="34" charset="-120"/>
              </a:rPr>
              <a:t>로컬 환경의 제어권과 성능</a:t>
            </a:r>
            <a:endParaRPr lang="en-US" sz="1253" dirty="0"/>
          </a:p>
        </p:txBody>
      </p:sp>
      <p:sp>
        <p:nvSpPr>
          <p:cNvPr id="8" name="Text 5"/>
          <p:cNvSpPr/>
          <p:nvPr/>
        </p:nvSpPr>
        <p:spPr>
          <a:xfrm>
            <a:off x="4239073" y="3877463"/>
            <a:ext cx="5104799"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272525"/>
                </a:solidFill>
                <a:latin typeface="Source Sans 3" pitchFamily="34" charset="0"/>
                <a:ea typeface="Source Sans 3" pitchFamily="34" charset="-122"/>
                <a:cs typeface="Source Sans 3" pitchFamily="34" charset="-120"/>
              </a:rPr>
              <a:t>프로젝트 규모에 따른 최적 선택</a:t>
            </a:r>
            <a:endParaRPr lang="en-US" sz="1253"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2126340"/>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개발 환경 비교 분석</a:t>
            </a:r>
            <a:endParaRPr lang="en-US" sz="2979" dirty="0"/>
          </a:p>
        </p:txBody>
      </p:sp>
      <p:sp>
        <p:nvSpPr>
          <p:cNvPr id="3" name="Shape 1"/>
          <p:cNvSpPr/>
          <p:nvPr/>
        </p:nvSpPr>
        <p:spPr>
          <a:xfrm>
            <a:off x="567209" y="2927171"/>
            <a:ext cx="2815810" cy="1804492"/>
          </a:xfrm>
          <a:prstGeom prst="roundRect">
            <a:avLst>
              <a:gd name="adj" fmla="val 3772"/>
            </a:avLst>
          </a:prstGeom>
          <a:solidFill>
            <a:srgbClr val="F0D4F7"/>
          </a:solidFill>
          <a:ln w="7620">
            <a:solidFill>
              <a:srgbClr val="D6BADD"/>
            </a:solidFill>
            <a:prstDash val="solid"/>
          </a:ln>
        </p:spPr>
        <p:txBody>
          <a:bodyPr/>
          <a:lstStyle/>
          <a:p>
            <a:endParaRPr lang="ko-KR" altLang="en-US" sz="1219"/>
          </a:p>
        </p:txBody>
      </p:sp>
      <p:sp>
        <p:nvSpPr>
          <p:cNvPr id="4" name="Text 2"/>
          <p:cNvSpPr/>
          <p:nvPr/>
        </p:nvSpPr>
        <p:spPr>
          <a:xfrm>
            <a:off x="734405" y="3094367"/>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Google Colab</a:t>
            </a:r>
            <a:endParaRPr lang="en-US" sz="1489" dirty="0"/>
          </a:p>
        </p:txBody>
      </p:sp>
      <p:sp>
        <p:nvSpPr>
          <p:cNvPr id="5" name="Text 3"/>
          <p:cNvSpPr/>
          <p:nvPr/>
        </p:nvSpPr>
        <p:spPr>
          <a:xfrm>
            <a:off x="734405" y="3429888"/>
            <a:ext cx="2481418"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장점:</a:t>
            </a:r>
            <a:r>
              <a:rPr lang="en-US" sz="1253" dirty="0">
                <a:solidFill>
                  <a:srgbClr val="272525"/>
                </a:solidFill>
                <a:latin typeface="Source Sans 3" pitchFamily="34" charset="0"/>
                <a:ea typeface="Source Sans 3" pitchFamily="34" charset="-122"/>
                <a:cs typeface="Source Sans 3" pitchFamily="34" charset="-120"/>
              </a:rPr>
              <a:t> GPU/TPU 무료 지원, 라이브러리 사전 설치, 즉시 시작 가능</a:t>
            </a:r>
            <a:endParaRPr lang="en-US" sz="1253" dirty="0"/>
          </a:p>
        </p:txBody>
      </p:sp>
      <p:sp>
        <p:nvSpPr>
          <p:cNvPr id="6" name="Text 4"/>
          <p:cNvSpPr/>
          <p:nvPr/>
        </p:nvSpPr>
        <p:spPr>
          <a:xfrm>
            <a:off x="734405" y="4045788"/>
            <a:ext cx="2481418"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단점:</a:t>
            </a:r>
            <a:r>
              <a:rPr lang="en-US" sz="1253" dirty="0">
                <a:solidFill>
                  <a:srgbClr val="272525"/>
                </a:solidFill>
                <a:latin typeface="Source Sans 3" pitchFamily="34" charset="0"/>
                <a:ea typeface="Source Sans 3" pitchFamily="34" charset="-122"/>
                <a:cs typeface="Source Sans 3" pitchFamily="34" charset="-120"/>
              </a:rPr>
              <a:t> 세션 시간 제한, 지속적인 인터넷 연결 필요, 데이터 저장 한계</a:t>
            </a:r>
            <a:endParaRPr lang="en-US" sz="1253" dirty="0"/>
          </a:p>
        </p:txBody>
      </p:sp>
      <p:sp>
        <p:nvSpPr>
          <p:cNvPr id="7" name="Shape 5"/>
          <p:cNvSpPr/>
          <p:nvPr/>
        </p:nvSpPr>
        <p:spPr>
          <a:xfrm>
            <a:off x="3545054" y="2927171"/>
            <a:ext cx="2815810" cy="1804492"/>
          </a:xfrm>
          <a:prstGeom prst="roundRect">
            <a:avLst>
              <a:gd name="adj" fmla="val 3772"/>
            </a:avLst>
          </a:prstGeom>
          <a:solidFill>
            <a:srgbClr val="F0D4F7"/>
          </a:solidFill>
          <a:ln w="7620">
            <a:solidFill>
              <a:srgbClr val="D6BADD"/>
            </a:solidFill>
            <a:prstDash val="solid"/>
          </a:ln>
        </p:spPr>
        <p:txBody>
          <a:bodyPr/>
          <a:lstStyle/>
          <a:p>
            <a:endParaRPr lang="ko-KR" altLang="en-US" sz="1219"/>
          </a:p>
        </p:txBody>
      </p:sp>
      <p:sp>
        <p:nvSpPr>
          <p:cNvPr id="8" name="Text 6"/>
          <p:cNvSpPr/>
          <p:nvPr/>
        </p:nvSpPr>
        <p:spPr>
          <a:xfrm>
            <a:off x="3712252" y="3094367"/>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Windows 로컬</a:t>
            </a:r>
            <a:endParaRPr lang="en-US" sz="1489" dirty="0"/>
          </a:p>
        </p:txBody>
      </p:sp>
      <p:sp>
        <p:nvSpPr>
          <p:cNvPr id="9" name="Text 7"/>
          <p:cNvSpPr/>
          <p:nvPr/>
        </p:nvSpPr>
        <p:spPr>
          <a:xfrm>
            <a:off x="3712251" y="3429888"/>
            <a:ext cx="2481418"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장점:</a:t>
            </a:r>
            <a:r>
              <a:rPr lang="en-US" sz="1253" dirty="0">
                <a:solidFill>
                  <a:srgbClr val="272525"/>
                </a:solidFill>
                <a:latin typeface="Source Sans 3" pitchFamily="34" charset="0"/>
                <a:ea typeface="Source Sans 3" pitchFamily="34" charset="-122"/>
                <a:cs typeface="Source Sans 3" pitchFamily="34" charset="-120"/>
              </a:rPr>
              <a:t> GUI 도구 활용 용이, Visual Studio Code 통합, 높은 접근성</a:t>
            </a:r>
            <a:endParaRPr lang="en-US" sz="1253" dirty="0"/>
          </a:p>
        </p:txBody>
      </p:sp>
      <p:sp>
        <p:nvSpPr>
          <p:cNvPr id="10" name="Text 8"/>
          <p:cNvSpPr/>
          <p:nvPr/>
        </p:nvSpPr>
        <p:spPr>
          <a:xfrm>
            <a:off x="3712251" y="4045788"/>
            <a:ext cx="2481418"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단점:</a:t>
            </a:r>
            <a:r>
              <a:rPr lang="en-US" sz="1253" dirty="0">
                <a:solidFill>
                  <a:srgbClr val="272525"/>
                </a:solidFill>
                <a:latin typeface="Source Sans 3" pitchFamily="34" charset="0"/>
                <a:ea typeface="Source Sans 3" pitchFamily="34" charset="-122"/>
                <a:cs typeface="Source Sans 3" pitchFamily="34" charset="-120"/>
              </a:rPr>
              <a:t> 일부 라이브러리 성능 저하, 종속성 문제 가능성</a:t>
            </a:r>
            <a:endParaRPr lang="en-US" sz="1253" dirty="0"/>
          </a:p>
        </p:txBody>
      </p:sp>
      <p:sp>
        <p:nvSpPr>
          <p:cNvPr id="11" name="Shape 9"/>
          <p:cNvSpPr/>
          <p:nvPr/>
        </p:nvSpPr>
        <p:spPr>
          <a:xfrm>
            <a:off x="6522902" y="2927171"/>
            <a:ext cx="2815890" cy="1804492"/>
          </a:xfrm>
          <a:prstGeom prst="roundRect">
            <a:avLst>
              <a:gd name="adj" fmla="val 3772"/>
            </a:avLst>
          </a:prstGeom>
          <a:solidFill>
            <a:srgbClr val="F0D4F7"/>
          </a:solidFill>
          <a:ln w="7620">
            <a:solidFill>
              <a:srgbClr val="D6BADD"/>
            </a:solidFill>
            <a:prstDash val="solid"/>
          </a:ln>
        </p:spPr>
        <p:txBody>
          <a:bodyPr/>
          <a:lstStyle/>
          <a:p>
            <a:endParaRPr lang="ko-KR" altLang="en-US" sz="1219"/>
          </a:p>
        </p:txBody>
      </p:sp>
      <p:sp>
        <p:nvSpPr>
          <p:cNvPr id="12" name="Text 10"/>
          <p:cNvSpPr/>
          <p:nvPr/>
        </p:nvSpPr>
        <p:spPr>
          <a:xfrm>
            <a:off x="6690098" y="3094367"/>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WSL 환경</a:t>
            </a:r>
            <a:endParaRPr lang="en-US" sz="1489" dirty="0"/>
          </a:p>
        </p:txBody>
      </p:sp>
      <p:sp>
        <p:nvSpPr>
          <p:cNvPr id="13" name="Text 11"/>
          <p:cNvSpPr/>
          <p:nvPr/>
        </p:nvSpPr>
        <p:spPr>
          <a:xfrm>
            <a:off x="6690097" y="3429888"/>
            <a:ext cx="2481499"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장점:</a:t>
            </a:r>
            <a:r>
              <a:rPr lang="en-US" sz="1253" dirty="0">
                <a:solidFill>
                  <a:srgbClr val="272525"/>
                </a:solidFill>
                <a:latin typeface="Source Sans 3" pitchFamily="34" charset="0"/>
                <a:ea typeface="Source Sans 3" pitchFamily="34" charset="-122"/>
                <a:cs typeface="Source Sans 3" pitchFamily="34" charset="-120"/>
              </a:rPr>
              <a:t> Linux 성능 + Windows 편의성, Docker 통합 원활</a:t>
            </a:r>
            <a:endParaRPr lang="en-US" sz="1253" dirty="0"/>
          </a:p>
        </p:txBody>
      </p:sp>
      <p:sp>
        <p:nvSpPr>
          <p:cNvPr id="14" name="Text 12"/>
          <p:cNvSpPr/>
          <p:nvPr/>
        </p:nvSpPr>
        <p:spPr>
          <a:xfrm>
            <a:off x="6690097" y="4045788"/>
            <a:ext cx="2481499"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단점:</a:t>
            </a:r>
            <a:r>
              <a:rPr lang="en-US" sz="1253" dirty="0">
                <a:solidFill>
                  <a:srgbClr val="272525"/>
                </a:solidFill>
                <a:latin typeface="Source Sans 3" pitchFamily="34" charset="0"/>
                <a:ea typeface="Source Sans 3" pitchFamily="34" charset="-122"/>
                <a:cs typeface="Source Sans 3" pitchFamily="34" charset="-120"/>
              </a:rPr>
              <a:t> 복잡한 설정, GPU 연동 추가 작업, 약간의 성능 저하</a:t>
            </a:r>
            <a:endParaRPr lang="en-US" sz="1253"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277010"/>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가상 환경의 핵심 개념</a:t>
            </a:r>
            <a:endParaRPr lang="en-US" sz="2979" dirty="0"/>
          </a:p>
        </p:txBody>
      </p:sp>
      <p:sp>
        <p:nvSpPr>
          <p:cNvPr id="4" name="Text 1"/>
          <p:cNvSpPr/>
          <p:nvPr/>
        </p:nvSpPr>
        <p:spPr>
          <a:xfrm>
            <a:off x="4525015" y="3179013"/>
            <a:ext cx="4813777"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가상 환경은 프로젝트별로 독립적인 패키지 버전을 관리할 수 있게 해주며, 특히 여러 프로젝트 간 라이브러리 버전 충돌을 방지하는데 유용합니다.</a:t>
            </a:r>
            <a:endParaRPr lang="en-US" sz="1253" dirty="0"/>
          </a:p>
        </p:txBody>
      </p:sp>
      <p:sp>
        <p:nvSpPr>
          <p:cNvPr id="5" name="Shape 2"/>
          <p:cNvSpPr/>
          <p:nvPr/>
        </p:nvSpPr>
        <p:spPr>
          <a:xfrm>
            <a:off x="4281958" y="2996742"/>
            <a:ext cx="20638" cy="883221"/>
          </a:xfrm>
          <a:prstGeom prst="rect">
            <a:avLst/>
          </a:prstGeom>
          <a:solidFill>
            <a:srgbClr val="BE49DF"/>
          </a:solidFill>
          <a:ln/>
        </p:spPr>
        <p:txBody>
          <a:bodyPr/>
          <a:lstStyle/>
          <a:p>
            <a:endParaRPr lang="ko-KR" altLang="en-US" sz="1219"/>
          </a:p>
        </p:txBody>
      </p:sp>
      <p:sp>
        <p:nvSpPr>
          <p:cNvPr id="6" name="Text 3"/>
          <p:cNvSpPr/>
          <p:nvPr/>
        </p:nvSpPr>
        <p:spPr>
          <a:xfrm>
            <a:off x="4281959" y="4062234"/>
            <a:ext cx="505683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각 프로젝트가 고유한 </a:t>
            </a:r>
            <a:r>
              <a:rPr lang="en-US" sz="1253" dirty="0">
                <a:solidFill>
                  <a:srgbClr val="BE49DF"/>
                </a:solidFill>
                <a:latin typeface="Source Sans 3" pitchFamily="34" charset="0"/>
                <a:ea typeface="Source Sans 3" pitchFamily="34" charset="-122"/>
                <a:cs typeface="Source Sans 3" pitchFamily="34" charset="-120"/>
              </a:rPr>
              <a:t>패키지 생태계</a:t>
            </a:r>
            <a:r>
              <a:rPr lang="en-US" sz="1253" dirty="0">
                <a:solidFill>
                  <a:srgbClr val="272525"/>
                </a:solidFill>
                <a:latin typeface="Source Sans 3" pitchFamily="34" charset="0"/>
                <a:ea typeface="Source Sans 3" pitchFamily="34" charset="-122"/>
                <a:cs typeface="Source Sans 3" pitchFamily="34" charset="-120"/>
              </a:rPr>
              <a:t>를 갖게 되어 안정적인 개발 환경을 보장합니다.</a:t>
            </a:r>
            <a:endParaRPr lang="en-US" sz="1253"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210872"/>
            <a:ext cx="3972880"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실습: 개발 환경 구축 단계</a:t>
            </a:r>
            <a:endParaRPr lang="en-US" sz="2979" dirty="0"/>
          </a:p>
        </p:txBody>
      </p:sp>
      <p:sp>
        <p:nvSpPr>
          <p:cNvPr id="3" name="Text 1"/>
          <p:cNvSpPr/>
          <p:nvPr/>
        </p:nvSpPr>
        <p:spPr>
          <a:xfrm>
            <a:off x="567209" y="2011704"/>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01</a:t>
            </a:r>
            <a:endParaRPr lang="en-US" sz="1253" dirty="0"/>
          </a:p>
        </p:txBody>
      </p:sp>
      <p:sp>
        <p:nvSpPr>
          <p:cNvPr id="4" name="Shape 2"/>
          <p:cNvSpPr/>
          <p:nvPr/>
        </p:nvSpPr>
        <p:spPr>
          <a:xfrm>
            <a:off x="567209" y="2266528"/>
            <a:ext cx="4304773" cy="20638"/>
          </a:xfrm>
          <a:prstGeom prst="rect">
            <a:avLst/>
          </a:prstGeom>
          <a:solidFill>
            <a:srgbClr val="BE49DF"/>
          </a:solidFill>
          <a:ln/>
        </p:spPr>
        <p:txBody>
          <a:bodyPr/>
          <a:lstStyle/>
          <a:p>
            <a:endParaRPr lang="ko-KR" altLang="en-US" sz="1219"/>
          </a:p>
        </p:txBody>
      </p:sp>
      <p:sp>
        <p:nvSpPr>
          <p:cNvPr id="5" name="Text 3"/>
          <p:cNvSpPr/>
          <p:nvPr/>
        </p:nvSpPr>
        <p:spPr>
          <a:xfrm>
            <a:off x="567210" y="238882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프로젝트 폴더 생성</a:t>
            </a:r>
            <a:endParaRPr lang="en-US" sz="1489" dirty="0"/>
          </a:p>
        </p:txBody>
      </p:sp>
      <p:sp>
        <p:nvSpPr>
          <p:cNvPr id="6" name="Text 4"/>
          <p:cNvSpPr/>
          <p:nvPr/>
        </p:nvSpPr>
        <p:spPr>
          <a:xfrm>
            <a:off x="567209" y="272434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명령줄에서 프로젝트 폴더를 만들고 이동</a:t>
            </a:r>
            <a:endParaRPr lang="en-US" sz="1253" dirty="0"/>
          </a:p>
        </p:txBody>
      </p:sp>
      <p:sp>
        <p:nvSpPr>
          <p:cNvPr id="7" name="Text 5"/>
          <p:cNvSpPr/>
          <p:nvPr/>
        </p:nvSpPr>
        <p:spPr>
          <a:xfrm>
            <a:off x="5034018" y="2011704"/>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02</a:t>
            </a:r>
            <a:endParaRPr lang="en-US" sz="1253" dirty="0"/>
          </a:p>
        </p:txBody>
      </p:sp>
      <p:sp>
        <p:nvSpPr>
          <p:cNvPr id="8" name="Shape 6"/>
          <p:cNvSpPr/>
          <p:nvPr/>
        </p:nvSpPr>
        <p:spPr>
          <a:xfrm>
            <a:off x="5034018" y="2266528"/>
            <a:ext cx="4304773" cy="20638"/>
          </a:xfrm>
          <a:prstGeom prst="rect">
            <a:avLst/>
          </a:prstGeom>
          <a:solidFill>
            <a:srgbClr val="BE49DF"/>
          </a:solidFill>
          <a:ln/>
        </p:spPr>
        <p:txBody>
          <a:bodyPr/>
          <a:lstStyle/>
          <a:p>
            <a:endParaRPr lang="ko-KR" altLang="en-US" sz="1219"/>
          </a:p>
        </p:txBody>
      </p:sp>
      <p:sp>
        <p:nvSpPr>
          <p:cNvPr id="9" name="Text 7"/>
          <p:cNvSpPr/>
          <p:nvPr/>
        </p:nvSpPr>
        <p:spPr>
          <a:xfrm>
            <a:off x="5034019" y="238882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가상 환경 생성</a:t>
            </a:r>
            <a:endParaRPr lang="en-US" sz="1489" dirty="0"/>
          </a:p>
        </p:txBody>
      </p:sp>
      <p:sp>
        <p:nvSpPr>
          <p:cNvPr id="10" name="Text 8"/>
          <p:cNvSpPr/>
          <p:nvPr/>
        </p:nvSpPr>
        <p:spPr>
          <a:xfrm>
            <a:off x="5034018" y="2724343"/>
            <a:ext cx="4304773" cy="274818"/>
          </a:xfrm>
          <a:prstGeom prst="rect">
            <a:avLst/>
          </a:prstGeom>
          <a:noFill/>
          <a:ln/>
        </p:spPr>
        <p:txBody>
          <a:bodyPr wrap="none" lIns="0" tIns="0" rIns="0" bIns="0" rtlCol="0" anchor="t"/>
          <a:lstStyle/>
          <a:p>
            <a:pPr>
              <a:lnSpc>
                <a:spcPts val="2031"/>
              </a:lnSpc>
            </a:pPr>
            <a:r>
              <a:rPr lang="en-US" sz="1253" dirty="0">
                <a:solidFill>
                  <a:srgbClr val="272525"/>
                </a:solidFill>
                <a:highlight>
                  <a:srgbClr val="F2F2F2"/>
                </a:highlight>
                <a:latin typeface="Consolas" pitchFamily="34" charset="0"/>
                <a:ea typeface="Consolas" pitchFamily="34" charset="-122"/>
                <a:cs typeface="Consolas" pitchFamily="34" charset="-120"/>
              </a:rPr>
              <a:t>python3 -m venv .venv</a:t>
            </a:r>
            <a:r>
              <a:rPr lang="en-US" sz="1253" dirty="0">
                <a:solidFill>
                  <a:srgbClr val="272525"/>
                </a:solidFill>
                <a:latin typeface="Source Sans 3" pitchFamily="34" charset="0"/>
                <a:ea typeface="Source Sans 3" pitchFamily="34" charset="-122"/>
                <a:cs typeface="Source Sans 3" pitchFamily="34" charset="-120"/>
              </a:rPr>
              <a:t> 명령 실행</a:t>
            </a:r>
            <a:endParaRPr lang="en-US" sz="1253" dirty="0"/>
          </a:p>
        </p:txBody>
      </p:sp>
      <p:sp>
        <p:nvSpPr>
          <p:cNvPr id="11" name="Text 9"/>
          <p:cNvSpPr/>
          <p:nvPr/>
        </p:nvSpPr>
        <p:spPr>
          <a:xfrm>
            <a:off x="567209" y="3282684"/>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03</a:t>
            </a:r>
            <a:endParaRPr lang="en-US" sz="1253" dirty="0"/>
          </a:p>
        </p:txBody>
      </p:sp>
      <p:sp>
        <p:nvSpPr>
          <p:cNvPr id="12" name="Shape 10"/>
          <p:cNvSpPr/>
          <p:nvPr/>
        </p:nvSpPr>
        <p:spPr>
          <a:xfrm>
            <a:off x="567209" y="3537508"/>
            <a:ext cx="4304773" cy="20638"/>
          </a:xfrm>
          <a:prstGeom prst="rect">
            <a:avLst/>
          </a:prstGeom>
          <a:solidFill>
            <a:srgbClr val="BE49DF"/>
          </a:solidFill>
          <a:ln/>
        </p:spPr>
        <p:txBody>
          <a:bodyPr/>
          <a:lstStyle/>
          <a:p>
            <a:endParaRPr lang="ko-KR" altLang="en-US" sz="1219"/>
          </a:p>
        </p:txBody>
      </p:sp>
      <p:sp>
        <p:nvSpPr>
          <p:cNvPr id="13" name="Text 11"/>
          <p:cNvSpPr/>
          <p:nvPr/>
        </p:nvSpPr>
        <p:spPr>
          <a:xfrm>
            <a:off x="567210" y="365980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가상 환경 활성화</a:t>
            </a:r>
            <a:endParaRPr lang="en-US" sz="1489" dirty="0"/>
          </a:p>
        </p:txBody>
      </p:sp>
      <p:sp>
        <p:nvSpPr>
          <p:cNvPr id="14" name="Text 12"/>
          <p:cNvSpPr/>
          <p:nvPr/>
        </p:nvSpPr>
        <p:spPr>
          <a:xfrm>
            <a:off x="567209" y="399532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운영체제에 맞춰 활성화 명령 실행</a:t>
            </a:r>
            <a:endParaRPr lang="en-US" sz="1253" dirty="0"/>
          </a:p>
        </p:txBody>
      </p:sp>
      <p:sp>
        <p:nvSpPr>
          <p:cNvPr id="15" name="Text 13"/>
          <p:cNvSpPr/>
          <p:nvPr/>
        </p:nvSpPr>
        <p:spPr>
          <a:xfrm>
            <a:off x="5034018" y="3282684"/>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04</a:t>
            </a:r>
            <a:endParaRPr lang="en-US" sz="1253" dirty="0"/>
          </a:p>
        </p:txBody>
      </p:sp>
      <p:sp>
        <p:nvSpPr>
          <p:cNvPr id="16" name="Shape 14"/>
          <p:cNvSpPr/>
          <p:nvPr/>
        </p:nvSpPr>
        <p:spPr>
          <a:xfrm>
            <a:off x="5034018" y="3537508"/>
            <a:ext cx="4304773" cy="20638"/>
          </a:xfrm>
          <a:prstGeom prst="rect">
            <a:avLst/>
          </a:prstGeom>
          <a:solidFill>
            <a:srgbClr val="BE49DF"/>
          </a:solidFill>
          <a:ln/>
        </p:spPr>
        <p:txBody>
          <a:bodyPr/>
          <a:lstStyle/>
          <a:p>
            <a:endParaRPr lang="ko-KR" altLang="en-US" sz="1219"/>
          </a:p>
        </p:txBody>
      </p:sp>
      <p:sp>
        <p:nvSpPr>
          <p:cNvPr id="17" name="Text 15"/>
          <p:cNvSpPr/>
          <p:nvPr/>
        </p:nvSpPr>
        <p:spPr>
          <a:xfrm>
            <a:off x="5034019" y="365980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라이브러리 설치</a:t>
            </a:r>
            <a:endParaRPr lang="en-US" sz="1489" dirty="0"/>
          </a:p>
        </p:txBody>
      </p:sp>
      <p:sp>
        <p:nvSpPr>
          <p:cNvPr id="18" name="Text 16"/>
          <p:cNvSpPr/>
          <p:nvPr/>
        </p:nvSpPr>
        <p:spPr>
          <a:xfrm>
            <a:off x="5034018" y="399532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필수 패키지들을 일괄 설치</a:t>
            </a:r>
            <a:endParaRPr lang="en-US" sz="1253" dirty="0"/>
          </a:p>
        </p:txBody>
      </p:sp>
      <p:sp>
        <p:nvSpPr>
          <p:cNvPr id="19" name="Text 17"/>
          <p:cNvSpPr/>
          <p:nvPr/>
        </p:nvSpPr>
        <p:spPr>
          <a:xfrm>
            <a:off x="567209" y="4538186"/>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05</a:t>
            </a:r>
            <a:endParaRPr lang="en-US" sz="1253" dirty="0"/>
          </a:p>
        </p:txBody>
      </p:sp>
      <p:sp>
        <p:nvSpPr>
          <p:cNvPr id="20" name="Shape 18"/>
          <p:cNvSpPr/>
          <p:nvPr/>
        </p:nvSpPr>
        <p:spPr>
          <a:xfrm>
            <a:off x="567209" y="4793010"/>
            <a:ext cx="4304773" cy="20638"/>
          </a:xfrm>
          <a:prstGeom prst="rect">
            <a:avLst/>
          </a:prstGeom>
          <a:solidFill>
            <a:srgbClr val="BE49DF"/>
          </a:solidFill>
          <a:ln/>
        </p:spPr>
        <p:txBody>
          <a:bodyPr/>
          <a:lstStyle/>
          <a:p>
            <a:endParaRPr lang="ko-KR" altLang="en-US" sz="1219"/>
          </a:p>
        </p:txBody>
      </p:sp>
      <p:sp>
        <p:nvSpPr>
          <p:cNvPr id="21" name="Text 19"/>
          <p:cNvSpPr/>
          <p:nvPr/>
        </p:nvSpPr>
        <p:spPr>
          <a:xfrm>
            <a:off x="567210" y="491530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환경 테스트</a:t>
            </a:r>
            <a:endParaRPr lang="en-US" sz="1489" dirty="0"/>
          </a:p>
        </p:txBody>
      </p:sp>
      <p:sp>
        <p:nvSpPr>
          <p:cNvPr id="22" name="Text 20"/>
          <p:cNvSpPr/>
          <p:nvPr/>
        </p:nvSpPr>
        <p:spPr>
          <a:xfrm>
            <a:off x="567209" y="5250823"/>
            <a:ext cx="4304773" cy="274818"/>
          </a:xfrm>
          <a:prstGeom prst="rect">
            <a:avLst/>
          </a:prstGeom>
          <a:noFill/>
          <a:ln/>
        </p:spPr>
        <p:txBody>
          <a:bodyPr wrap="none" lIns="0" tIns="0" rIns="0" bIns="0" rtlCol="0" anchor="t"/>
          <a:lstStyle/>
          <a:p>
            <a:pPr>
              <a:lnSpc>
                <a:spcPts val="2031"/>
              </a:lnSpc>
            </a:pPr>
            <a:r>
              <a:rPr lang="en-US" sz="1253" dirty="0">
                <a:solidFill>
                  <a:srgbClr val="272525"/>
                </a:solidFill>
                <a:highlight>
                  <a:srgbClr val="F2F2F2"/>
                </a:highlight>
                <a:latin typeface="Consolas" pitchFamily="34" charset="0"/>
                <a:ea typeface="Consolas" pitchFamily="34" charset="-122"/>
                <a:cs typeface="Consolas" pitchFamily="34" charset="-120"/>
              </a:rPr>
              <a:t>print(2+3)</a:t>
            </a:r>
            <a:r>
              <a:rPr lang="en-US" sz="1253" dirty="0">
                <a:solidFill>
                  <a:srgbClr val="272525"/>
                </a:solidFill>
                <a:latin typeface="Source Sans 3" pitchFamily="34" charset="0"/>
                <a:ea typeface="Source Sans 3" pitchFamily="34" charset="-122"/>
                <a:cs typeface="Source Sans 3" pitchFamily="34" charset="-120"/>
              </a:rPr>
              <a:t>으로 정상 작동 확인</a:t>
            </a:r>
            <a:endParaRPr lang="en-US" sz="1253" dirty="0"/>
          </a:p>
        </p:txBody>
      </p:sp>
      <p:sp>
        <p:nvSpPr>
          <p:cNvPr id="23" name="Text 21"/>
          <p:cNvSpPr/>
          <p:nvPr/>
        </p:nvSpPr>
        <p:spPr>
          <a:xfrm>
            <a:off x="5034018" y="4538186"/>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06</a:t>
            </a:r>
            <a:endParaRPr lang="en-US" sz="1253" dirty="0"/>
          </a:p>
        </p:txBody>
      </p:sp>
      <p:sp>
        <p:nvSpPr>
          <p:cNvPr id="24" name="Shape 22"/>
          <p:cNvSpPr/>
          <p:nvPr/>
        </p:nvSpPr>
        <p:spPr>
          <a:xfrm>
            <a:off x="5034018" y="4793010"/>
            <a:ext cx="4304773" cy="20638"/>
          </a:xfrm>
          <a:prstGeom prst="rect">
            <a:avLst/>
          </a:prstGeom>
          <a:solidFill>
            <a:srgbClr val="BE49DF"/>
          </a:solidFill>
          <a:ln/>
        </p:spPr>
        <p:txBody>
          <a:bodyPr/>
          <a:lstStyle/>
          <a:p>
            <a:endParaRPr lang="ko-KR" altLang="en-US" sz="1219"/>
          </a:p>
        </p:txBody>
      </p:sp>
      <p:sp>
        <p:nvSpPr>
          <p:cNvPr id="25" name="Text 23"/>
          <p:cNvSpPr/>
          <p:nvPr/>
        </p:nvSpPr>
        <p:spPr>
          <a:xfrm>
            <a:off x="5034019" y="491530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패키지 목록 저장</a:t>
            </a:r>
            <a:endParaRPr lang="en-US" sz="1489" dirty="0"/>
          </a:p>
        </p:txBody>
      </p:sp>
      <p:sp>
        <p:nvSpPr>
          <p:cNvPr id="26" name="Text 24"/>
          <p:cNvSpPr/>
          <p:nvPr/>
        </p:nvSpPr>
        <p:spPr>
          <a:xfrm>
            <a:off x="5034018" y="5250823"/>
            <a:ext cx="4304773" cy="274818"/>
          </a:xfrm>
          <a:prstGeom prst="rect">
            <a:avLst/>
          </a:prstGeom>
          <a:noFill/>
          <a:ln/>
        </p:spPr>
        <p:txBody>
          <a:bodyPr wrap="none" lIns="0" tIns="0" rIns="0" bIns="0" rtlCol="0" anchor="t"/>
          <a:lstStyle/>
          <a:p>
            <a:pPr>
              <a:lnSpc>
                <a:spcPts val="2031"/>
              </a:lnSpc>
            </a:pPr>
            <a:r>
              <a:rPr lang="en-US" sz="1253" dirty="0">
                <a:solidFill>
                  <a:srgbClr val="272525"/>
                </a:solidFill>
                <a:highlight>
                  <a:srgbClr val="F2F2F2"/>
                </a:highlight>
                <a:latin typeface="Consolas" pitchFamily="34" charset="0"/>
                <a:ea typeface="Consolas" pitchFamily="34" charset="-122"/>
                <a:cs typeface="Consolas" pitchFamily="34" charset="-120"/>
              </a:rPr>
              <a:t>requirements.txt</a:t>
            </a:r>
            <a:r>
              <a:rPr lang="en-US" sz="1253" dirty="0">
                <a:solidFill>
                  <a:srgbClr val="272525"/>
                </a:solidFill>
                <a:latin typeface="Source Sans 3" pitchFamily="34" charset="0"/>
                <a:ea typeface="Source Sans 3" pitchFamily="34" charset="-122"/>
                <a:cs typeface="Source Sans 3" pitchFamily="34" charset="-120"/>
              </a:rPr>
              <a:t> 파일 생성</a:t>
            </a:r>
            <a:endParaRPr lang="en-US" sz="1253"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224447"/>
            <a:ext cx="5056833" cy="1906712"/>
          </a:xfrm>
          <a:prstGeom prst="rect">
            <a:avLst/>
          </a:prstGeom>
          <a:noFill/>
          <a:ln/>
        </p:spPr>
        <p:txBody>
          <a:bodyPr wrap="square" lIns="0" tIns="0" rIns="0" bIns="0" rtlCol="0" anchor="t"/>
          <a:lstStyle/>
          <a:p>
            <a:pPr>
              <a:lnSpc>
                <a:spcPts val="7482"/>
              </a:lnSpc>
            </a:pPr>
            <a:r>
              <a:rPr lang="en-US" sz="5992" dirty="0">
                <a:solidFill>
                  <a:srgbClr val="000000"/>
                </a:solidFill>
                <a:latin typeface="Source Serif 4 Semi Bold" pitchFamily="34" charset="0"/>
                <a:ea typeface="Source Serif 4 Semi Bold" pitchFamily="34" charset="-122"/>
                <a:cs typeface="Source Serif 4 Semi Bold" pitchFamily="34" charset="-120"/>
              </a:rPr>
              <a:t>딥러닝 모델의 이해</a:t>
            </a:r>
            <a:endParaRPr lang="en-US" sz="5992" dirty="0"/>
          </a:p>
        </p:txBody>
      </p:sp>
      <p:sp>
        <p:nvSpPr>
          <p:cNvPr id="4" name="Text 1"/>
          <p:cNvSpPr/>
          <p:nvPr/>
        </p:nvSpPr>
        <p:spPr>
          <a:xfrm>
            <a:off x="4281959" y="4374214"/>
            <a:ext cx="505683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이제 환경 구축을 마쳤으니, </a:t>
            </a:r>
            <a:r>
              <a:rPr lang="en-US" sz="1253" dirty="0">
                <a:solidFill>
                  <a:srgbClr val="BE49DF"/>
                </a:solidFill>
                <a:latin typeface="Source Sans 3" pitchFamily="34" charset="0"/>
                <a:ea typeface="Source Sans 3" pitchFamily="34" charset="-122"/>
                <a:cs typeface="Source Sans 3" pitchFamily="34" charset="-120"/>
              </a:rPr>
              <a:t>CNN과 DNN의 핵심 개념</a:t>
            </a:r>
            <a:r>
              <a:rPr lang="en-US" sz="1253" dirty="0">
                <a:solidFill>
                  <a:srgbClr val="272525"/>
                </a:solidFill>
                <a:latin typeface="Source Sans 3" pitchFamily="34" charset="0"/>
                <a:ea typeface="Source Sans 3" pitchFamily="34" charset="-122"/>
                <a:cs typeface="Source Sans 3" pitchFamily="34" charset="-120"/>
              </a:rPr>
              <a:t>을 살펴보겠습니다.</a:t>
            </a:r>
            <a:endParaRPr lang="en-US" sz="1253"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FC5DD-913C-95DF-6FF5-201DFAE0E765}"/>
              </a:ext>
            </a:extLst>
          </p:cNvPr>
          <p:cNvSpPr>
            <a:spLocks noGrp="1"/>
          </p:cNvSpPr>
          <p:nvPr>
            <p:ph type="title"/>
          </p:nvPr>
        </p:nvSpPr>
        <p:spPr/>
        <p:txBody>
          <a:bodyPr/>
          <a:lstStyle/>
          <a:p>
            <a:r>
              <a:rPr lang="ko-KR" altLang="en-US" dirty="0"/>
              <a:t>기반 기술 </a:t>
            </a:r>
            <a:r>
              <a:rPr lang="en-US" altLang="ko-KR" dirty="0"/>
              <a:t>- 9. </a:t>
            </a:r>
            <a:r>
              <a:rPr lang="ko-KR" altLang="en-US" dirty="0"/>
              <a:t>사용자 인터페이스 및 경험 디자인 </a:t>
            </a:r>
            <a:r>
              <a:rPr lang="en-US" altLang="ko-KR" dirty="0"/>
              <a:t>(UI/UX)</a:t>
            </a:r>
            <a:endParaRPr lang="ko-KR" altLang="en-US" dirty="0"/>
          </a:p>
        </p:txBody>
      </p:sp>
      <p:sp>
        <p:nvSpPr>
          <p:cNvPr id="3" name="내용 개체 틀 2">
            <a:extLst>
              <a:ext uri="{FF2B5EF4-FFF2-40B4-BE49-F238E27FC236}">
                <a16:creationId xmlns:a16="http://schemas.microsoft.com/office/drawing/2014/main" id="{D471FA00-6549-DE8E-873B-46144A10691E}"/>
              </a:ext>
            </a:extLst>
          </p:cNvPr>
          <p:cNvSpPr>
            <a:spLocks noGrp="1"/>
          </p:cNvSpPr>
          <p:nvPr>
            <p:ph idx="1"/>
          </p:nvPr>
        </p:nvSpPr>
        <p:spPr/>
        <p:txBody>
          <a:bodyPr/>
          <a:lstStyle/>
          <a:p>
            <a:r>
              <a:rPr lang="ko-KR" altLang="en-US" dirty="0"/>
              <a:t>사용자 인터페이스 설계</a:t>
            </a:r>
            <a:r>
              <a:rPr lang="en-US" altLang="ko-KR" dirty="0"/>
              <a:t>: </a:t>
            </a:r>
          </a:p>
          <a:p>
            <a:pPr lvl="1"/>
            <a:r>
              <a:rPr lang="ko-KR" altLang="en-US" dirty="0"/>
              <a:t>스마트시티 시스템이 시민들에게 직관적으로 제공될 수 있도록 </a:t>
            </a:r>
            <a:r>
              <a:rPr lang="en-US" altLang="ko-KR" dirty="0"/>
              <a:t>UI/UX</a:t>
            </a:r>
            <a:r>
              <a:rPr lang="ko-KR" altLang="en-US" dirty="0"/>
              <a:t>를 설계하는 기술</a:t>
            </a:r>
            <a:r>
              <a:rPr lang="en-US" altLang="ko-KR" dirty="0"/>
              <a:t>.</a:t>
            </a:r>
          </a:p>
          <a:p>
            <a:r>
              <a:rPr lang="en-US" altLang="ko-KR" dirty="0"/>
              <a:t>AR/VR : </a:t>
            </a:r>
          </a:p>
          <a:p>
            <a:pPr lvl="1"/>
            <a:r>
              <a:rPr lang="ko-KR" altLang="en-US" dirty="0"/>
              <a:t>스마트시티의 정보를 시각적으로 표현하고 시민과의 상호작용을 개선하는 증강현실 및 가상현실 기술</a:t>
            </a:r>
            <a:r>
              <a:rPr lang="en-US" altLang="ko-KR" dirty="0"/>
              <a:t>.</a:t>
            </a:r>
          </a:p>
          <a:p>
            <a:r>
              <a:rPr lang="ko-KR" altLang="en-US" dirty="0"/>
              <a:t>디지털 트윈</a:t>
            </a:r>
            <a:r>
              <a:rPr lang="en-US" altLang="ko-KR" dirty="0"/>
              <a:t>:</a:t>
            </a:r>
          </a:p>
          <a:p>
            <a:pPr lvl="1"/>
            <a:r>
              <a:rPr lang="ko-KR" altLang="en-US" dirty="0"/>
              <a:t>디지털 트윈은 물리적 객체의 디지털 복제본으로</a:t>
            </a:r>
            <a:r>
              <a:rPr lang="en-US" altLang="ko-KR" dirty="0"/>
              <a:t>, </a:t>
            </a:r>
            <a:r>
              <a:rPr lang="ko-KR" altLang="en-US" dirty="0"/>
              <a:t>스마트시티의 다양한 요소들을 가상 환경에서 모니터링하고 최적화하는 데 사용</a:t>
            </a:r>
          </a:p>
        </p:txBody>
      </p:sp>
      <p:pic>
        <p:nvPicPr>
          <p:cNvPr id="9" name="그림 8">
            <a:extLst>
              <a:ext uri="{FF2B5EF4-FFF2-40B4-BE49-F238E27FC236}">
                <a16:creationId xmlns:a16="http://schemas.microsoft.com/office/drawing/2014/main" id="{6BBB214E-9B40-462B-81FA-8D0AFC65DCB6}"/>
              </a:ext>
            </a:extLst>
          </p:cNvPr>
          <p:cNvPicPr>
            <a:picLocks noChangeAspect="1"/>
          </p:cNvPicPr>
          <p:nvPr/>
        </p:nvPicPr>
        <p:blipFill>
          <a:blip r:embed="rId2"/>
          <a:stretch>
            <a:fillRect/>
          </a:stretch>
        </p:blipFill>
        <p:spPr>
          <a:xfrm>
            <a:off x="165101" y="3181351"/>
            <a:ext cx="7878959" cy="2556114"/>
          </a:xfrm>
          <a:prstGeom prst="rect">
            <a:avLst/>
          </a:prstGeom>
        </p:spPr>
      </p:pic>
    </p:spTree>
    <p:extLst>
      <p:ext uri="{BB962C8B-B14F-4D97-AF65-F5344CB8AC3E}">
        <p14:creationId xmlns:p14="http://schemas.microsoft.com/office/powerpoint/2010/main" val="283077683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5370" y="1055930"/>
            <a:ext cx="3532318" cy="441530"/>
          </a:xfrm>
          <a:prstGeom prst="rect">
            <a:avLst/>
          </a:prstGeom>
          <a:noFill/>
          <a:ln/>
        </p:spPr>
        <p:txBody>
          <a:bodyPr wrap="none" lIns="0" tIns="0" rIns="0" bIns="0" rtlCol="0" anchor="t"/>
          <a:lstStyle/>
          <a:p>
            <a:pPr>
              <a:lnSpc>
                <a:spcPts val="3453"/>
              </a:lnSpc>
            </a:pPr>
            <a:r>
              <a:rPr lang="en-US" sz="2776" dirty="0">
                <a:solidFill>
                  <a:srgbClr val="000000"/>
                </a:solidFill>
                <a:latin typeface="Source Serif 4 Semi Bold" pitchFamily="34" charset="0"/>
                <a:ea typeface="Source Serif 4 Semi Bold" pitchFamily="34" charset="-122"/>
                <a:cs typeface="Source Serif 4 Semi Bold" pitchFamily="34" charset="-120"/>
              </a:rPr>
              <a:t>DNN과 CNN 구조 비교</a:t>
            </a:r>
            <a:endParaRPr lang="en-US" sz="2776" dirty="0"/>
          </a:p>
        </p:txBody>
      </p:sp>
      <p:sp>
        <p:nvSpPr>
          <p:cNvPr id="3" name="Shape 1"/>
          <p:cNvSpPr/>
          <p:nvPr/>
        </p:nvSpPr>
        <p:spPr>
          <a:xfrm>
            <a:off x="4942681" y="1797671"/>
            <a:ext cx="20638" cy="4004320"/>
          </a:xfrm>
          <a:prstGeom prst="roundRect">
            <a:avLst>
              <a:gd name="adj" fmla="val 305526"/>
            </a:avLst>
          </a:prstGeom>
          <a:solidFill>
            <a:srgbClr val="D6BADD"/>
          </a:solidFill>
          <a:ln/>
        </p:spPr>
        <p:txBody>
          <a:bodyPr/>
          <a:lstStyle/>
          <a:p>
            <a:endParaRPr lang="ko-KR" altLang="en-US" sz="1219"/>
          </a:p>
        </p:txBody>
      </p:sp>
      <p:sp>
        <p:nvSpPr>
          <p:cNvPr id="4" name="Shape 2"/>
          <p:cNvSpPr/>
          <p:nvPr/>
        </p:nvSpPr>
        <p:spPr>
          <a:xfrm>
            <a:off x="504732" y="1797670"/>
            <a:ext cx="4427631" cy="1852055"/>
          </a:xfrm>
          <a:prstGeom prst="roundRect">
            <a:avLst>
              <a:gd name="adj" fmla="val 3404"/>
            </a:avLst>
          </a:prstGeom>
          <a:solidFill>
            <a:srgbClr val="F0D4F7"/>
          </a:solidFill>
          <a:ln w="7620">
            <a:solidFill>
              <a:srgbClr val="D6BADD"/>
            </a:solidFill>
            <a:prstDash val="solid"/>
          </a:ln>
        </p:spPr>
        <p:txBody>
          <a:bodyPr/>
          <a:lstStyle/>
          <a:p>
            <a:endParaRPr lang="ko-KR" altLang="en-US" sz="1219"/>
          </a:p>
        </p:txBody>
      </p:sp>
      <p:sp>
        <p:nvSpPr>
          <p:cNvPr id="5" name="Text 3"/>
          <p:cNvSpPr/>
          <p:nvPr/>
        </p:nvSpPr>
        <p:spPr>
          <a:xfrm>
            <a:off x="2394031" y="1952936"/>
            <a:ext cx="2388227" cy="220725"/>
          </a:xfrm>
          <a:prstGeom prst="rect">
            <a:avLst/>
          </a:prstGeom>
          <a:noFill/>
          <a:ln/>
        </p:spPr>
        <p:txBody>
          <a:bodyPr wrap="none" lIns="0" tIns="0" rIns="0" bIns="0" rtlCol="0" anchor="t"/>
          <a:lstStyle/>
          <a:p>
            <a:pPr algn="r">
              <a:lnSpc>
                <a:spcPts val="1727"/>
              </a:lnSpc>
            </a:pPr>
            <a:r>
              <a:rPr lang="en-US" sz="1388" dirty="0">
                <a:solidFill>
                  <a:srgbClr val="272525"/>
                </a:solidFill>
                <a:latin typeface="Source Serif 4 Semi Bold" pitchFamily="34" charset="0"/>
                <a:ea typeface="Source Serif 4 Semi Bold" pitchFamily="34" charset="-122"/>
                <a:cs typeface="Source Serif 4 Semi Bold" pitchFamily="34" charset="-120"/>
              </a:rPr>
              <a:t>DNN (Deep Neural Network)</a:t>
            </a:r>
            <a:endParaRPr lang="en-US" sz="1388" dirty="0"/>
          </a:p>
        </p:txBody>
      </p:sp>
      <p:sp>
        <p:nvSpPr>
          <p:cNvPr id="6" name="Text 4"/>
          <p:cNvSpPr/>
          <p:nvPr/>
        </p:nvSpPr>
        <p:spPr>
          <a:xfrm>
            <a:off x="659998" y="2263708"/>
            <a:ext cx="4122260" cy="240153"/>
          </a:xfrm>
          <a:prstGeom prst="rect">
            <a:avLst/>
          </a:prstGeom>
          <a:noFill/>
          <a:ln/>
        </p:spPr>
        <p:txBody>
          <a:bodyPr wrap="none" lIns="0" tIns="0" rIns="0" bIns="0" rtlCol="0" anchor="t"/>
          <a:lstStyle/>
          <a:p>
            <a:pPr algn="r">
              <a:lnSpc>
                <a:spcPts val="1862"/>
              </a:lnSpc>
            </a:pPr>
            <a:r>
              <a:rPr lang="en-US" sz="1151" b="1" dirty="0">
                <a:solidFill>
                  <a:srgbClr val="272525"/>
                </a:solidFill>
                <a:latin typeface="Source Sans 3" pitchFamily="34" charset="0"/>
                <a:ea typeface="Source Sans 3" pitchFamily="34" charset="-122"/>
                <a:cs typeface="Source Sans 3" pitchFamily="34" charset="-120"/>
              </a:rPr>
              <a:t>구조:</a:t>
            </a:r>
            <a:r>
              <a:rPr lang="en-US" sz="1151" dirty="0">
                <a:solidFill>
                  <a:srgbClr val="272525"/>
                </a:solidFill>
                <a:latin typeface="Source Sans 3" pitchFamily="34" charset="0"/>
                <a:ea typeface="Source Sans 3" pitchFamily="34" charset="-122"/>
                <a:cs typeface="Source Sans 3" pitchFamily="34" charset="-120"/>
              </a:rPr>
              <a:t> 다수의 은닉층을 가진 완전연결 신경망</a:t>
            </a:r>
            <a:endParaRPr lang="en-US" sz="1151" dirty="0"/>
          </a:p>
        </p:txBody>
      </p:sp>
      <p:sp>
        <p:nvSpPr>
          <p:cNvPr id="7" name="Text 5"/>
          <p:cNvSpPr/>
          <p:nvPr/>
        </p:nvSpPr>
        <p:spPr>
          <a:xfrm>
            <a:off x="659998" y="2593908"/>
            <a:ext cx="4122260" cy="240153"/>
          </a:xfrm>
          <a:prstGeom prst="rect">
            <a:avLst/>
          </a:prstGeom>
          <a:noFill/>
          <a:ln/>
        </p:spPr>
        <p:txBody>
          <a:bodyPr wrap="none" lIns="0" tIns="0" rIns="0" bIns="0" rtlCol="0" anchor="t"/>
          <a:lstStyle/>
          <a:p>
            <a:pPr algn="r">
              <a:lnSpc>
                <a:spcPts val="1862"/>
              </a:lnSpc>
            </a:pPr>
            <a:r>
              <a:rPr lang="en-US" sz="1151" b="1" dirty="0">
                <a:solidFill>
                  <a:srgbClr val="272525"/>
                </a:solidFill>
                <a:latin typeface="Source Sans 3" pitchFamily="34" charset="0"/>
                <a:ea typeface="Source Sans 3" pitchFamily="34" charset="-122"/>
                <a:cs typeface="Source Sans 3" pitchFamily="34" charset="-120"/>
              </a:rPr>
              <a:t>특징:</a:t>
            </a:r>
            <a:r>
              <a:rPr lang="en-US" sz="1151" dirty="0">
                <a:solidFill>
                  <a:srgbClr val="272525"/>
                </a:solidFill>
                <a:latin typeface="Source Sans 3" pitchFamily="34" charset="0"/>
                <a:ea typeface="Source Sans 3" pitchFamily="34" charset="-122"/>
                <a:cs typeface="Source Sans 3" pitchFamily="34" charset="-120"/>
              </a:rPr>
              <a:t> 계층적 특징 학습, 복잡한 패턴 표현 가능</a:t>
            </a:r>
            <a:endParaRPr lang="en-US" sz="1151" dirty="0"/>
          </a:p>
        </p:txBody>
      </p:sp>
      <p:sp>
        <p:nvSpPr>
          <p:cNvPr id="8" name="Text 6"/>
          <p:cNvSpPr/>
          <p:nvPr/>
        </p:nvSpPr>
        <p:spPr>
          <a:xfrm>
            <a:off x="659998" y="2924108"/>
            <a:ext cx="4122260" cy="240153"/>
          </a:xfrm>
          <a:prstGeom prst="rect">
            <a:avLst/>
          </a:prstGeom>
          <a:noFill/>
          <a:ln/>
        </p:spPr>
        <p:txBody>
          <a:bodyPr wrap="none" lIns="0" tIns="0" rIns="0" bIns="0" rtlCol="0" anchor="t"/>
          <a:lstStyle/>
          <a:p>
            <a:pPr algn="r">
              <a:lnSpc>
                <a:spcPts val="1862"/>
              </a:lnSpc>
            </a:pPr>
            <a:r>
              <a:rPr lang="en-US" sz="1151" b="1" dirty="0">
                <a:solidFill>
                  <a:srgbClr val="272525"/>
                </a:solidFill>
                <a:latin typeface="Source Sans 3" pitchFamily="34" charset="0"/>
                <a:ea typeface="Source Sans 3" pitchFamily="34" charset="-122"/>
                <a:cs typeface="Source Sans 3" pitchFamily="34" charset="-120"/>
              </a:rPr>
              <a:t>적용:</a:t>
            </a:r>
            <a:r>
              <a:rPr lang="en-US" sz="1151" dirty="0">
                <a:solidFill>
                  <a:srgbClr val="272525"/>
                </a:solidFill>
                <a:latin typeface="Source Sans 3" pitchFamily="34" charset="0"/>
                <a:ea typeface="Source Sans 3" pitchFamily="34" charset="-122"/>
                <a:cs typeface="Source Sans 3" pitchFamily="34" charset="-120"/>
              </a:rPr>
              <a:t> 시계열, 표형 데이터, 텍스트 처리</a:t>
            </a:r>
            <a:endParaRPr lang="en-US" sz="1151" dirty="0"/>
          </a:p>
        </p:txBody>
      </p:sp>
      <p:sp>
        <p:nvSpPr>
          <p:cNvPr id="9" name="Text 7"/>
          <p:cNvSpPr/>
          <p:nvPr/>
        </p:nvSpPr>
        <p:spPr>
          <a:xfrm>
            <a:off x="659998" y="3254308"/>
            <a:ext cx="4122260" cy="240153"/>
          </a:xfrm>
          <a:prstGeom prst="rect">
            <a:avLst/>
          </a:prstGeom>
          <a:noFill/>
          <a:ln/>
        </p:spPr>
        <p:txBody>
          <a:bodyPr wrap="none" lIns="0" tIns="0" rIns="0" bIns="0" rtlCol="0" anchor="t"/>
          <a:lstStyle/>
          <a:p>
            <a:pPr algn="r">
              <a:lnSpc>
                <a:spcPts val="1862"/>
              </a:lnSpc>
            </a:pPr>
            <a:r>
              <a:rPr lang="en-US" sz="1151" b="1" dirty="0">
                <a:solidFill>
                  <a:srgbClr val="272525"/>
                </a:solidFill>
                <a:latin typeface="Source Sans 3" pitchFamily="34" charset="0"/>
                <a:ea typeface="Source Sans 3" pitchFamily="34" charset="-122"/>
                <a:cs typeface="Source Sans 3" pitchFamily="34" charset="-120"/>
              </a:rPr>
              <a:t>단점:</a:t>
            </a:r>
            <a:r>
              <a:rPr lang="en-US" sz="1151" dirty="0">
                <a:solidFill>
                  <a:srgbClr val="272525"/>
                </a:solidFill>
                <a:latin typeface="Source Sans 3" pitchFamily="34" charset="0"/>
                <a:ea typeface="Source Sans 3" pitchFamily="34" charset="-122"/>
                <a:cs typeface="Source Sans 3" pitchFamily="34" charset="-120"/>
              </a:rPr>
              <a:t> "블랙박스" 특성으로 해석 어려움</a:t>
            </a:r>
            <a:endParaRPr lang="en-US" sz="1151" dirty="0"/>
          </a:p>
        </p:txBody>
      </p:sp>
      <p:sp>
        <p:nvSpPr>
          <p:cNvPr id="10" name="Shape 8"/>
          <p:cNvSpPr/>
          <p:nvPr/>
        </p:nvSpPr>
        <p:spPr>
          <a:xfrm>
            <a:off x="4973638" y="3949936"/>
            <a:ext cx="4427631" cy="1852055"/>
          </a:xfrm>
          <a:prstGeom prst="rect">
            <a:avLst/>
          </a:prstGeom>
          <a:solidFill>
            <a:srgbClr val="F0D4F7"/>
          </a:solidFill>
          <a:ln w="7620">
            <a:solidFill>
              <a:srgbClr val="D6BADD"/>
            </a:solidFill>
            <a:prstDash val="solid"/>
          </a:ln>
        </p:spPr>
        <p:txBody>
          <a:bodyPr/>
          <a:lstStyle/>
          <a:p>
            <a:endParaRPr lang="ko-KR" altLang="en-US" sz="1219"/>
          </a:p>
        </p:txBody>
      </p:sp>
      <p:sp>
        <p:nvSpPr>
          <p:cNvPr id="11" name="Text 9"/>
          <p:cNvSpPr/>
          <p:nvPr/>
        </p:nvSpPr>
        <p:spPr>
          <a:xfrm>
            <a:off x="5123743" y="4105201"/>
            <a:ext cx="3145768" cy="220725"/>
          </a:xfrm>
          <a:prstGeom prst="rect">
            <a:avLst/>
          </a:prstGeom>
          <a:noFill/>
          <a:ln/>
        </p:spPr>
        <p:txBody>
          <a:bodyPr wrap="none" lIns="0" tIns="0" rIns="0" bIns="0" rtlCol="0" anchor="t"/>
          <a:lstStyle/>
          <a:p>
            <a:pPr>
              <a:lnSpc>
                <a:spcPts val="1727"/>
              </a:lnSpc>
            </a:pPr>
            <a:r>
              <a:rPr lang="en-US" sz="1388" dirty="0">
                <a:solidFill>
                  <a:srgbClr val="272525"/>
                </a:solidFill>
                <a:latin typeface="Source Serif 4 Semi Bold" pitchFamily="34" charset="0"/>
                <a:ea typeface="Source Serif 4 Semi Bold" pitchFamily="34" charset="-122"/>
                <a:cs typeface="Source Serif 4 Semi Bold" pitchFamily="34" charset="-120"/>
              </a:rPr>
              <a:t>CNN (Convolutional Neural Network)</a:t>
            </a:r>
            <a:endParaRPr lang="en-US" sz="1388" dirty="0"/>
          </a:p>
        </p:txBody>
      </p:sp>
      <p:sp>
        <p:nvSpPr>
          <p:cNvPr id="12" name="Text 10"/>
          <p:cNvSpPr/>
          <p:nvPr/>
        </p:nvSpPr>
        <p:spPr>
          <a:xfrm>
            <a:off x="5123743" y="4415973"/>
            <a:ext cx="4122260" cy="240153"/>
          </a:xfrm>
          <a:prstGeom prst="rect">
            <a:avLst/>
          </a:prstGeom>
          <a:noFill/>
          <a:ln/>
        </p:spPr>
        <p:txBody>
          <a:bodyPr wrap="none" lIns="0" tIns="0" rIns="0" bIns="0" rtlCol="0" anchor="t"/>
          <a:lstStyle/>
          <a:p>
            <a:pPr>
              <a:lnSpc>
                <a:spcPts val="1862"/>
              </a:lnSpc>
            </a:pPr>
            <a:r>
              <a:rPr lang="en-US" sz="1151" b="1" dirty="0">
                <a:solidFill>
                  <a:srgbClr val="272525"/>
                </a:solidFill>
                <a:latin typeface="Source Sans 3" pitchFamily="34" charset="0"/>
                <a:ea typeface="Source Sans 3" pitchFamily="34" charset="-122"/>
                <a:cs typeface="Source Sans 3" pitchFamily="34" charset="-120"/>
              </a:rPr>
              <a:t>구조:</a:t>
            </a:r>
            <a:r>
              <a:rPr lang="en-US" sz="1151" dirty="0">
                <a:solidFill>
                  <a:srgbClr val="272525"/>
                </a:solidFill>
                <a:latin typeface="Source Sans 3" pitchFamily="34" charset="0"/>
                <a:ea typeface="Source Sans 3" pitchFamily="34" charset="-122"/>
                <a:cs typeface="Source Sans 3" pitchFamily="34" charset="-120"/>
              </a:rPr>
              <a:t> 합성곱층 + 풀링층 + 완전연결층</a:t>
            </a:r>
            <a:endParaRPr lang="en-US" sz="1151" dirty="0"/>
          </a:p>
        </p:txBody>
      </p:sp>
      <p:sp>
        <p:nvSpPr>
          <p:cNvPr id="13" name="Text 11"/>
          <p:cNvSpPr/>
          <p:nvPr/>
        </p:nvSpPr>
        <p:spPr>
          <a:xfrm>
            <a:off x="5123743" y="4746173"/>
            <a:ext cx="4122260" cy="240153"/>
          </a:xfrm>
          <a:prstGeom prst="rect">
            <a:avLst/>
          </a:prstGeom>
          <a:noFill/>
          <a:ln/>
        </p:spPr>
        <p:txBody>
          <a:bodyPr wrap="none" lIns="0" tIns="0" rIns="0" bIns="0" rtlCol="0" anchor="t"/>
          <a:lstStyle/>
          <a:p>
            <a:pPr>
              <a:lnSpc>
                <a:spcPts val="1862"/>
              </a:lnSpc>
            </a:pPr>
            <a:r>
              <a:rPr lang="en-US" sz="1151" b="1" dirty="0">
                <a:solidFill>
                  <a:srgbClr val="272525"/>
                </a:solidFill>
                <a:latin typeface="Source Sans 3" pitchFamily="34" charset="0"/>
                <a:ea typeface="Source Sans 3" pitchFamily="34" charset="-122"/>
                <a:cs typeface="Source Sans 3" pitchFamily="34" charset="-120"/>
              </a:rPr>
              <a:t>특징:</a:t>
            </a:r>
            <a:r>
              <a:rPr lang="en-US" sz="1151" dirty="0">
                <a:solidFill>
                  <a:srgbClr val="272525"/>
                </a:solidFill>
                <a:latin typeface="Source Sans 3" pitchFamily="34" charset="0"/>
                <a:ea typeface="Source Sans 3" pitchFamily="34" charset="-122"/>
                <a:cs typeface="Source Sans 3" pitchFamily="34" charset="-120"/>
              </a:rPr>
              <a:t> 공간적 계층 구조 학습, 가중치 공유</a:t>
            </a:r>
            <a:endParaRPr lang="en-US" sz="1151" dirty="0"/>
          </a:p>
        </p:txBody>
      </p:sp>
      <p:sp>
        <p:nvSpPr>
          <p:cNvPr id="14" name="Text 12"/>
          <p:cNvSpPr/>
          <p:nvPr/>
        </p:nvSpPr>
        <p:spPr>
          <a:xfrm>
            <a:off x="5123743" y="5076373"/>
            <a:ext cx="4122260" cy="240153"/>
          </a:xfrm>
          <a:prstGeom prst="rect">
            <a:avLst/>
          </a:prstGeom>
          <a:noFill/>
          <a:ln/>
        </p:spPr>
        <p:txBody>
          <a:bodyPr wrap="none" lIns="0" tIns="0" rIns="0" bIns="0" rtlCol="0" anchor="t"/>
          <a:lstStyle/>
          <a:p>
            <a:pPr>
              <a:lnSpc>
                <a:spcPts val="1862"/>
              </a:lnSpc>
            </a:pPr>
            <a:r>
              <a:rPr lang="en-US" sz="1151" b="1" dirty="0">
                <a:solidFill>
                  <a:srgbClr val="272525"/>
                </a:solidFill>
                <a:latin typeface="Source Sans 3" pitchFamily="34" charset="0"/>
                <a:ea typeface="Source Sans 3" pitchFamily="34" charset="-122"/>
                <a:cs typeface="Source Sans 3" pitchFamily="34" charset="-120"/>
              </a:rPr>
              <a:t>적용:</a:t>
            </a:r>
            <a:r>
              <a:rPr lang="en-US" sz="1151" dirty="0">
                <a:solidFill>
                  <a:srgbClr val="272525"/>
                </a:solidFill>
                <a:latin typeface="Source Sans 3" pitchFamily="34" charset="0"/>
                <a:ea typeface="Source Sans 3" pitchFamily="34" charset="-122"/>
                <a:cs typeface="Source Sans 3" pitchFamily="34" charset="-120"/>
              </a:rPr>
              <a:t> 이미지, 비디오 등 시각 데이터 특화</a:t>
            </a:r>
            <a:endParaRPr lang="en-US" sz="1151" dirty="0"/>
          </a:p>
        </p:txBody>
      </p:sp>
      <p:sp>
        <p:nvSpPr>
          <p:cNvPr id="15" name="Text 13"/>
          <p:cNvSpPr/>
          <p:nvPr/>
        </p:nvSpPr>
        <p:spPr>
          <a:xfrm>
            <a:off x="5123743" y="5406573"/>
            <a:ext cx="4122260" cy="240153"/>
          </a:xfrm>
          <a:prstGeom prst="rect">
            <a:avLst/>
          </a:prstGeom>
          <a:noFill/>
          <a:ln/>
        </p:spPr>
        <p:txBody>
          <a:bodyPr wrap="none" lIns="0" tIns="0" rIns="0" bIns="0" rtlCol="0" anchor="t"/>
          <a:lstStyle/>
          <a:p>
            <a:pPr>
              <a:lnSpc>
                <a:spcPts val="1862"/>
              </a:lnSpc>
            </a:pPr>
            <a:r>
              <a:rPr lang="en-US" sz="1151" b="1" dirty="0">
                <a:solidFill>
                  <a:srgbClr val="272525"/>
                </a:solidFill>
                <a:latin typeface="Source Sans 3" pitchFamily="34" charset="0"/>
                <a:ea typeface="Source Sans 3" pitchFamily="34" charset="-122"/>
                <a:cs typeface="Source Sans 3" pitchFamily="34" charset="-120"/>
              </a:rPr>
              <a:t>장점:</a:t>
            </a:r>
            <a:r>
              <a:rPr lang="en-US" sz="1151" dirty="0">
                <a:solidFill>
                  <a:srgbClr val="272525"/>
                </a:solidFill>
                <a:latin typeface="Source Sans 3" pitchFamily="34" charset="0"/>
                <a:ea typeface="Source Sans 3" pitchFamily="34" charset="-122"/>
                <a:cs typeface="Source Sans 3" pitchFamily="34" charset="-120"/>
              </a:rPr>
              <a:t> 파라미터 효율성, 위치 불변성 확보</a:t>
            </a:r>
            <a:endParaRPr lang="en-US" sz="1151"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nSpc>
                <a:spcPct val="150000"/>
              </a:lnSpc>
            </a:pPr>
            <a:r>
              <a:rPr lang="ko-KR" altLang="en-US" dirty="0" err="1"/>
              <a:t>파이토치</a:t>
            </a:r>
            <a:endParaRPr lang="ko-KR" altLang="en-US" dirty="0"/>
          </a:p>
        </p:txBody>
      </p:sp>
      <p:sp>
        <p:nvSpPr>
          <p:cNvPr id="2" name="내용 개체 틀 1"/>
          <p:cNvSpPr>
            <a:spLocks noGrp="1"/>
          </p:cNvSpPr>
          <p:nvPr>
            <p:ph idx="1"/>
          </p:nvPr>
        </p:nvSpPr>
        <p:spPr/>
        <p:txBody>
          <a:bodyPr>
            <a:normAutofit fontScale="92500" lnSpcReduction="10000"/>
          </a:bodyPr>
          <a:lstStyle/>
          <a:p>
            <a:pPr>
              <a:lnSpc>
                <a:spcPct val="150000"/>
              </a:lnSpc>
            </a:pPr>
            <a:r>
              <a:rPr lang="ko-KR" altLang="en-US" dirty="0" err="1"/>
              <a:t>파이토치란</a:t>
            </a:r>
            <a:r>
              <a:rPr lang="en-US" altLang="ko-KR" dirty="0"/>
              <a:t>? : GPU</a:t>
            </a:r>
            <a:r>
              <a:rPr lang="ko-KR" altLang="en-US" dirty="0"/>
              <a:t>에서 </a:t>
            </a:r>
            <a:r>
              <a:rPr lang="ko-KR" altLang="en-US" dirty="0" err="1"/>
              <a:t>텐서</a:t>
            </a:r>
            <a:r>
              <a:rPr lang="ko-KR" altLang="en-US" dirty="0"/>
              <a:t> 조작 및 동적 신경망 구축이 가능한 프레임워크</a:t>
            </a:r>
            <a:endParaRPr lang="en-US" altLang="ko-KR" dirty="0"/>
          </a:p>
          <a:p>
            <a:pPr lvl="1">
              <a:lnSpc>
                <a:spcPct val="150000"/>
              </a:lnSpc>
            </a:pPr>
            <a:r>
              <a:rPr lang="en-US" altLang="ko-KR" dirty="0"/>
              <a:t>CUDA, </a:t>
            </a:r>
            <a:r>
              <a:rPr lang="en-US" altLang="ko-KR" dirty="0" err="1"/>
              <a:t>cuDNN</a:t>
            </a:r>
            <a:r>
              <a:rPr lang="en-US" altLang="ko-KR" dirty="0"/>
              <a:t> API</a:t>
            </a:r>
            <a:r>
              <a:rPr lang="ko-KR" altLang="en-US" dirty="0"/>
              <a:t>를 이용한 </a:t>
            </a:r>
            <a:r>
              <a:rPr lang="en-US" altLang="ko-KR" dirty="0"/>
              <a:t>GPU </a:t>
            </a:r>
            <a:r>
              <a:rPr lang="ko-KR" altLang="en-US" dirty="0"/>
              <a:t>연산 사용 가능</a:t>
            </a:r>
            <a:endParaRPr lang="en-US" altLang="ko-KR" dirty="0"/>
          </a:p>
          <a:p>
            <a:pPr lvl="1">
              <a:lnSpc>
                <a:spcPct val="150000"/>
              </a:lnSpc>
            </a:pPr>
            <a:endParaRPr lang="en-US" altLang="ko-KR" dirty="0"/>
          </a:p>
          <a:p>
            <a:pPr lvl="1">
              <a:lnSpc>
                <a:spcPct val="150000"/>
              </a:lnSpc>
            </a:pPr>
            <a:r>
              <a:rPr lang="ko-KR" altLang="en-US" dirty="0" err="1"/>
              <a:t>텐서</a:t>
            </a:r>
            <a:r>
              <a:rPr lang="en-US" altLang="ko-KR" dirty="0"/>
              <a:t>: </a:t>
            </a:r>
            <a:r>
              <a:rPr lang="ko-KR" altLang="en-US" dirty="0"/>
              <a:t>데이터 행태</a:t>
            </a:r>
            <a:r>
              <a:rPr lang="en-US" altLang="ko-KR" dirty="0"/>
              <a:t>, </a:t>
            </a:r>
            <a:r>
              <a:rPr lang="ko-KR" altLang="en-US" dirty="0"/>
              <a:t>단일 데이터 형식으로 된 다차원 행렬</a:t>
            </a:r>
            <a:endParaRPr lang="en-US" altLang="ko-KR" dirty="0"/>
          </a:p>
          <a:p>
            <a:pPr lvl="1">
              <a:lnSpc>
                <a:spcPct val="150000"/>
              </a:lnSpc>
            </a:pPr>
            <a:endParaRPr lang="en-US" altLang="ko-KR" dirty="0"/>
          </a:p>
          <a:p>
            <a:pPr lvl="1">
              <a:lnSpc>
                <a:spcPct val="150000"/>
              </a:lnSpc>
            </a:pPr>
            <a:r>
              <a:rPr lang="ko-KR" altLang="en-US" dirty="0"/>
              <a:t>동적 신경망</a:t>
            </a:r>
            <a:r>
              <a:rPr lang="en-US" altLang="ko-KR" dirty="0"/>
              <a:t>: </a:t>
            </a:r>
            <a:r>
              <a:rPr lang="ko-KR" altLang="en-US" dirty="0"/>
              <a:t>모델의 네트워크 변경</a:t>
            </a:r>
            <a:br>
              <a:rPr lang="en-US" altLang="ko-KR" dirty="0"/>
            </a:br>
            <a:r>
              <a:rPr lang="ko-KR" altLang="en-US" dirty="0"/>
              <a:t>이 가능</a:t>
            </a:r>
            <a:r>
              <a:rPr lang="en-US" altLang="ko-KR" dirty="0"/>
              <a:t> (</a:t>
            </a:r>
            <a:r>
              <a:rPr lang="ko-KR" altLang="en-US" dirty="0" err="1"/>
              <a:t>은닉층</a:t>
            </a:r>
            <a:r>
              <a:rPr lang="ko-KR" altLang="en-US" dirty="0"/>
              <a:t> 추가 제거</a:t>
            </a:r>
            <a:r>
              <a:rPr lang="en-US" altLang="ko-KR" dirty="0"/>
              <a:t>), </a:t>
            </a:r>
            <a:r>
              <a:rPr lang="ko-KR" altLang="en-US" dirty="0"/>
              <a:t>그래프</a:t>
            </a:r>
            <a:br>
              <a:rPr lang="en-US" altLang="ko-KR" dirty="0"/>
            </a:br>
            <a:r>
              <a:rPr lang="ko-KR" altLang="en-US" dirty="0"/>
              <a:t>정의 와 동시에 값 초기화</a:t>
            </a:r>
            <a:br>
              <a:rPr lang="en-US" altLang="ko-KR" dirty="0"/>
            </a:br>
            <a:r>
              <a:rPr lang="en-US" altLang="ko-KR" dirty="0"/>
              <a:t>Define by Run</a:t>
            </a:r>
          </a:p>
          <a:p>
            <a:pPr lvl="1">
              <a:lnSpc>
                <a:spcPct val="150000"/>
              </a:lnSpc>
            </a:pPr>
            <a:endParaRPr lang="en-US" altLang="ko-KR" dirty="0"/>
          </a:p>
          <a:p>
            <a:pPr lvl="1">
              <a:lnSpc>
                <a:spcPct val="150000"/>
              </a:lnSpc>
            </a:pPr>
            <a:r>
              <a:rPr lang="ko-KR" altLang="en-US" dirty="0"/>
              <a:t>단순함</a:t>
            </a:r>
            <a:endParaRPr lang="en-US" altLang="ko-KR" dirty="0"/>
          </a:p>
          <a:p>
            <a:pPr lvl="1">
              <a:lnSpc>
                <a:spcPct val="150000"/>
              </a:lnSpc>
            </a:pPr>
            <a:endParaRPr lang="en-US" altLang="ko-KR" dirty="0"/>
          </a:p>
          <a:p>
            <a:pPr lvl="1">
              <a:lnSpc>
                <a:spcPct val="150000"/>
              </a:lnSpc>
            </a:pPr>
            <a:r>
              <a:rPr lang="ko-KR" altLang="en-US" dirty="0"/>
              <a:t>낮은 </a:t>
            </a:r>
            <a:r>
              <a:rPr lang="en-US" altLang="ko-KR" dirty="0"/>
              <a:t>CPU </a:t>
            </a:r>
            <a:r>
              <a:rPr lang="ko-KR" altLang="en-US" dirty="0"/>
              <a:t>활용</a:t>
            </a:r>
            <a:endParaRPr lang="en-US" altLang="ko-KR" dirty="0"/>
          </a:p>
          <a:p>
            <a:pPr lvl="1">
              <a:lnSpc>
                <a:spcPct val="150000"/>
              </a:lnSpc>
            </a:pPr>
            <a:endParaRPr lang="en-US" altLang="ko-KR" dirty="0"/>
          </a:p>
          <a:p>
            <a:pPr lvl="1">
              <a:lnSpc>
                <a:spcPct val="150000"/>
              </a:lnSpc>
            </a:pPr>
            <a:r>
              <a:rPr lang="ko-KR" altLang="en-US" dirty="0"/>
              <a:t>직관적인 인터페이스</a:t>
            </a:r>
            <a:endParaRPr lang="en-US" altLang="ko-KR" dirty="0"/>
          </a:p>
        </p:txBody>
      </p:sp>
      <p:pic>
        <p:nvPicPr>
          <p:cNvPr id="8" name="그림 7"/>
          <p:cNvPicPr>
            <a:picLocks noChangeAspect="1"/>
          </p:cNvPicPr>
          <p:nvPr/>
        </p:nvPicPr>
        <p:blipFill>
          <a:blip r:embed="rId2"/>
          <a:stretch>
            <a:fillRect/>
          </a:stretch>
        </p:blipFill>
        <p:spPr>
          <a:xfrm>
            <a:off x="4825929" y="2282781"/>
            <a:ext cx="4274653" cy="2644819"/>
          </a:xfrm>
          <a:prstGeom prst="rect">
            <a:avLst/>
          </a:prstGeom>
        </p:spPr>
      </p:pic>
    </p:spTree>
    <p:extLst>
      <p:ext uri="{BB962C8B-B14F-4D97-AF65-F5344CB8AC3E}">
        <p14:creationId xmlns:p14="http://schemas.microsoft.com/office/powerpoint/2010/main" val="6374359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파이토치</a:t>
            </a:r>
            <a:r>
              <a:rPr lang="ko-KR" altLang="en-US" dirty="0"/>
              <a:t> </a:t>
            </a:r>
            <a:r>
              <a:rPr lang="ko-KR" altLang="en-US" dirty="0" err="1"/>
              <a:t>아키텍쳐</a:t>
            </a:r>
            <a:endParaRPr lang="ko-KR" altLang="en-US" dirty="0"/>
          </a:p>
        </p:txBody>
      </p:sp>
      <p:sp>
        <p:nvSpPr>
          <p:cNvPr id="3" name="내용 개체 틀 2"/>
          <p:cNvSpPr>
            <a:spLocks noGrp="1"/>
          </p:cNvSpPr>
          <p:nvPr>
            <p:ph idx="1"/>
          </p:nvPr>
        </p:nvSpPr>
        <p:spPr/>
        <p:txBody>
          <a:bodyPr/>
          <a:lstStyle/>
          <a:p>
            <a:r>
              <a:rPr lang="en-US" altLang="ko-KR" dirty="0"/>
              <a:t>3</a:t>
            </a:r>
            <a:r>
              <a:rPr lang="ko-KR" altLang="en-US" dirty="0"/>
              <a:t>개의 </a:t>
            </a:r>
            <a:r>
              <a:rPr lang="ko-KR" altLang="en-US" dirty="0" err="1"/>
              <a:t>개층으로</a:t>
            </a:r>
            <a:r>
              <a:rPr lang="ko-KR" altLang="en-US" dirty="0"/>
              <a:t> 나뉨</a:t>
            </a:r>
            <a:r>
              <a:rPr lang="en-US" altLang="ko-KR" dirty="0"/>
              <a:t>: API, </a:t>
            </a:r>
            <a:r>
              <a:rPr lang="ko-KR" altLang="en-US" dirty="0"/>
              <a:t>엔진</a:t>
            </a:r>
            <a:r>
              <a:rPr lang="en-US" altLang="ko-KR" dirty="0"/>
              <a:t>, </a:t>
            </a:r>
            <a:r>
              <a:rPr lang="ko-KR" altLang="en-US" dirty="0"/>
              <a:t>연산처리</a:t>
            </a:r>
            <a:r>
              <a:rPr lang="en-US" altLang="ko-KR" dirty="0"/>
              <a:t>(C/C++)</a:t>
            </a:r>
            <a:endParaRPr lang="ko-KR" altLang="en-US" dirty="0"/>
          </a:p>
        </p:txBody>
      </p:sp>
      <p:pic>
        <p:nvPicPr>
          <p:cNvPr id="4" name="그림 3"/>
          <p:cNvPicPr>
            <a:picLocks noChangeAspect="1"/>
          </p:cNvPicPr>
          <p:nvPr/>
        </p:nvPicPr>
        <p:blipFill>
          <a:blip r:embed="rId2"/>
          <a:stretch>
            <a:fillRect/>
          </a:stretch>
        </p:blipFill>
        <p:spPr>
          <a:xfrm>
            <a:off x="1552472" y="1298498"/>
            <a:ext cx="7242278" cy="5446101"/>
          </a:xfrm>
          <a:prstGeom prst="rect">
            <a:avLst/>
          </a:prstGeom>
        </p:spPr>
      </p:pic>
    </p:spTree>
    <p:extLst>
      <p:ext uri="{BB962C8B-B14F-4D97-AF65-F5344CB8AC3E}">
        <p14:creationId xmlns:p14="http://schemas.microsoft.com/office/powerpoint/2010/main" val="32045543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파이토치</a:t>
            </a:r>
            <a:r>
              <a:rPr lang="ko-KR" altLang="en-US" dirty="0"/>
              <a:t> </a:t>
            </a:r>
            <a:r>
              <a:rPr lang="ko-KR" altLang="en-US" dirty="0" err="1"/>
              <a:t>아키텍쳐</a:t>
            </a:r>
            <a:endParaRPr lang="ko-KR" altLang="en-US" dirty="0"/>
          </a:p>
        </p:txBody>
      </p:sp>
      <p:sp>
        <p:nvSpPr>
          <p:cNvPr id="3" name="내용 개체 틀 2"/>
          <p:cNvSpPr>
            <a:spLocks noGrp="1"/>
          </p:cNvSpPr>
          <p:nvPr>
            <p:ph idx="1"/>
          </p:nvPr>
        </p:nvSpPr>
        <p:spPr/>
        <p:txBody>
          <a:bodyPr/>
          <a:lstStyle/>
          <a:p>
            <a:r>
              <a:rPr lang="en-US" altLang="ko-KR" dirty="0"/>
              <a:t>API</a:t>
            </a:r>
          </a:p>
          <a:p>
            <a:pPr lvl="1"/>
            <a:r>
              <a:rPr lang="en-US" altLang="ko-KR" dirty="0"/>
              <a:t>Torch: GPU</a:t>
            </a:r>
            <a:r>
              <a:rPr lang="ko-KR" altLang="en-US" dirty="0"/>
              <a:t>를 지원하는 </a:t>
            </a:r>
            <a:r>
              <a:rPr lang="ko-KR" altLang="en-US" dirty="0" err="1"/>
              <a:t>텐서</a:t>
            </a:r>
            <a:r>
              <a:rPr lang="ko-KR" altLang="en-US" dirty="0"/>
              <a:t> 패키지</a:t>
            </a:r>
            <a:endParaRPr lang="en-US" altLang="ko-KR" dirty="0"/>
          </a:p>
          <a:p>
            <a:pPr lvl="1"/>
            <a:r>
              <a:rPr lang="en-US" altLang="ko-KR" dirty="0" err="1"/>
              <a:t>Torch.autograd</a:t>
            </a:r>
            <a:r>
              <a:rPr lang="en-US" altLang="ko-KR" dirty="0"/>
              <a:t>: </a:t>
            </a:r>
            <a:r>
              <a:rPr lang="ko-KR" altLang="en-US" dirty="0"/>
              <a:t>자동 미분 패키지</a:t>
            </a:r>
            <a:endParaRPr lang="en-US" altLang="ko-KR" dirty="0"/>
          </a:p>
          <a:p>
            <a:pPr lvl="1"/>
            <a:r>
              <a:rPr lang="en-US" altLang="ko-KR" dirty="0" err="1"/>
              <a:t>Torch.nn</a:t>
            </a:r>
            <a:r>
              <a:rPr lang="en-US" altLang="ko-KR" dirty="0"/>
              <a:t>: </a:t>
            </a:r>
            <a:r>
              <a:rPr lang="ko-KR" altLang="en-US" dirty="0"/>
              <a:t>신경망 구축 및 훈련 패키지</a:t>
            </a:r>
            <a:endParaRPr lang="en-US" altLang="ko-KR" dirty="0"/>
          </a:p>
          <a:p>
            <a:pPr lvl="1"/>
            <a:r>
              <a:rPr lang="en-US" altLang="ko-KR" dirty="0" err="1"/>
              <a:t>Torch.multiprocessing</a:t>
            </a:r>
            <a:r>
              <a:rPr lang="en-US" altLang="ko-KR" dirty="0"/>
              <a:t>: </a:t>
            </a:r>
            <a:r>
              <a:rPr lang="ko-KR" altLang="en-US" dirty="0" err="1"/>
              <a:t>파이썬</a:t>
            </a:r>
            <a:r>
              <a:rPr lang="ko-KR" altLang="en-US" dirty="0"/>
              <a:t> 멀티프로세싱 패키지</a:t>
            </a:r>
            <a:endParaRPr lang="en-US" altLang="ko-KR" dirty="0"/>
          </a:p>
          <a:p>
            <a:pPr lvl="1"/>
            <a:r>
              <a:rPr lang="en-US" altLang="ko-KR" dirty="0" err="1"/>
              <a:t>Torch.utiles</a:t>
            </a:r>
            <a:r>
              <a:rPr lang="en-US" altLang="ko-KR" dirty="0"/>
              <a:t>: </a:t>
            </a:r>
            <a:r>
              <a:rPr lang="en-US" altLang="ko-KR" dirty="0" err="1"/>
              <a:t>DataLoader</a:t>
            </a:r>
            <a:r>
              <a:rPr lang="en-US" altLang="ko-KR" dirty="0"/>
              <a:t> </a:t>
            </a:r>
            <a:r>
              <a:rPr lang="ko-KR" altLang="en-US" dirty="0"/>
              <a:t>및 기타 유틸리티를 제공하는 패키지</a:t>
            </a:r>
            <a:endParaRPr lang="en-US" altLang="ko-KR" dirty="0"/>
          </a:p>
          <a:p>
            <a:r>
              <a:rPr lang="ko-KR" altLang="en-US" dirty="0" err="1"/>
              <a:t>파이토치</a:t>
            </a:r>
            <a:r>
              <a:rPr lang="ko-KR" altLang="en-US" dirty="0"/>
              <a:t> 엔진</a:t>
            </a:r>
            <a:endParaRPr lang="en-US" altLang="ko-KR" dirty="0"/>
          </a:p>
          <a:p>
            <a:pPr lvl="1"/>
            <a:r>
              <a:rPr lang="en-US" altLang="ko-KR" dirty="0" err="1"/>
              <a:t>Autograd</a:t>
            </a:r>
            <a:r>
              <a:rPr lang="en-US" altLang="ko-KR" dirty="0"/>
              <a:t> C++: </a:t>
            </a:r>
            <a:r>
              <a:rPr lang="ko-KR" altLang="en-US" dirty="0"/>
              <a:t>가중치</a:t>
            </a:r>
            <a:r>
              <a:rPr lang="en-US" altLang="ko-KR" dirty="0"/>
              <a:t>, </a:t>
            </a:r>
            <a:r>
              <a:rPr lang="ko-KR" altLang="en-US" dirty="0"/>
              <a:t>바이어스를 </a:t>
            </a:r>
            <a:r>
              <a:rPr lang="ko-KR" altLang="en-US" dirty="0" err="1"/>
              <a:t>업데이트시</a:t>
            </a:r>
            <a:r>
              <a:rPr lang="ko-KR" altLang="en-US" dirty="0"/>
              <a:t> 미분 계산</a:t>
            </a:r>
            <a:endParaRPr lang="en-US" altLang="ko-KR" dirty="0"/>
          </a:p>
          <a:p>
            <a:pPr lvl="1"/>
            <a:r>
              <a:rPr lang="en-US" altLang="ko-KR" dirty="0"/>
              <a:t>Aten C++: C++ </a:t>
            </a:r>
            <a:r>
              <a:rPr lang="ko-KR" altLang="en-US" dirty="0" err="1"/>
              <a:t>텐서</a:t>
            </a:r>
            <a:r>
              <a:rPr lang="ko-KR" altLang="en-US" dirty="0"/>
              <a:t> 라이브러리 제공</a:t>
            </a:r>
            <a:endParaRPr lang="en-US" altLang="ko-KR" dirty="0"/>
          </a:p>
          <a:p>
            <a:pPr lvl="1"/>
            <a:r>
              <a:rPr lang="en-US" altLang="ko-KR" dirty="0"/>
              <a:t>JIT C++: C++ </a:t>
            </a:r>
            <a:r>
              <a:rPr lang="ko-KR" altLang="en-US" dirty="0"/>
              <a:t>계산 최적화</a:t>
            </a:r>
            <a:br>
              <a:rPr lang="en-US" altLang="ko-KR" dirty="0"/>
            </a:br>
            <a:r>
              <a:rPr lang="en-US" altLang="ko-KR" dirty="0"/>
              <a:t>(Just in Time) </a:t>
            </a:r>
            <a:r>
              <a:rPr lang="ko-KR" altLang="en-US" dirty="0"/>
              <a:t>컴파일러</a:t>
            </a:r>
            <a:endParaRPr lang="en-US" altLang="ko-KR" dirty="0"/>
          </a:p>
          <a:p>
            <a:pPr lvl="1"/>
            <a:r>
              <a:rPr lang="en-US" altLang="ko-KR" dirty="0"/>
              <a:t>Python API: </a:t>
            </a:r>
            <a:r>
              <a:rPr lang="ko-KR" altLang="en-US" dirty="0"/>
              <a:t>엔진 기능을 </a:t>
            </a:r>
            <a:r>
              <a:rPr lang="ko-KR" altLang="en-US" dirty="0" err="1"/>
              <a:t>파이썬에</a:t>
            </a:r>
            <a:r>
              <a:rPr lang="ko-KR" altLang="en-US" dirty="0"/>
              <a:t> </a:t>
            </a:r>
            <a:br>
              <a:rPr lang="en-US" altLang="ko-KR" dirty="0"/>
            </a:br>
            <a:r>
              <a:rPr lang="ko-KR" altLang="en-US" dirty="0"/>
              <a:t>쓰이기 위한 </a:t>
            </a:r>
            <a:r>
              <a:rPr lang="ko-KR" altLang="en-US" dirty="0" err="1"/>
              <a:t>래핑</a:t>
            </a:r>
            <a:endParaRPr lang="ko-KR" altLang="en-US" dirty="0"/>
          </a:p>
        </p:txBody>
      </p:sp>
      <p:pic>
        <p:nvPicPr>
          <p:cNvPr id="4" name="그림 3"/>
          <p:cNvPicPr>
            <a:picLocks noChangeAspect="1"/>
          </p:cNvPicPr>
          <p:nvPr/>
        </p:nvPicPr>
        <p:blipFill>
          <a:blip r:embed="rId2"/>
          <a:stretch>
            <a:fillRect/>
          </a:stretch>
        </p:blipFill>
        <p:spPr>
          <a:xfrm>
            <a:off x="5311701" y="3324158"/>
            <a:ext cx="3756099" cy="3359852"/>
          </a:xfrm>
          <a:prstGeom prst="rect">
            <a:avLst/>
          </a:prstGeom>
        </p:spPr>
      </p:pic>
    </p:spTree>
    <p:extLst>
      <p:ext uri="{BB962C8B-B14F-4D97-AF65-F5344CB8AC3E}">
        <p14:creationId xmlns:p14="http://schemas.microsoft.com/office/powerpoint/2010/main" val="3512904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파이토치</a:t>
            </a:r>
            <a:r>
              <a:rPr lang="ko-KR" altLang="en-US" dirty="0"/>
              <a:t> </a:t>
            </a:r>
            <a:r>
              <a:rPr lang="ko-KR" altLang="en-US" dirty="0" err="1"/>
              <a:t>아키텍쳐</a:t>
            </a:r>
            <a:endParaRPr lang="ko-KR" altLang="en-US" dirty="0"/>
          </a:p>
        </p:txBody>
      </p:sp>
      <p:sp>
        <p:nvSpPr>
          <p:cNvPr id="3" name="내용 개체 틀 2"/>
          <p:cNvSpPr>
            <a:spLocks noGrp="1"/>
          </p:cNvSpPr>
          <p:nvPr>
            <p:ph idx="1"/>
          </p:nvPr>
        </p:nvSpPr>
        <p:spPr/>
        <p:txBody>
          <a:bodyPr/>
          <a:lstStyle/>
          <a:p>
            <a:r>
              <a:rPr lang="ko-KR" altLang="en-US" dirty="0"/>
              <a:t>연산처리</a:t>
            </a:r>
            <a:endParaRPr lang="en-US" altLang="ko-KR" dirty="0"/>
          </a:p>
          <a:p>
            <a:pPr lvl="1"/>
            <a:r>
              <a:rPr lang="ko-KR" altLang="en-US" dirty="0"/>
              <a:t>가장 아래 계층에 속하는 </a:t>
            </a:r>
            <a:r>
              <a:rPr lang="en-US" altLang="ko-KR" dirty="0"/>
              <a:t>C </a:t>
            </a:r>
            <a:r>
              <a:rPr lang="ko-KR" altLang="en-US" dirty="0"/>
              <a:t>또는 </a:t>
            </a:r>
            <a:r>
              <a:rPr lang="en-US" altLang="ko-KR" dirty="0"/>
              <a:t>CUDA </a:t>
            </a:r>
            <a:r>
              <a:rPr lang="ko-KR" altLang="en-US" dirty="0"/>
              <a:t>패키지</a:t>
            </a:r>
            <a:r>
              <a:rPr lang="en-US" altLang="ko-KR" dirty="0"/>
              <a:t>, </a:t>
            </a:r>
            <a:r>
              <a:rPr lang="ko-KR" altLang="en-US" dirty="0"/>
              <a:t>거의 모든 연산을 처리함</a:t>
            </a:r>
            <a:endParaRPr lang="en-US" altLang="ko-KR" dirty="0"/>
          </a:p>
          <a:p>
            <a:pPr lvl="1"/>
            <a:endParaRPr lang="en-US" altLang="ko-KR" dirty="0"/>
          </a:p>
          <a:p>
            <a:endParaRPr lang="en-US" altLang="ko-KR" dirty="0"/>
          </a:p>
          <a:p>
            <a:endParaRPr lang="en-US" altLang="ko-KR" dirty="0"/>
          </a:p>
          <a:p>
            <a:endParaRPr lang="en-US" altLang="ko-KR" dirty="0"/>
          </a:p>
          <a:p>
            <a:r>
              <a:rPr lang="ko-KR" altLang="en-US" dirty="0" err="1"/>
              <a:t>텐서를</a:t>
            </a:r>
            <a:r>
              <a:rPr lang="ko-KR" altLang="en-US" dirty="0"/>
              <a:t> 메모리에 저장하기</a:t>
            </a:r>
            <a:endParaRPr lang="en-US" altLang="ko-KR" dirty="0"/>
          </a:p>
          <a:p>
            <a:pPr lvl="1"/>
            <a:r>
              <a:rPr lang="ko-KR" altLang="en-US" dirty="0"/>
              <a:t>오프셋</a:t>
            </a:r>
            <a:r>
              <a:rPr lang="en-US" altLang="ko-KR" dirty="0"/>
              <a:t>: </a:t>
            </a:r>
            <a:r>
              <a:rPr lang="ko-KR" altLang="en-US" dirty="0" err="1"/>
              <a:t>텐서에서</a:t>
            </a:r>
            <a:r>
              <a:rPr lang="ko-KR" altLang="en-US" dirty="0"/>
              <a:t> 첫 번째 요소가 </a:t>
            </a:r>
            <a:r>
              <a:rPr lang="ko-KR" altLang="en-US" dirty="0" err="1"/>
              <a:t>소토리지에</a:t>
            </a:r>
            <a:r>
              <a:rPr lang="ko-KR" altLang="en-US" dirty="0"/>
              <a:t> 저장된 인덱스</a:t>
            </a:r>
            <a:endParaRPr lang="en-US" altLang="ko-KR" dirty="0"/>
          </a:p>
          <a:p>
            <a:pPr lvl="1"/>
            <a:r>
              <a:rPr lang="ko-KR" altLang="en-US" dirty="0" err="1"/>
              <a:t>스트라이드</a:t>
            </a:r>
            <a:r>
              <a:rPr lang="en-US" altLang="ko-KR" dirty="0"/>
              <a:t>: </a:t>
            </a:r>
            <a:r>
              <a:rPr lang="ko-KR" altLang="en-US" dirty="0"/>
              <a:t>각 차원에 따라 다음 요소를 얻기 위해 건너뛰기가 필요한</a:t>
            </a:r>
            <a:br>
              <a:rPr lang="en-US" altLang="ko-KR" dirty="0"/>
            </a:br>
            <a:r>
              <a:rPr lang="ko-KR" altLang="en-US" dirty="0" err="1"/>
              <a:t>스토리지의</a:t>
            </a:r>
            <a:r>
              <a:rPr lang="ko-KR" altLang="en-US" dirty="0"/>
              <a:t> 요소 개수</a:t>
            </a:r>
            <a:endParaRPr lang="en-US" altLang="ko-KR" dirty="0"/>
          </a:p>
        </p:txBody>
      </p:sp>
    </p:spTree>
    <p:extLst>
      <p:ext uri="{BB962C8B-B14F-4D97-AF65-F5344CB8AC3E}">
        <p14:creationId xmlns:p14="http://schemas.microsoft.com/office/powerpoint/2010/main" val="24105307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기초문법</a:t>
            </a:r>
            <a:r>
              <a:rPr lang="ko-KR" altLang="en-US" dirty="0"/>
              <a:t> </a:t>
            </a:r>
            <a:r>
              <a:rPr lang="en-US" altLang="ko-KR" dirty="0"/>
              <a:t>- </a:t>
            </a:r>
            <a:r>
              <a:rPr lang="ko-KR" altLang="en-US" dirty="0" err="1"/>
              <a:t>텐서</a:t>
            </a:r>
            <a:r>
              <a:rPr lang="ko-KR" altLang="en-US" dirty="0"/>
              <a:t> 생성</a:t>
            </a:r>
          </a:p>
        </p:txBody>
      </p:sp>
      <p:sp>
        <p:nvSpPr>
          <p:cNvPr id="3" name="내용 개체 틀 2"/>
          <p:cNvSpPr>
            <a:spLocks noGrp="1"/>
          </p:cNvSpPr>
          <p:nvPr>
            <p:ph idx="1"/>
          </p:nvPr>
        </p:nvSpPr>
        <p:spPr/>
        <p:txBody>
          <a:bodyPr/>
          <a:lstStyle/>
          <a:p>
            <a:r>
              <a:rPr lang="ko-KR" altLang="en-US" dirty="0" err="1"/>
              <a:t>텐서</a:t>
            </a:r>
            <a:r>
              <a:rPr lang="ko-KR" altLang="en-US" dirty="0"/>
              <a:t> </a:t>
            </a:r>
            <a:r>
              <a:rPr lang="en-US" altLang="ko-KR" dirty="0"/>
              <a:t>( </a:t>
            </a:r>
            <a:r>
              <a:rPr lang="ko-KR" altLang="en-US" dirty="0"/>
              <a:t>생성</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err="1"/>
              <a:t>텐서</a:t>
            </a:r>
            <a:r>
              <a:rPr lang="en-US" altLang="ko-KR" dirty="0"/>
              <a:t>( </a:t>
            </a:r>
            <a:r>
              <a:rPr lang="ko-KR" altLang="en-US" dirty="0" err="1"/>
              <a:t>넘파이</a:t>
            </a:r>
            <a:r>
              <a:rPr lang="ko-KR" altLang="en-US" dirty="0"/>
              <a:t> 변환</a:t>
            </a:r>
            <a:r>
              <a:rPr lang="en-US" altLang="ko-KR" dirty="0"/>
              <a:t>)</a:t>
            </a:r>
            <a:endParaRPr lang="ko-KR" altLang="en-US" dirty="0"/>
          </a:p>
        </p:txBody>
      </p:sp>
      <p:sp>
        <p:nvSpPr>
          <p:cNvPr id="4" name="직사각형 3"/>
          <p:cNvSpPr/>
          <p:nvPr/>
        </p:nvSpPr>
        <p:spPr>
          <a:xfrm>
            <a:off x="1123950" y="1456889"/>
            <a:ext cx="7943850"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torch</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torch</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tensor</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torch</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tensor</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device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"cuda:0"</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torch</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tensor</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9CDCFE"/>
                </a:solidFill>
                <a:latin typeface="Consolas" panose="020B0609020204030204" pitchFamily="49" charset="0"/>
                <a:ea typeface="맑은 고딕" panose="020B0503020000020004" pitchFamily="50" charset="-127"/>
              </a:rPr>
              <a:t>dtype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4EC9B0"/>
                </a:solidFill>
                <a:latin typeface="Consolas" panose="020B0609020204030204" pitchFamily="49" charset="0"/>
                <a:ea typeface="맑은 고딕" panose="020B0503020000020004" pitchFamily="50" charset="-127"/>
              </a:rPr>
              <a:t>torch</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float64</a:t>
            </a:r>
            <a:r>
              <a:rPr lang="en-US" altLang="ko-KR" dirty="0">
                <a:solidFill>
                  <a:srgbClr val="D4D4D4"/>
                </a:solidFill>
                <a:latin typeface="Consolas" panose="020B0609020204030204" pitchFamily="49" charset="0"/>
                <a:ea typeface="맑은 고딕" panose="020B0503020000020004" pitchFamily="50" charset="-127"/>
              </a:rPr>
              <a:t>))</a:t>
            </a:r>
          </a:p>
        </p:txBody>
      </p:sp>
      <p:sp>
        <p:nvSpPr>
          <p:cNvPr id="6" name="직사각형 5"/>
          <p:cNvSpPr/>
          <p:nvPr/>
        </p:nvSpPr>
        <p:spPr>
          <a:xfrm>
            <a:off x="1123950" y="4002038"/>
            <a:ext cx="7943850" cy="178916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latinLnBrk="1"/>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torch</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tensor</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temp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torch</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tensor</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device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"cuda:0"</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torch</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tensor</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device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"cpu:0"</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DCDCAA"/>
                </a:solidFill>
                <a:latin typeface="Consolas" panose="020B0609020204030204" pitchFamily="49" charset="0"/>
                <a:ea typeface="맑은 고딕" panose="020B0503020000020004" pitchFamily="50" charset="-127"/>
              </a:rPr>
              <a:t>to</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err="1">
                <a:solidFill>
                  <a:srgbClr val="CE9178"/>
                </a:solidFill>
                <a:latin typeface="Consolas" panose="020B0609020204030204" pitchFamily="49" charset="0"/>
                <a:ea typeface="맑은 고딕" panose="020B0503020000020004" pitchFamily="50" charset="-127"/>
              </a:rPr>
              <a:t>cpu</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709555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기초문법</a:t>
            </a:r>
            <a:r>
              <a:rPr lang="ko-KR" altLang="en-US" dirty="0"/>
              <a:t> </a:t>
            </a:r>
            <a:r>
              <a:rPr lang="en-US" altLang="ko-KR" dirty="0"/>
              <a:t>- </a:t>
            </a:r>
            <a:r>
              <a:rPr lang="ko-KR" altLang="en-US" dirty="0" err="1"/>
              <a:t>텐서</a:t>
            </a:r>
            <a:r>
              <a:rPr lang="ko-KR" altLang="en-US" dirty="0"/>
              <a:t> 인덱스 조작</a:t>
            </a:r>
          </a:p>
        </p:txBody>
      </p:sp>
      <p:sp>
        <p:nvSpPr>
          <p:cNvPr id="3" name="내용 개체 틀 2"/>
          <p:cNvSpPr>
            <a:spLocks noGrp="1"/>
          </p:cNvSpPr>
          <p:nvPr>
            <p:ph idx="1"/>
          </p:nvPr>
        </p:nvSpPr>
        <p:spPr/>
        <p:txBody>
          <a:bodyPr/>
          <a:lstStyle/>
          <a:p>
            <a:r>
              <a:rPr lang="ko-KR" altLang="en-US" dirty="0"/>
              <a:t>인덱스 조작</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연산 및 차원 조작</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1"/>
            <a:r>
              <a:rPr lang="en-US" altLang="ko-KR" dirty="0"/>
              <a:t>-1</a:t>
            </a:r>
            <a:r>
              <a:rPr lang="ko-KR" altLang="en-US" dirty="0"/>
              <a:t>은 다른 차원에서 값을 유추하겠다</a:t>
            </a:r>
            <a:br>
              <a:rPr lang="en-US" altLang="ko-KR" dirty="0"/>
            </a:br>
            <a:r>
              <a:rPr lang="ko-KR" altLang="en-US" dirty="0"/>
              <a:t>는 의미</a:t>
            </a:r>
            <a:endParaRPr lang="en-US" altLang="ko-KR" dirty="0"/>
          </a:p>
          <a:p>
            <a:pPr lvl="1"/>
            <a:endParaRPr lang="ko-KR" altLang="en-US" dirty="0"/>
          </a:p>
        </p:txBody>
      </p:sp>
      <p:sp>
        <p:nvSpPr>
          <p:cNvPr id="4" name="직사각형 3"/>
          <p:cNvSpPr/>
          <p:nvPr/>
        </p:nvSpPr>
        <p:spPr>
          <a:xfrm>
            <a:off x="1231900" y="1375887"/>
            <a:ext cx="6826250"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latinLnBrk="1"/>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torch</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FloatTensor</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5</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6</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7</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0</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5</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p>
        </p:txBody>
      </p:sp>
      <p:sp>
        <p:nvSpPr>
          <p:cNvPr id="5" name="직사각형 4"/>
          <p:cNvSpPr/>
          <p:nvPr/>
        </p:nvSpPr>
        <p:spPr>
          <a:xfrm>
            <a:off x="1314450" y="3221335"/>
            <a:ext cx="4572000"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latinLnBrk="1"/>
            <a:r>
              <a:rPr lang="pl-PL" altLang="ko-KR" dirty="0">
                <a:solidFill>
                  <a:srgbClr val="9CDCFE"/>
                </a:solidFill>
                <a:latin typeface="Consolas" panose="020B0609020204030204" pitchFamily="49" charset="0"/>
                <a:ea typeface="맑은 고딕" panose="020B0503020000020004" pitchFamily="50" charset="-127"/>
              </a:rPr>
              <a:t>v</a:t>
            </a:r>
            <a:r>
              <a:rPr lang="pl-PL" altLang="ko-KR" dirty="0">
                <a:solidFill>
                  <a:srgbClr val="D4D4D4"/>
                </a:solidFill>
                <a:latin typeface="Consolas" panose="020B0609020204030204" pitchFamily="49" charset="0"/>
                <a:ea typeface="맑은 고딕" panose="020B0503020000020004" pitchFamily="50" charset="-127"/>
              </a:rPr>
              <a:t> = </a:t>
            </a:r>
            <a:r>
              <a:rPr lang="pl-PL" altLang="ko-KR" dirty="0">
                <a:solidFill>
                  <a:srgbClr val="4EC9B0"/>
                </a:solidFill>
                <a:latin typeface="Consolas" panose="020B0609020204030204" pitchFamily="49" charset="0"/>
                <a:ea typeface="맑은 고딕" panose="020B0503020000020004" pitchFamily="50" charset="-127"/>
              </a:rPr>
              <a:t>torch</a:t>
            </a:r>
            <a:r>
              <a:rPr lang="pl-PL" altLang="ko-KR" dirty="0">
                <a:solidFill>
                  <a:srgbClr val="D4D4D4"/>
                </a:solidFill>
                <a:latin typeface="Consolas" panose="020B0609020204030204" pitchFamily="49" charset="0"/>
                <a:ea typeface="맑은 고딕" panose="020B0503020000020004" pitchFamily="50" charset="-127"/>
              </a:rPr>
              <a:t>.</a:t>
            </a:r>
            <a:r>
              <a:rPr lang="pl-PL" altLang="ko-KR" dirty="0">
                <a:solidFill>
                  <a:srgbClr val="DCDCAA"/>
                </a:solidFill>
                <a:latin typeface="Consolas" panose="020B0609020204030204" pitchFamily="49" charset="0"/>
                <a:ea typeface="맑은 고딕" panose="020B0503020000020004" pitchFamily="50" charset="-127"/>
              </a:rPr>
              <a:t>tensor</a:t>
            </a:r>
            <a:r>
              <a:rPr lang="pl-PL" altLang="ko-KR" dirty="0">
                <a:solidFill>
                  <a:srgbClr val="D4D4D4"/>
                </a:solidFill>
                <a:latin typeface="Consolas" panose="020B0609020204030204" pitchFamily="49" charset="0"/>
                <a:ea typeface="맑은 고딕" panose="020B0503020000020004" pitchFamily="50" charset="-127"/>
              </a:rPr>
              <a:t>([</a:t>
            </a:r>
            <a:r>
              <a:rPr lang="pl-PL" altLang="ko-KR" dirty="0">
                <a:solidFill>
                  <a:srgbClr val="B5CEA8"/>
                </a:solidFill>
                <a:latin typeface="Consolas" panose="020B0609020204030204" pitchFamily="49" charset="0"/>
                <a:ea typeface="맑은 고딕" panose="020B0503020000020004" pitchFamily="50" charset="-127"/>
              </a:rPr>
              <a:t>1</a:t>
            </a:r>
            <a:r>
              <a:rPr lang="pl-PL" altLang="ko-KR" dirty="0">
                <a:solidFill>
                  <a:srgbClr val="D4D4D4"/>
                </a:solidFill>
                <a:latin typeface="Consolas" panose="020B0609020204030204" pitchFamily="49" charset="0"/>
                <a:ea typeface="맑은 고딕" panose="020B0503020000020004" pitchFamily="50" charset="-127"/>
              </a:rPr>
              <a:t>, </a:t>
            </a:r>
            <a:r>
              <a:rPr lang="pl-PL" altLang="ko-KR" dirty="0">
                <a:solidFill>
                  <a:srgbClr val="B5CEA8"/>
                </a:solidFill>
                <a:latin typeface="Consolas" panose="020B0609020204030204" pitchFamily="49" charset="0"/>
                <a:ea typeface="맑은 고딕" panose="020B0503020000020004" pitchFamily="50" charset="-127"/>
              </a:rPr>
              <a:t>2</a:t>
            </a:r>
            <a:r>
              <a:rPr lang="pl-PL" altLang="ko-KR" dirty="0">
                <a:solidFill>
                  <a:srgbClr val="D4D4D4"/>
                </a:solidFill>
                <a:latin typeface="Consolas" panose="020B0609020204030204" pitchFamily="49" charset="0"/>
                <a:ea typeface="맑은 고딕" panose="020B0503020000020004" pitchFamily="50" charset="-127"/>
              </a:rPr>
              <a:t>, </a:t>
            </a:r>
            <a:r>
              <a:rPr lang="pl-PL" altLang="ko-KR" dirty="0">
                <a:solidFill>
                  <a:srgbClr val="B5CEA8"/>
                </a:solidFill>
                <a:latin typeface="Consolas" panose="020B0609020204030204" pitchFamily="49" charset="0"/>
                <a:ea typeface="맑은 고딕" panose="020B0503020000020004" pitchFamily="50" charset="-127"/>
              </a:rPr>
              <a:t>3</a:t>
            </a:r>
            <a:r>
              <a:rPr lang="pl-PL" altLang="ko-KR" dirty="0">
                <a:solidFill>
                  <a:srgbClr val="D4D4D4"/>
                </a:solidFill>
                <a:latin typeface="Consolas" panose="020B0609020204030204" pitchFamily="49" charset="0"/>
                <a:ea typeface="맑은 고딕" panose="020B0503020000020004" pitchFamily="50" charset="-127"/>
              </a:rPr>
              <a:t>])</a:t>
            </a:r>
          </a:p>
          <a:p>
            <a:pPr latinLnBrk="1"/>
            <a:r>
              <a:rPr lang="pl-PL" altLang="ko-KR" dirty="0">
                <a:solidFill>
                  <a:srgbClr val="9CDCFE"/>
                </a:solidFill>
                <a:latin typeface="Consolas" panose="020B0609020204030204" pitchFamily="49" charset="0"/>
                <a:ea typeface="맑은 고딕" panose="020B0503020000020004" pitchFamily="50" charset="-127"/>
              </a:rPr>
              <a:t>w</a:t>
            </a:r>
            <a:r>
              <a:rPr lang="pl-PL" altLang="ko-KR" dirty="0">
                <a:solidFill>
                  <a:srgbClr val="D4D4D4"/>
                </a:solidFill>
                <a:latin typeface="Consolas" panose="020B0609020204030204" pitchFamily="49" charset="0"/>
                <a:ea typeface="맑은 고딕" panose="020B0503020000020004" pitchFamily="50" charset="-127"/>
              </a:rPr>
              <a:t> = </a:t>
            </a:r>
            <a:r>
              <a:rPr lang="pl-PL" altLang="ko-KR" dirty="0">
                <a:solidFill>
                  <a:srgbClr val="4EC9B0"/>
                </a:solidFill>
                <a:latin typeface="Consolas" panose="020B0609020204030204" pitchFamily="49" charset="0"/>
                <a:ea typeface="맑은 고딕" panose="020B0503020000020004" pitchFamily="50" charset="-127"/>
              </a:rPr>
              <a:t>torch</a:t>
            </a:r>
            <a:r>
              <a:rPr lang="pl-PL" altLang="ko-KR" dirty="0">
                <a:solidFill>
                  <a:srgbClr val="D4D4D4"/>
                </a:solidFill>
                <a:latin typeface="Consolas" panose="020B0609020204030204" pitchFamily="49" charset="0"/>
                <a:ea typeface="맑은 고딕" panose="020B0503020000020004" pitchFamily="50" charset="-127"/>
              </a:rPr>
              <a:t>.</a:t>
            </a:r>
            <a:r>
              <a:rPr lang="pl-PL" altLang="ko-KR" dirty="0">
                <a:solidFill>
                  <a:srgbClr val="DCDCAA"/>
                </a:solidFill>
                <a:latin typeface="Consolas" panose="020B0609020204030204" pitchFamily="49" charset="0"/>
                <a:ea typeface="맑은 고딕" panose="020B0503020000020004" pitchFamily="50" charset="-127"/>
              </a:rPr>
              <a:t>tensor</a:t>
            </a:r>
            <a:r>
              <a:rPr lang="pl-PL" altLang="ko-KR" dirty="0">
                <a:solidFill>
                  <a:srgbClr val="D4D4D4"/>
                </a:solidFill>
                <a:latin typeface="Consolas" panose="020B0609020204030204" pitchFamily="49" charset="0"/>
                <a:ea typeface="맑은 고딕" panose="020B0503020000020004" pitchFamily="50" charset="-127"/>
              </a:rPr>
              <a:t>([</a:t>
            </a:r>
            <a:r>
              <a:rPr lang="pl-PL" altLang="ko-KR" dirty="0">
                <a:solidFill>
                  <a:srgbClr val="B5CEA8"/>
                </a:solidFill>
                <a:latin typeface="Consolas" panose="020B0609020204030204" pitchFamily="49" charset="0"/>
                <a:ea typeface="맑은 고딕" panose="020B0503020000020004" pitchFamily="50" charset="-127"/>
              </a:rPr>
              <a:t>3</a:t>
            </a:r>
            <a:r>
              <a:rPr lang="pl-PL" altLang="ko-KR" dirty="0">
                <a:solidFill>
                  <a:srgbClr val="D4D4D4"/>
                </a:solidFill>
                <a:latin typeface="Consolas" panose="020B0609020204030204" pitchFamily="49" charset="0"/>
                <a:ea typeface="맑은 고딕" panose="020B0503020000020004" pitchFamily="50" charset="-127"/>
              </a:rPr>
              <a:t>, </a:t>
            </a:r>
            <a:r>
              <a:rPr lang="pl-PL" altLang="ko-KR" dirty="0">
                <a:solidFill>
                  <a:srgbClr val="B5CEA8"/>
                </a:solidFill>
                <a:latin typeface="Consolas" panose="020B0609020204030204" pitchFamily="49" charset="0"/>
                <a:ea typeface="맑은 고딕" panose="020B0503020000020004" pitchFamily="50" charset="-127"/>
              </a:rPr>
              <a:t>4</a:t>
            </a:r>
            <a:r>
              <a:rPr lang="pl-PL" altLang="ko-KR" dirty="0">
                <a:solidFill>
                  <a:srgbClr val="D4D4D4"/>
                </a:solidFill>
                <a:latin typeface="Consolas" panose="020B0609020204030204" pitchFamily="49" charset="0"/>
                <a:ea typeface="맑은 고딕" panose="020B0503020000020004" pitchFamily="50" charset="-127"/>
              </a:rPr>
              <a:t>, </a:t>
            </a:r>
            <a:r>
              <a:rPr lang="pl-PL" altLang="ko-KR" dirty="0">
                <a:solidFill>
                  <a:srgbClr val="B5CEA8"/>
                </a:solidFill>
                <a:latin typeface="Consolas" panose="020B0609020204030204" pitchFamily="49" charset="0"/>
                <a:ea typeface="맑은 고딕" panose="020B0503020000020004" pitchFamily="50" charset="-127"/>
              </a:rPr>
              <a:t>6</a:t>
            </a:r>
            <a:r>
              <a:rPr lang="pl-PL" altLang="ko-KR" dirty="0">
                <a:solidFill>
                  <a:srgbClr val="D4D4D4"/>
                </a:solidFill>
                <a:latin typeface="Consolas" panose="020B0609020204030204" pitchFamily="49" charset="0"/>
                <a:ea typeface="맑은 고딕" panose="020B0503020000020004" pitchFamily="50" charset="-127"/>
              </a:rPr>
              <a:t>])</a:t>
            </a:r>
          </a:p>
          <a:p>
            <a:pPr latinLnBrk="1"/>
            <a:r>
              <a:rPr lang="pl-PL" altLang="ko-KR" dirty="0">
                <a:solidFill>
                  <a:srgbClr val="DCDCAA"/>
                </a:solidFill>
                <a:latin typeface="Consolas" panose="020B0609020204030204" pitchFamily="49" charset="0"/>
                <a:ea typeface="맑은 고딕" panose="020B0503020000020004" pitchFamily="50" charset="-127"/>
              </a:rPr>
              <a:t>print</a:t>
            </a:r>
            <a:r>
              <a:rPr lang="pl-PL" altLang="ko-KR" dirty="0">
                <a:solidFill>
                  <a:srgbClr val="D4D4D4"/>
                </a:solidFill>
                <a:latin typeface="Consolas" panose="020B0609020204030204" pitchFamily="49" charset="0"/>
                <a:ea typeface="맑은 고딕" panose="020B0503020000020004" pitchFamily="50" charset="-127"/>
              </a:rPr>
              <a:t>(</a:t>
            </a:r>
            <a:r>
              <a:rPr lang="pl-PL" altLang="ko-KR" dirty="0">
                <a:solidFill>
                  <a:srgbClr val="9CDCFE"/>
                </a:solidFill>
                <a:latin typeface="Consolas" panose="020B0609020204030204" pitchFamily="49" charset="0"/>
                <a:ea typeface="맑은 고딕" panose="020B0503020000020004" pitchFamily="50" charset="-127"/>
              </a:rPr>
              <a:t>w</a:t>
            </a:r>
            <a:r>
              <a:rPr lang="pl-PL" altLang="ko-KR" dirty="0">
                <a:solidFill>
                  <a:srgbClr val="D4D4D4"/>
                </a:solidFill>
                <a:latin typeface="Consolas" panose="020B0609020204030204" pitchFamily="49" charset="0"/>
                <a:ea typeface="맑은 고딕" panose="020B0503020000020004" pitchFamily="50" charset="-127"/>
              </a:rPr>
              <a:t> - </a:t>
            </a:r>
            <a:r>
              <a:rPr lang="pl-PL" altLang="ko-KR" dirty="0">
                <a:solidFill>
                  <a:srgbClr val="9CDCFE"/>
                </a:solidFill>
                <a:latin typeface="Consolas" panose="020B0609020204030204" pitchFamily="49" charset="0"/>
                <a:ea typeface="맑은 고딕" panose="020B0503020000020004" pitchFamily="50" charset="-127"/>
              </a:rPr>
              <a:t>v</a:t>
            </a:r>
            <a:r>
              <a:rPr lang="pl-PL" altLang="ko-KR" dirty="0">
                <a:solidFill>
                  <a:srgbClr val="D4D4D4"/>
                </a:solidFill>
                <a:latin typeface="Consolas" panose="020B0609020204030204" pitchFamily="49" charset="0"/>
                <a:ea typeface="맑은 고딕" panose="020B0503020000020004" pitchFamily="50" charset="-127"/>
              </a:rPr>
              <a:t>)</a:t>
            </a:r>
          </a:p>
        </p:txBody>
      </p:sp>
      <p:sp>
        <p:nvSpPr>
          <p:cNvPr id="6" name="직사각형 5"/>
          <p:cNvSpPr/>
          <p:nvPr/>
        </p:nvSpPr>
        <p:spPr>
          <a:xfrm>
            <a:off x="5143500" y="3031909"/>
            <a:ext cx="4318000" cy="369331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latinLnBrk="1"/>
            <a:r>
              <a:rPr lang="en-US" altLang="ko-KR" dirty="0">
                <a:solidFill>
                  <a:srgbClr val="9CDCFE"/>
                </a:solidFill>
                <a:latin typeface="Consolas" panose="020B0609020204030204" pitchFamily="49" charset="0"/>
                <a:ea typeface="맑은 고딕" panose="020B0503020000020004" pitchFamily="50" charset="-127"/>
              </a:rPr>
              <a:t>temp</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torch</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tensor</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temp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shape</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temp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view</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temp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view</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temp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view</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temp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view</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36824798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데이터 준비</a:t>
            </a:r>
          </a:p>
        </p:txBody>
      </p:sp>
      <p:sp>
        <p:nvSpPr>
          <p:cNvPr id="3" name="내용 개체 틀 2"/>
          <p:cNvSpPr>
            <a:spLocks noGrp="1"/>
          </p:cNvSpPr>
          <p:nvPr>
            <p:ph idx="1"/>
          </p:nvPr>
        </p:nvSpPr>
        <p:spPr/>
        <p:txBody>
          <a:bodyPr/>
          <a:lstStyle/>
          <a:p>
            <a:r>
              <a:rPr lang="ko-KR" altLang="en-US" dirty="0" err="1"/>
              <a:t>판다스를</a:t>
            </a:r>
            <a:r>
              <a:rPr lang="ko-KR" altLang="en-US" dirty="0"/>
              <a:t> 이용해서 데이터 준비</a:t>
            </a:r>
            <a:r>
              <a:rPr lang="en-US" altLang="ko-KR" dirty="0"/>
              <a:t>( CSV, PDF, JSON</a:t>
            </a:r>
            <a:r>
              <a:rPr lang="ko-KR" altLang="en-US" dirty="0"/>
              <a:t> 파일 가능</a:t>
            </a:r>
            <a:r>
              <a:rPr lang="en-US" altLang="ko-KR" dirty="0"/>
              <a:t>)</a:t>
            </a:r>
          </a:p>
          <a:p>
            <a:endParaRPr lang="ko-KR" altLang="en-US" dirty="0"/>
          </a:p>
        </p:txBody>
      </p:sp>
      <p:sp>
        <p:nvSpPr>
          <p:cNvPr id="4" name="직사각형 3"/>
          <p:cNvSpPr/>
          <p:nvPr/>
        </p:nvSpPr>
        <p:spPr>
          <a:xfrm>
            <a:off x="1085850" y="1315295"/>
            <a:ext cx="8134350" cy="35394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latinLnBrk="1"/>
            <a:r>
              <a:rPr lang="en-US" altLang="ko-KR" sz="1600" dirty="0">
                <a:solidFill>
                  <a:srgbClr val="C586C0"/>
                </a:solidFill>
                <a:latin typeface="Consolas" panose="020B0609020204030204" pitchFamily="49" charset="0"/>
                <a:ea typeface="맑은 고딕" panose="020B0503020000020004" pitchFamily="50" charset="-127"/>
              </a:rPr>
              <a:t>import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4EC9B0"/>
                </a:solidFill>
                <a:latin typeface="Consolas" panose="020B0609020204030204" pitchFamily="49" charset="0"/>
                <a:ea typeface="맑은 고딕" panose="020B0503020000020004" pitchFamily="50" charset="-127"/>
              </a:rPr>
              <a:t>pandas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586C0"/>
                </a:solidFill>
                <a:latin typeface="Consolas" panose="020B0609020204030204" pitchFamily="49" charset="0"/>
                <a:ea typeface="맑은 고딕" panose="020B0503020000020004" pitchFamily="50" charset="-127"/>
              </a:rPr>
              <a:t>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4EC9B0"/>
                </a:solidFill>
                <a:latin typeface="Consolas" panose="020B0609020204030204" pitchFamily="49" charset="0"/>
                <a:ea typeface="맑은 고딕" panose="020B0503020000020004" pitchFamily="50" charset="-127"/>
              </a:rPr>
              <a:t>pd</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r>
              <a:rPr lang="en-US" altLang="ko-KR" sz="1600" dirty="0">
                <a:solidFill>
                  <a:srgbClr val="C586C0"/>
                </a:solidFill>
                <a:latin typeface="Consolas" panose="020B0609020204030204" pitchFamily="49" charset="0"/>
                <a:ea typeface="맑은 고딕" panose="020B0503020000020004" pitchFamily="50" charset="-127"/>
              </a:rPr>
              <a:t>import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4EC9B0"/>
                </a:solidFill>
                <a:latin typeface="Consolas" panose="020B0609020204030204" pitchFamily="49" charset="0"/>
                <a:ea typeface="맑은 고딕" panose="020B0503020000020004" pitchFamily="50" charset="-127"/>
              </a:rPr>
              <a:t>matplotlib</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4EC9B0"/>
                </a:solidFill>
                <a:latin typeface="Consolas" panose="020B0609020204030204" pitchFamily="49" charset="0"/>
                <a:ea typeface="맑은 고딕" panose="020B0503020000020004" pitchFamily="50" charset="-127"/>
              </a:rPr>
              <a:t>pyplot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586C0"/>
                </a:solidFill>
                <a:latin typeface="Consolas" panose="020B0609020204030204" pitchFamily="49" charset="0"/>
                <a:ea typeface="맑은 고딕" panose="020B0503020000020004" pitchFamily="50" charset="-127"/>
              </a:rPr>
              <a:t>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4EC9B0"/>
                </a:solidFill>
                <a:latin typeface="Consolas" panose="020B0609020204030204" pitchFamily="49" charset="0"/>
                <a:ea typeface="맑은 고딕" panose="020B0503020000020004" pitchFamily="50" charset="-127"/>
              </a:rPr>
              <a:t>plt</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endParaRPr lang="en-US" altLang="ko-KR" sz="1600" dirty="0">
              <a:solidFill>
                <a:srgbClr val="D4D4D4"/>
              </a:solidFill>
              <a:latin typeface="Consolas" panose="020B0609020204030204" pitchFamily="49" charset="0"/>
              <a:ea typeface="맑은 고딕" panose="020B0503020000020004" pitchFamily="50" charset="-127"/>
            </a:endParaRPr>
          </a:p>
          <a:p>
            <a:pPr latinLnBrk="1"/>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dataset</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pd</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read_csv</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569CD6"/>
                </a:solidFill>
                <a:latin typeface="Consolas" panose="020B0609020204030204" pitchFamily="49" charset="0"/>
                <a:ea typeface="맑은 고딕" panose="020B0503020000020004" pitchFamily="50" charset="-127"/>
              </a:rPr>
              <a:t>r</a:t>
            </a:r>
            <a:r>
              <a:rPr lang="en-US" altLang="ko-KR" sz="1600" dirty="0">
                <a:solidFill>
                  <a:srgbClr val="D16969"/>
                </a:solidFill>
                <a:latin typeface="Consolas" panose="020B0609020204030204" pitchFamily="49" charset="0"/>
                <a:ea typeface="맑은 고딕" panose="020B0503020000020004" pitchFamily="50" charset="-127"/>
              </a:rPr>
              <a:t>'chap02/data/car_evaluation.csv'</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err="1">
                <a:solidFill>
                  <a:srgbClr val="9CDCFE"/>
                </a:solidFill>
                <a:latin typeface="Consolas" panose="020B0609020204030204" pitchFamily="49" charset="0"/>
                <a:ea typeface="맑은 고딕" panose="020B0503020000020004" pitchFamily="50" charset="-127"/>
              </a:rPr>
              <a:t>dataset.head</a:t>
            </a:r>
            <a:r>
              <a:rPr lang="en-US" altLang="ko-KR" sz="1600" dirty="0">
                <a:solidFill>
                  <a:srgbClr val="9CDCFE"/>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err="1">
                <a:solidFill>
                  <a:srgbClr val="9CDCFE"/>
                </a:solidFill>
                <a:latin typeface="Consolas" panose="020B0609020204030204" pitchFamily="49" charset="0"/>
                <a:ea typeface="맑은 고딕" panose="020B0503020000020004" pitchFamily="50" charset="-127"/>
              </a:rPr>
              <a:t>fig_size</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plt</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rcParams</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err="1">
                <a:solidFill>
                  <a:srgbClr val="CE9178"/>
                </a:solidFill>
                <a:latin typeface="Consolas" panose="020B0609020204030204" pitchFamily="49" charset="0"/>
                <a:ea typeface="맑은 고딕" panose="020B0503020000020004" pitchFamily="50" charset="-127"/>
              </a:rPr>
              <a:t>figure.figsize</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err="1">
                <a:solidFill>
                  <a:srgbClr val="9CDCFE"/>
                </a:solidFill>
                <a:latin typeface="Consolas" panose="020B0609020204030204" pitchFamily="49" charset="0"/>
                <a:ea typeface="맑은 고딕" panose="020B0503020000020004" pitchFamily="50" charset="-127"/>
              </a:rPr>
              <a:t>fig_size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0</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B5CEA8"/>
                </a:solidFill>
                <a:latin typeface="Consolas" panose="020B0609020204030204" pitchFamily="49" charset="0"/>
                <a:ea typeface="맑은 고딕" panose="020B0503020000020004" pitchFamily="50" charset="-127"/>
              </a:rPr>
              <a:t>8</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r>
              <a:rPr lang="en-US" altLang="ko-KR" sz="1600" dirty="0" err="1">
                <a:solidFill>
                  <a:srgbClr val="9CDCFE"/>
                </a:solidFill>
                <a:latin typeface="Consolas" panose="020B0609020204030204" pitchFamily="49" charset="0"/>
                <a:ea typeface="맑은 고딕" panose="020B0503020000020004" pitchFamily="50" charset="-127"/>
              </a:rPr>
              <a:t>fig_size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B5CEA8"/>
                </a:solidFill>
                <a:latin typeface="Consolas" panose="020B0609020204030204" pitchFamily="49" charset="0"/>
                <a:ea typeface="맑은 고딕" panose="020B0503020000020004" pitchFamily="50" charset="-127"/>
              </a:rPr>
              <a:t>6</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r>
              <a:rPr lang="en-US" altLang="ko-KR" sz="1600" dirty="0" err="1">
                <a:solidFill>
                  <a:srgbClr val="4EC9B0"/>
                </a:solidFill>
                <a:latin typeface="Consolas" panose="020B0609020204030204" pitchFamily="49" charset="0"/>
                <a:ea typeface="맑은 고딕" panose="020B0503020000020004" pitchFamily="50" charset="-127"/>
              </a:rPr>
              <a:t>plt</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9CDCFE"/>
                </a:solidFill>
                <a:latin typeface="Consolas" panose="020B0609020204030204" pitchFamily="49" charset="0"/>
                <a:ea typeface="맑은 고딕" panose="020B0503020000020004" pitchFamily="50" charset="-127"/>
              </a:rPr>
              <a:t>rcParams</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err="1">
                <a:solidFill>
                  <a:srgbClr val="CE9178"/>
                </a:solidFill>
                <a:latin typeface="Consolas" panose="020B0609020204030204" pitchFamily="49" charset="0"/>
                <a:ea typeface="맑은 고딕" panose="020B0503020000020004" pitchFamily="50" charset="-127"/>
              </a:rPr>
              <a:t>figure.figsize</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9CDCFE"/>
                </a:solidFill>
                <a:latin typeface="Consolas" panose="020B0609020204030204" pitchFamily="49" charset="0"/>
                <a:ea typeface="맑은 고딕" panose="020B0503020000020004" pitchFamily="50" charset="-127"/>
              </a:rPr>
              <a:t>fig_size</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r>
              <a:rPr lang="en-US" altLang="ko-KR" sz="1600" dirty="0" err="1">
                <a:solidFill>
                  <a:srgbClr val="9CDCFE"/>
                </a:solidFill>
                <a:latin typeface="Consolas" panose="020B0609020204030204" pitchFamily="49" charset="0"/>
                <a:ea typeface="맑은 고딕" panose="020B0503020000020004" pitchFamily="50" charset="-127"/>
              </a:rPr>
              <a:t>dataset</a:t>
            </a:r>
            <a:r>
              <a:rPr lang="en-US" altLang="ko-KR" sz="1600" dirty="0" err="1">
                <a:solidFill>
                  <a:srgbClr val="D4D4D4"/>
                </a:solidFill>
                <a:latin typeface="Consolas" panose="020B0609020204030204" pitchFamily="49" charset="0"/>
                <a:ea typeface="맑은 고딕" panose="020B0503020000020004" pitchFamily="50" charset="-127"/>
              </a:rPr>
              <a:t>.output.</a:t>
            </a:r>
            <a:r>
              <a:rPr lang="en-US" altLang="ko-KR" sz="1600" dirty="0" err="1">
                <a:solidFill>
                  <a:srgbClr val="DCDCAA"/>
                </a:solidFill>
                <a:latin typeface="Consolas" panose="020B0609020204030204" pitchFamily="49" charset="0"/>
                <a:ea typeface="맑은 고딕" panose="020B0503020000020004" pitchFamily="50" charset="-127"/>
              </a:rPr>
              <a:t>value_counts</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plot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kind</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'pie'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autopct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569CD6"/>
                </a:solidFill>
                <a:latin typeface="Consolas" panose="020B0609020204030204" pitchFamily="49" charset="0"/>
                <a:ea typeface="맑은 고딕" panose="020B0503020000020004" pitchFamily="50" charset="-127"/>
              </a:rPr>
              <a:t>%0.05f%%</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colors</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err="1">
                <a:solidFill>
                  <a:srgbClr val="CE9178"/>
                </a:solidFill>
                <a:latin typeface="Consolas" panose="020B0609020204030204" pitchFamily="49" charset="0"/>
                <a:ea typeface="맑은 고딕" panose="020B0503020000020004" pitchFamily="50" charset="-127"/>
              </a:rPr>
              <a:t>lightblue</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err="1">
                <a:solidFill>
                  <a:srgbClr val="CE9178"/>
                </a:solidFill>
                <a:latin typeface="Consolas" panose="020B0609020204030204" pitchFamily="49" charset="0"/>
                <a:ea typeface="맑은 고딕" panose="020B0503020000020004" pitchFamily="50" charset="-127"/>
              </a:rPr>
              <a:t>lightgreen</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'orange'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'pink'</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explode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0.05</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0.05</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0.05</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0.05</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err="1">
                <a:solidFill>
                  <a:srgbClr val="4EC9B0"/>
                </a:solidFill>
                <a:latin typeface="Consolas" panose="020B0609020204030204" pitchFamily="49" charset="0"/>
                <a:ea typeface="맑은 고딕" panose="020B0503020000020004" pitchFamily="50" charset="-127"/>
              </a:rPr>
              <a:t>plt</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p>
        </p:txBody>
      </p:sp>
      <p:pic>
        <p:nvPicPr>
          <p:cNvPr id="5" name="그림 4"/>
          <p:cNvPicPr>
            <a:picLocks noChangeAspect="1"/>
          </p:cNvPicPr>
          <p:nvPr/>
        </p:nvPicPr>
        <p:blipFill>
          <a:blip r:embed="rId2"/>
          <a:stretch>
            <a:fillRect/>
          </a:stretch>
        </p:blipFill>
        <p:spPr>
          <a:xfrm>
            <a:off x="4787806" y="3882935"/>
            <a:ext cx="3022694" cy="2902413"/>
          </a:xfrm>
          <a:prstGeom prst="rect">
            <a:avLst/>
          </a:prstGeom>
        </p:spPr>
      </p:pic>
    </p:spTree>
    <p:extLst>
      <p:ext uri="{BB962C8B-B14F-4D97-AF65-F5344CB8AC3E}">
        <p14:creationId xmlns:p14="http://schemas.microsoft.com/office/powerpoint/2010/main" val="18105604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데이터 준비</a:t>
            </a:r>
          </a:p>
        </p:txBody>
      </p:sp>
      <p:sp>
        <p:nvSpPr>
          <p:cNvPr id="3" name="내용 개체 틀 2"/>
          <p:cNvSpPr>
            <a:spLocks noGrp="1"/>
          </p:cNvSpPr>
          <p:nvPr>
            <p:ph idx="1"/>
          </p:nvPr>
        </p:nvSpPr>
        <p:spPr/>
        <p:txBody>
          <a:bodyPr/>
          <a:lstStyle/>
          <a:p>
            <a:r>
              <a:rPr lang="ko-KR" altLang="en-US" dirty="0" err="1"/>
              <a:t>커스텀</a:t>
            </a:r>
            <a:r>
              <a:rPr lang="ko-KR" altLang="en-US"/>
              <a:t> 데이터 셋 준비</a:t>
            </a:r>
          </a:p>
        </p:txBody>
      </p:sp>
      <p:pic>
        <p:nvPicPr>
          <p:cNvPr id="4" name="그림 3"/>
          <p:cNvPicPr>
            <a:picLocks noChangeAspect="1"/>
          </p:cNvPicPr>
          <p:nvPr/>
        </p:nvPicPr>
        <p:blipFill>
          <a:blip r:embed="rId2"/>
          <a:stretch>
            <a:fillRect/>
          </a:stretch>
        </p:blipFill>
        <p:spPr>
          <a:xfrm>
            <a:off x="1155527" y="1260364"/>
            <a:ext cx="7946708" cy="5115036"/>
          </a:xfrm>
          <a:prstGeom prst="rect">
            <a:avLst/>
          </a:prstGeom>
        </p:spPr>
      </p:pic>
    </p:spTree>
    <p:extLst>
      <p:ext uri="{BB962C8B-B14F-4D97-AF65-F5344CB8AC3E}">
        <p14:creationId xmlns:p14="http://schemas.microsoft.com/office/powerpoint/2010/main" val="35223024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데이터 준비</a:t>
            </a:r>
          </a:p>
        </p:txBody>
      </p:sp>
      <p:sp>
        <p:nvSpPr>
          <p:cNvPr id="3" name="내용 개체 틀 2"/>
          <p:cNvSpPr>
            <a:spLocks noGrp="1"/>
          </p:cNvSpPr>
          <p:nvPr>
            <p:ph idx="1"/>
          </p:nvPr>
        </p:nvSpPr>
        <p:spPr/>
        <p:txBody>
          <a:bodyPr/>
          <a:lstStyle/>
          <a:p>
            <a:r>
              <a:rPr lang="en-US" altLang="ko-KR" dirty="0"/>
              <a:t>MNIST </a:t>
            </a:r>
            <a:r>
              <a:rPr lang="ko-KR" altLang="en-US" dirty="0"/>
              <a:t>에서 제공하는 데이터 받기</a:t>
            </a:r>
          </a:p>
        </p:txBody>
      </p:sp>
      <p:pic>
        <p:nvPicPr>
          <p:cNvPr id="4" name="그림 3"/>
          <p:cNvPicPr>
            <a:picLocks noChangeAspect="1"/>
          </p:cNvPicPr>
          <p:nvPr/>
        </p:nvPicPr>
        <p:blipFill>
          <a:blip r:embed="rId2"/>
          <a:stretch>
            <a:fillRect/>
          </a:stretch>
        </p:blipFill>
        <p:spPr>
          <a:xfrm>
            <a:off x="790356" y="1400113"/>
            <a:ext cx="8541189" cy="2419474"/>
          </a:xfrm>
          <a:prstGeom prst="rect">
            <a:avLst/>
          </a:prstGeom>
        </p:spPr>
      </p:pic>
    </p:spTree>
    <p:extLst>
      <p:ext uri="{BB962C8B-B14F-4D97-AF65-F5344CB8AC3E}">
        <p14:creationId xmlns:p14="http://schemas.microsoft.com/office/powerpoint/2010/main" val="2499595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2FC5DD-913C-95DF-6FF5-201DFAE0E765}"/>
              </a:ext>
            </a:extLst>
          </p:cNvPr>
          <p:cNvSpPr>
            <a:spLocks noGrp="1"/>
          </p:cNvSpPr>
          <p:nvPr>
            <p:ph type="title"/>
          </p:nvPr>
        </p:nvSpPr>
        <p:spPr/>
        <p:txBody>
          <a:bodyPr/>
          <a:lstStyle/>
          <a:p>
            <a:r>
              <a:rPr lang="ko-KR" altLang="en-US" dirty="0"/>
              <a:t>기반 기술 </a:t>
            </a:r>
            <a:r>
              <a:rPr lang="en-US" altLang="ko-KR" dirty="0"/>
              <a:t>- 10. </a:t>
            </a:r>
            <a:r>
              <a:rPr lang="ko-KR" altLang="en-US" dirty="0"/>
              <a:t>지속 가능성 및 친환경 기술</a:t>
            </a:r>
          </a:p>
        </p:txBody>
      </p:sp>
      <p:sp>
        <p:nvSpPr>
          <p:cNvPr id="3" name="내용 개체 틀 2">
            <a:extLst>
              <a:ext uri="{FF2B5EF4-FFF2-40B4-BE49-F238E27FC236}">
                <a16:creationId xmlns:a16="http://schemas.microsoft.com/office/drawing/2014/main" id="{D471FA00-6549-DE8E-873B-46144A10691E}"/>
              </a:ext>
            </a:extLst>
          </p:cNvPr>
          <p:cNvSpPr>
            <a:spLocks noGrp="1"/>
          </p:cNvSpPr>
          <p:nvPr>
            <p:ph idx="1"/>
          </p:nvPr>
        </p:nvSpPr>
        <p:spPr>
          <a:xfrm>
            <a:off x="495300" y="1397482"/>
            <a:ext cx="4705350" cy="4469341"/>
          </a:xfrm>
        </p:spPr>
        <p:txBody>
          <a:bodyPr/>
          <a:lstStyle/>
          <a:p>
            <a:r>
              <a:rPr lang="ko-KR" altLang="en-US" dirty="0"/>
              <a:t>친환경 재료 및 설계</a:t>
            </a:r>
            <a:r>
              <a:rPr lang="en-US" altLang="ko-KR" dirty="0"/>
              <a:t>: </a:t>
            </a:r>
          </a:p>
          <a:p>
            <a:pPr lvl="1"/>
            <a:r>
              <a:rPr lang="ko-KR" altLang="en-US" dirty="0"/>
              <a:t>전자기기와 인프라가 환경에 미치는 영향을 최소화하는 기술</a:t>
            </a:r>
            <a:r>
              <a:rPr lang="en-US" altLang="ko-KR" dirty="0"/>
              <a:t>.</a:t>
            </a:r>
          </a:p>
          <a:p>
            <a:r>
              <a:rPr lang="ko-KR" altLang="en-US" dirty="0"/>
              <a:t>재활용 및 자원 관리</a:t>
            </a:r>
            <a:r>
              <a:rPr lang="en-US" altLang="ko-KR" dirty="0"/>
              <a:t>: </a:t>
            </a:r>
          </a:p>
          <a:p>
            <a:pPr lvl="1"/>
            <a:r>
              <a:rPr lang="ko-KR" altLang="en-US" dirty="0"/>
              <a:t>스마트시티 내 자원의 효율적 사용과 재활용을 촉진하는 기술</a:t>
            </a:r>
            <a:r>
              <a:rPr lang="en-US" altLang="ko-KR" dirty="0"/>
              <a:t>.</a:t>
            </a:r>
          </a:p>
          <a:p>
            <a:r>
              <a:rPr lang="ko-KR" altLang="en-US" dirty="0"/>
              <a:t>스마트 팜 관리</a:t>
            </a:r>
            <a:r>
              <a:rPr lang="en-US" altLang="ko-KR" dirty="0"/>
              <a:t>:</a:t>
            </a:r>
          </a:p>
          <a:p>
            <a:pPr lvl="1"/>
            <a:r>
              <a:rPr lang="ko-KR" altLang="en-US" dirty="0"/>
              <a:t>온도</a:t>
            </a:r>
            <a:r>
              <a:rPr lang="en-US" altLang="ko-KR" dirty="0"/>
              <a:t>, </a:t>
            </a:r>
            <a:r>
              <a:rPr lang="ko-KR" altLang="en-US" dirty="0"/>
              <a:t>습도</a:t>
            </a:r>
            <a:r>
              <a:rPr lang="en-US" altLang="ko-KR" dirty="0"/>
              <a:t>, </a:t>
            </a:r>
            <a:r>
              <a:rPr lang="ko-KR" altLang="en-US" dirty="0"/>
              <a:t>토양 수분</a:t>
            </a:r>
            <a:r>
              <a:rPr lang="en-US" altLang="ko-KR" dirty="0"/>
              <a:t>, CO2 </a:t>
            </a:r>
            <a:r>
              <a:rPr lang="ko-KR" altLang="en-US" dirty="0"/>
              <a:t>수준 등을 모니터링하기 위한 센서 기술</a:t>
            </a:r>
            <a:endParaRPr lang="en-US" altLang="ko-KR" dirty="0"/>
          </a:p>
          <a:p>
            <a:pPr lvl="1"/>
            <a:r>
              <a:rPr lang="ko-KR" altLang="en-US" dirty="0"/>
              <a:t>실시간으로 농작물의 상태를 모니터링하고</a:t>
            </a:r>
            <a:r>
              <a:rPr lang="en-US" altLang="ko-KR" dirty="0"/>
              <a:t>, </a:t>
            </a:r>
            <a:r>
              <a:rPr lang="ko-KR" altLang="en-US" dirty="0"/>
              <a:t>데이터를 수집하여 자동으로 환경을 제어</a:t>
            </a:r>
          </a:p>
        </p:txBody>
      </p:sp>
      <p:pic>
        <p:nvPicPr>
          <p:cNvPr id="10242" name="Picture 2">
            <a:extLst>
              <a:ext uri="{FF2B5EF4-FFF2-40B4-BE49-F238E27FC236}">
                <a16:creationId xmlns:a16="http://schemas.microsoft.com/office/drawing/2014/main" id="{D29955B2-2449-E39C-CFC4-F51BAE29B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100" y="1397482"/>
            <a:ext cx="4602163" cy="343628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확대이미지">
            <a:extLst>
              <a:ext uri="{FF2B5EF4-FFF2-40B4-BE49-F238E27FC236}">
                <a16:creationId xmlns:a16="http://schemas.microsoft.com/office/drawing/2014/main" id="{6A001CEE-388E-01B7-99FA-810FF9B03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75" y="3939511"/>
            <a:ext cx="4052853" cy="194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9764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모델 정의</a:t>
            </a:r>
          </a:p>
        </p:txBody>
      </p:sp>
      <p:sp>
        <p:nvSpPr>
          <p:cNvPr id="3" name="내용 개체 틀 2"/>
          <p:cNvSpPr>
            <a:spLocks noGrp="1"/>
          </p:cNvSpPr>
          <p:nvPr>
            <p:ph idx="1"/>
          </p:nvPr>
        </p:nvSpPr>
        <p:spPr/>
        <p:txBody>
          <a:bodyPr/>
          <a:lstStyle/>
          <a:p>
            <a:r>
              <a:rPr lang="ko-KR" altLang="en-US" dirty="0"/>
              <a:t>계층</a:t>
            </a:r>
            <a:endParaRPr lang="en-US" altLang="ko-KR" dirty="0"/>
          </a:p>
          <a:p>
            <a:pPr lvl="1"/>
            <a:r>
              <a:rPr lang="ko-KR" altLang="en-US" dirty="0"/>
              <a:t>모듈 또는 모듈을 구성하는 한 개의 계층으로 </a:t>
            </a:r>
            <a:r>
              <a:rPr lang="ko-KR" altLang="en-US" dirty="0" err="1"/>
              <a:t>합성곱층</a:t>
            </a:r>
            <a:r>
              <a:rPr lang="en-US" altLang="ko-KR" dirty="0"/>
              <a:t>, </a:t>
            </a:r>
            <a:r>
              <a:rPr lang="ko-KR" altLang="en-US" dirty="0" err="1"/>
              <a:t>선형계층</a:t>
            </a:r>
            <a:r>
              <a:rPr lang="ko-KR" altLang="en-US" dirty="0"/>
              <a:t> 등이 있음</a:t>
            </a:r>
            <a:endParaRPr lang="en-US" altLang="ko-KR" dirty="0"/>
          </a:p>
          <a:p>
            <a:pPr lvl="1"/>
            <a:endParaRPr lang="en-US" altLang="ko-KR" dirty="0"/>
          </a:p>
          <a:p>
            <a:r>
              <a:rPr lang="ko-KR" altLang="en-US" dirty="0"/>
              <a:t>모듈</a:t>
            </a:r>
            <a:endParaRPr lang="en-US" altLang="ko-KR" dirty="0"/>
          </a:p>
          <a:p>
            <a:pPr lvl="1"/>
            <a:r>
              <a:rPr lang="ko-KR" altLang="en-US" dirty="0"/>
              <a:t>한 개 이상의 계층이 모여서 구성된 것으로</a:t>
            </a:r>
            <a:r>
              <a:rPr lang="en-US" altLang="ko-KR" dirty="0"/>
              <a:t>, </a:t>
            </a:r>
            <a:r>
              <a:rPr lang="ko-KR" altLang="en-US" dirty="0"/>
              <a:t>모듈이 모여 새로운 모듈을 </a:t>
            </a:r>
            <a:r>
              <a:rPr lang="ko-KR" altLang="en-US" dirty="0" err="1"/>
              <a:t>만듬</a:t>
            </a:r>
            <a:endParaRPr lang="en-US" altLang="ko-KR" dirty="0"/>
          </a:p>
          <a:p>
            <a:endParaRPr lang="en-US" altLang="ko-KR" dirty="0"/>
          </a:p>
          <a:p>
            <a:r>
              <a:rPr lang="ko-KR" altLang="en-US" dirty="0"/>
              <a:t>모델</a:t>
            </a:r>
            <a:endParaRPr lang="en-US" altLang="ko-KR" dirty="0"/>
          </a:p>
          <a:p>
            <a:pPr lvl="1"/>
            <a:r>
              <a:rPr lang="ko-KR" altLang="en-US" dirty="0"/>
              <a:t>최종적으로 원하는 네트워크로</a:t>
            </a:r>
            <a:r>
              <a:rPr lang="en-US" altLang="ko-KR" dirty="0"/>
              <a:t>, </a:t>
            </a:r>
            <a:r>
              <a:rPr lang="ko-KR" altLang="en-US" dirty="0"/>
              <a:t>한 개의 모듈이 모델이 될 수도 있음</a:t>
            </a:r>
            <a:endParaRPr lang="en-US" altLang="ko-KR" dirty="0"/>
          </a:p>
          <a:p>
            <a:endParaRPr lang="en-US" altLang="ko-KR" dirty="0"/>
          </a:p>
          <a:p>
            <a:endParaRPr lang="en-US" altLang="ko-KR" dirty="0"/>
          </a:p>
          <a:p>
            <a:r>
              <a:rPr lang="ko-KR" altLang="en-US" dirty="0"/>
              <a:t>단순 신경망을 정의 하는 방법</a:t>
            </a:r>
            <a:endParaRPr lang="en-US" altLang="ko-KR" dirty="0"/>
          </a:p>
        </p:txBody>
      </p:sp>
      <p:pic>
        <p:nvPicPr>
          <p:cNvPr id="4" name="그림 3"/>
          <p:cNvPicPr>
            <a:picLocks noChangeAspect="1"/>
          </p:cNvPicPr>
          <p:nvPr/>
        </p:nvPicPr>
        <p:blipFill>
          <a:blip r:embed="rId2"/>
          <a:stretch>
            <a:fillRect/>
          </a:stretch>
        </p:blipFill>
        <p:spPr>
          <a:xfrm>
            <a:off x="1161914" y="4289398"/>
            <a:ext cx="7674847" cy="1558953"/>
          </a:xfrm>
          <a:prstGeom prst="rect">
            <a:avLst/>
          </a:prstGeom>
        </p:spPr>
      </p:pic>
    </p:spTree>
    <p:extLst>
      <p:ext uri="{BB962C8B-B14F-4D97-AF65-F5344CB8AC3E}">
        <p14:creationId xmlns:p14="http://schemas.microsoft.com/office/powerpoint/2010/main" val="27182560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모델 정의</a:t>
            </a:r>
          </a:p>
        </p:txBody>
      </p:sp>
      <p:sp>
        <p:nvSpPr>
          <p:cNvPr id="3" name="내용 개체 틀 2"/>
          <p:cNvSpPr>
            <a:spLocks noGrp="1"/>
          </p:cNvSpPr>
          <p:nvPr>
            <p:ph idx="1"/>
          </p:nvPr>
        </p:nvSpPr>
        <p:spPr/>
        <p:txBody>
          <a:bodyPr/>
          <a:lstStyle/>
          <a:p>
            <a:r>
              <a:rPr lang="en-US" altLang="ko-KR" dirty="0" err="1"/>
              <a:t>nn.Model</a:t>
            </a:r>
            <a:r>
              <a:rPr lang="en-US" altLang="ko-KR" dirty="0"/>
              <a:t>() </a:t>
            </a:r>
            <a:r>
              <a:rPr lang="ko-KR" altLang="en-US" dirty="0"/>
              <a:t>을 상속 하여 정의</a:t>
            </a:r>
          </a:p>
        </p:txBody>
      </p:sp>
      <p:pic>
        <p:nvPicPr>
          <p:cNvPr id="4" name="그림 3"/>
          <p:cNvPicPr>
            <a:picLocks noChangeAspect="1"/>
          </p:cNvPicPr>
          <p:nvPr/>
        </p:nvPicPr>
        <p:blipFill>
          <a:blip r:embed="rId2"/>
          <a:stretch>
            <a:fillRect/>
          </a:stretch>
        </p:blipFill>
        <p:spPr>
          <a:xfrm>
            <a:off x="1450891" y="1454095"/>
            <a:ext cx="5469966" cy="3568755"/>
          </a:xfrm>
          <a:prstGeom prst="rect">
            <a:avLst/>
          </a:prstGeom>
        </p:spPr>
      </p:pic>
    </p:spTree>
    <p:extLst>
      <p:ext uri="{BB962C8B-B14F-4D97-AF65-F5344CB8AC3E}">
        <p14:creationId xmlns:p14="http://schemas.microsoft.com/office/powerpoint/2010/main" val="302068874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모델 정의</a:t>
            </a:r>
          </a:p>
        </p:txBody>
      </p:sp>
      <p:sp>
        <p:nvSpPr>
          <p:cNvPr id="3" name="내용 개체 틀 2"/>
          <p:cNvSpPr>
            <a:spLocks noGrp="1"/>
          </p:cNvSpPr>
          <p:nvPr>
            <p:ph idx="1"/>
          </p:nvPr>
        </p:nvSpPr>
        <p:spPr/>
        <p:txBody>
          <a:bodyPr/>
          <a:lstStyle/>
          <a:p>
            <a:r>
              <a:rPr lang="en-US" altLang="ko-KR" dirty="0"/>
              <a:t>Sequential </a:t>
            </a:r>
            <a:r>
              <a:rPr lang="ko-KR" altLang="en-US" dirty="0"/>
              <a:t>신경망을 정의</a:t>
            </a:r>
          </a:p>
        </p:txBody>
      </p:sp>
      <p:pic>
        <p:nvPicPr>
          <p:cNvPr id="4" name="그림 3"/>
          <p:cNvPicPr>
            <a:picLocks noChangeAspect="1"/>
          </p:cNvPicPr>
          <p:nvPr/>
        </p:nvPicPr>
        <p:blipFill>
          <a:blip r:embed="rId2"/>
          <a:stretch>
            <a:fillRect/>
          </a:stretch>
        </p:blipFill>
        <p:spPr>
          <a:xfrm>
            <a:off x="1673083" y="1285772"/>
            <a:ext cx="7394717" cy="5369466"/>
          </a:xfrm>
          <a:prstGeom prst="rect">
            <a:avLst/>
          </a:prstGeom>
        </p:spPr>
      </p:pic>
    </p:spTree>
    <p:extLst>
      <p:ext uri="{BB962C8B-B14F-4D97-AF65-F5344CB8AC3E}">
        <p14:creationId xmlns:p14="http://schemas.microsoft.com/office/powerpoint/2010/main" val="24338819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모델의 </a:t>
            </a:r>
            <a:r>
              <a:rPr lang="ko-KR" altLang="en-US" dirty="0" err="1"/>
              <a:t>파라미터</a:t>
            </a:r>
            <a:r>
              <a:rPr lang="ko-KR" altLang="en-US" dirty="0"/>
              <a:t> 정의</a:t>
            </a:r>
          </a:p>
        </p:txBody>
      </p:sp>
      <p:sp>
        <p:nvSpPr>
          <p:cNvPr id="3" name="내용 개체 틀 2"/>
          <p:cNvSpPr>
            <a:spLocks noGrp="1"/>
          </p:cNvSpPr>
          <p:nvPr>
            <p:ph idx="1"/>
          </p:nvPr>
        </p:nvSpPr>
        <p:spPr/>
        <p:txBody>
          <a:bodyPr>
            <a:normAutofit fontScale="92500" lnSpcReduction="10000"/>
          </a:bodyPr>
          <a:lstStyle/>
          <a:p>
            <a:r>
              <a:rPr lang="ko-KR" altLang="en-US" dirty="0"/>
              <a:t>손실 함수</a:t>
            </a:r>
            <a:r>
              <a:rPr lang="en-US" altLang="ko-KR" dirty="0"/>
              <a:t>: </a:t>
            </a:r>
            <a:r>
              <a:rPr lang="ko-KR" altLang="en-US" dirty="0"/>
              <a:t>학습 하는 동안 출력과 실제 값 사이의 오차 </a:t>
            </a:r>
            <a:endParaRPr lang="en-US" altLang="ko-KR" dirty="0"/>
          </a:p>
          <a:p>
            <a:pPr lvl="1"/>
            <a:r>
              <a:rPr lang="en-US" altLang="ko-KR" dirty="0" err="1"/>
              <a:t>BCELoss</a:t>
            </a:r>
            <a:r>
              <a:rPr lang="en-US" altLang="ko-KR" dirty="0"/>
              <a:t>: </a:t>
            </a:r>
            <a:r>
              <a:rPr lang="ko-KR" altLang="en-US" dirty="0"/>
              <a:t>이진 분류를 위해 사용</a:t>
            </a:r>
          </a:p>
          <a:p>
            <a:pPr lvl="1"/>
            <a:r>
              <a:rPr lang="en-US" altLang="ko-KR" dirty="0" err="1"/>
              <a:t>CrossEntropyLoss</a:t>
            </a:r>
            <a:r>
              <a:rPr lang="en-US" altLang="ko-KR" dirty="0"/>
              <a:t>: </a:t>
            </a:r>
            <a:r>
              <a:rPr lang="ko-KR" altLang="en-US" dirty="0"/>
              <a:t>다중 클래스 분류를 위해 사용</a:t>
            </a:r>
          </a:p>
          <a:p>
            <a:pPr lvl="1"/>
            <a:r>
              <a:rPr lang="en-US" altLang="ko-KR" dirty="0" err="1"/>
              <a:t>MSELoss</a:t>
            </a:r>
            <a:r>
              <a:rPr lang="en-US" altLang="ko-KR" dirty="0"/>
              <a:t>: </a:t>
            </a:r>
            <a:r>
              <a:rPr lang="ko-KR" altLang="en-US" dirty="0"/>
              <a:t>회귀 모델에서 사용</a:t>
            </a:r>
            <a:endParaRPr lang="en-US" altLang="ko-KR" dirty="0"/>
          </a:p>
          <a:p>
            <a:r>
              <a:rPr lang="ko-KR" altLang="en-US" dirty="0" err="1"/>
              <a:t>옵티마이저</a:t>
            </a:r>
            <a:r>
              <a:rPr lang="ko-KR" altLang="en-US" dirty="0"/>
              <a:t> </a:t>
            </a:r>
            <a:r>
              <a:rPr lang="en-US" altLang="ko-KR" dirty="0"/>
              <a:t>(optimizer): </a:t>
            </a:r>
            <a:r>
              <a:rPr lang="ko-KR" altLang="en-US" dirty="0"/>
              <a:t>데이터와 손실 함수로 모델의 업데이트 방법을 결정</a:t>
            </a:r>
            <a:endParaRPr lang="en-US" altLang="ko-KR" dirty="0"/>
          </a:p>
          <a:p>
            <a:pPr lvl="1"/>
            <a:r>
              <a:rPr lang="en-US" altLang="ko-KR" dirty="0" err="1"/>
              <a:t>torch.optim.Optimizer</a:t>
            </a:r>
            <a:r>
              <a:rPr lang="en-US" altLang="ko-KR" dirty="0"/>
              <a:t>(</a:t>
            </a:r>
            <a:r>
              <a:rPr lang="en-US" altLang="ko-KR" dirty="0" err="1"/>
              <a:t>params</a:t>
            </a:r>
            <a:r>
              <a:rPr lang="en-US" altLang="ko-KR" dirty="0"/>
              <a:t>, defaults)</a:t>
            </a:r>
            <a:r>
              <a:rPr lang="ko-KR" altLang="en-US" dirty="0"/>
              <a:t>는 모든 </a:t>
            </a:r>
            <a:r>
              <a:rPr lang="ko-KR" altLang="en-US" dirty="0" err="1"/>
              <a:t>옵티마이저의</a:t>
            </a:r>
            <a:r>
              <a:rPr lang="ko-KR" altLang="en-US" dirty="0"/>
              <a:t> 기본이 되는 클래스</a:t>
            </a:r>
            <a:endParaRPr lang="en-US" altLang="ko-KR" dirty="0"/>
          </a:p>
          <a:p>
            <a:pPr lvl="1"/>
            <a:r>
              <a:rPr lang="en-US" altLang="ko-KR" dirty="0" err="1"/>
              <a:t>zero_grad</a:t>
            </a:r>
            <a:r>
              <a:rPr lang="en-US" altLang="ko-KR" dirty="0"/>
              <a:t>()</a:t>
            </a:r>
            <a:r>
              <a:rPr lang="ko-KR" altLang="en-US" dirty="0"/>
              <a:t> 메서드는 </a:t>
            </a:r>
            <a:r>
              <a:rPr lang="ko-KR" altLang="en-US" dirty="0" err="1"/>
              <a:t>옵티마이저에</a:t>
            </a:r>
            <a:r>
              <a:rPr lang="ko-KR" altLang="en-US" dirty="0"/>
              <a:t> 사용된 파라미터들의 기울기 </a:t>
            </a:r>
            <a:r>
              <a:rPr lang="en-US" altLang="ko-KR" dirty="0"/>
              <a:t>(gradient)</a:t>
            </a:r>
            <a:r>
              <a:rPr lang="ko-KR" altLang="en-US" dirty="0"/>
              <a:t>를 </a:t>
            </a:r>
            <a:r>
              <a:rPr lang="en-US" altLang="ko-KR" dirty="0"/>
              <a:t>0</a:t>
            </a:r>
            <a:r>
              <a:rPr lang="ko-KR" altLang="en-US" dirty="0"/>
              <a:t>으로 </a:t>
            </a:r>
            <a:r>
              <a:rPr lang="ko-KR" altLang="en-US" dirty="0" err="1"/>
              <a:t>만듬</a:t>
            </a:r>
            <a:endParaRPr lang="en-US" altLang="ko-KR" dirty="0"/>
          </a:p>
          <a:p>
            <a:pPr lvl="1"/>
            <a:r>
              <a:rPr lang="en-US" altLang="ko-KR" dirty="0" err="1"/>
              <a:t>torch.optim.lr_scheduler</a:t>
            </a:r>
            <a:r>
              <a:rPr lang="ko-KR" altLang="en-US" dirty="0"/>
              <a:t>는 </a:t>
            </a:r>
            <a:r>
              <a:rPr lang="ko-KR" altLang="en-US" dirty="0" err="1"/>
              <a:t>에포크에</a:t>
            </a:r>
            <a:r>
              <a:rPr lang="ko-KR" altLang="en-US" dirty="0"/>
              <a:t> 따라 </a:t>
            </a:r>
            <a:r>
              <a:rPr lang="ko-KR" altLang="en-US" dirty="0" err="1"/>
              <a:t>학습률을</a:t>
            </a:r>
            <a:r>
              <a:rPr lang="ko-KR" altLang="en-US" dirty="0"/>
              <a:t> 조절</a:t>
            </a:r>
            <a:endParaRPr lang="en-US" altLang="ko-KR" dirty="0"/>
          </a:p>
          <a:p>
            <a:pPr lvl="1"/>
            <a:r>
              <a:rPr lang="ko-KR" altLang="en-US" dirty="0" err="1"/>
              <a:t>옵티마이저에</a:t>
            </a:r>
            <a:r>
              <a:rPr lang="ko-KR" altLang="en-US" dirty="0"/>
              <a:t> 사용되는 종류</a:t>
            </a:r>
            <a:endParaRPr lang="en-US" altLang="ko-KR" dirty="0"/>
          </a:p>
          <a:p>
            <a:r>
              <a:rPr lang="ko-KR" altLang="en-US" dirty="0" err="1"/>
              <a:t>학습률</a:t>
            </a:r>
            <a:r>
              <a:rPr lang="ko-KR" altLang="en-US" dirty="0"/>
              <a:t> 스케줄러 </a:t>
            </a:r>
            <a:r>
              <a:rPr lang="en-US" altLang="ko-KR" dirty="0"/>
              <a:t>(learning rate scheduler): </a:t>
            </a:r>
            <a:r>
              <a:rPr lang="ko-KR" altLang="en-US" dirty="0" err="1"/>
              <a:t>에포크</a:t>
            </a:r>
            <a:r>
              <a:rPr lang="ko-KR" altLang="en-US" dirty="0"/>
              <a:t> 학습 중 </a:t>
            </a:r>
            <a:r>
              <a:rPr lang="ko-KR" altLang="en-US" dirty="0" err="1"/>
              <a:t>학습률</a:t>
            </a:r>
            <a:r>
              <a:rPr lang="ko-KR" altLang="en-US" dirty="0"/>
              <a:t> 조정</a:t>
            </a:r>
            <a:endParaRPr lang="en-US" altLang="ko-KR" dirty="0"/>
          </a:p>
          <a:p>
            <a:pPr lvl="1"/>
            <a:r>
              <a:rPr lang="ko-KR" altLang="en-US" dirty="0"/>
              <a:t> </a:t>
            </a:r>
            <a:r>
              <a:rPr lang="en-US" altLang="ko-KR" dirty="0" err="1"/>
              <a:t>optim.lr_scheduler.LambdaLR</a:t>
            </a:r>
            <a:r>
              <a:rPr lang="en-US" altLang="ko-KR" dirty="0"/>
              <a:t>: </a:t>
            </a:r>
            <a:r>
              <a:rPr lang="ko-KR" altLang="en-US" dirty="0"/>
              <a:t>람다 </a:t>
            </a:r>
            <a:r>
              <a:rPr lang="en-US" altLang="ko-KR" dirty="0"/>
              <a:t>(lambda)</a:t>
            </a:r>
            <a:r>
              <a:rPr lang="ko-KR" altLang="en-US" dirty="0"/>
              <a:t> 함수를 이용하여 그 함수의 결과를 </a:t>
            </a:r>
            <a:r>
              <a:rPr lang="ko-KR" altLang="en-US" dirty="0" err="1"/>
              <a:t>학습률로</a:t>
            </a:r>
            <a:r>
              <a:rPr lang="ko-KR" altLang="en-US" dirty="0"/>
              <a:t> 설정합니다</a:t>
            </a:r>
            <a:r>
              <a:rPr lang="en-US" altLang="ko-KR" dirty="0"/>
              <a:t>.</a:t>
            </a:r>
          </a:p>
          <a:p>
            <a:pPr lvl="1"/>
            <a:r>
              <a:rPr lang="en-US" altLang="ko-KR" dirty="0" err="1"/>
              <a:t>optim.lr_scheduler.StepLR</a:t>
            </a:r>
            <a:r>
              <a:rPr lang="en-US" altLang="ko-KR" dirty="0"/>
              <a:t>: </a:t>
            </a:r>
            <a:r>
              <a:rPr lang="ko-KR" altLang="en-US" dirty="0"/>
              <a:t>특정 단계 </a:t>
            </a:r>
            <a:r>
              <a:rPr lang="en-US" altLang="ko-KR" dirty="0"/>
              <a:t>(step)</a:t>
            </a:r>
            <a:r>
              <a:rPr lang="ko-KR" altLang="en-US" dirty="0"/>
              <a:t>마다 </a:t>
            </a:r>
            <a:r>
              <a:rPr lang="ko-KR" altLang="en-US" dirty="0" err="1"/>
              <a:t>학습률을</a:t>
            </a:r>
            <a:r>
              <a:rPr lang="ko-KR" altLang="en-US" dirty="0"/>
              <a:t> 감마 </a:t>
            </a:r>
            <a:r>
              <a:rPr lang="en-US" altLang="ko-KR" dirty="0"/>
              <a:t>(gamma)</a:t>
            </a:r>
            <a:r>
              <a:rPr lang="ko-KR" altLang="en-US" dirty="0"/>
              <a:t> 비율만큼 감소시킵니다</a:t>
            </a:r>
            <a:r>
              <a:rPr lang="en-US" altLang="ko-KR" dirty="0"/>
              <a:t>.</a:t>
            </a:r>
          </a:p>
          <a:p>
            <a:pPr lvl="1"/>
            <a:r>
              <a:rPr lang="en-US" altLang="ko-KR" dirty="0" err="1"/>
              <a:t>optim.lr_scheduler.MultiStepLR</a:t>
            </a:r>
            <a:r>
              <a:rPr lang="en-US" altLang="ko-KR" dirty="0"/>
              <a:t>: </a:t>
            </a:r>
            <a:r>
              <a:rPr lang="en-US" altLang="ko-KR" dirty="0" err="1"/>
              <a:t>StepLR</a:t>
            </a:r>
            <a:r>
              <a:rPr lang="ko-KR" altLang="en-US" dirty="0"/>
              <a:t>과 비슷하지만 특정 단계가 아닌 지정된 </a:t>
            </a:r>
            <a:r>
              <a:rPr lang="ko-KR" altLang="en-US" dirty="0" err="1"/>
              <a:t>에포크에만</a:t>
            </a:r>
            <a:r>
              <a:rPr lang="ko-KR" altLang="en-US" dirty="0"/>
              <a:t> 감마 비율로 감소시킵니다</a:t>
            </a:r>
            <a:r>
              <a:rPr lang="en-US" altLang="ko-KR" dirty="0"/>
              <a:t>.</a:t>
            </a:r>
          </a:p>
          <a:p>
            <a:pPr lvl="1"/>
            <a:r>
              <a:rPr lang="en-US" altLang="ko-KR" dirty="0" err="1"/>
              <a:t>optim.lr_scheduler.ExponentialLR</a:t>
            </a:r>
            <a:r>
              <a:rPr lang="en-US" altLang="ko-KR" dirty="0"/>
              <a:t>: </a:t>
            </a:r>
            <a:r>
              <a:rPr lang="ko-KR" altLang="en-US" dirty="0" err="1"/>
              <a:t>에포크마다</a:t>
            </a:r>
            <a:r>
              <a:rPr lang="ko-KR" altLang="en-US" dirty="0"/>
              <a:t> 이전 </a:t>
            </a:r>
            <a:r>
              <a:rPr lang="ko-KR" altLang="en-US" dirty="0" err="1"/>
              <a:t>학습률에</a:t>
            </a:r>
            <a:r>
              <a:rPr lang="ko-KR" altLang="en-US" dirty="0"/>
              <a:t> 감마만큼 곱합니다</a:t>
            </a:r>
            <a:r>
              <a:rPr lang="en-US" altLang="ko-KR" dirty="0"/>
              <a:t>.</a:t>
            </a:r>
          </a:p>
          <a:p>
            <a:pPr lvl="1"/>
            <a:r>
              <a:rPr lang="en-US" altLang="ko-KR" dirty="0" err="1"/>
              <a:t>optim.lr_scheduler.CosineAnnealingLR</a:t>
            </a:r>
            <a:r>
              <a:rPr lang="en-US" altLang="ko-KR" dirty="0"/>
              <a:t>: </a:t>
            </a:r>
            <a:r>
              <a:rPr lang="ko-KR" altLang="en-US" dirty="0" err="1"/>
              <a:t>학습률을</a:t>
            </a:r>
            <a:r>
              <a:rPr lang="ko-KR" altLang="en-US" dirty="0"/>
              <a:t> 코사인 </a:t>
            </a:r>
            <a:r>
              <a:rPr lang="en-US" altLang="ko-KR" dirty="0"/>
              <a:t>(cosine)</a:t>
            </a:r>
            <a:r>
              <a:rPr lang="ko-KR" altLang="en-US" dirty="0"/>
              <a:t> 함수의 형태처럼 변화시킵니다</a:t>
            </a:r>
            <a:r>
              <a:rPr lang="en-US" altLang="ko-KR" dirty="0"/>
              <a:t>. </a:t>
            </a:r>
            <a:r>
              <a:rPr lang="ko-KR" altLang="en-US" dirty="0"/>
              <a:t>따라서 </a:t>
            </a:r>
            <a:r>
              <a:rPr lang="ko-KR" altLang="en-US" dirty="0" err="1"/>
              <a:t>학습률이</a:t>
            </a:r>
            <a:r>
              <a:rPr lang="ko-KR" altLang="en-US" dirty="0"/>
              <a:t> 커지기도 작아지기도 합니다</a:t>
            </a:r>
            <a:r>
              <a:rPr lang="en-US" altLang="ko-KR" dirty="0"/>
              <a:t>.</a:t>
            </a:r>
          </a:p>
          <a:p>
            <a:pPr lvl="1"/>
            <a:r>
              <a:rPr lang="en-US" altLang="ko-KR" dirty="0" err="1"/>
              <a:t>optim.lr_scheduler.ReduceLROnPlateau</a:t>
            </a:r>
            <a:r>
              <a:rPr lang="en-US" altLang="ko-KR" dirty="0"/>
              <a:t>: </a:t>
            </a:r>
            <a:r>
              <a:rPr lang="ko-KR" altLang="en-US" dirty="0"/>
              <a:t>학습이 잘되고 있는지 아닌지에 따라 동적으로 </a:t>
            </a:r>
            <a:r>
              <a:rPr lang="ko-KR" altLang="en-US" dirty="0" err="1"/>
              <a:t>학습률을</a:t>
            </a:r>
            <a:r>
              <a:rPr lang="ko-KR" altLang="en-US" dirty="0"/>
              <a:t> 변화시킬 수 있습니다</a:t>
            </a:r>
            <a:r>
              <a:rPr lang="en-US" altLang="ko-KR" dirty="0"/>
              <a:t>.</a:t>
            </a:r>
          </a:p>
          <a:p>
            <a:endParaRPr lang="en-US" altLang="ko-KR" dirty="0"/>
          </a:p>
        </p:txBody>
      </p:sp>
    </p:spTree>
    <p:extLst>
      <p:ext uri="{BB962C8B-B14F-4D97-AF65-F5344CB8AC3E}">
        <p14:creationId xmlns:p14="http://schemas.microsoft.com/office/powerpoint/2010/main" val="1100370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모델</a:t>
            </a:r>
            <a:r>
              <a:rPr lang="en-US" altLang="ko-KR" dirty="0"/>
              <a:t> </a:t>
            </a:r>
            <a:r>
              <a:rPr lang="ko-KR" altLang="en-US" dirty="0"/>
              <a:t>훈련</a:t>
            </a:r>
          </a:p>
        </p:txBody>
      </p:sp>
      <p:sp>
        <p:nvSpPr>
          <p:cNvPr id="3" name="내용 개체 틀 2"/>
          <p:cNvSpPr>
            <a:spLocks noGrp="1"/>
          </p:cNvSpPr>
          <p:nvPr>
            <p:ph idx="1"/>
          </p:nvPr>
        </p:nvSpPr>
        <p:spPr/>
        <p:txBody>
          <a:bodyPr/>
          <a:lstStyle/>
          <a:p>
            <a:r>
              <a:rPr lang="ko-KR" altLang="en-US" dirty="0"/>
              <a:t>학습을 시킨다는 것은 </a:t>
            </a:r>
            <a:r>
              <a:rPr lang="en-US" altLang="ko-KR" dirty="0"/>
              <a:t>y</a:t>
            </a:r>
            <a:r>
              <a:rPr lang="ko-KR" altLang="en-US" dirty="0"/>
              <a:t> </a:t>
            </a:r>
            <a:r>
              <a:rPr lang="en-US" altLang="ko-KR" dirty="0"/>
              <a:t>= </a:t>
            </a:r>
            <a:r>
              <a:rPr lang="en-US" altLang="ko-KR" dirty="0" err="1"/>
              <a:t>wx</a:t>
            </a:r>
            <a:r>
              <a:rPr lang="ko-KR" altLang="en-US" dirty="0"/>
              <a:t> </a:t>
            </a:r>
            <a:r>
              <a:rPr lang="en-US" altLang="ko-KR" dirty="0"/>
              <a:t>+ b</a:t>
            </a:r>
            <a:r>
              <a:rPr lang="ko-KR" altLang="en-US" dirty="0"/>
              <a:t>라는 함수에서 </a:t>
            </a:r>
            <a:r>
              <a:rPr lang="en-US" altLang="ko-KR" dirty="0"/>
              <a:t>w</a:t>
            </a:r>
            <a:r>
              <a:rPr lang="ko-KR" altLang="en-US" dirty="0"/>
              <a:t>와 </a:t>
            </a:r>
            <a:r>
              <a:rPr lang="en-US" altLang="ko-KR" dirty="0"/>
              <a:t>b</a:t>
            </a:r>
            <a:r>
              <a:rPr lang="ko-KR" altLang="en-US" dirty="0"/>
              <a:t>의 적절한 값을 찾는다는 의미</a:t>
            </a:r>
            <a:endParaRPr lang="en-US" altLang="ko-KR" dirty="0"/>
          </a:p>
          <a:p>
            <a:r>
              <a:rPr lang="en-US" altLang="ko-KR" dirty="0"/>
              <a:t> w</a:t>
            </a:r>
            <a:r>
              <a:rPr lang="ko-KR" altLang="en-US" dirty="0"/>
              <a:t>와 </a:t>
            </a:r>
            <a:r>
              <a:rPr lang="en-US" altLang="ko-KR" dirty="0"/>
              <a:t>b</a:t>
            </a:r>
            <a:r>
              <a:rPr lang="ko-KR" altLang="en-US" dirty="0"/>
              <a:t>에 임의의 값을 적용하여 시작하며 오차가 줄어들어 전역 </a:t>
            </a:r>
            <a:r>
              <a:rPr lang="ko-KR" altLang="en-US" dirty="0" err="1"/>
              <a:t>최소점에</a:t>
            </a:r>
            <a:r>
              <a:rPr lang="ko-KR" altLang="en-US" dirty="0"/>
              <a:t> 이를 때까지 </a:t>
            </a:r>
            <a:r>
              <a:rPr lang="ko-KR" altLang="en-US" dirty="0" err="1"/>
              <a:t>파라미터</a:t>
            </a:r>
            <a:r>
              <a:rPr lang="en-US" altLang="ko-KR" dirty="0"/>
              <a:t>( w, b)</a:t>
            </a:r>
            <a:r>
              <a:rPr lang="ko-KR" altLang="en-US" dirty="0"/>
              <a:t>를 계속 수정 </a:t>
            </a:r>
            <a:endParaRPr lang="en-US" altLang="ko-KR" dirty="0"/>
          </a:p>
          <a:p>
            <a:endParaRPr lang="ko-KR" altLang="en-US" dirty="0"/>
          </a:p>
        </p:txBody>
      </p:sp>
      <p:pic>
        <p:nvPicPr>
          <p:cNvPr id="4" name="그림 3"/>
          <p:cNvPicPr>
            <a:picLocks noChangeAspect="1"/>
          </p:cNvPicPr>
          <p:nvPr/>
        </p:nvPicPr>
        <p:blipFill>
          <a:blip r:embed="rId2"/>
          <a:stretch>
            <a:fillRect/>
          </a:stretch>
        </p:blipFill>
        <p:spPr>
          <a:xfrm>
            <a:off x="1333314" y="2092272"/>
            <a:ext cx="7366186" cy="4225865"/>
          </a:xfrm>
          <a:prstGeom prst="rect">
            <a:avLst/>
          </a:prstGeom>
        </p:spPr>
      </p:pic>
    </p:spTree>
    <p:extLst>
      <p:ext uri="{BB962C8B-B14F-4D97-AF65-F5344CB8AC3E}">
        <p14:creationId xmlns:p14="http://schemas.microsoft.com/office/powerpoint/2010/main" val="31472504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모델 평가</a:t>
            </a:r>
          </a:p>
        </p:txBody>
      </p:sp>
      <p:sp>
        <p:nvSpPr>
          <p:cNvPr id="3" name="내용 개체 틀 2"/>
          <p:cNvSpPr>
            <a:spLocks noGrp="1"/>
          </p:cNvSpPr>
          <p:nvPr>
            <p:ph idx="1"/>
          </p:nvPr>
        </p:nvSpPr>
        <p:spPr/>
        <p:txBody>
          <a:bodyPr/>
          <a:lstStyle/>
          <a:p>
            <a:r>
              <a:rPr lang="en-US" altLang="ko-KR" dirty="0"/>
              <a:t> pip install </a:t>
            </a:r>
            <a:r>
              <a:rPr lang="en-US" altLang="ko-KR" dirty="0" err="1"/>
              <a:t>torchmetrics</a:t>
            </a:r>
            <a:r>
              <a:rPr lang="en-US" altLang="ko-KR" dirty="0"/>
              <a:t> </a:t>
            </a:r>
            <a:r>
              <a:rPr lang="ko-KR" altLang="en-US" dirty="0"/>
              <a:t>를 실행함</a:t>
            </a:r>
            <a:r>
              <a:rPr lang="en-US" altLang="ko-KR" dirty="0"/>
              <a:t>. </a:t>
            </a:r>
            <a:endParaRPr lang="ko-KR" altLang="en-US" dirty="0"/>
          </a:p>
        </p:txBody>
      </p:sp>
    </p:spTree>
    <p:extLst>
      <p:ext uri="{BB962C8B-B14F-4D97-AF65-F5344CB8AC3E}">
        <p14:creationId xmlns:p14="http://schemas.microsoft.com/office/powerpoint/2010/main" val="16333605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5212" y="1047787"/>
            <a:ext cx="3858407" cy="432985"/>
          </a:xfrm>
          <a:prstGeom prst="rect">
            <a:avLst/>
          </a:prstGeom>
          <a:noFill/>
          <a:ln/>
        </p:spPr>
        <p:txBody>
          <a:bodyPr wrap="none" lIns="0" tIns="0" rIns="0" bIns="0" rtlCol="0" anchor="t"/>
          <a:lstStyle/>
          <a:p>
            <a:pPr>
              <a:lnSpc>
                <a:spcPts val="3386"/>
              </a:lnSpc>
            </a:pPr>
            <a:r>
              <a:rPr lang="en-US" sz="2708" dirty="0">
                <a:solidFill>
                  <a:srgbClr val="000000"/>
                </a:solidFill>
                <a:latin typeface="Source Serif 4 Semi Bold" pitchFamily="34" charset="0"/>
                <a:ea typeface="Source Serif 4 Semi Bold" pitchFamily="34" charset="-122"/>
                <a:cs typeface="Source Serif 4 Semi Bold" pitchFamily="34" charset="-120"/>
              </a:rPr>
              <a:t>CNN 모델링 실습 프로세스</a:t>
            </a:r>
            <a:endParaRPr lang="en-US" sz="2708" dirty="0"/>
          </a:p>
        </p:txBody>
      </p:sp>
      <p:sp>
        <p:nvSpPr>
          <p:cNvPr id="3" name="Shape 1"/>
          <p:cNvSpPr/>
          <p:nvPr/>
        </p:nvSpPr>
        <p:spPr>
          <a:xfrm>
            <a:off x="4942681" y="1775178"/>
            <a:ext cx="20638" cy="3634135"/>
          </a:xfrm>
          <a:prstGeom prst="roundRect">
            <a:avLst>
              <a:gd name="adj" fmla="val 299617"/>
            </a:avLst>
          </a:prstGeom>
          <a:solidFill>
            <a:srgbClr val="D6BADD"/>
          </a:solidFill>
          <a:ln/>
        </p:spPr>
        <p:txBody>
          <a:bodyPr/>
          <a:lstStyle/>
          <a:p>
            <a:endParaRPr lang="ko-KR" altLang="en-US" sz="1219"/>
          </a:p>
        </p:txBody>
      </p:sp>
      <p:sp>
        <p:nvSpPr>
          <p:cNvPr id="4" name="Shape 2"/>
          <p:cNvSpPr/>
          <p:nvPr/>
        </p:nvSpPr>
        <p:spPr>
          <a:xfrm>
            <a:off x="4366403" y="1930443"/>
            <a:ext cx="441610" cy="20638"/>
          </a:xfrm>
          <a:prstGeom prst="roundRect">
            <a:avLst>
              <a:gd name="adj" fmla="val 299617"/>
            </a:avLst>
          </a:prstGeom>
          <a:solidFill>
            <a:srgbClr val="D6BADD"/>
          </a:solidFill>
          <a:ln/>
        </p:spPr>
        <p:txBody>
          <a:bodyPr/>
          <a:lstStyle/>
          <a:p>
            <a:endParaRPr lang="ko-KR" altLang="en-US" sz="1219"/>
          </a:p>
        </p:txBody>
      </p:sp>
      <p:sp>
        <p:nvSpPr>
          <p:cNvPr id="5" name="Shape 3"/>
          <p:cNvSpPr/>
          <p:nvPr/>
        </p:nvSpPr>
        <p:spPr>
          <a:xfrm>
            <a:off x="4787376" y="1775179"/>
            <a:ext cx="331248" cy="331248"/>
          </a:xfrm>
          <a:prstGeom prst="roundRect">
            <a:avLst>
              <a:gd name="adj" fmla="val 18667"/>
            </a:avLst>
          </a:prstGeom>
          <a:solidFill>
            <a:srgbClr val="F0D4F7"/>
          </a:solidFill>
          <a:ln w="7620">
            <a:solidFill>
              <a:srgbClr val="D6BADD"/>
            </a:solidFill>
            <a:prstDash val="solid"/>
          </a:ln>
        </p:spPr>
        <p:txBody>
          <a:bodyPr/>
          <a:lstStyle/>
          <a:p>
            <a:endParaRPr lang="ko-KR" altLang="en-US" sz="1219"/>
          </a:p>
        </p:txBody>
      </p:sp>
      <p:sp>
        <p:nvSpPr>
          <p:cNvPr id="6" name="Text 4"/>
          <p:cNvSpPr/>
          <p:nvPr/>
        </p:nvSpPr>
        <p:spPr>
          <a:xfrm>
            <a:off x="4849047" y="1810892"/>
            <a:ext cx="207826" cy="259742"/>
          </a:xfrm>
          <a:prstGeom prst="rect">
            <a:avLst/>
          </a:prstGeom>
          <a:noFill/>
          <a:ln/>
        </p:spPr>
        <p:txBody>
          <a:bodyPr wrap="none" lIns="0" tIns="0" rIns="0" bIns="0" rtlCol="0" anchor="t"/>
          <a:lstStyle/>
          <a:p>
            <a:pPr algn="ctr">
              <a:lnSpc>
                <a:spcPts val="1625"/>
              </a:lnSpc>
            </a:pPr>
            <a:r>
              <a:rPr lang="en-US" sz="1625" dirty="0">
                <a:solidFill>
                  <a:srgbClr val="272525"/>
                </a:solidFill>
                <a:latin typeface="Source Serif 4 Semi Bold" pitchFamily="34" charset="0"/>
                <a:ea typeface="Source Serif 4 Semi Bold" pitchFamily="34" charset="-122"/>
                <a:cs typeface="Source Serif 4 Semi Bold" pitchFamily="34" charset="-120"/>
              </a:rPr>
              <a:t>1</a:t>
            </a:r>
            <a:endParaRPr lang="en-US" sz="1625" dirty="0"/>
          </a:p>
        </p:txBody>
      </p:sp>
      <p:sp>
        <p:nvSpPr>
          <p:cNvPr id="7" name="Text 5"/>
          <p:cNvSpPr/>
          <p:nvPr/>
        </p:nvSpPr>
        <p:spPr>
          <a:xfrm>
            <a:off x="2484885" y="1825724"/>
            <a:ext cx="1732018" cy="216533"/>
          </a:xfrm>
          <a:prstGeom prst="rect">
            <a:avLst/>
          </a:prstGeom>
          <a:noFill/>
          <a:ln/>
        </p:spPr>
        <p:txBody>
          <a:bodyPr wrap="none" lIns="0" tIns="0" rIns="0" bIns="0" rtlCol="0" anchor="t"/>
          <a:lstStyle/>
          <a:p>
            <a:pPr algn="r">
              <a:lnSpc>
                <a:spcPts val="1692"/>
              </a:lnSpc>
            </a:pPr>
            <a:r>
              <a:rPr lang="en-US" sz="1354" dirty="0">
                <a:solidFill>
                  <a:srgbClr val="272525"/>
                </a:solidFill>
                <a:latin typeface="Source Serif 4 Semi Bold" pitchFamily="34" charset="0"/>
                <a:ea typeface="Source Serif 4 Semi Bold" pitchFamily="34" charset="-122"/>
                <a:cs typeface="Source Serif 4 Semi Bold" pitchFamily="34" charset="-120"/>
              </a:rPr>
              <a:t>데이터 준비</a:t>
            </a:r>
            <a:endParaRPr lang="en-US" sz="1354" dirty="0"/>
          </a:p>
        </p:txBody>
      </p:sp>
      <p:sp>
        <p:nvSpPr>
          <p:cNvPr id="8" name="Text 6"/>
          <p:cNvSpPr/>
          <p:nvPr/>
        </p:nvSpPr>
        <p:spPr>
          <a:xfrm>
            <a:off x="515212" y="2130531"/>
            <a:ext cx="3701691" cy="235477"/>
          </a:xfrm>
          <a:prstGeom prst="rect">
            <a:avLst/>
          </a:prstGeom>
          <a:noFill/>
          <a:ln/>
        </p:spPr>
        <p:txBody>
          <a:bodyPr wrap="none" lIns="0" tIns="0" rIns="0" bIns="0" rtlCol="0" anchor="t"/>
          <a:lstStyle/>
          <a:p>
            <a:pPr algn="r">
              <a:lnSpc>
                <a:spcPts val="1828"/>
              </a:lnSpc>
            </a:pPr>
            <a:r>
              <a:rPr lang="en-US" sz="1151" dirty="0">
                <a:solidFill>
                  <a:srgbClr val="272525"/>
                </a:solidFill>
                <a:latin typeface="Source Sans 3" pitchFamily="34" charset="0"/>
                <a:ea typeface="Source Sans 3" pitchFamily="34" charset="-122"/>
                <a:cs typeface="Source Sans 3" pitchFamily="34" charset="-120"/>
              </a:rPr>
              <a:t>CIFAR-10 또는 MNIST 공개 데이터셋 다운로드</a:t>
            </a:r>
            <a:endParaRPr lang="en-US" sz="1151" dirty="0"/>
          </a:p>
        </p:txBody>
      </p:sp>
      <p:sp>
        <p:nvSpPr>
          <p:cNvPr id="9" name="Shape 7"/>
          <p:cNvSpPr/>
          <p:nvPr/>
        </p:nvSpPr>
        <p:spPr>
          <a:xfrm>
            <a:off x="5097987" y="2813663"/>
            <a:ext cx="441610" cy="20638"/>
          </a:xfrm>
          <a:prstGeom prst="roundRect">
            <a:avLst>
              <a:gd name="adj" fmla="val 299617"/>
            </a:avLst>
          </a:prstGeom>
          <a:solidFill>
            <a:srgbClr val="D6BADD"/>
          </a:solidFill>
          <a:ln/>
        </p:spPr>
        <p:txBody>
          <a:bodyPr/>
          <a:lstStyle/>
          <a:p>
            <a:endParaRPr lang="ko-KR" altLang="en-US" sz="1219"/>
          </a:p>
        </p:txBody>
      </p:sp>
      <p:sp>
        <p:nvSpPr>
          <p:cNvPr id="10" name="Shape 8"/>
          <p:cNvSpPr/>
          <p:nvPr/>
        </p:nvSpPr>
        <p:spPr>
          <a:xfrm>
            <a:off x="4787376" y="2658399"/>
            <a:ext cx="331248" cy="331248"/>
          </a:xfrm>
          <a:prstGeom prst="roundRect">
            <a:avLst>
              <a:gd name="adj" fmla="val 18667"/>
            </a:avLst>
          </a:prstGeom>
          <a:solidFill>
            <a:srgbClr val="F0D4F7"/>
          </a:solidFill>
          <a:ln w="7620">
            <a:solidFill>
              <a:srgbClr val="D6BADD"/>
            </a:solidFill>
            <a:prstDash val="solid"/>
          </a:ln>
        </p:spPr>
        <p:txBody>
          <a:bodyPr/>
          <a:lstStyle/>
          <a:p>
            <a:endParaRPr lang="ko-KR" altLang="en-US" sz="1219"/>
          </a:p>
        </p:txBody>
      </p:sp>
      <p:sp>
        <p:nvSpPr>
          <p:cNvPr id="11" name="Text 9"/>
          <p:cNvSpPr/>
          <p:nvPr/>
        </p:nvSpPr>
        <p:spPr>
          <a:xfrm>
            <a:off x="4849047" y="2694112"/>
            <a:ext cx="207826" cy="259742"/>
          </a:xfrm>
          <a:prstGeom prst="rect">
            <a:avLst/>
          </a:prstGeom>
          <a:noFill/>
          <a:ln/>
        </p:spPr>
        <p:txBody>
          <a:bodyPr wrap="none" lIns="0" tIns="0" rIns="0" bIns="0" rtlCol="0" anchor="t"/>
          <a:lstStyle/>
          <a:p>
            <a:pPr algn="ctr">
              <a:lnSpc>
                <a:spcPts val="1625"/>
              </a:lnSpc>
            </a:pPr>
            <a:r>
              <a:rPr lang="en-US" sz="1625" dirty="0">
                <a:solidFill>
                  <a:srgbClr val="272525"/>
                </a:solidFill>
                <a:latin typeface="Source Serif 4 Semi Bold" pitchFamily="34" charset="0"/>
                <a:ea typeface="Source Serif 4 Semi Bold" pitchFamily="34" charset="-122"/>
                <a:cs typeface="Source Serif 4 Semi Bold" pitchFamily="34" charset="-120"/>
              </a:rPr>
              <a:t>2</a:t>
            </a:r>
            <a:endParaRPr lang="en-US" sz="1625" dirty="0"/>
          </a:p>
        </p:txBody>
      </p:sp>
      <p:sp>
        <p:nvSpPr>
          <p:cNvPr id="12" name="Text 10"/>
          <p:cNvSpPr/>
          <p:nvPr/>
        </p:nvSpPr>
        <p:spPr>
          <a:xfrm>
            <a:off x="5689099" y="2708945"/>
            <a:ext cx="1732018" cy="216533"/>
          </a:xfrm>
          <a:prstGeom prst="rect">
            <a:avLst/>
          </a:prstGeom>
          <a:noFill/>
          <a:ln/>
        </p:spPr>
        <p:txBody>
          <a:bodyPr wrap="none" lIns="0" tIns="0" rIns="0" bIns="0" rtlCol="0" anchor="t"/>
          <a:lstStyle/>
          <a:p>
            <a:pPr>
              <a:lnSpc>
                <a:spcPts val="1692"/>
              </a:lnSpc>
            </a:pPr>
            <a:r>
              <a:rPr lang="en-US" sz="1354" dirty="0">
                <a:solidFill>
                  <a:srgbClr val="272525"/>
                </a:solidFill>
                <a:latin typeface="Source Serif 4 Semi Bold" pitchFamily="34" charset="0"/>
                <a:ea typeface="Source Serif 4 Semi Bold" pitchFamily="34" charset="-122"/>
                <a:cs typeface="Source Serif 4 Semi Bold" pitchFamily="34" charset="-120"/>
              </a:rPr>
              <a:t>모델 정의</a:t>
            </a:r>
            <a:endParaRPr lang="en-US" sz="1354" dirty="0"/>
          </a:p>
        </p:txBody>
      </p:sp>
      <p:sp>
        <p:nvSpPr>
          <p:cNvPr id="13" name="Text 11"/>
          <p:cNvSpPr/>
          <p:nvPr/>
        </p:nvSpPr>
        <p:spPr>
          <a:xfrm>
            <a:off x="5689098" y="3013751"/>
            <a:ext cx="3701691" cy="235477"/>
          </a:xfrm>
          <a:prstGeom prst="rect">
            <a:avLst/>
          </a:prstGeom>
          <a:noFill/>
          <a:ln/>
        </p:spPr>
        <p:txBody>
          <a:bodyPr wrap="none" lIns="0" tIns="0" rIns="0" bIns="0" rtlCol="0" anchor="t"/>
          <a:lstStyle/>
          <a:p>
            <a:pPr>
              <a:lnSpc>
                <a:spcPts val="1828"/>
              </a:lnSpc>
            </a:pPr>
            <a:r>
              <a:rPr lang="en-US" sz="1151" dirty="0">
                <a:solidFill>
                  <a:srgbClr val="272525"/>
                </a:solidFill>
                <a:latin typeface="Source Sans 3" pitchFamily="34" charset="0"/>
                <a:ea typeface="Source Sans 3" pitchFamily="34" charset="-122"/>
                <a:cs typeface="Source Sans 3" pitchFamily="34" charset="-120"/>
              </a:rPr>
              <a:t>합성곱/풀링층과 완전연결층으로 CNN 구조 설계</a:t>
            </a:r>
            <a:endParaRPr lang="en-US" sz="1151" dirty="0"/>
          </a:p>
        </p:txBody>
      </p:sp>
      <p:sp>
        <p:nvSpPr>
          <p:cNvPr id="14" name="Shape 12"/>
          <p:cNvSpPr/>
          <p:nvPr/>
        </p:nvSpPr>
        <p:spPr>
          <a:xfrm>
            <a:off x="4366403" y="3574994"/>
            <a:ext cx="441610" cy="20638"/>
          </a:xfrm>
          <a:prstGeom prst="roundRect">
            <a:avLst>
              <a:gd name="adj" fmla="val 299617"/>
            </a:avLst>
          </a:prstGeom>
          <a:solidFill>
            <a:srgbClr val="D6BADD"/>
          </a:solidFill>
          <a:ln/>
        </p:spPr>
        <p:txBody>
          <a:bodyPr/>
          <a:lstStyle/>
          <a:p>
            <a:endParaRPr lang="ko-KR" altLang="en-US" sz="1219"/>
          </a:p>
        </p:txBody>
      </p:sp>
      <p:sp>
        <p:nvSpPr>
          <p:cNvPr id="15" name="Shape 13"/>
          <p:cNvSpPr/>
          <p:nvPr/>
        </p:nvSpPr>
        <p:spPr>
          <a:xfrm>
            <a:off x="4787376" y="3419729"/>
            <a:ext cx="331248" cy="331248"/>
          </a:xfrm>
          <a:prstGeom prst="roundRect">
            <a:avLst>
              <a:gd name="adj" fmla="val 18667"/>
            </a:avLst>
          </a:prstGeom>
          <a:solidFill>
            <a:srgbClr val="F0D4F7"/>
          </a:solidFill>
          <a:ln w="7620">
            <a:solidFill>
              <a:srgbClr val="D6BADD"/>
            </a:solidFill>
            <a:prstDash val="solid"/>
          </a:ln>
        </p:spPr>
        <p:txBody>
          <a:bodyPr/>
          <a:lstStyle/>
          <a:p>
            <a:endParaRPr lang="ko-KR" altLang="en-US" sz="1219"/>
          </a:p>
        </p:txBody>
      </p:sp>
      <p:sp>
        <p:nvSpPr>
          <p:cNvPr id="16" name="Text 14"/>
          <p:cNvSpPr/>
          <p:nvPr/>
        </p:nvSpPr>
        <p:spPr>
          <a:xfrm>
            <a:off x="4849047" y="3455443"/>
            <a:ext cx="207826" cy="259742"/>
          </a:xfrm>
          <a:prstGeom prst="rect">
            <a:avLst/>
          </a:prstGeom>
          <a:noFill/>
          <a:ln/>
        </p:spPr>
        <p:txBody>
          <a:bodyPr wrap="none" lIns="0" tIns="0" rIns="0" bIns="0" rtlCol="0" anchor="t"/>
          <a:lstStyle/>
          <a:p>
            <a:pPr algn="ctr">
              <a:lnSpc>
                <a:spcPts val="1625"/>
              </a:lnSpc>
            </a:pPr>
            <a:r>
              <a:rPr lang="en-US" sz="1625" dirty="0">
                <a:solidFill>
                  <a:srgbClr val="272525"/>
                </a:solidFill>
                <a:latin typeface="Source Serif 4 Semi Bold" pitchFamily="34" charset="0"/>
                <a:ea typeface="Source Serif 4 Semi Bold" pitchFamily="34" charset="-122"/>
                <a:cs typeface="Source Serif 4 Semi Bold" pitchFamily="34" charset="-120"/>
              </a:rPr>
              <a:t>3</a:t>
            </a:r>
            <a:endParaRPr lang="en-US" sz="1625" dirty="0"/>
          </a:p>
        </p:txBody>
      </p:sp>
      <p:sp>
        <p:nvSpPr>
          <p:cNvPr id="17" name="Text 15"/>
          <p:cNvSpPr/>
          <p:nvPr/>
        </p:nvSpPr>
        <p:spPr>
          <a:xfrm>
            <a:off x="2484885" y="3470275"/>
            <a:ext cx="1732018" cy="216533"/>
          </a:xfrm>
          <a:prstGeom prst="rect">
            <a:avLst/>
          </a:prstGeom>
          <a:noFill/>
          <a:ln/>
        </p:spPr>
        <p:txBody>
          <a:bodyPr wrap="none" lIns="0" tIns="0" rIns="0" bIns="0" rtlCol="0" anchor="t"/>
          <a:lstStyle/>
          <a:p>
            <a:pPr algn="r">
              <a:lnSpc>
                <a:spcPts val="1692"/>
              </a:lnSpc>
            </a:pPr>
            <a:r>
              <a:rPr lang="en-US" sz="1354" dirty="0">
                <a:solidFill>
                  <a:srgbClr val="272525"/>
                </a:solidFill>
                <a:latin typeface="Source Serif 4 Semi Bold" pitchFamily="34" charset="0"/>
                <a:ea typeface="Source Serif 4 Semi Bold" pitchFamily="34" charset="-122"/>
                <a:cs typeface="Source Serif 4 Semi Bold" pitchFamily="34" charset="-120"/>
              </a:rPr>
              <a:t>컴파일 및 학습</a:t>
            </a:r>
            <a:endParaRPr lang="en-US" sz="1354" dirty="0"/>
          </a:p>
        </p:txBody>
      </p:sp>
      <p:sp>
        <p:nvSpPr>
          <p:cNvPr id="18" name="Text 16"/>
          <p:cNvSpPr/>
          <p:nvPr/>
        </p:nvSpPr>
        <p:spPr>
          <a:xfrm>
            <a:off x="515212" y="3775081"/>
            <a:ext cx="3701691" cy="235477"/>
          </a:xfrm>
          <a:prstGeom prst="rect">
            <a:avLst/>
          </a:prstGeom>
          <a:noFill/>
          <a:ln/>
        </p:spPr>
        <p:txBody>
          <a:bodyPr wrap="none" lIns="0" tIns="0" rIns="0" bIns="0" rtlCol="0" anchor="t"/>
          <a:lstStyle/>
          <a:p>
            <a:pPr algn="r">
              <a:lnSpc>
                <a:spcPts val="1828"/>
              </a:lnSpc>
            </a:pPr>
            <a:r>
              <a:rPr lang="en-US" sz="1151" dirty="0">
                <a:solidFill>
                  <a:srgbClr val="272525"/>
                </a:solidFill>
                <a:latin typeface="Source Sans 3" pitchFamily="34" charset="0"/>
                <a:ea typeface="Source Sans 3" pitchFamily="34" charset="-122"/>
                <a:cs typeface="Source Sans 3" pitchFamily="34" charset="-120"/>
              </a:rPr>
              <a:t>손실함수와 옵티마이저 설정 후 모델 학습</a:t>
            </a:r>
            <a:endParaRPr lang="en-US" sz="1151" dirty="0"/>
          </a:p>
        </p:txBody>
      </p:sp>
      <p:sp>
        <p:nvSpPr>
          <p:cNvPr id="19" name="Shape 17"/>
          <p:cNvSpPr/>
          <p:nvPr/>
        </p:nvSpPr>
        <p:spPr>
          <a:xfrm>
            <a:off x="5097987" y="4336324"/>
            <a:ext cx="441610" cy="20638"/>
          </a:xfrm>
          <a:prstGeom prst="roundRect">
            <a:avLst>
              <a:gd name="adj" fmla="val 299617"/>
            </a:avLst>
          </a:prstGeom>
          <a:solidFill>
            <a:srgbClr val="D6BADD"/>
          </a:solidFill>
          <a:ln/>
        </p:spPr>
        <p:txBody>
          <a:bodyPr/>
          <a:lstStyle/>
          <a:p>
            <a:endParaRPr lang="ko-KR" altLang="en-US" sz="1219"/>
          </a:p>
        </p:txBody>
      </p:sp>
      <p:sp>
        <p:nvSpPr>
          <p:cNvPr id="20" name="Shape 18"/>
          <p:cNvSpPr/>
          <p:nvPr/>
        </p:nvSpPr>
        <p:spPr>
          <a:xfrm>
            <a:off x="4787376" y="4181060"/>
            <a:ext cx="331248" cy="331248"/>
          </a:xfrm>
          <a:prstGeom prst="roundRect">
            <a:avLst>
              <a:gd name="adj" fmla="val 18667"/>
            </a:avLst>
          </a:prstGeom>
          <a:solidFill>
            <a:srgbClr val="F0D4F7"/>
          </a:solidFill>
          <a:ln w="7620">
            <a:solidFill>
              <a:srgbClr val="D6BADD"/>
            </a:solidFill>
            <a:prstDash val="solid"/>
          </a:ln>
        </p:spPr>
        <p:txBody>
          <a:bodyPr/>
          <a:lstStyle/>
          <a:p>
            <a:endParaRPr lang="ko-KR" altLang="en-US" sz="1219"/>
          </a:p>
        </p:txBody>
      </p:sp>
      <p:sp>
        <p:nvSpPr>
          <p:cNvPr id="21" name="Text 19"/>
          <p:cNvSpPr/>
          <p:nvPr/>
        </p:nvSpPr>
        <p:spPr>
          <a:xfrm>
            <a:off x="4849047" y="4216773"/>
            <a:ext cx="207826" cy="259742"/>
          </a:xfrm>
          <a:prstGeom prst="rect">
            <a:avLst/>
          </a:prstGeom>
          <a:noFill/>
          <a:ln/>
        </p:spPr>
        <p:txBody>
          <a:bodyPr wrap="none" lIns="0" tIns="0" rIns="0" bIns="0" rtlCol="0" anchor="t"/>
          <a:lstStyle/>
          <a:p>
            <a:pPr algn="ctr">
              <a:lnSpc>
                <a:spcPts val="1625"/>
              </a:lnSpc>
            </a:pPr>
            <a:r>
              <a:rPr lang="en-US" sz="1625" dirty="0">
                <a:solidFill>
                  <a:srgbClr val="272525"/>
                </a:solidFill>
                <a:latin typeface="Source Serif 4 Semi Bold" pitchFamily="34" charset="0"/>
                <a:ea typeface="Source Serif 4 Semi Bold" pitchFamily="34" charset="-122"/>
                <a:cs typeface="Source Serif 4 Semi Bold" pitchFamily="34" charset="-120"/>
              </a:rPr>
              <a:t>4</a:t>
            </a:r>
            <a:endParaRPr lang="en-US" sz="1625" dirty="0"/>
          </a:p>
        </p:txBody>
      </p:sp>
      <p:sp>
        <p:nvSpPr>
          <p:cNvPr id="22" name="Text 20"/>
          <p:cNvSpPr/>
          <p:nvPr/>
        </p:nvSpPr>
        <p:spPr>
          <a:xfrm>
            <a:off x="5689099" y="4231605"/>
            <a:ext cx="1732018" cy="216533"/>
          </a:xfrm>
          <a:prstGeom prst="rect">
            <a:avLst/>
          </a:prstGeom>
          <a:noFill/>
          <a:ln/>
        </p:spPr>
        <p:txBody>
          <a:bodyPr wrap="none" lIns="0" tIns="0" rIns="0" bIns="0" rtlCol="0" anchor="t"/>
          <a:lstStyle/>
          <a:p>
            <a:pPr>
              <a:lnSpc>
                <a:spcPts val="1692"/>
              </a:lnSpc>
            </a:pPr>
            <a:r>
              <a:rPr lang="en-US" sz="1354" dirty="0">
                <a:solidFill>
                  <a:srgbClr val="272525"/>
                </a:solidFill>
                <a:latin typeface="Source Serif 4 Semi Bold" pitchFamily="34" charset="0"/>
                <a:ea typeface="Source Serif 4 Semi Bold" pitchFamily="34" charset="-122"/>
                <a:cs typeface="Source Serif 4 Semi Bold" pitchFamily="34" charset="-120"/>
              </a:rPr>
              <a:t>평가 및 개선</a:t>
            </a:r>
            <a:endParaRPr lang="en-US" sz="1354" dirty="0"/>
          </a:p>
        </p:txBody>
      </p:sp>
      <p:sp>
        <p:nvSpPr>
          <p:cNvPr id="23" name="Text 21"/>
          <p:cNvSpPr/>
          <p:nvPr/>
        </p:nvSpPr>
        <p:spPr>
          <a:xfrm>
            <a:off x="5689098" y="4536412"/>
            <a:ext cx="3701691" cy="235477"/>
          </a:xfrm>
          <a:prstGeom prst="rect">
            <a:avLst/>
          </a:prstGeom>
          <a:noFill/>
          <a:ln/>
        </p:spPr>
        <p:txBody>
          <a:bodyPr wrap="none" lIns="0" tIns="0" rIns="0" bIns="0" rtlCol="0" anchor="t"/>
          <a:lstStyle/>
          <a:p>
            <a:pPr>
              <a:lnSpc>
                <a:spcPts val="1828"/>
              </a:lnSpc>
            </a:pPr>
            <a:r>
              <a:rPr lang="en-US" sz="1151" dirty="0">
                <a:solidFill>
                  <a:srgbClr val="272525"/>
                </a:solidFill>
                <a:latin typeface="Source Sans 3" pitchFamily="34" charset="0"/>
                <a:ea typeface="Source Sans 3" pitchFamily="34" charset="-122"/>
                <a:cs typeface="Source Sans 3" pitchFamily="34" charset="-120"/>
              </a:rPr>
              <a:t>과적합 방지를 위한 드롭아웃, 정규화 적용</a:t>
            </a:r>
            <a:endParaRPr lang="en-US" sz="1151" dirty="0"/>
          </a:p>
        </p:txBody>
      </p:sp>
      <p:sp>
        <p:nvSpPr>
          <p:cNvPr id="24" name="Text 22"/>
          <p:cNvSpPr/>
          <p:nvPr/>
        </p:nvSpPr>
        <p:spPr>
          <a:xfrm>
            <a:off x="515212" y="5574897"/>
            <a:ext cx="8875576" cy="235477"/>
          </a:xfrm>
          <a:prstGeom prst="rect">
            <a:avLst/>
          </a:prstGeom>
          <a:noFill/>
          <a:ln/>
        </p:spPr>
        <p:txBody>
          <a:bodyPr wrap="none" lIns="0" tIns="0" rIns="0" bIns="0" rtlCol="0" anchor="t"/>
          <a:lstStyle/>
          <a:p>
            <a:pPr>
              <a:lnSpc>
                <a:spcPts val="1828"/>
              </a:lnSpc>
            </a:pPr>
            <a:r>
              <a:rPr lang="en-US" sz="1151" dirty="0">
                <a:solidFill>
                  <a:srgbClr val="272525"/>
                </a:solidFill>
                <a:latin typeface="Source Sans 3" pitchFamily="34" charset="0"/>
                <a:ea typeface="Source Sans 3" pitchFamily="34" charset="-122"/>
                <a:cs typeface="Source Sans 3" pitchFamily="34" charset="-120"/>
              </a:rPr>
              <a:t>축하합니다! 이제 </a:t>
            </a:r>
            <a:r>
              <a:rPr lang="en-US" sz="1151" dirty="0">
                <a:solidFill>
                  <a:srgbClr val="BE49DF"/>
                </a:solidFill>
                <a:latin typeface="Source Sans 3" pitchFamily="34" charset="0"/>
                <a:ea typeface="Source Sans 3" pitchFamily="34" charset="-122"/>
                <a:cs typeface="Source Sans 3" pitchFamily="34" charset="-120"/>
              </a:rPr>
              <a:t>완벽한 AI 개발 환경</a:t>
            </a:r>
            <a:r>
              <a:rPr lang="en-US" sz="1151" dirty="0">
                <a:solidFill>
                  <a:srgbClr val="272525"/>
                </a:solidFill>
                <a:latin typeface="Source Sans 3" pitchFamily="34" charset="0"/>
                <a:ea typeface="Source Sans 3" pitchFamily="34" charset="-122"/>
                <a:cs typeface="Source Sans 3" pitchFamily="34" charset="-120"/>
              </a:rPr>
              <a:t>에서 딥러닝 모델을 구축할 준비가 완료되었습니다.</a:t>
            </a:r>
            <a:endParaRPr lang="en-US" sz="1151"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9" y="2701126"/>
            <a:ext cx="5056833" cy="953356"/>
          </a:xfrm>
          <a:prstGeom prst="rect">
            <a:avLst/>
          </a:prstGeom>
          <a:noFill/>
          <a:ln/>
        </p:spPr>
        <p:txBody>
          <a:bodyPr wrap="square" lIns="0" tIns="0" rIns="0" bIns="0" rtlCol="0" anchor="t"/>
          <a:lstStyle/>
          <a:p>
            <a:pPr>
              <a:lnSpc>
                <a:spcPts val="3724"/>
              </a:lnSpc>
            </a:pP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인프라 프로세스 구현 </a:t>
            </a: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웹 대시보드 구현 실습</a:t>
            </a: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endParaRPr lang="en-US" sz="2979" dirty="0"/>
          </a:p>
        </p:txBody>
      </p:sp>
      <p:sp>
        <p:nvSpPr>
          <p:cNvPr id="4" name="Text 1"/>
          <p:cNvSpPr/>
          <p:nvPr/>
        </p:nvSpPr>
        <p:spPr>
          <a:xfrm>
            <a:off x="567209" y="3897536"/>
            <a:ext cx="505683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기상과 연계된 도시 안전사고 예측을 위한 데이터 과학 접근법</a:t>
            </a:r>
            <a:endParaRPr lang="en-US" sz="1253"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8" y="1449010"/>
            <a:ext cx="4766054"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기후 데이터의 3가지 주요 출처</a:t>
            </a:r>
            <a:endParaRPr lang="en-US" sz="2979" dirty="0"/>
          </a:p>
        </p:txBody>
      </p:sp>
      <p:sp>
        <p:nvSpPr>
          <p:cNvPr id="4" name="Shape 1"/>
          <p:cNvSpPr/>
          <p:nvPr/>
        </p:nvSpPr>
        <p:spPr>
          <a:xfrm>
            <a:off x="567209" y="2168743"/>
            <a:ext cx="2447398" cy="1447930"/>
          </a:xfrm>
          <a:prstGeom prst="roundRect">
            <a:avLst>
              <a:gd name="adj" fmla="val 4701"/>
            </a:avLst>
          </a:prstGeom>
          <a:solidFill>
            <a:srgbClr val="F0D4F7"/>
          </a:solidFill>
          <a:ln w="7620">
            <a:solidFill>
              <a:srgbClr val="D6BADD"/>
            </a:solidFill>
            <a:prstDash val="solid"/>
          </a:ln>
        </p:spPr>
        <p:txBody>
          <a:bodyPr/>
          <a:lstStyle/>
          <a:p>
            <a:endParaRPr lang="ko-KR" altLang="en-US" sz="1219"/>
          </a:p>
        </p:txBody>
      </p:sp>
      <p:sp>
        <p:nvSpPr>
          <p:cNvPr id="5" name="Text 2"/>
          <p:cNvSpPr/>
          <p:nvPr/>
        </p:nvSpPr>
        <p:spPr>
          <a:xfrm>
            <a:off x="734405" y="2335939"/>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현장관측</a:t>
            </a:r>
            <a:endParaRPr lang="en-US" sz="1489" dirty="0"/>
          </a:p>
        </p:txBody>
      </p:sp>
      <p:sp>
        <p:nvSpPr>
          <p:cNvPr id="6" name="Text 3"/>
          <p:cNvSpPr/>
          <p:nvPr/>
        </p:nvSpPr>
        <p:spPr>
          <a:xfrm>
            <a:off x="734405" y="2671459"/>
            <a:ext cx="2113006"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지상 기상 관측소, 부표, 탑에서 측정하는 온도·습도·풍속 등 실시간 기후 정보</a:t>
            </a:r>
            <a:endParaRPr lang="en-US" sz="1253" dirty="0"/>
          </a:p>
        </p:txBody>
      </p:sp>
      <p:sp>
        <p:nvSpPr>
          <p:cNvPr id="7" name="Shape 4"/>
          <p:cNvSpPr/>
          <p:nvPr/>
        </p:nvSpPr>
        <p:spPr>
          <a:xfrm>
            <a:off x="3176643" y="2168743"/>
            <a:ext cx="2447398" cy="1447930"/>
          </a:xfrm>
          <a:prstGeom prst="roundRect">
            <a:avLst>
              <a:gd name="adj" fmla="val 4701"/>
            </a:avLst>
          </a:prstGeom>
          <a:solidFill>
            <a:srgbClr val="F0D4F7"/>
          </a:solidFill>
          <a:ln w="7620">
            <a:solidFill>
              <a:srgbClr val="D6BADD"/>
            </a:solidFill>
            <a:prstDash val="solid"/>
          </a:ln>
        </p:spPr>
        <p:txBody>
          <a:bodyPr/>
          <a:lstStyle/>
          <a:p>
            <a:endParaRPr lang="ko-KR" altLang="en-US" sz="1219"/>
          </a:p>
        </p:txBody>
      </p:sp>
      <p:sp>
        <p:nvSpPr>
          <p:cNvPr id="8" name="Text 5"/>
          <p:cNvSpPr/>
          <p:nvPr/>
        </p:nvSpPr>
        <p:spPr>
          <a:xfrm>
            <a:off x="3343840" y="2335939"/>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원격감지</a:t>
            </a:r>
            <a:endParaRPr lang="en-US" sz="1489" dirty="0"/>
          </a:p>
        </p:txBody>
      </p:sp>
      <p:sp>
        <p:nvSpPr>
          <p:cNvPr id="9" name="Text 6"/>
          <p:cNvSpPr/>
          <p:nvPr/>
        </p:nvSpPr>
        <p:spPr>
          <a:xfrm>
            <a:off x="3343839" y="2671459"/>
            <a:ext cx="2113006"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위성, 레이더, 드론을 활용한 강수량, 적설량, 구름, 토양수분의 광역 관측</a:t>
            </a:r>
            <a:endParaRPr lang="en-US" sz="1253" dirty="0"/>
          </a:p>
        </p:txBody>
      </p:sp>
      <p:sp>
        <p:nvSpPr>
          <p:cNvPr id="10" name="Shape 7"/>
          <p:cNvSpPr/>
          <p:nvPr/>
        </p:nvSpPr>
        <p:spPr>
          <a:xfrm>
            <a:off x="567209" y="3778709"/>
            <a:ext cx="5056833" cy="1188592"/>
          </a:xfrm>
          <a:prstGeom prst="roundRect">
            <a:avLst>
              <a:gd name="adj" fmla="val 5727"/>
            </a:avLst>
          </a:prstGeom>
          <a:solidFill>
            <a:srgbClr val="F0D4F7"/>
          </a:solidFill>
          <a:ln w="7620">
            <a:solidFill>
              <a:srgbClr val="D6BADD"/>
            </a:solidFill>
            <a:prstDash val="solid"/>
          </a:ln>
        </p:spPr>
        <p:txBody>
          <a:bodyPr/>
          <a:lstStyle/>
          <a:p>
            <a:endParaRPr lang="ko-KR" altLang="en-US" sz="1219"/>
          </a:p>
        </p:txBody>
      </p:sp>
      <p:sp>
        <p:nvSpPr>
          <p:cNvPr id="11" name="Text 8"/>
          <p:cNvSpPr/>
          <p:nvPr/>
        </p:nvSpPr>
        <p:spPr>
          <a:xfrm>
            <a:off x="734405" y="394590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재분석</a:t>
            </a:r>
            <a:endParaRPr lang="en-US" sz="1489" dirty="0"/>
          </a:p>
        </p:txBody>
      </p:sp>
      <p:sp>
        <p:nvSpPr>
          <p:cNvPr id="12" name="Text 9"/>
          <p:cNvSpPr/>
          <p:nvPr/>
        </p:nvSpPr>
        <p:spPr>
          <a:xfrm>
            <a:off x="734405" y="4281426"/>
            <a:ext cx="4722440"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수치모델 기반 4차원 대기 분석 자료로 과거 기후 상태 분석과 모델 검증에 활용</a:t>
            </a:r>
            <a:endParaRPr lang="en-US" sz="1253" dirty="0"/>
          </a:p>
        </p:txBody>
      </p:sp>
      <p:sp>
        <p:nvSpPr>
          <p:cNvPr id="13" name="Text 10"/>
          <p:cNvSpPr/>
          <p:nvPr/>
        </p:nvSpPr>
        <p:spPr>
          <a:xfrm>
            <a:off x="567209" y="5149572"/>
            <a:ext cx="505683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출처: 미국전력연구소(EPRI) 기후 데이터 사용자 가이드</a:t>
            </a:r>
            <a:endParaRPr lang="en-US" sz="1253"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226350"/>
            <a:ext cx="4328313"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데이터 전처리의 핵심 6단계</a:t>
            </a:r>
            <a:endParaRPr lang="en-US" sz="2979" dirty="0"/>
          </a:p>
        </p:txBody>
      </p:sp>
      <p:pic>
        <p:nvPicPr>
          <p:cNvPr id="3" name="Image 0" descr="preencoded.png"/>
          <p:cNvPicPr>
            <a:picLocks noChangeAspect="1"/>
          </p:cNvPicPr>
          <p:nvPr/>
        </p:nvPicPr>
        <p:blipFill>
          <a:blip r:embed="rId3"/>
          <a:stretch>
            <a:fillRect/>
          </a:stretch>
        </p:blipFill>
        <p:spPr>
          <a:xfrm>
            <a:off x="567209" y="2027182"/>
            <a:ext cx="162037" cy="202586"/>
          </a:xfrm>
          <a:prstGeom prst="rect">
            <a:avLst/>
          </a:prstGeom>
        </p:spPr>
      </p:pic>
      <p:sp>
        <p:nvSpPr>
          <p:cNvPr id="4" name="Shape 1"/>
          <p:cNvSpPr/>
          <p:nvPr/>
        </p:nvSpPr>
        <p:spPr>
          <a:xfrm>
            <a:off x="567209" y="2282007"/>
            <a:ext cx="4304773" cy="20638"/>
          </a:xfrm>
          <a:prstGeom prst="rect">
            <a:avLst/>
          </a:prstGeom>
          <a:solidFill>
            <a:srgbClr val="BE49DF"/>
          </a:solidFill>
          <a:ln/>
        </p:spPr>
        <p:txBody>
          <a:bodyPr/>
          <a:lstStyle/>
          <a:p>
            <a:endParaRPr lang="ko-KR" altLang="en-US" sz="1219"/>
          </a:p>
        </p:txBody>
      </p:sp>
      <p:sp>
        <p:nvSpPr>
          <p:cNvPr id="5" name="Text 2"/>
          <p:cNvSpPr/>
          <p:nvPr/>
        </p:nvSpPr>
        <p:spPr>
          <a:xfrm>
            <a:off x="567210" y="2404301"/>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샘플링</a:t>
            </a:r>
            <a:endParaRPr lang="en-US" sz="1489" dirty="0"/>
          </a:p>
        </p:txBody>
      </p:sp>
      <p:sp>
        <p:nvSpPr>
          <p:cNvPr id="6" name="Text 3"/>
          <p:cNvSpPr/>
          <p:nvPr/>
        </p:nvSpPr>
        <p:spPr>
          <a:xfrm>
            <a:off x="567209" y="2739821"/>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대용량 데이터의 일부 선택으로 계산 비용 절감 및 분포 유지</a:t>
            </a:r>
            <a:endParaRPr lang="en-US" sz="1253" dirty="0"/>
          </a:p>
        </p:txBody>
      </p:sp>
      <p:pic>
        <p:nvPicPr>
          <p:cNvPr id="7" name="Image 1" descr="preencoded.png"/>
          <p:cNvPicPr>
            <a:picLocks noChangeAspect="1"/>
          </p:cNvPicPr>
          <p:nvPr/>
        </p:nvPicPr>
        <p:blipFill>
          <a:blip r:embed="rId4"/>
          <a:stretch>
            <a:fillRect/>
          </a:stretch>
        </p:blipFill>
        <p:spPr>
          <a:xfrm>
            <a:off x="5034018" y="2027182"/>
            <a:ext cx="162037" cy="202586"/>
          </a:xfrm>
          <a:prstGeom prst="rect">
            <a:avLst/>
          </a:prstGeom>
        </p:spPr>
      </p:pic>
      <p:sp>
        <p:nvSpPr>
          <p:cNvPr id="8" name="Shape 4"/>
          <p:cNvSpPr/>
          <p:nvPr/>
        </p:nvSpPr>
        <p:spPr>
          <a:xfrm>
            <a:off x="5034018" y="2282007"/>
            <a:ext cx="4304773" cy="20638"/>
          </a:xfrm>
          <a:prstGeom prst="rect">
            <a:avLst/>
          </a:prstGeom>
          <a:solidFill>
            <a:srgbClr val="BE49DF"/>
          </a:solidFill>
          <a:ln/>
        </p:spPr>
        <p:txBody>
          <a:bodyPr/>
          <a:lstStyle/>
          <a:p>
            <a:endParaRPr lang="ko-KR" altLang="en-US" sz="1219"/>
          </a:p>
        </p:txBody>
      </p:sp>
      <p:sp>
        <p:nvSpPr>
          <p:cNvPr id="9" name="Text 5"/>
          <p:cNvSpPr/>
          <p:nvPr/>
        </p:nvSpPr>
        <p:spPr>
          <a:xfrm>
            <a:off x="5034019" y="2404301"/>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변환</a:t>
            </a:r>
            <a:endParaRPr lang="en-US" sz="1489" dirty="0"/>
          </a:p>
        </p:txBody>
      </p:sp>
      <p:sp>
        <p:nvSpPr>
          <p:cNvPr id="10" name="Text 6"/>
          <p:cNvSpPr/>
          <p:nvPr/>
        </p:nvSpPr>
        <p:spPr>
          <a:xfrm>
            <a:off x="5034018" y="2739821"/>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로그 변환, 스케일링을 통한 분포 안정화와 모델 학습 지원</a:t>
            </a:r>
            <a:endParaRPr lang="en-US" sz="1253" dirty="0"/>
          </a:p>
        </p:txBody>
      </p:sp>
      <p:pic>
        <p:nvPicPr>
          <p:cNvPr id="11" name="Image 2" descr="preencoded.png"/>
          <p:cNvPicPr>
            <a:picLocks noChangeAspect="1"/>
          </p:cNvPicPr>
          <p:nvPr/>
        </p:nvPicPr>
        <p:blipFill>
          <a:blip r:embed="rId5"/>
          <a:stretch>
            <a:fillRect/>
          </a:stretch>
        </p:blipFill>
        <p:spPr>
          <a:xfrm>
            <a:off x="567209" y="3282684"/>
            <a:ext cx="162037" cy="202586"/>
          </a:xfrm>
          <a:prstGeom prst="rect">
            <a:avLst/>
          </a:prstGeom>
        </p:spPr>
      </p:pic>
      <p:sp>
        <p:nvSpPr>
          <p:cNvPr id="12" name="Shape 7"/>
          <p:cNvSpPr/>
          <p:nvPr/>
        </p:nvSpPr>
        <p:spPr>
          <a:xfrm>
            <a:off x="567209" y="3537508"/>
            <a:ext cx="4304773" cy="20638"/>
          </a:xfrm>
          <a:prstGeom prst="rect">
            <a:avLst/>
          </a:prstGeom>
          <a:solidFill>
            <a:srgbClr val="BE49DF"/>
          </a:solidFill>
          <a:ln/>
        </p:spPr>
        <p:txBody>
          <a:bodyPr/>
          <a:lstStyle/>
          <a:p>
            <a:endParaRPr lang="ko-KR" altLang="en-US" sz="1219"/>
          </a:p>
        </p:txBody>
      </p:sp>
      <p:sp>
        <p:nvSpPr>
          <p:cNvPr id="13" name="Text 8"/>
          <p:cNvSpPr/>
          <p:nvPr/>
        </p:nvSpPr>
        <p:spPr>
          <a:xfrm>
            <a:off x="567210" y="365980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잡음 제거</a:t>
            </a:r>
            <a:endParaRPr lang="en-US" sz="1489" dirty="0"/>
          </a:p>
        </p:txBody>
      </p:sp>
      <p:sp>
        <p:nvSpPr>
          <p:cNvPr id="14" name="Text 9"/>
          <p:cNvSpPr/>
          <p:nvPr/>
        </p:nvSpPr>
        <p:spPr>
          <a:xfrm>
            <a:off x="567209" y="399532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센서 오차, 측정 오류 필터링으로 신호 대 잡음비 향상</a:t>
            </a:r>
            <a:endParaRPr lang="en-US" sz="1253" dirty="0"/>
          </a:p>
        </p:txBody>
      </p:sp>
      <p:pic>
        <p:nvPicPr>
          <p:cNvPr id="15" name="Image 3" descr="preencoded.png"/>
          <p:cNvPicPr>
            <a:picLocks noChangeAspect="1"/>
          </p:cNvPicPr>
          <p:nvPr/>
        </p:nvPicPr>
        <p:blipFill>
          <a:blip r:embed="rId6"/>
          <a:stretch>
            <a:fillRect/>
          </a:stretch>
        </p:blipFill>
        <p:spPr>
          <a:xfrm>
            <a:off x="5034018" y="3282684"/>
            <a:ext cx="162037" cy="202586"/>
          </a:xfrm>
          <a:prstGeom prst="rect">
            <a:avLst/>
          </a:prstGeom>
        </p:spPr>
      </p:pic>
      <p:sp>
        <p:nvSpPr>
          <p:cNvPr id="16" name="Shape 10"/>
          <p:cNvSpPr/>
          <p:nvPr/>
        </p:nvSpPr>
        <p:spPr>
          <a:xfrm>
            <a:off x="5034018" y="3537508"/>
            <a:ext cx="4304773" cy="20638"/>
          </a:xfrm>
          <a:prstGeom prst="rect">
            <a:avLst/>
          </a:prstGeom>
          <a:solidFill>
            <a:srgbClr val="BE49DF"/>
          </a:solidFill>
          <a:ln/>
        </p:spPr>
        <p:txBody>
          <a:bodyPr/>
          <a:lstStyle/>
          <a:p>
            <a:endParaRPr lang="ko-KR" altLang="en-US" sz="1219"/>
          </a:p>
        </p:txBody>
      </p:sp>
      <p:sp>
        <p:nvSpPr>
          <p:cNvPr id="17" name="Text 11"/>
          <p:cNvSpPr/>
          <p:nvPr/>
        </p:nvSpPr>
        <p:spPr>
          <a:xfrm>
            <a:off x="5034019" y="365980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결측치 보정</a:t>
            </a:r>
            <a:endParaRPr lang="en-US" sz="1489" dirty="0"/>
          </a:p>
        </p:txBody>
      </p:sp>
      <p:sp>
        <p:nvSpPr>
          <p:cNvPr id="18" name="Text 12"/>
          <p:cNvSpPr/>
          <p:nvPr/>
        </p:nvSpPr>
        <p:spPr>
          <a:xfrm>
            <a:off x="5034018" y="399532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평균값, 중간값 대체 또는 모형 기반 추정으로 결측값 처리</a:t>
            </a:r>
            <a:endParaRPr lang="en-US" sz="1253" dirty="0"/>
          </a:p>
        </p:txBody>
      </p:sp>
      <p:pic>
        <p:nvPicPr>
          <p:cNvPr id="19" name="Image 4" descr="preencoded.png"/>
          <p:cNvPicPr>
            <a:picLocks noChangeAspect="1"/>
          </p:cNvPicPr>
          <p:nvPr/>
        </p:nvPicPr>
        <p:blipFill>
          <a:blip r:embed="rId7"/>
          <a:stretch>
            <a:fillRect/>
          </a:stretch>
        </p:blipFill>
        <p:spPr>
          <a:xfrm>
            <a:off x="567209" y="4538186"/>
            <a:ext cx="162037" cy="202586"/>
          </a:xfrm>
          <a:prstGeom prst="rect">
            <a:avLst/>
          </a:prstGeom>
        </p:spPr>
      </p:pic>
      <p:sp>
        <p:nvSpPr>
          <p:cNvPr id="20" name="Shape 13"/>
          <p:cNvSpPr/>
          <p:nvPr/>
        </p:nvSpPr>
        <p:spPr>
          <a:xfrm>
            <a:off x="567209" y="4793010"/>
            <a:ext cx="4304773" cy="20638"/>
          </a:xfrm>
          <a:prstGeom prst="rect">
            <a:avLst/>
          </a:prstGeom>
          <a:solidFill>
            <a:srgbClr val="BE49DF"/>
          </a:solidFill>
          <a:ln/>
        </p:spPr>
        <p:txBody>
          <a:bodyPr/>
          <a:lstStyle/>
          <a:p>
            <a:endParaRPr lang="ko-KR" altLang="en-US" sz="1219"/>
          </a:p>
        </p:txBody>
      </p:sp>
      <p:sp>
        <p:nvSpPr>
          <p:cNvPr id="21" name="Text 14"/>
          <p:cNvSpPr/>
          <p:nvPr/>
        </p:nvSpPr>
        <p:spPr>
          <a:xfrm>
            <a:off x="567210" y="491530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정규화</a:t>
            </a:r>
            <a:endParaRPr lang="en-US" sz="1489" dirty="0"/>
          </a:p>
        </p:txBody>
      </p:sp>
      <p:sp>
        <p:nvSpPr>
          <p:cNvPr id="22" name="Text 15"/>
          <p:cNvSpPr/>
          <p:nvPr/>
        </p:nvSpPr>
        <p:spPr>
          <a:xfrm>
            <a:off x="567209" y="5250824"/>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변수 범위 통일로 모델의 특정 변수 편향 방지</a:t>
            </a:r>
            <a:endParaRPr lang="en-US" sz="1253" dirty="0"/>
          </a:p>
        </p:txBody>
      </p:sp>
      <p:pic>
        <p:nvPicPr>
          <p:cNvPr id="23" name="Image 5" descr="preencoded.png"/>
          <p:cNvPicPr>
            <a:picLocks noChangeAspect="1"/>
          </p:cNvPicPr>
          <p:nvPr/>
        </p:nvPicPr>
        <p:blipFill>
          <a:blip r:embed="rId8"/>
          <a:stretch>
            <a:fillRect/>
          </a:stretch>
        </p:blipFill>
        <p:spPr>
          <a:xfrm>
            <a:off x="5034018" y="4538186"/>
            <a:ext cx="162037" cy="202586"/>
          </a:xfrm>
          <a:prstGeom prst="rect">
            <a:avLst/>
          </a:prstGeom>
        </p:spPr>
      </p:pic>
      <p:sp>
        <p:nvSpPr>
          <p:cNvPr id="24" name="Shape 16"/>
          <p:cNvSpPr/>
          <p:nvPr/>
        </p:nvSpPr>
        <p:spPr>
          <a:xfrm>
            <a:off x="5034018" y="4793010"/>
            <a:ext cx="4304773" cy="20638"/>
          </a:xfrm>
          <a:prstGeom prst="rect">
            <a:avLst/>
          </a:prstGeom>
          <a:solidFill>
            <a:srgbClr val="BE49DF"/>
          </a:solidFill>
          <a:ln/>
        </p:spPr>
        <p:txBody>
          <a:bodyPr/>
          <a:lstStyle/>
          <a:p>
            <a:endParaRPr lang="ko-KR" altLang="en-US" sz="1219"/>
          </a:p>
        </p:txBody>
      </p:sp>
      <p:sp>
        <p:nvSpPr>
          <p:cNvPr id="25" name="Text 17"/>
          <p:cNvSpPr/>
          <p:nvPr/>
        </p:nvSpPr>
        <p:spPr>
          <a:xfrm>
            <a:off x="5034019" y="491530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특징 추출</a:t>
            </a:r>
            <a:endParaRPr lang="en-US" sz="1489" dirty="0"/>
          </a:p>
        </p:txBody>
      </p:sp>
      <p:sp>
        <p:nvSpPr>
          <p:cNvPr id="26" name="Text 18"/>
          <p:cNvSpPr/>
          <p:nvPr/>
        </p:nvSpPr>
        <p:spPr>
          <a:xfrm>
            <a:off x="5034018" y="5250824"/>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원시 데이터에서 의미 있는 특징 파생 및 차원 축소</a:t>
            </a:r>
            <a:endParaRPr lang="en-US" sz="125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AA8AAA-E883-7E75-8BFC-A0E15F9DCDBF}"/>
              </a:ext>
            </a:extLst>
          </p:cNvPr>
          <p:cNvSpPr>
            <a:spLocks noGrp="1"/>
          </p:cNvSpPr>
          <p:nvPr>
            <p:ph type="title"/>
          </p:nvPr>
        </p:nvSpPr>
        <p:spPr/>
        <p:txBody>
          <a:bodyPr/>
          <a:lstStyle/>
          <a:p>
            <a:r>
              <a:rPr lang="ko-KR" altLang="en-US" dirty="0"/>
              <a:t>스마트 시티 기술 적용 사례</a:t>
            </a:r>
          </a:p>
        </p:txBody>
      </p:sp>
      <p:sp>
        <p:nvSpPr>
          <p:cNvPr id="3" name="내용 개체 틀 2">
            <a:extLst>
              <a:ext uri="{FF2B5EF4-FFF2-40B4-BE49-F238E27FC236}">
                <a16:creationId xmlns:a16="http://schemas.microsoft.com/office/drawing/2014/main" id="{12746CAA-C564-E0AA-6B20-3D23EF18E2BA}"/>
              </a:ext>
            </a:extLst>
          </p:cNvPr>
          <p:cNvSpPr>
            <a:spLocks noGrp="1"/>
          </p:cNvSpPr>
          <p:nvPr>
            <p:ph idx="1"/>
          </p:nvPr>
        </p:nvSpPr>
        <p:spPr/>
        <p:txBody>
          <a:bodyPr/>
          <a:lstStyle/>
          <a:p>
            <a:r>
              <a:rPr lang="ko-KR" altLang="en-US" dirty="0"/>
              <a:t>빅데이터 활용 스마트시티 기술 적용 사례</a:t>
            </a:r>
            <a:r>
              <a:rPr lang="en-US" altLang="ko-KR" dirty="0"/>
              <a:t>(</a:t>
            </a:r>
            <a:r>
              <a:rPr lang="ko-KR" altLang="en-US" dirty="0"/>
              <a:t>서울특별시</a:t>
            </a:r>
            <a:r>
              <a:rPr lang="en-US" altLang="ko-KR" dirty="0"/>
              <a:t>)</a:t>
            </a:r>
            <a:endParaRPr lang="ko-KR" altLang="en-US" dirty="0"/>
          </a:p>
        </p:txBody>
      </p:sp>
      <p:pic>
        <p:nvPicPr>
          <p:cNvPr id="5" name="그림 4">
            <a:extLst>
              <a:ext uri="{FF2B5EF4-FFF2-40B4-BE49-F238E27FC236}">
                <a16:creationId xmlns:a16="http://schemas.microsoft.com/office/drawing/2014/main" id="{593D91A8-BC07-7680-4BF4-D0D486AB0396}"/>
              </a:ext>
            </a:extLst>
          </p:cNvPr>
          <p:cNvPicPr>
            <a:picLocks noChangeAspect="1"/>
          </p:cNvPicPr>
          <p:nvPr/>
        </p:nvPicPr>
        <p:blipFill>
          <a:blip r:embed="rId2"/>
          <a:stretch>
            <a:fillRect/>
          </a:stretch>
        </p:blipFill>
        <p:spPr>
          <a:xfrm>
            <a:off x="763108" y="1834736"/>
            <a:ext cx="8379785" cy="3761340"/>
          </a:xfrm>
          <a:prstGeom prst="rect">
            <a:avLst/>
          </a:prstGeom>
        </p:spPr>
      </p:pic>
    </p:spTree>
    <p:extLst>
      <p:ext uri="{BB962C8B-B14F-4D97-AF65-F5344CB8AC3E}">
        <p14:creationId xmlns:p14="http://schemas.microsoft.com/office/powerpoint/2010/main" val="14041772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77848" y="1085758"/>
            <a:ext cx="4871982" cy="473211"/>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실무 데이터 전처리 도구 활용법</a:t>
            </a:r>
            <a:endParaRPr lang="en-US" sz="2979" dirty="0"/>
          </a:p>
        </p:txBody>
      </p:sp>
      <p:sp>
        <p:nvSpPr>
          <p:cNvPr id="4" name="Text 1"/>
          <p:cNvSpPr/>
          <p:nvPr/>
        </p:nvSpPr>
        <p:spPr>
          <a:xfrm>
            <a:off x="4277848" y="1961078"/>
            <a:ext cx="1892765" cy="236606"/>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데이터 로드 및 탐색</a:t>
            </a:r>
            <a:endParaRPr lang="en-US" sz="1489" dirty="0"/>
          </a:p>
        </p:txBody>
      </p:sp>
      <p:sp>
        <p:nvSpPr>
          <p:cNvPr id="5" name="Text 2"/>
          <p:cNvSpPr/>
          <p:nvPr/>
        </p:nvSpPr>
        <p:spPr>
          <a:xfrm>
            <a:off x="4277848" y="2358511"/>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pandas로 CSV/Excel 파일 처리</a:t>
            </a:r>
            <a:endParaRPr lang="en-US" sz="1253" dirty="0"/>
          </a:p>
        </p:txBody>
      </p:sp>
      <p:sp>
        <p:nvSpPr>
          <p:cNvPr id="6" name="Text 3"/>
          <p:cNvSpPr/>
          <p:nvPr/>
        </p:nvSpPr>
        <p:spPr>
          <a:xfrm>
            <a:off x="4277848" y="2672185"/>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NumPy 배열 변환</a:t>
            </a:r>
            <a:endParaRPr lang="en-US" sz="1253" dirty="0"/>
          </a:p>
        </p:txBody>
      </p:sp>
      <p:sp>
        <p:nvSpPr>
          <p:cNvPr id="7" name="Text 4"/>
          <p:cNvSpPr/>
          <p:nvPr/>
        </p:nvSpPr>
        <p:spPr>
          <a:xfrm>
            <a:off x="4277848" y="2985859"/>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히스토그램, 박스플롯으로 이상치 확인</a:t>
            </a:r>
            <a:endParaRPr lang="en-US" sz="1253" dirty="0"/>
          </a:p>
        </p:txBody>
      </p:sp>
      <p:sp>
        <p:nvSpPr>
          <p:cNvPr id="8" name="Text 5"/>
          <p:cNvSpPr/>
          <p:nvPr/>
        </p:nvSpPr>
        <p:spPr>
          <a:xfrm>
            <a:off x="4277848" y="3661495"/>
            <a:ext cx="1892765" cy="236606"/>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전처리 실행</a:t>
            </a:r>
            <a:endParaRPr lang="en-US" sz="1489" dirty="0"/>
          </a:p>
        </p:txBody>
      </p:sp>
      <p:sp>
        <p:nvSpPr>
          <p:cNvPr id="9" name="Text 6"/>
          <p:cNvSpPr/>
          <p:nvPr/>
        </p:nvSpPr>
        <p:spPr>
          <a:xfrm>
            <a:off x="4277848" y="4058928"/>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pandas.DataFrame.fillna() 결측값 처리</a:t>
            </a:r>
            <a:endParaRPr lang="en-US" sz="1253" dirty="0"/>
          </a:p>
        </p:txBody>
      </p:sp>
      <p:sp>
        <p:nvSpPr>
          <p:cNvPr id="10" name="Text 7"/>
          <p:cNvSpPr/>
          <p:nvPr/>
        </p:nvSpPr>
        <p:spPr>
          <a:xfrm>
            <a:off x="4277848" y="4630006"/>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scikit-learn SimpleImputer 활용</a:t>
            </a:r>
            <a:endParaRPr lang="en-US" sz="1253" dirty="0"/>
          </a:p>
        </p:txBody>
      </p:sp>
      <p:sp>
        <p:nvSpPr>
          <p:cNvPr id="11" name="Text 8"/>
          <p:cNvSpPr/>
          <p:nvPr/>
        </p:nvSpPr>
        <p:spPr>
          <a:xfrm>
            <a:off x="4277848" y="5201085"/>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StandardScaler, MinMaxScaler 적용</a:t>
            </a:r>
            <a:endParaRPr lang="en-US" sz="1253" dirty="0"/>
          </a:p>
        </p:txBody>
      </p:sp>
      <p:sp>
        <p:nvSpPr>
          <p:cNvPr id="12" name="Text 9"/>
          <p:cNvSpPr/>
          <p:nvPr/>
        </p:nvSpPr>
        <p:spPr>
          <a:xfrm>
            <a:off x="7011752" y="1961078"/>
            <a:ext cx="1892765" cy="236606"/>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고급 특징 생성</a:t>
            </a:r>
            <a:endParaRPr lang="en-US" sz="1489" dirty="0"/>
          </a:p>
        </p:txBody>
      </p:sp>
      <p:sp>
        <p:nvSpPr>
          <p:cNvPr id="13" name="Text 10"/>
          <p:cNvSpPr/>
          <p:nvPr/>
        </p:nvSpPr>
        <p:spPr>
          <a:xfrm>
            <a:off x="7011752" y="2358511"/>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기후 변수 통계적 특징 추출</a:t>
            </a:r>
            <a:endParaRPr lang="en-US" sz="1253" dirty="0"/>
          </a:p>
        </p:txBody>
      </p:sp>
      <p:sp>
        <p:nvSpPr>
          <p:cNvPr id="14" name="Text 11"/>
          <p:cNvSpPr/>
          <p:nvPr/>
        </p:nvSpPr>
        <p:spPr>
          <a:xfrm>
            <a:off x="7011752" y="2672185"/>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시간 지연 변수(lag features) 생성</a:t>
            </a:r>
            <a:endParaRPr lang="en-US" sz="1253" dirty="0"/>
          </a:p>
        </p:txBody>
      </p:sp>
      <p:sp>
        <p:nvSpPr>
          <p:cNvPr id="15" name="Text 12"/>
          <p:cNvSpPr/>
          <p:nvPr/>
        </p:nvSpPr>
        <p:spPr>
          <a:xfrm>
            <a:off x="7011752" y="3243262"/>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시계열 모델링 준비</a:t>
            </a:r>
            <a:endParaRPr lang="en-US" sz="1253" dirty="0"/>
          </a:p>
        </p:txBody>
      </p:sp>
      <p:sp>
        <p:nvSpPr>
          <p:cNvPr id="16" name="Text 13"/>
          <p:cNvSpPr/>
          <p:nvPr/>
        </p:nvSpPr>
        <p:spPr>
          <a:xfrm>
            <a:off x="7011752" y="3661495"/>
            <a:ext cx="1892765" cy="236606"/>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품질 검증</a:t>
            </a:r>
            <a:endParaRPr lang="en-US" sz="1489" dirty="0"/>
          </a:p>
        </p:txBody>
      </p:sp>
      <p:sp>
        <p:nvSpPr>
          <p:cNvPr id="17" name="Text 14"/>
          <p:cNvSpPr/>
          <p:nvPr/>
        </p:nvSpPr>
        <p:spPr>
          <a:xfrm>
            <a:off x="7011752" y="4058927"/>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전후 데이터 분포 비교</a:t>
            </a:r>
            <a:endParaRPr lang="en-US" sz="1253" dirty="0"/>
          </a:p>
        </p:txBody>
      </p:sp>
      <p:sp>
        <p:nvSpPr>
          <p:cNvPr id="18" name="Text 15"/>
          <p:cNvSpPr/>
          <p:nvPr/>
        </p:nvSpPr>
        <p:spPr>
          <a:xfrm>
            <a:off x="7011752" y="4372602"/>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모델 입력 준비 상태 확인</a:t>
            </a:r>
            <a:endParaRPr lang="en-US" sz="1253" dirty="0"/>
          </a:p>
        </p:txBody>
      </p:sp>
      <p:sp>
        <p:nvSpPr>
          <p:cNvPr id="19" name="Text 16"/>
          <p:cNvSpPr/>
          <p:nvPr/>
        </p:nvSpPr>
        <p:spPr>
          <a:xfrm>
            <a:off x="7011752" y="4686275"/>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데이터 품질 메트릭 계산</a:t>
            </a:r>
            <a:endParaRPr lang="en-US" sz="1253"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3012"/>
          </a:xfrm>
          <a:prstGeom prst="rect">
            <a:avLst/>
          </a:prstGeom>
        </p:spPr>
      </p:pic>
      <p:sp>
        <p:nvSpPr>
          <p:cNvPr id="3" name="Text 0"/>
          <p:cNvSpPr/>
          <p:nvPr/>
        </p:nvSpPr>
        <p:spPr>
          <a:xfrm>
            <a:off x="472244" y="1014010"/>
            <a:ext cx="4450848" cy="396869"/>
          </a:xfrm>
          <a:prstGeom prst="rect">
            <a:avLst/>
          </a:prstGeom>
          <a:noFill/>
          <a:ln/>
        </p:spPr>
        <p:txBody>
          <a:bodyPr wrap="none" lIns="0" tIns="0" rIns="0" bIns="0" rtlCol="0" anchor="t"/>
          <a:lstStyle/>
          <a:p>
            <a:pPr>
              <a:lnSpc>
                <a:spcPts val="3114"/>
              </a:lnSpc>
            </a:pPr>
            <a:r>
              <a:rPr lang="en-US" sz="2472" dirty="0">
                <a:solidFill>
                  <a:srgbClr val="000000"/>
                </a:solidFill>
                <a:latin typeface="Source Serif 4 Semi Bold" pitchFamily="34" charset="0"/>
                <a:ea typeface="Source Serif 4 Semi Bold" pitchFamily="34" charset="-122"/>
                <a:cs typeface="Source Serif 4 Semi Bold" pitchFamily="34" charset="-120"/>
              </a:rPr>
              <a:t>교통사고 예측 모델 성능 평가 지표</a:t>
            </a:r>
            <a:endParaRPr lang="en-US" sz="2472" dirty="0"/>
          </a:p>
        </p:txBody>
      </p:sp>
      <p:sp>
        <p:nvSpPr>
          <p:cNvPr id="4" name="Text 1"/>
          <p:cNvSpPr/>
          <p:nvPr/>
        </p:nvSpPr>
        <p:spPr>
          <a:xfrm>
            <a:off x="472245" y="1680617"/>
            <a:ext cx="1636490" cy="445238"/>
          </a:xfrm>
          <a:prstGeom prst="rect">
            <a:avLst/>
          </a:prstGeom>
          <a:noFill/>
          <a:ln/>
        </p:spPr>
        <p:txBody>
          <a:bodyPr wrap="none" lIns="0" tIns="0" rIns="0" bIns="0" rtlCol="0" anchor="t"/>
          <a:lstStyle/>
          <a:p>
            <a:pPr algn="ctr">
              <a:lnSpc>
                <a:spcPts val="3486"/>
              </a:lnSpc>
            </a:pPr>
            <a:r>
              <a:rPr lang="en-US" sz="3486" dirty="0">
                <a:solidFill>
                  <a:srgbClr val="272525"/>
                </a:solidFill>
                <a:latin typeface="Source Serif 4 Semi Bold" pitchFamily="34" charset="0"/>
                <a:ea typeface="Source Serif 4 Semi Bold" pitchFamily="34" charset="-122"/>
                <a:cs typeface="Source Serif 4 Semi Bold" pitchFamily="34" charset="-120"/>
              </a:rPr>
              <a:t>정확도</a:t>
            </a:r>
            <a:endParaRPr lang="en-US" sz="3486" dirty="0"/>
          </a:p>
        </p:txBody>
      </p:sp>
      <p:sp>
        <p:nvSpPr>
          <p:cNvPr id="5" name="Text 2"/>
          <p:cNvSpPr/>
          <p:nvPr/>
        </p:nvSpPr>
        <p:spPr>
          <a:xfrm>
            <a:off x="496671" y="2294421"/>
            <a:ext cx="1587556" cy="198395"/>
          </a:xfrm>
          <a:prstGeom prst="rect">
            <a:avLst/>
          </a:prstGeom>
          <a:noFill/>
          <a:ln/>
        </p:spPr>
        <p:txBody>
          <a:bodyPr wrap="none" lIns="0" tIns="0" rIns="0" bIns="0" rtlCol="0" anchor="t"/>
          <a:lstStyle/>
          <a:p>
            <a:pPr algn="ctr">
              <a:lnSpc>
                <a:spcPts val="1558"/>
              </a:lnSpc>
            </a:pPr>
            <a:r>
              <a:rPr lang="en-US" sz="1219" dirty="0">
                <a:solidFill>
                  <a:srgbClr val="272525"/>
                </a:solidFill>
                <a:latin typeface="Source Serif 4 Semi Bold" pitchFamily="34" charset="0"/>
                <a:ea typeface="Source Serif 4 Semi Bold" pitchFamily="34" charset="-122"/>
                <a:cs typeface="Source Serif 4 Semi Bold" pitchFamily="34" charset="-120"/>
              </a:rPr>
              <a:t>Accuracy</a:t>
            </a:r>
            <a:endParaRPr lang="en-US" sz="1219" dirty="0"/>
          </a:p>
        </p:txBody>
      </p:sp>
      <p:sp>
        <p:nvSpPr>
          <p:cNvPr id="6" name="Text 3"/>
          <p:cNvSpPr/>
          <p:nvPr/>
        </p:nvSpPr>
        <p:spPr>
          <a:xfrm>
            <a:off x="472245" y="2573753"/>
            <a:ext cx="1636490" cy="431776"/>
          </a:xfrm>
          <a:prstGeom prst="rect">
            <a:avLst/>
          </a:prstGeom>
          <a:noFill/>
          <a:ln/>
        </p:spPr>
        <p:txBody>
          <a:bodyPr wrap="squar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(TP + TN) / (TP + TN + FP + FN)</a:t>
            </a:r>
            <a:endParaRPr lang="en-US" sz="1050" dirty="0"/>
          </a:p>
        </p:txBody>
      </p:sp>
      <p:sp>
        <p:nvSpPr>
          <p:cNvPr id="7" name="Text 4"/>
          <p:cNvSpPr/>
          <p:nvPr/>
        </p:nvSpPr>
        <p:spPr>
          <a:xfrm>
            <a:off x="472245" y="3086466"/>
            <a:ext cx="1636490" cy="431776"/>
          </a:xfrm>
          <a:prstGeom prst="rect">
            <a:avLst/>
          </a:prstGeom>
          <a:noFill/>
          <a:ln/>
        </p:spPr>
        <p:txBody>
          <a:bodyPr wrap="squar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전체 관측 중 올바르게 예측한 비율</a:t>
            </a:r>
            <a:endParaRPr lang="en-US" sz="1050" dirty="0"/>
          </a:p>
        </p:txBody>
      </p:sp>
      <p:sp>
        <p:nvSpPr>
          <p:cNvPr id="8" name="Text 5"/>
          <p:cNvSpPr/>
          <p:nvPr/>
        </p:nvSpPr>
        <p:spPr>
          <a:xfrm>
            <a:off x="2277381" y="1680617"/>
            <a:ext cx="1636490" cy="445238"/>
          </a:xfrm>
          <a:prstGeom prst="rect">
            <a:avLst/>
          </a:prstGeom>
          <a:noFill/>
          <a:ln/>
        </p:spPr>
        <p:txBody>
          <a:bodyPr wrap="none" lIns="0" tIns="0" rIns="0" bIns="0" rtlCol="0" anchor="t"/>
          <a:lstStyle/>
          <a:p>
            <a:pPr algn="ctr">
              <a:lnSpc>
                <a:spcPts val="3486"/>
              </a:lnSpc>
            </a:pPr>
            <a:r>
              <a:rPr lang="en-US" sz="3486" dirty="0">
                <a:solidFill>
                  <a:srgbClr val="272525"/>
                </a:solidFill>
                <a:latin typeface="Source Serif 4 Semi Bold" pitchFamily="34" charset="0"/>
                <a:ea typeface="Source Serif 4 Semi Bold" pitchFamily="34" charset="-122"/>
                <a:cs typeface="Source Serif 4 Semi Bold" pitchFamily="34" charset="-120"/>
              </a:rPr>
              <a:t>정밀도</a:t>
            </a:r>
            <a:endParaRPr lang="en-US" sz="3486" dirty="0"/>
          </a:p>
        </p:txBody>
      </p:sp>
      <p:sp>
        <p:nvSpPr>
          <p:cNvPr id="9" name="Text 6"/>
          <p:cNvSpPr/>
          <p:nvPr/>
        </p:nvSpPr>
        <p:spPr>
          <a:xfrm>
            <a:off x="2301807" y="2294421"/>
            <a:ext cx="1587556" cy="198395"/>
          </a:xfrm>
          <a:prstGeom prst="rect">
            <a:avLst/>
          </a:prstGeom>
          <a:noFill/>
          <a:ln/>
        </p:spPr>
        <p:txBody>
          <a:bodyPr wrap="none" lIns="0" tIns="0" rIns="0" bIns="0" rtlCol="0" anchor="t"/>
          <a:lstStyle/>
          <a:p>
            <a:pPr algn="ctr">
              <a:lnSpc>
                <a:spcPts val="1558"/>
              </a:lnSpc>
            </a:pPr>
            <a:r>
              <a:rPr lang="en-US" sz="1219" dirty="0">
                <a:solidFill>
                  <a:srgbClr val="272525"/>
                </a:solidFill>
                <a:latin typeface="Source Serif 4 Semi Bold" pitchFamily="34" charset="0"/>
                <a:ea typeface="Source Serif 4 Semi Bold" pitchFamily="34" charset="-122"/>
                <a:cs typeface="Source Serif 4 Semi Bold" pitchFamily="34" charset="-120"/>
              </a:rPr>
              <a:t>Precision</a:t>
            </a:r>
            <a:endParaRPr lang="en-US" sz="1219" dirty="0"/>
          </a:p>
        </p:txBody>
      </p:sp>
      <p:sp>
        <p:nvSpPr>
          <p:cNvPr id="10" name="Text 7"/>
          <p:cNvSpPr/>
          <p:nvPr/>
        </p:nvSpPr>
        <p:spPr>
          <a:xfrm>
            <a:off x="2277381" y="2573753"/>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TP / (TP + FP)</a:t>
            </a:r>
            <a:endParaRPr lang="en-US" sz="1050" dirty="0"/>
          </a:p>
        </p:txBody>
      </p:sp>
      <p:sp>
        <p:nvSpPr>
          <p:cNvPr id="11" name="Text 8"/>
          <p:cNvSpPr/>
          <p:nvPr/>
        </p:nvSpPr>
        <p:spPr>
          <a:xfrm>
            <a:off x="2277381" y="2870578"/>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양성 예측 중 실제 양성의 비율</a:t>
            </a:r>
            <a:endParaRPr lang="en-US" sz="1050" dirty="0"/>
          </a:p>
        </p:txBody>
      </p:sp>
      <p:sp>
        <p:nvSpPr>
          <p:cNvPr id="12" name="Text 9"/>
          <p:cNvSpPr/>
          <p:nvPr/>
        </p:nvSpPr>
        <p:spPr>
          <a:xfrm>
            <a:off x="4082517" y="1680617"/>
            <a:ext cx="1636490" cy="445238"/>
          </a:xfrm>
          <a:prstGeom prst="rect">
            <a:avLst/>
          </a:prstGeom>
          <a:noFill/>
          <a:ln/>
        </p:spPr>
        <p:txBody>
          <a:bodyPr wrap="none" lIns="0" tIns="0" rIns="0" bIns="0" rtlCol="0" anchor="t"/>
          <a:lstStyle/>
          <a:p>
            <a:pPr algn="ctr">
              <a:lnSpc>
                <a:spcPts val="3486"/>
              </a:lnSpc>
            </a:pPr>
            <a:r>
              <a:rPr lang="en-US" sz="3486" dirty="0">
                <a:solidFill>
                  <a:srgbClr val="272525"/>
                </a:solidFill>
                <a:latin typeface="Source Serif 4 Semi Bold" pitchFamily="34" charset="0"/>
                <a:ea typeface="Source Serif 4 Semi Bold" pitchFamily="34" charset="-122"/>
                <a:cs typeface="Source Serif 4 Semi Bold" pitchFamily="34" charset="-120"/>
              </a:rPr>
              <a:t>재현율</a:t>
            </a:r>
            <a:endParaRPr lang="en-US" sz="3486" dirty="0"/>
          </a:p>
        </p:txBody>
      </p:sp>
      <p:sp>
        <p:nvSpPr>
          <p:cNvPr id="13" name="Text 10"/>
          <p:cNvSpPr/>
          <p:nvPr/>
        </p:nvSpPr>
        <p:spPr>
          <a:xfrm>
            <a:off x="4106943" y="2294421"/>
            <a:ext cx="1587556" cy="198395"/>
          </a:xfrm>
          <a:prstGeom prst="rect">
            <a:avLst/>
          </a:prstGeom>
          <a:noFill/>
          <a:ln/>
        </p:spPr>
        <p:txBody>
          <a:bodyPr wrap="none" lIns="0" tIns="0" rIns="0" bIns="0" rtlCol="0" anchor="t"/>
          <a:lstStyle/>
          <a:p>
            <a:pPr algn="ctr">
              <a:lnSpc>
                <a:spcPts val="1558"/>
              </a:lnSpc>
            </a:pPr>
            <a:r>
              <a:rPr lang="en-US" sz="1219" dirty="0">
                <a:solidFill>
                  <a:srgbClr val="272525"/>
                </a:solidFill>
                <a:latin typeface="Source Serif 4 Semi Bold" pitchFamily="34" charset="0"/>
                <a:ea typeface="Source Serif 4 Semi Bold" pitchFamily="34" charset="-122"/>
                <a:cs typeface="Source Serif 4 Semi Bold" pitchFamily="34" charset="-120"/>
              </a:rPr>
              <a:t>Recall</a:t>
            </a:r>
            <a:endParaRPr lang="en-US" sz="1219" dirty="0"/>
          </a:p>
        </p:txBody>
      </p:sp>
      <p:sp>
        <p:nvSpPr>
          <p:cNvPr id="14" name="Text 11"/>
          <p:cNvSpPr/>
          <p:nvPr/>
        </p:nvSpPr>
        <p:spPr>
          <a:xfrm>
            <a:off x="4082517" y="2573753"/>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TP / (TP + FN)</a:t>
            </a:r>
            <a:endParaRPr lang="en-US" sz="1050" dirty="0"/>
          </a:p>
        </p:txBody>
      </p:sp>
      <p:sp>
        <p:nvSpPr>
          <p:cNvPr id="15" name="Text 12"/>
          <p:cNvSpPr/>
          <p:nvPr/>
        </p:nvSpPr>
        <p:spPr>
          <a:xfrm>
            <a:off x="4082517" y="2870578"/>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실제 양성 중 올바른 예측 비율</a:t>
            </a:r>
            <a:endParaRPr lang="en-US" sz="1050" dirty="0"/>
          </a:p>
        </p:txBody>
      </p:sp>
      <p:sp>
        <p:nvSpPr>
          <p:cNvPr id="16" name="Text 13"/>
          <p:cNvSpPr/>
          <p:nvPr/>
        </p:nvSpPr>
        <p:spPr>
          <a:xfrm>
            <a:off x="2277381" y="3855456"/>
            <a:ext cx="1636490" cy="445238"/>
          </a:xfrm>
          <a:prstGeom prst="rect">
            <a:avLst/>
          </a:prstGeom>
          <a:noFill/>
          <a:ln/>
        </p:spPr>
        <p:txBody>
          <a:bodyPr wrap="none" lIns="0" tIns="0" rIns="0" bIns="0" rtlCol="0" anchor="t"/>
          <a:lstStyle/>
          <a:p>
            <a:pPr algn="ctr">
              <a:lnSpc>
                <a:spcPts val="3486"/>
              </a:lnSpc>
            </a:pPr>
            <a:r>
              <a:rPr lang="en-US" sz="3486" dirty="0">
                <a:solidFill>
                  <a:srgbClr val="272525"/>
                </a:solidFill>
                <a:latin typeface="Source Serif 4 Semi Bold" pitchFamily="34" charset="0"/>
                <a:ea typeface="Source Serif 4 Semi Bold" pitchFamily="34" charset="-122"/>
                <a:cs typeface="Source Serif 4 Semi Bold" pitchFamily="34" charset="-120"/>
              </a:rPr>
              <a:t>F1</a:t>
            </a:r>
            <a:endParaRPr lang="en-US" sz="3486" dirty="0"/>
          </a:p>
        </p:txBody>
      </p:sp>
      <p:sp>
        <p:nvSpPr>
          <p:cNvPr id="17" name="Text 14"/>
          <p:cNvSpPr/>
          <p:nvPr/>
        </p:nvSpPr>
        <p:spPr>
          <a:xfrm>
            <a:off x="2301807" y="4469259"/>
            <a:ext cx="1587556" cy="198395"/>
          </a:xfrm>
          <a:prstGeom prst="rect">
            <a:avLst/>
          </a:prstGeom>
          <a:noFill/>
          <a:ln/>
        </p:spPr>
        <p:txBody>
          <a:bodyPr wrap="none" lIns="0" tIns="0" rIns="0" bIns="0" rtlCol="0" anchor="t"/>
          <a:lstStyle/>
          <a:p>
            <a:pPr algn="ctr">
              <a:lnSpc>
                <a:spcPts val="1558"/>
              </a:lnSpc>
            </a:pPr>
            <a:r>
              <a:rPr lang="en-US" sz="1219" dirty="0">
                <a:solidFill>
                  <a:srgbClr val="272525"/>
                </a:solidFill>
                <a:latin typeface="Source Serif 4 Semi Bold" pitchFamily="34" charset="0"/>
                <a:ea typeface="Source Serif 4 Semi Bold" pitchFamily="34" charset="-122"/>
                <a:cs typeface="Source Serif 4 Semi Bold" pitchFamily="34" charset="-120"/>
              </a:rPr>
              <a:t>F1 Score</a:t>
            </a:r>
            <a:endParaRPr lang="en-US" sz="1219" dirty="0"/>
          </a:p>
        </p:txBody>
      </p:sp>
      <p:sp>
        <p:nvSpPr>
          <p:cNvPr id="18" name="Text 15"/>
          <p:cNvSpPr/>
          <p:nvPr/>
        </p:nvSpPr>
        <p:spPr>
          <a:xfrm>
            <a:off x="2277381" y="4748591"/>
            <a:ext cx="1636490" cy="431776"/>
          </a:xfrm>
          <a:prstGeom prst="rect">
            <a:avLst/>
          </a:prstGeom>
          <a:noFill/>
          <a:ln/>
        </p:spPr>
        <p:txBody>
          <a:bodyPr wrap="squar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2 × (정밀도 × 재현율) / (정밀도 + 재현율)</a:t>
            </a:r>
            <a:endParaRPr lang="en-US" sz="1050" dirty="0"/>
          </a:p>
        </p:txBody>
      </p:sp>
      <p:sp>
        <p:nvSpPr>
          <p:cNvPr id="19" name="Text 16"/>
          <p:cNvSpPr/>
          <p:nvPr/>
        </p:nvSpPr>
        <p:spPr>
          <a:xfrm>
            <a:off x="2277381" y="5261304"/>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정밀도와 재현율의 조화 평균</a:t>
            </a:r>
            <a:endParaRPr lang="en-US" sz="1050" dirty="0"/>
          </a:p>
        </p:txBody>
      </p:sp>
      <p:sp>
        <p:nvSpPr>
          <p:cNvPr id="20" name="Text 17"/>
          <p:cNvSpPr/>
          <p:nvPr/>
        </p:nvSpPr>
        <p:spPr>
          <a:xfrm>
            <a:off x="472245" y="5628990"/>
            <a:ext cx="5246762" cy="215888"/>
          </a:xfrm>
          <a:prstGeom prst="rect">
            <a:avLst/>
          </a:prstGeom>
          <a:noFill/>
          <a:ln/>
        </p:spPr>
        <p:txBody>
          <a:bodyPr wrap="none" lIns="0" tIns="0" rIns="0" bIns="0" rtlCol="0" anchor="t"/>
          <a:lstStyle/>
          <a:p>
            <a:pPr>
              <a:lnSpc>
                <a:spcPts val="1692"/>
              </a:lnSpc>
            </a:pPr>
            <a:r>
              <a:rPr lang="en-US" sz="1050" dirty="0">
                <a:solidFill>
                  <a:srgbClr val="272525"/>
                </a:solidFill>
                <a:latin typeface="Source Sans 3" pitchFamily="34" charset="0"/>
                <a:ea typeface="Source Sans 3" pitchFamily="34" charset="-122"/>
                <a:cs typeface="Source Sans 3" pitchFamily="34" charset="-120"/>
              </a:rPr>
              <a:t>출처: Google ML Crash Course</a:t>
            </a:r>
            <a:endParaRPr lang="en-US" sz="105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0006" y="972896"/>
            <a:ext cx="2944875" cy="352934"/>
          </a:xfrm>
          <a:prstGeom prst="rect">
            <a:avLst/>
          </a:prstGeom>
          <a:noFill/>
          <a:ln/>
        </p:spPr>
        <p:txBody>
          <a:bodyPr wrap="none" lIns="0" tIns="0" rIns="0" bIns="0" rtlCol="0" anchor="t"/>
          <a:lstStyle/>
          <a:p>
            <a:pPr>
              <a:lnSpc>
                <a:spcPts val="2776"/>
              </a:lnSpc>
            </a:pPr>
            <a:r>
              <a:rPr lang="en-US" sz="2200" dirty="0">
                <a:solidFill>
                  <a:srgbClr val="000000"/>
                </a:solidFill>
                <a:latin typeface="Source Serif 4 Semi Bold" pitchFamily="34" charset="0"/>
                <a:ea typeface="Source Serif 4 Semi Bold" pitchFamily="34" charset="-122"/>
                <a:cs typeface="Source Serif 4 Semi Bold" pitchFamily="34" charset="-120"/>
              </a:rPr>
              <a:t>모델 설계 6단계 프로세스</a:t>
            </a:r>
            <a:endParaRPr lang="en-US" sz="2200" dirty="0"/>
          </a:p>
        </p:txBody>
      </p:sp>
      <p:pic>
        <p:nvPicPr>
          <p:cNvPr id="3" name="Image 0" descr="preencoded.png"/>
          <p:cNvPicPr>
            <a:picLocks noChangeAspect="1"/>
          </p:cNvPicPr>
          <p:nvPr/>
        </p:nvPicPr>
        <p:blipFill>
          <a:blip r:embed="rId3"/>
          <a:stretch>
            <a:fillRect/>
          </a:stretch>
        </p:blipFill>
        <p:spPr>
          <a:xfrm>
            <a:off x="420006" y="1565822"/>
            <a:ext cx="600019" cy="720055"/>
          </a:xfrm>
          <a:prstGeom prst="rect">
            <a:avLst/>
          </a:prstGeom>
        </p:spPr>
      </p:pic>
      <p:sp>
        <p:nvSpPr>
          <p:cNvPr id="4" name="Text 1"/>
          <p:cNvSpPr/>
          <p:nvPr/>
        </p:nvSpPr>
        <p:spPr>
          <a:xfrm>
            <a:off x="1139980" y="1685778"/>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데이터 탐색</a:t>
            </a:r>
            <a:endParaRPr lang="en-US" sz="1083" dirty="0"/>
          </a:p>
        </p:txBody>
      </p:sp>
      <p:sp>
        <p:nvSpPr>
          <p:cNvPr id="5" name="Text 2"/>
          <p:cNvSpPr/>
          <p:nvPr/>
        </p:nvSpPr>
        <p:spPr>
          <a:xfrm>
            <a:off x="1139980" y="1934153"/>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요약 통계, 상관분석, 시각화를 통한 패턴 파악</a:t>
            </a:r>
            <a:endParaRPr lang="en-US" sz="914" dirty="0"/>
          </a:p>
        </p:txBody>
      </p:sp>
      <p:pic>
        <p:nvPicPr>
          <p:cNvPr id="6" name="Image 1" descr="preencoded.png"/>
          <p:cNvPicPr>
            <a:picLocks noChangeAspect="1"/>
          </p:cNvPicPr>
          <p:nvPr/>
        </p:nvPicPr>
        <p:blipFill>
          <a:blip r:embed="rId4"/>
          <a:stretch>
            <a:fillRect/>
          </a:stretch>
        </p:blipFill>
        <p:spPr>
          <a:xfrm>
            <a:off x="420006" y="2285876"/>
            <a:ext cx="600019" cy="720055"/>
          </a:xfrm>
          <a:prstGeom prst="rect">
            <a:avLst/>
          </a:prstGeom>
        </p:spPr>
      </p:pic>
      <p:sp>
        <p:nvSpPr>
          <p:cNvPr id="7" name="Text 3"/>
          <p:cNvSpPr/>
          <p:nvPr/>
        </p:nvSpPr>
        <p:spPr>
          <a:xfrm>
            <a:off x="1139980" y="2405832"/>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특징 엔지니어링</a:t>
            </a:r>
            <a:endParaRPr lang="en-US" sz="1083" dirty="0"/>
          </a:p>
        </p:txBody>
      </p:sp>
      <p:sp>
        <p:nvSpPr>
          <p:cNvPr id="8" name="Text 4"/>
          <p:cNvSpPr/>
          <p:nvPr/>
        </p:nvSpPr>
        <p:spPr>
          <a:xfrm>
            <a:off x="1139980" y="2654208"/>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날짜·시간 변환, 날씨 조건 정량화</a:t>
            </a:r>
            <a:endParaRPr lang="en-US" sz="914" dirty="0"/>
          </a:p>
        </p:txBody>
      </p:sp>
      <p:pic>
        <p:nvPicPr>
          <p:cNvPr id="9" name="Image 2" descr="preencoded.png"/>
          <p:cNvPicPr>
            <a:picLocks noChangeAspect="1"/>
          </p:cNvPicPr>
          <p:nvPr/>
        </p:nvPicPr>
        <p:blipFill>
          <a:blip r:embed="rId5"/>
          <a:stretch>
            <a:fillRect/>
          </a:stretch>
        </p:blipFill>
        <p:spPr>
          <a:xfrm>
            <a:off x="420006" y="3005931"/>
            <a:ext cx="600019" cy="720055"/>
          </a:xfrm>
          <a:prstGeom prst="rect">
            <a:avLst/>
          </a:prstGeom>
        </p:spPr>
      </p:pic>
      <p:sp>
        <p:nvSpPr>
          <p:cNvPr id="10" name="Text 5"/>
          <p:cNvSpPr/>
          <p:nvPr/>
        </p:nvSpPr>
        <p:spPr>
          <a:xfrm>
            <a:off x="1139980" y="3125888"/>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알고리즘 선택</a:t>
            </a:r>
            <a:endParaRPr lang="en-US" sz="1083" dirty="0"/>
          </a:p>
        </p:txBody>
      </p:sp>
      <p:sp>
        <p:nvSpPr>
          <p:cNvPr id="11" name="Text 6"/>
          <p:cNvSpPr/>
          <p:nvPr/>
        </p:nvSpPr>
        <p:spPr>
          <a:xfrm>
            <a:off x="1139980" y="3374263"/>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분류/회귀 문제별 적합한 알고리즘 결정</a:t>
            </a:r>
            <a:endParaRPr lang="en-US" sz="914" dirty="0"/>
          </a:p>
        </p:txBody>
      </p:sp>
      <p:pic>
        <p:nvPicPr>
          <p:cNvPr id="12" name="Image 3" descr="preencoded.png"/>
          <p:cNvPicPr>
            <a:picLocks noChangeAspect="1"/>
          </p:cNvPicPr>
          <p:nvPr/>
        </p:nvPicPr>
        <p:blipFill>
          <a:blip r:embed="rId6"/>
          <a:stretch>
            <a:fillRect/>
          </a:stretch>
        </p:blipFill>
        <p:spPr>
          <a:xfrm>
            <a:off x="420006" y="3725987"/>
            <a:ext cx="600019" cy="720055"/>
          </a:xfrm>
          <a:prstGeom prst="rect">
            <a:avLst/>
          </a:prstGeom>
        </p:spPr>
      </p:pic>
      <p:sp>
        <p:nvSpPr>
          <p:cNvPr id="13" name="Text 7"/>
          <p:cNvSpPr/>
          <p:nvPr/>
        </p:nvSpPr>
        <p:spPr>
          <a:xfrm>
            <a:off x="1139980" y="3845943"/>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학습과 검증</a:t>
            </a:r>
            <a:endParaRPr lang="en-US" sz="1083" dirty="0"/>
          </a:p>
        </p:txBody>
      </p:sp>
      <p:sp>
        <p:nvSpPr>
          <p:cNvPr id="14" name="Text 8"/>
          <p:cNvSpPr/>
          <p:nvPr/>
        </p:nvSpPr>
        <p:spPr>
          <a:xfrm>
            <a:off x="1139980" y="4094319"/>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교차검증을 통한 일반화 성능 평가</a:t>
            </a:r>
            <a:endParaRPr lang="en-US" sz="914" dirty="0"/>
          </a:p>
        </p:txBody>
      </p:sp>
      <p:pic>
        <p:nvPicPr>
          <p:cNvPr id="15" name="Image 4" descr="preencoded.png"/>
          <p:cNvPicPr>
            <a:picLocks noChangeAspect="1"/>
          </p:cNvPicPr>
          <p:nvPr/>
        </p:nvPicPr>
        <p:blipFill>
          <a:blip r:embed="rId7"/>
          <a:stretch>
            <a:fillRect/>
          </a:stretch>
        </p:blipFill>
        <p:spPr>
          <a:xfrm>
            <a:off x="420006" y="4446041"/>
            <a:ext cx="600019" cy="720055"/>
          </a:xfrm>
          <a:prstGeom prst="rect">
            <a:avLst/>
          </a:prstGeom>
        </p:spPr>
      </p:pic>
      <p:sp>
        <p:nvSpPr>
          <p:cNvPr id="16" name="Text 9"/>
          <p:cNvSpPr/>
          <p:nvPr/>
        </p:nvSpPr>
        <p:spPr>
          <a:xfrm>
            <a:off x="1139980" y="4565999"/>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성능 평가</a:t>
            </a:r>
            <a:endParaRPr lang="en-US" sz="1083" dirty="0"/>
          </a:p>
        </p:txBody>
      </p:sp>
      <p:sp>
        <p:nvSpPr>
          <p:cNvPr id="17" name="Text 10"/>
          <p:cNvSpPr/>
          <p:nvPr/>
        </p:nvSpPr>
        <p:spPr>
          <a:xfrm>
            <a:off x="1139980" y="4814374"/>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다양한 지표로 모델 비교 분석</a:t>
            </a:r>
            <a:endParaRPr lang="en-US" sz="914" dirty="0"/>
          </a:p>
        </p:txBody>
      </p:sp>
      <p:pic>
        <p:nvPicPr>
          <p:cNvPr id="18" name="Image 5" descr="preencoded.png"/>
          <p:cNvPicPr>
            <a:picLocks noChangeAspect="1"/>
          </p:cNvPicPr>
          <p:nvPr/>
        </p:nvPicPr>
        <p:blipFill>
          <a:blip r:embed="rId8"/>
          <a:stretch>
            <a:fillRect/>
          </a:stretch>
        </p:blipFill>
        <p:spPr>
          <a:xfrm>
            <a:off x="420006" y="5166098"/>
            <a:ext cx="600019" cy="720055"/>
          </a:xfrm>
          <a:prstGeom prst="rect">
            <a:avLst/>
          </a:prstGeom>
        </p:spPr>
      </p:pic>
      <p:sp>
        <p:nvSpPr>
          <p:cNvPr id="19" name="Text 11"/>
          <p:cNvSpPr/>
          <p:nvPr/>
        </p:nvSpPr>
        <p:spPr>
          <a:xfrm>
            <a:off x="1139980" y="5286054"/>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모델 개선</a:t>
            </a:r>
            <a:endParaRPr lang="en-US" sz="1083" dirty="0"/>
          </a:p>
        </p:txBody>
      </p:sp>
      <p:sp>
        <p:nvSpPr>
          <p:cNvPr id="20" name="Text 12"/>
          <p:cNvSpPr/>
          <p:nvPr/>
        </p:nvSpPr>
        <p:spPr>
          <a:xfrm>
            <a:off x="1139980" y="5534429"/>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하이퍼파라미터 튜닝 및 앙상블 적용</a:t>
            </a:r>
            <a:endParaRPr lang="en-US" sz="914"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1727665"/>
          </a:xfrm>
          <a:prstGeom prst="rect">
            <a:avLst/>
          </a:prstGeom>
        </p:spPr>
      </p:pic>
      <p:sp>
        <p:nvSpPr>
          <p:cNvPr id="3" name="Text 0"/>
          <p:cNvSpPr/>
          <p:nvPr/>
        </p:nvSpPr>
        <p:spPr>
          <a:xfrm>
            <a:off x="483692" y="2758524"/>
            <a:ext cx="3512647" cy="406462"/>
          </a:xfrm>
          <a:prstGeom prst="rect">
            <a:avLst/>
          </a:prstGeom>
          <a:noFill/>
          <a:ln/>
        </p:spPr>
        <p:txBody>
          <a:bodyPr wrap="none" lIns="0" tIns="0" rIns="0" bIns="0" rtlCol="0" anchor="t"/>
          <a:lstStyle/>
          <a:p>
            <a:pPr>
              <a:lnSpc>
                <a:spcPts val="3183"/>
              </a:lnSpc>
            </a:pPr>
            <a:r>
              <a:rPr lang="en-US" sz="2539" dirty="0">
                <a:solidFill>
                  <a:srgbClr val="000000"/>
                </a:solidFill>
                <a:latin typeface="Source Serif 4 Semi Bold" pitchFamily="34" charset="0"/>
                <a:ea typeface="Source Serif 4 Semi Bold" pitchFamily="34" charset="-122"/>
                <a:cs typeface="Source Serif 4 Semi Bold" pitchFamily="34" charset="-120"/>
              </a:rPr>
              <a:t>요구사항 분석의 핵심 원칙</a:t>
            </a:r>
            <a:endParaRPr lang="en-US" sz="2539" dirty="0"/>
          </a:p>
        </p:txBody>
      </p:sp>
      <p:sp>
        <p:nvSpPr>
          <p:cNvPr id="4" name="Text 1"/>
          <p:cNvSpPr/>
          <p:nvPr/>
        </p:nvSpPr>
        <p:spPr>
          <a:xfrm>
            <a:off x="690954" y="3527674"/>
            <a:ext cx="8731355"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사용자와 비즈니스 요구를 탐색·분석·정의·검증하여 개발 전 단계에서 이해관계자 간 합의를 도출하는 과정</a:t>
            </a:r>
            <a:endParaRPr lang="en-US" sz="1083" dirty="0"/>
          </a:p>
        </p:txBody>
      </p:sp>
      <p:sp>
        <p:nvSpPr>
          <p:cNvPr id="5" name="Shape 2"/>
          <p:cNvSpPr/>
          <p:nvPr/>
        </p:nvSpPr>
        <p:spPr>
          <a:xfrm>
            <a:off x="483692" y="3372248"/>
            <a:ext cx="15478" cy="532061"/>
          </a:xfrm>
          <a:prstGeom prst="rect">
            <a:avLst/>
          </a:prstGeom>
          <a:solidFill>
            <a:srgbClr val="BE49DF"/>
          </a:solidFill>
          <a:ln/>
        </p:spPr>
        <p:txBody>
          <a:bodyPr/>
          <a:lstStyle/>
          <a:p>
            <a:endParaRPr lang="ko-KR" altLang="en-US" sz="1219"/>
          </a:p>
        </p:txBody>
      </p:sp>
      <p:sp>
        <p:nvSpPr>
          <p:cNvPr id="6" name="Shape 3"/>
          <p:cNvSpPr/>
          <p:nvPr/>
        </p:nvSpPr>
        <p:spPr>
          <a:xfrm>
            <a:off x="483692" y="4059734"/>
            <a:ext cx="4400221" cy="814617"/>
          </a:xfrm>
          <a:prstGeom prst="roundRect">
            <a:avLst>
              <a:gd name="adj" fmla="val 7126"/>
            </a:avLst>
          </a:prstGeom>
          <a:solidFill>
            <a:srgbClr val="FFFFFF">
              <a:alpha val="95000"/>
            </a:srgbClr>
          </a:solidFill>
          <a:ln w="22860">
            <a:solidFill>
              <a:srgbClr val="D6BADD"/>
            </a:solidFill>
            <a:prstDash val="solid"/>
          </a:ln>
        </p:spPr>
        <p:txBody>
          <a:bodyPr/>
          <a:lstStyle/>
          <a:p>
            <a:endParaRPr lang="ko-KR" altLang="en-US" sz="1219"/>
          </a:p>
        </p:txBody>
      </p:sp>
      <p:sp>
        <p:nvSpPr>
          <p:cNvPr id="7" name="Text 4"/>
          <p:cNvSpPr/>
          <p:nvPr/>
        </p:nvSpPr>
        <p:spPr>
          <a:xfrm>
            <a:off x="637344" y="4213387"/>
            <a:ext cx="1681795" cy="203231"/>
          </a:xfrm>
          <a:prstGeom prst="rect">
            <a:avLst/>
          </a:prstGeom>
          <a:noFill/>
          <a:ln/>
        </p:spPr>
        <p:txBody>
          <a:bodyPr wrap="none" lIns="0" tIns="0" rIns="0" bIns="0" rtlCol="0" anchor="t"/>
          <a:lstStyle/>
          <a:p>
            <a:pPr>
              <a:lnSpc>
                <a:spcPts val="1591"/>
              </a:lnSpc>
            </a:pPr>
            <a:r>
              <a:rPr lang="en-US" sz="1253" dirty="0">
                <a:solidFill>
                  <a:srgbClr val="272525"/>
                </a:solidFill>
                <a:latin typeface="Source Serif 4 Semi Bold" pitchFamily="34" charset="0"/>
                <a:ea typeface="Source Serif 4 Semi Bold" pitchFamily="34" charset="-122"/>
                <a:cs typeface="Source Serif 4 Semi Bold" pitchFamily="34" charset="-120"/>
              </a:rPr>
              <a:t>이해관계자 커뮤니케이션</a:t>
            </a:r>
            <a:endParaRPr lang="en-US" sz="1253" dirty="0"/>
          </a:p>
        </p:txBody>
      </p:sp>
      <p:sp>
        <p:nvSpPr>
          <p:cNvPr id="8" name="Text 5"/>
          <p:cNvSpPr/>
          <p:nvPr/>
        </p:nvSpPr>
        <p:spPr>
          <a:xfrm>
            <a:off x="637344" y="4499490"/>
            <a:ext cx="4092916"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사용자, 도메인 전문가, 개발자와의 지속적 의견 교환</a:t>
            </a:r>
            <a:endParaRPr lang="en-US" sz="1083" dirty="0"/>
          </a:p>
        </p:txBody>
      </p:sp>
      <p:sp>
        <p:nvSpPr>
          <p:cNvPr id="9" name="Shape 6"/>
          <p:cNvSpPr/>
          <p:nvPr/>
        </p:nvSpPr>
        <p:spPr>
          <a:xfrm>
            <a:off x="5022088" y="4059734"/>
            <a:ext cx="4400221" cy="814617"/>
          </a:xfrm>
          <a:prstGeom prst="roundRect">
            <a:avLst>
              <a:gd name="adj" fmla="val 7126"/>
            </a:avLst>
          </a:prstGeom>
          <a:solidFill>
            <a:srgbClr val="FFFFFF">
              <a:alpha val="95000"/>
            </a:srgbClr>
          </a:solidFill>
          <a:ln w="22860">
            <a:solidFill>
              <a:srgbClr val="D6BADD"/>
            </a:solidFill>
            <a:prstDash val="solid"/>
          </a:ln>
        </p:spPr>
        <p:txBody>
          <a:bodyPr/>
          <a:lstStyle/>
          <a:p>
            <a:endParaRPr lang="ko-KR" altLang="en-US" sz="1219"/>
          </a:p>
        </p:txBody>
      </p:sp>
      <p:sp>
        <p:nvSpPr>
          <p:cNvPr id="10" name="Text 7"/>
          <p:cNvSpPr/>
          <p:nvPr/>
        </p:nvSpPr>
        <p:spPr>
          <a:xfrm>
            <a:off x="5175741" y="4213387"/>
            <a:ext cx="1626010" cy="203231"/>
          </a:xfrm>
          <a:prstGeom prst="rect">
            <a:avLst/>
          </a:prstGeom>
          <a:noFill/>
          <a:ln/>
        </p:spPr>
        <p:txBody>
          <a:bodyPr wrap="none" lIns="0" tIns="0" rIns="0" bIns="0" rtlCol="0" anchor="t"/>
          <a:lstStyle/>
          <a:p>
            <a:pPr>
              <a:lnSpc>
                <a:spcPts val="1591"/>
              </a:lnSpc>
            </a:pPr>
            <a:r>
              <a:rPr lang="en-US" sz="1253" dirty="0">
                <a:solidFill>
                  <a:srgbClr val="272525"/>
                </a:solidFill>
                <a:latin typeface="Source Serif 4 Semi Bold" pitchFamily="34" charset="0"/>
                <a:ea typeface="Source Serif 4 Semi Bold" pitchFamily="34" charset="-122"/>
                <a:cs typeface="Source Serif 4 Semi Bold" pitchFamily="34" charset="-120"/>
              </a:rPr>
              <a:t>자연어 기반 문서화</a:t>
            </a:r>
            <a:endParaRPr lang="en-US" sz="1253" dirty="0"/>
          </a:p>
        </p:txBody>
      </p:sp>
      <p:sp>
        <p:nvSpPr>
          <p:cNvPr id="11" name="Text 8"/>
          <p:cNvSpPr/>
          <p:nvPr/>
        </p:nvSpPr>
        <p:spPr>
          <a:xfrm>
            <a:off x="5175741" y="4499490"/>
            <a:ext cx="4092916"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이해하기 쉬운 자연어로 명확한 요구 명세서 작성</a:t>
            </a:r>
            <a:endParaRPr lang="en-US" sz="1083" dirty="0"/>
          </a:p>
        </p:txBody>
      </p:sp>
      <p:sp>
        <p:nvSpPr>
          <p:cNvPr id="12" name="Shape 9"/>
          <p:cNvSpPr/>
          <p:nvPr/>
        </p:nvSpPr>
        <p:spPr>
          <a:xfrm>
            <a:off x="483692" y="5012526"/>
            <a:ext cx="4400221" cy="814617"/>
          </a:xfrm>
          <a:prstGeom prst="roundRect">
            <a:avLst>
              <a:gd name="adj" fmla="val 7126"/>
            </a:avLst>
          </a:prstGeom>
          <a:solidFill>
            <a:srgbClr val="FFFFFF">
              <a:alpha val="95000"/>
            </a:srgbClr>
          </a:solidFill>
          <a:ln w="22860">
            <a:solidFill>
              <a:srgbClr val="D6BADD"/>
            </a:solidFill>
            <a:prstDash val="solid"/>
          </a:ln>
        </p:spPr>
        <p:txBody>
          <a:bodyPr/>
          <a:lstStyle/>
          <a:p>
            <a:endParaRPr lang="ko-KR" altLang="en-US" sz="1219"/>
          </a:p>
        </p:txBody>
      </p:sp>
      <p:sp>
        <p:nvSpPr>
          <p:cNvPr id="13" name="Text 10"/>
          <p:cNvSpPr/>
          <p:nvPr/>
        </p:nvSpPr>
        <p:spPr>
          <a:xfrm>
            <a:off x="637345" y="5166178"/>
            <a:ext cx="1626010" cy="203231"/>
          </a:xfrm>
          <a:prstGeom prst="rect">
            <a:avLst/>
          </a:prstGeom>
          <a:noFill/>
          <a:ln/>
        </p:spPr>
        <p:txBody>
          <a:bodyPr wrap="none" lIns="0" tIns="0" rIns="0" bIns="0" rtlCol="0" anchor="t"/>
          <a:lstStyle/>
          <a:p>
            <a:pPr>
              <a:lnSpc>
                <a:spcPts val="1591"/>
              </a:lnSpc>
            </a:pPr>
            <a:r>
              <a:rPr lang="en-US" sz="1253" dirty="0">
                <a:solidFill>
                  <a:srgbClr val="272525"/>
                </a:solidFill>
                <a:latin typeface="Source Serif 4 Semi Bold" pitchFamily="34" charset="0"/>
                <a:ea typeface="Source Serif 4 Semi Bold" pitchFamily="34" charset="-122"/>
                <a:cs typeface="Source Serif 4 Semi Bold" pitchFamily="34" charset="-120"/>
              </a:rPr>
              <a:t>시스템 요구 구체화</a:t>
            </a:r>
            <a:endParaRPr lang="en-US" sz="1253" dirty="0"/>
          </a:p>
        </p:txBody>
      </p:sp>
      <p:sp>
        <p:nvSpPr>
          <p:cNvPr id="14" name="Text 11"/>
          <p:cNvSpPr/>
          <p:nvPr/>
        </p:nvSpPr>
        <p:spPr>
          <a:xfrm>
            <a:off x="637344" y="5452281"/>
            <a:ext cx="4092916"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상위 요구를 기능/비기능 요구로 분해하여 시스템화</a:t>
            </a:r>
            <a:endParaRPr lang="en-US" sz="1083" dirty="0"/>
          </a:p>
        </p:txBody>
      </p:sp>
      <p:sp>
        <p:nvSpPr>
          <p:cNvPr id="15" name="Shape 12"/>
          <p:cNvSpPr/>
          <p:nvPr/>
        </p:nvSpPr>
        <p:spPr>
          <a:xfrm>
            <a:off x="5022088" y="5012526"/>
            <a:ext cx="4400221" cy="814617"/>
          </a:xfrm>
          <a:prstGeom prst="roundRect">
            <a:avLst>
              <a:gd name="adj" fmla="val 7126"/>
            </a:avLst>
          </a:prstGeom>
          <a:solidFill>
            <a:srgbClr val="FFFFFF">
              <a:alpha val="95000"/>
            </a:srgbClr>
          </a:solidFill>
          <a:ln w="22860">
            <a:solidFill>
              <a:srgbClr val="D6BADD"/>
            </a:solidFill>
            <a:prstDash val="solid"/>
          </a:ln>
        </p:spPr>
        <p:txBody>
          <a:bodyPr/>
          <a:lstStyle/>
          <a:p>
            <a:endParaRPr lang="ko-KR" altLang="en-US" sz="1219"/>
          </a:p>
        </p:txBody>
      </p:sp>
      <p:sp>
        <p:nvSpPr>
          <p:cNvPr id="16" name="Text 13"/>
          <p:cNvSpPr/>
          <p:nvPr/>
        </p:nvSpPr>
        <p:spPr>
          <a:xfrm>
            <a:off x="5175741" y="5166178"/>
            <a:ext cx="1626010" cy="203231"/>
          </a:xfrm>
          <a:prstGeom prst="rect">
            <a:avLst/>
          </a:prstGeom>
          <a:noFill/>
          <a:ln/>
        </p:spPr>
        <p:txBody>
          <a:bodyPr wrap="none" lIns="0" tIns="0" rIns="0" bIns="0" rtlCol="0" anchor="t"/>
          <a:lstStyle/>
          <a:p>
            <a:pPr>
              <a:lnSpc>
                <a:spcPts val="1591"/>
              </a:lnSpc>
            </a:pPr>
            <a:r>
              <a:rPr lang="en-US" sz="1253" dirty="0">
                <a:solidFill>
                  <a:srgbClr val="272525"/>
                </a:solidFill>
                <a:latin typeface="Source Serif 4 Semi Bold" pitchFamily="34" charset="0"/>
                <a:ea typeface="Source Serif 4 Semi Bold" pitchFamily="34" charset="-122"/>
                <a:cs typeface="Source Serif 4 Semi Bold" pitchFamily="34" charset="-120"/>
              </a:rPr>
              <a:t>추적 매트릭스 작성</a:t>
            </a:r>
            <a:endParaRPr lang="en-US" sz="1253" dirty="0"/>
          </a:p>
        </p:txBody>
      </p:sp>
      <p:sp>
        <p:nvSpPr>
          <p:cNvPr id="17" name="Text 14"/>
          <p:cNvSpPr/>
          <p:nvPr/>
        </p:nvSpPr>
        <p:spPr>
          <a:xfrm>
            <a:off x="5175741" y="5452281"/>
            <a:ext cx="4092916"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요구사항과 구현 요소의 연결성 확보로 변경 관리 지원</a:t>
            </a:r>
            <a:endParaRPr lang="en-US" sz="1083"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493591"/>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아이디어 평가 기준</a:t>
            </a:r>
            <a:endParaRPr lang="en-US" sz="2979" dirty="0"/>
          </a:p>
        </p:txBody>
      </p:sp>
      <p:sp>
        <p:nvSpPr>
          <p:cNvPr id="3" name="Text 1"/>
          <p:cNvSpPr/>
          <p:nvPr/>
        </p:nvSpPr>
        <p:spPr>
          <a:xfrm>
            <a:off x="1268159" y="2703706"/>
            <a:ext cx="1906792" cy="238299"/>
          </a:xfrm>
          <a:prstGeom prst="rect">
            <a:avLst/>
          </a:prstGeom>
          <a:noFill/>
          <a:ln/>
        </p:spPr>
        <p:txBody>
          <a:bodyPr wrap="none" lIns="0" tIns="0" rIns="0" bIns="0" rtlCol="0" anchor="t"/>
          <a:lstStyle/>
          <a:p>
            <a:pPr algn="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문제 해결 가능성</a:t>
            </a:r>
            <a:endParaRPr lang="en-US" sz="1489" dirty="0"/>
          </a:p>
        </p:txBody>
      </p:sp>
      <p:sp>
        <p:nvSpPr>
          <p:cNvPr id="4" name="Text 2"/>
          <p:cNvSpPr/>
          <p:nvPr/>
        </p:nvSpPr>
        <p:spPr>
          <a:xfrm>
            <a:off x="567209" y="3039226"/>
            <a:ext cx="2607742" cy="259339"/>
          </a:xfrm>
          <a:prstGeom prst="rect">
            <a:avLst/>
          </a:prstGeom>
          <a:noFill/>
          <a:ln/>
        </p:spPr>
        <p:txBody>
          <a:bodyPr wrap="none" lIns="0" tIns="0" rIns="0" bIns="0" rtlCol="0" anchor="t"/>
          <a:lstStyle/>
          <a:p>
            <a:pPr algn="r">
              <a:lnSpc>
                <a:spcPts val="2031"/>
              </a:lnSpc>
            </a:pPr>
            <a:r>
              <a:rPr lang="en-US" sz="1253" dirty="0">
                <a:solidFill>
                  <a:srgbClr val="272525"/>
                </a:solidFill>
                <a:latin typeface="Source Sans 3" pitchFamily="34" charset="0"/>
                <a:ea typeface="Source Sans 3" pitchFamily="34" charset="-122"/>
                <a:cs typeface="Source Sans 3" pitchFamily="34" charset="-120"/>
              </a:rPr>
              <a:t>실제 안전 문제 해결 여부</a:t>
            </a:r>
            <a:endParaRPr lang="en-US" sz="1253" dirty="0"/>
          </a:p>
        </p:txBody>
      </p:sp>
      <p:pic>
        <p:nvPicPr>
          <p:cNvPr id="5" name="Image 0" descr="preencoded.png"/>
          <p:cNvPicPr>
            <a:picLocks noChangeAspect="1"/>
          </p:cNvPicPr>
          <p:nvPr/>
        </p:nvPicPr>
        <p:blipFill>
          <a:blip r:embed="rId3"/>
          <a:stretch>
            <a:fillRect/>
          </a:stretch>
        </p:blipFill>
        <p:spPr>
          <a:xfrm>
            <a:off x="3418006" y="2294421"/>
            <a:ext cx="3069989" cy="3069989"/>
          </a:xfrm>
          <a:prstGeom prst="rect">
            <a:avLst/>
          </a:prstGeom>
        </p:spPr>
      </p:pic>
      <p:pic>
        <p:nvPicPr>
          <p:cNvPr id="6" name="Image 1" descr="preencoded.png"/>
          <p:cNvPicPr>
            <a:picLocks noChangeAspect="1"/>
          </p:cNvPicPr>
          <p:nvPr/>
        </p:nvPicPr>
        <p:blipFill>
          <a:blip r:embed="rId4"/>
          <a:stretch>
            <a:fillRect/>
          </a:stretch>
        </p:blipFill>
        <p:spPr>
          <a:xfrm>
            <a:off x="4213839" y="2798751"/>
            <a:ext cx="242491" cy="303114"/>
          </a:xfrm>
          <a:prstGeom prst="rect">
            <a:avLst/>
          </a:prstGeom>
        </p:spPr>
      </p:pic>
      <p:sp>
        <p:nvSpPr>
          <p:cNvPr id="7" name="Text 3"/>
          <p:cNvSpPr/>
          <p:nvPr/>
        </p:nvSpPr>
        <p:spPr>
          <a:xfrm>
            <a:off x="6731051" y="270370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데이터 확보 용이성</a:t>
            </a:r>
            <a:endParaRPr lang="en-US" sz="1489" dirty="0"/>
          </a:p>
        </p:txBody>
      </p:sp>
      <p:sp>
        <p:nvSpPr>
          <p:cNvPr id="8" name="Text 4"/>
          <p:cNvSpPr/>
          <p:nvPr/>
        </p:nvSpPr>
        <p:spPr>
          <a:xfrm>
            <a:off x="6731050" y="3039226"/>
            <a:ext cx="2607742"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AI HUB, 공공데이터 포털 활용 가능성</a:t>
            </a:r>
            <a:endParaRPr lang="en-US" sz="1253" dirty="0"/>
          </a:p>
        </p:txBody>
      </p:sp>
      <p:pic>
        <p:nvPicPr>
          <p:cNvPr id="9" name="Image 2" descr="preencoded.png"/>
          <p:cNvPicPr>
            <a:picLocks noChangeAspect="1"/>
          </p:cNvPicPr>
          <p:nvPr/>
        </p:nvPicPr>
        <p:blipFill>
          <a:blip r:embed="rId5"/>
          <a:stretch>
            <a:fillRect/>
          </a:stretch>
        </p:blipFill>
        <p:spPr>
          <a:xfrm>
            <a:off x="3418006" y="2294421"/>
            <a:ext cx="3069989" cy="3069989"/>
          </a:xfrm>
          <a:prstGeom prst="rect">
            <a:avLst/>
          </a:prstGeom>
        </p:spPr>
      </p:pic>
      <p:pic>
        <p:nvPicPr>
          <p:cNvPr id="10" name="Image 3" descr="preencoded.png"/>
          <p:cNvPicPr>
            <a:picLocks noChangeAspect="1"/>
          </p:cNvPicPr>
          <p:nvPr/>
        </p:nvPicPr>
        <p:blipFill>
          <a:blip r:embed="rId6"/>
          <a:stretch>
            <a:fillRect/>
          </a:stretch>
        </p:blipFill>
        <p:spPr>
          <a:xfrm>
            <a:off x="5710784" y="3059944"/>
            <a:ext cx="242491" cy="303114"/>
          </a:xfrm>
          <a:prstGeom prst="rect">
            <a:avLst/>
          </a:prstGeom>
        </p:spPr>
      </p:pic>
      <p:sp>
        <p:nvSpPr>
          <p:cNvPr id="11" name="Text 5"/>
          <p:cNvSpPr/>
          <p:nvPr/>
        </p:nvSpPr>
        <p:spPr>
          <a:xfrm>
            <a:off x="6731051" y="4360187"/>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기술적 실현 가능성</a:t>
            </a:r>
            <a:endParaRPr lang="en-US" sz="1489" dirty="0"/>
          </a:p>
        </p:txBody>
      </p:sp>
      <p:sp>
        <p:nvSpPr>
          <p:cNvPr id="12" name="Text 6"/>
          <p:cNvSpPr/>
          <p:nvPr/>
        </p:nvSpPr>
        <p:spPr>
          <a:xfrm>
            <a:off x="6731050" y="4695708"/>
            <a:ext cx="2607742"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팀 역량과 시간 내 구현 가능성</a:t>
            </a:r>
            <a:endParaRPr lang="en-US" sz="1253" dirty="0"/>
          </a:p>
        </p:txBody>
      </p:sp>
      <p:pic>
        <p:nvPicPr>
          <p:cNvPr id="13" name="Image 4" descr="preencoded.png"/>
          <p:cNvPicPr>
            <a:picLocks noChangeAspect="1"/>
          </p:cNvPicPr>
          <p:nvPr/>
        </p:nvPicPr>
        <p:blipFill>
          <a:blip r:embed="rId7"/>
          <a:stretch>
            <a:fillRect/>
          </a:stretch>
        </p:blipFill>
        <p:spPr>
          <a:xfrm>
            <a:off x="3418006" y="2294421"/>
            <a:ext cx="3069989" cy="3069989"/>
          </a:xfrm>
          <a:prstGeom prst="rect">
            <a:avLst/>
          </a:prstGeom>
        </p:spPr>
      </p:pic>
      <p:pic>
        <p:nvPicPr>
          <p:cNvPr id="14" name="Image 5" descr="preencoded.png"/>
          <p:cNvPicPr>
            <a:picLocks noChangeAspect="1"/>
          </p:cNvPicPr>
          <p:nvPr/>
        </p:nvPicPr>
        <p:blipFill>
          <a:blip r:embed="rId8"/>
          <a:stretch>
            <a:fillRect/>
          </a:stretch>
        </p:blipFill>
        <p:spPr>
          <a:xfrm>
            <a:off x="5449590" y="4556888"/>
            <a:ext cx="242491" cy="303114"/>
          </a:xfrm>
          <a:prstGeom prst="rect">
            <a:avLst/>
          </a:prstGeom>
        </p:spPr>
      </p:pic>
      <p:sp>
        <p:nvSpPr>
          <p:cNvPr id="15" name="Text 7"/>
          <p:cNvSpPr/>
          <p:nvPr/>
        </p:nvSpPr>
        <p:spPr>
          <a:xfrm>
            <a:off x="1268159" y="4360187"/>
            <a:ext cx="1906792" cy="238299"/>
          </a:xfrm>
          <a:prstGeom prst="rect">
            <a:avLst/>
          </a:prstGeom>
          <a:noFill/>
          <a:ln/>
        </p:spPr>
        <p:txBody>
          <a:bodyPr wrap="none" lIns="0" tIns="0" rIns="0" bIns="0" rtlCol="0" anchor="t"/>
          <a:lstStyle/>
          <a:p>
            <a:pPr algn="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사회적·경제적 효과</a:t>
            </a:r>
            <a:endParaRPr lang="en-US" sz="1489" dirty="0"/>
          </a:p>
        </p:txBody>
      </p:sp>
      <p:sp>
        <p:nvSpPr>
          <p:cNvPr id="16" name="Text 8"/>
          <p:cNvSpPr/>
          <p:nvPr/>
        </p:nvSpPr>
        <p:spPr>
          <a:xfrm>
            <a:off x="567209" y="4695708"/>
            <a:ext cx="2607742" cy="259339"/>
          </a:xfrm>
          <a:prstGeom prst="rect">
            <a:avLst/>
          </a:prstGeom>
          <a:noFill/>
          <a:ln/>
        </p:spPr>
        <p:txBody>
          <a:bodyPr wrap="none" lIns="0" tIns="0" rIns="0" bIns="0" rtlCol="0" anchor="t"/>
          <a:lstStyle/>
          <a:p>
            <a:pPr algn="r">
              <a:lnSpc>
                <a:spcPts val="2031"/>
              </a:lnSpc>
            </a:pPr>
            <a:r>
              <a:rPr lang="en-US" sz="1253" dirty="0">
                <a:solidFill>
                  <a:srgbClr val="272525"/>
                </a:solidFill>
                <a:latin typeface="Source Sans 3" pitchFamily="34" charset="0"/>
                <a:ea typeface="Source Sans 3" pitchFamily="34" charset="-122"/>
                <a:cs typeface="Source Sans 3" pitchFamily="34" charset="-120"/>
              </a:rPr>
              <a:t>스마트시티 안전 향상 파급력</a:t>
            </a:r>
            <a:endParaRPr lang="en-US" sz="1253" dirty="0"/>
          </a:p>
        </p:txBody>
      </p:sp>
      <p:pic>
        <p:nvPicPr>
          <p:cNvPr id="17" name="Image 6" descr="preencoded.png"/>
          <p:cNvPicPr>
            <a:picLocks noChangeAspect="1"/>
          </p:cNvPicPr>
          <p:nvPr/>
        </p:nvPicPr>
        <p:blipFill>
          <a:blip r:embed="rId9"/>
          <a:stretch>
            <a:fillRect/>
          </a:stretch>
        </p:blipFill>
        <p:spPr>
          <a:xfrm>
            <a:off x="3418006" y="2294421"/>
            <a:ext cx="3069989" cy="3069989"/>
          </a:xfrm>
          <a:prstGeom prst="rect">
            <a:avLst/>
          </a:prstGeom>
        </p:spPr>
      </p:pic>
      <p:pic>
        <p:nvPicPr>
          <p:cNvPr id="18" name="Image 7" descr="preencoded.png"/>
          <p:cNvPicPr>
            <a:picLocks noChangeAspect="1"/>
          </p:cNvPicPr>
          <p:nvPr/>
        </p:nvPicPr>
        <p:blipFill>
          <a:blip r:embed="rId10"/>
          <a:stretch>
            <a:fillRect/>
          </a:stretch>
        </p:blipFill>
        <p:spPr>
          <a:xfrm>
            <a:off x="3952645" y="4295695"/>
            <a:ext cx="242491" cy="303114"/>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879738"/>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공공데이터 수집 채널</a:t>
            </a:r>
            <a:endParaRPr lang="en-US" sz="2979" dirty="0"/>
          </a:p>
        </p:txBody>
      </p:sp>
      <p:pic>
        <p:nvPicPr>
          <p:cNvPr id="3" name="Image 0" descr="preencoded.png"/>
          <p:cNvPicPr>
            <a:picLocks noChangeAspect="1"/>
          </p:cNvPicPr>
          <p:nvPr/>
        </p:nvPicPr>
        <p:blipFill>
          <a:blip r:embed="rId3"/>
          <a:stretch>
            <a:fillRect/>
          </a:stretch>
        </p:blipFill>
        <p:spPr>
          <a:xfrm>
            <a:off x="567209" y="2680569"/>
            <a:ext cx="2007884" cy="1240910"/>
          </a:xfrm>
          <a:prstGeom prst="rect">
            <a:avLst/>
          </a:prstGeom>
        </p:spPr>
      </p:pic>
      <p:sp>
        <p:nvSpPr>
          <p:cNvPr id="4" name="Text 1"/>
          <p:cNvSpPr/>
          <p:nvPr/>
        </p:nvSpPr>
        <p:spPr>
          <a:xfrm>
            <a:off x="567210" y="412406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AI HUB</a:t>
            </a:r>
            <a:endParaRPr lang="en-US" sz="1489" dirty="0"/>
          </a:p>
        </p:txBody>
      </p:sp>
      <p:sp>
        <p:nvSpPr>
          <p:cNvPr id="5" name="Text 2"/>
          <p:cNvSpPr/>
          <p:nvPr/>
        </p:nvSpPr>
        <p:spPr>
          <a:xfrm>
            <a:off x="567210" y="4459586"/>
            <a:ext cx="278880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기상정보 37.5TB, 교통사고 영상 21,895건, 노후 시설물 이미지 80만 건 제공</a:t>
            </a:r>
            <a:endParaRPr lang="en-US" sz="1253" dirty="0"/>
          </a:p>
        </p:txBody>
      </p:sp>
      <p:pic>
        <p:nvPicPr>
          <p:cNvPr id="6" name="Image 1" descr="preencoded.png"/>
          <p:cNvPicPr>
            <a:picLocks noChangeAspect="1"/>
          </p:cNvPicPr>
          <p:nvPr/>
        </p:nvPicPr>
        <p:blipFill>
          <a:blip r:embed="rId4"/>
          <a:stretch>
            <a:fillRect/>
          </a:stretch>
        </p:blipFill>
        <p:spPr>
          <a:xfrm>
            <a:off x="3558598" y="2680569"/>
            <a:ext cx="2007884" cy="1240910"/>
          </a:xfrm>
          <a:prstGeom prst="rect">
            <a:avLst/>
          </a:prstGeom>
        </p:spPr>
      </p:pic>
      <p:sp>
        <p:nvSpPr>
          <p:cNvPr id="7" name="Text 3"/>
          <p:cNvSpPr/>
          <p:nvPr/>
        </p:nvSpPr>
        <p:spPr>
          <a:xfrm>
            <a:off x="3558599" y="412406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공공데이터 포털</a:t>
            </a:r>
            <a:endParaRPr lang="en-US" sz="1489" dirty="0"/>
          </a:p>
        </p:txBody>
      </p:sp>
      <p:sp>
        <p:nvSpPr>
          <p:cNvPr id="8" name="Text 4"/>
          <p:cNvSpPr/>
          <p:nvPr/>
        </p:nvSpPr>
        <p:spPr>
          <a:xfrm>
            <a:off x="3558599" y="4459586"/>
            <a:ext cx="278880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정부·지자체 운영 기상, 교통, 재난, 인구 데이터를 API 또는 파일로 제공</a:t>
            </a:r>
            <a:endParaRPr lang="en-US" sz="1253" dirty="0"/>
          </a:p>
        </p:txBody>
      </p:sp>
      <p:pic>
        <p:nvPicPr>
          <p:cNvPr id="9" name="Image 2" descr="preencoded.png"/>
          <p:cNvPicPr>
            <a:picLocks noChangeAspect="1"/>
          </p:cNvPicPr>
          <p:nvPr/>
        </p:nvPicPr>
        <p:blipFill>
          <a:blip r:embed="rId5"/>
          <a:stretch>
            <a:fillRect/>
          </a:stretch>
        </p:blipFill>
        <p:spPr>
          <a:xfrm>
            <a:off x="6549988" y="2680569"/>
            <a:ext cx="2007884" cy="1240910"/>
          </a:xfrm>
          <a:prstGeom prst="rect">
            <a:avLst/>
          </a:prstGeom>
        </p:spPr>
      </p:pic>
      <p:sp>
        <p:nvSpPr>
          <p:cNvPr id="10" name="Text 5"/>
          <p:cNvSpPr/>
          <p:nvPr/>
        </p:nvSpPr>
        <p:spPr>
          <a:xfrm>
            <a:off x="6549989" y="412406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Kaggle</a:t>
            </a:r>
            <a:endParaRPr lang="en-US" sz="1489" dirty="0"/>
          </a:p>
        </p:txBody>
      </p:sp>
      <p:sp>
        <p:nvSpPr>
          <p:cNvPr id="11" name="Text 6"/>
          <p:cNvSpPr/>
          <p:nvPr/>
        </p:nvSpPr>
        <p:spPr>
          <a:xfrm>
            <a:off x="6549989" y="4459586"/>
            <a:ext cx="278880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전 세계 연구자 공유 오픈 데이터셋과 기계학습 튜토리얼 데이터 제공</a:t>
            </a:r>
            <a:endParaRPr lang="en-US" sz="1253"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46492" y="1072376"/>
            <a:ext cx="3674120" cy="459265"/>
          </a:xfrm>
          <a:prstGeom prst="rect">
            <a:avLst/>
          </a:prstGeom>
          <a:noFill/>
          <a:ln/>
        </p:spPr>
        <p:txBody>
          <a:bodyPr wrap="none" lIns="0" tIns="0" rIns="0" bIns="0" rtlCol="0" anchor="t"/>
          <a:lstStyle/>
          <a:p>
            <a:pPr>
              <a:lnSpc>
                <a:spcPts val="3588"/>
              </a:lnSpc>
            </a:pPr>
            <a:r>
              <a:rPr lang="en-US" sz="2878" dirty="0">
                <a:solidFill>
                  <a:srgbClr val="000000"/>
                </a:solidFill>
                <a:latin typeface="Source Serif 4 Semi Bold" pitchFamily="34" charset="0"/>
                <a:ea typeface="Source Serif 4 Semi Bold" pitchFamily="34" charset="-122"/>
                <a:cs typeface="Source Serif 4 Semi Bold" pitchFamily="34" charset="-120"/>
              </a:rPr>
              <a:t>임베딩 기법별 활용 방안</a:t>
            </a:r>
            <a:endParaRPr lang="en-US" sz="2878" dirty="0"/>
          </a:p>
        </p:txBody>
      </p:sp>
      <p:sp>
        <p:nvSpPr>
          <p:cNvPr id="4" name="Text 1"/>
          <p:cNvSpPr/>
          <p:nvPr/>
        </p:nvSpPr>
        <p:spPr>
          <a:xfrm>
            <a:off x="546492" y="1921980"/>
            <a:ext cx="1427131" cy="229592"/>
          </a:xfrm>
          <a:prstGeom prst="rect">
            <a:avLst/>
          </a:prstGeom>
          <a:noFill/>
          <a:ln/>
        </p:spPr>
        <p:txBody>
          <a:bodyPr wrap="none" lIns="0" tIns="0" rIns="0" bIns="0" rtlCol="0" anchor="t"/>
          <a:lstStyle/>
          <a:p>
            <a:pPr>
              <a:lnSpc>
                <a:spcPts val="1794"/>
              </a:lnSpc>
            </a:pPr>
            <a:r>
              <a:rPr lang="en-US" sz="1422" dirty="0">
                <a:solidFill>
                  <a:srgbClr val="000000"/>
                </a:solidFill>
                <a:latin typeface="Source Serif 4 Semi Bold" pitchFamily="34" charset="0"/>
                <a:ea typeface="Source Serif 4 Semi Bold" pitchFamily="34" charset="-122"/>
                <a:cs typeface="Source Serif 4 Semi Bold" pitchFamily="34" charset="-120"/>
              </a:rPr>
              <a:t>텍스트 임베딩</a:t>
            </a:r>
            <a:endParaRPr lang="en-US" sz="1422" dirty="0"/>
          </a:p>
        </p:txBody>
      </p:sp>
      <p:sp>
        <p:nvSpPr>
          <p:cNvPr id="5" name="Text 2"/>
          <p:cNvSpPr/>
          <p:nvPr/>
        </p:nvSpPr>
        <p:spPr>
          <a:xfrm>
            <a:off x="546492" y="2307723"/>
            <a:ext cx="1427131" cy="499653"/>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기법:</a:t>
            </a:r>
            <a:r>
              <a:rPr lang="en-US" sz="1219" dirty="0">
                <a:solidFill>
                  <a:srgbClr val="272525"/>
                </a:solidFill>
                <a:latin typeface="Source Sans 3" pitchFamily="34" charset="0"/>
                <a:ea typeface="Source Sans 3" pitchFamily="34" charset="-122"/>
                <a:cs typeface="Source Sans 3" pitchFamily="34" charset="-120"/>
              </a:rPr>
              <a:t> Word2Vec, GloVe, BERT</a:t>
            </a:r>
            <a:endParaRPr lang="en-US" sz="1219" dirty="0"/>
          </a:p>
        </p:txBody>
      </p:sp>
      <p:sp>
        <p:nvSpPr>
          <p:cNvPr id="6" name="Text 3"/>
          <p:cNvSpPr/>
          <p:nvPr/>
        </p:nvSpPr>
        <p:spPr>
          <a:xfrm>
            <a:off x="546492" y="2947889"/>
            <a:ext cx="1427131" cy="499653"/>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용도:</a:t>
            </a:r>
            <a:r>
              <a:rPr lang="en-US" sz="1219" dirty="0">
                <a:solidFill>
                  <a:srgbClr val="272525"/>
                </a:solidFill>
                <a:latin typeface="Source Sans 3" pitchFamily="34" charset="0"/>
                <a:ea typeface="Source Sans 3" pitchFamily="34" charset="-122"/>
                <a:cs typeface="Source Sans 3" pitchFamily="34" charset="-120"/>
              </a:rPr>
              <a:t> 사고 보고서, 뉴스 데이터 벡터화</a:t>
            </a:r>
            <a:endParaRPr lang="en-US" sz="1219" dirty="0"/>
          </a:p>
        </p:txBody>
      </p:sp>
      <p:sp>
        <p:nvSpPr>
          <p:cNvPr id="7" name="Text 4"/>
          <p:cNvSpPr/>
          <p:nvPr/>
        </p:nvSpPr>
        <p:spPr>
          <a:xfrm>
            <a:off x="546492" y="3588054"/>
            <a:ext cx="1427131" cy="499653"/>
          </a:xfrm>
          <a:prstGeom prst="rect">
            <a:avLst/>
          </a:prstGeom>
          <a:noFill/>
          <a:ln/>
        </p:spPr>
        <p:txBody>
          <a:bodyPr wrap="squar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의미적 유사성 보존</a:t>
            </a:r>
            <a:endParaRPr lang="en-US" sz="1219" dirty="0"/>
          </a:p>
        </p:txBody>
      </p:sp>
      <p:sp>
        <p:nvSpPr>
          <p:cNvPr id="8" name="Text 5"/>
          <p:cNvSpPr/>
          <p:nvPr/>
        </p:nvSpPr>
        <p:spPr>
          <a:xfrm>
            <a:off x="546492" y="4142284"/>
            <a:ext cx="1427131" cy="499653"/>
          </a:xfrm>
          <a:prstGeom prst="rect">
            <a:avLst/>
          </a:prstGeom>
          <a:noFill/>
          <a:ln/>
        </p:spPr>
        <p:txBody>
          <a:bodyPr wrap="squar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자연어 처리 모델 입력</a:t>
            </a:r>
            <a:endParaRPr lang="en-US" sz="1219" dirty="0"/>
          </a:p>
        </p:txBody>
      </p:sp>
      <p:sp>
        <p:nvSpPr>
          <p:cNvPr id="9" name="Text 6"/>
          <p:cNvSpPr/>
          <p:nvPr/>
        </p:nvSpPr>
        <p:spPr>
          <a:xfrm>
            <a:off x="2359769" y="1921980"/>
            <a:ext cx="1481950" cy="229592"/>
          </a:xfrm>
          <a:prstGeom prst="rect">
            <a:avLst/>
          </a:prstGeom>
          <a:noFill/>
          <a:ln/>
        </p:spPr>
        <p:txBody>
          <a:bodyPr wrap="none" lIns="0" tIns="0" rIns="0" bIns="0" rtlCol="0" anchor="t"/>
          <a:lstStyle/>
          <a:p>
            <a:pPr>
              <a:lnSpc>
                <a:spcPts val="1794"/>
              </a:lnSpc>
            </a:pPr>
            <a:r>
              <a:rPr lang="en-US" sz="1422" dirty="0">
                <a:solidFill>
                  <a:srgbClr val="000000"/>
                </a:solidFill>
                <a:latin typeface="Source Serif 4 Semi Bold" pitchFamily="34" charset="0"/>
                <a:ea typeface="Source Serif 4 Semi Bold" pitchFamily="34" charset="-122"/>
                <a:cs typeface="Source Serif 4 Semi Bold" pitchFamily="34" charset="-120"/>
              </a:rPr>
              <a:t>이미지 임베딩</a:t>
            </a:r>
            <a:endParaRPr lang="en-US" sz="1422" dirty="0"/>
          </a:p>
        </p:txBody>
      </p:sp>
      <p:sp>
        <p:nvSpPr>
          <p:cNvPr id="10" name="Text 7"/>
          <p:cNvSpPr/>
          <p:nvPr/>
        </p:nvSpPr>
        <p:spPr>
          <a:xfrm>
            <a:off x="2359769" y="2307723"/>
            <a:ext cx="1481950" cy="249827"/>
          </a:xfrm>
          <a:prstGeom prst="rect">
            <a:avLst/>
          </a:prstGeom>
          <a:noFill/>
          <a:ln/>
        </p:spPr>
        <p:txBody>
          <a:bodyPr wrap="non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기법:</a:t>
            </a:r>
            <a:r>
              <a:rPr lang="en-US" sz="1219" dirty="0">
                <a:solidFill>
                  <a:srgbClr val="272525"/>
                </a:solidFill>
                <a:latin typeface="Source Sans 3" pitchFamily="34" charset="0"/>
                <a:ea typeface="Source Sans 3" pitchFamily="34" charset="-122"/>
                <a:cs typeface="Source Sans 3" pitchFamily="34" charset="-120"/>
              </a:rPr>
              <a:t> CNN 중간층 출력</a:t>
            </a:r>
            <a:endParaRPr lang="en-US" sz="1219" dirty="0"/>
          </a:p>
        </p:txBody>
      </p:sp>
      <p:sp>
        <p:nvSpPr>
          <p:cNvPr id="11" name="Text 8"/>
          <p:cNvSpPr/>
          <p:nvPr/>
        </p:nvSpPr>
        <p:spPr>
          <a:xfrm>
            <a:off x="2359769" y="2698062"/>
            <a:ext cx="1481950" cy="499653"/>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용도:</a:t>
            </a:r>
            <a:r>
              <a:rPr lang="en-US" sz="1219" dirty="0">
                <a:solidFill>
                  <a:srgbClr val="272525"/>
                </a:solidFill>
                <a:latin typeface="Source Sans 3" pitchFamily="34" charset="0"/>
                <a:ea typeface="Source Sans 3" pitchFamily="34" charset="-122"/>
                <a:cs typeface="Source Sans 3" pitchFamily="34" charset="-120"/>
              </a:rPr>
              <a:t> 교통사고 이미지, 시설물 이미지 분석</a:t>
            </a:r>
            <a:endParaRPr lang="en-US" sz="1219" dirty="0"/>
          </a:p>
        </p:txBody>
      </p:sp>
      <p:sp>
        <p:nvSpPr>
          <p:cNvPr id="12" name="Text 9"/>
          <p:cNvSpPr/>
          <p:nvPr/>
        </p:nvSpPr>
        <p:spPr>
          <a:xfrm>
            <a:off x="2359769" y="3338229"/>
            <a:ext cx="1481950" cy="249827"/>
          </a:xfrm>
          <a:prstGeom prst="rect">
            <a:avLst/>
          </a:prstGeom>
          <a:noFill/>
          <a:ln/>
        </p:spPr>
        <p:txBody>
          <a:bodyPr wrap="non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계층적 특징 추출</a:t>
            </a:r>
            <a:endParaRPr lang="en-US" sz="1219" dirty="0"/>
          </a:p>
        </p:txBody>
      </p:sp>
      <p:sp>
        <p:nvSpPr>
          <p:cNvPr id="13" name="Text 10"/>
          <p:cNvSpPr/>
          <p:nvPr/>
        </p:nvSpPr>
        <p:spPr>
          <a:xfrm>
            <a:off x="2359769" y="3642631"/>
            <a:ext cx="1481950" cy="499653"/>
          </a:xfrm>
          <a:prstGeom prst="rect">
            <a:avLst/>
          </a:prstGeom>
          <a:noFill/>
          <a:ln/>
        </p:spPr>
        <p:txBody>
          <a:bodyPr wrap="squar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가중치 공유로 효율성 향상</a:t>
            </a:r>
            <a:endParaRPr lang="en-US" sz="1219" dirty="0"/>
          </a:p>
        </p:txBody>
      </p:sp>
      <p:sp>
        <p:nvSpPr>
          <p:cNvPr id="14" name="Text 11"/>
          <p:cNvSpPr/>
          <p:nvPr/>
        </p:nvSpPr>
        <p:spPr>
          <a:xfrm>
            <a:off x="4227867" y="1921980"/>
            <a:ext cx="1427131" cy="229592"/>
          </a:xfrm>
          <a:prstGeom prst="rect">
            <a:avLst/>
          </a:prstGeom>
          <a:noFill/>
          <a:ln/>
        </p:spPr>
        <p:txBody>
          <a:bodyPr wrap="none" lIns="0" tIns="0" rIns="0" bIns="0" rtlCol="0" anchor="t"/>
          <a:lstStyle/>
          <a:p>
            <a:pPr>
              <a:lnSpc>
                <a:spcPts val="1794"/>
              </a:lnSpc>
            </a:pPr>
            <a:r>
              <a:rPr lang="en-US" sz="1422" dirty="0">
                <a:solidFill>
                  <a:srgbClr val="000000"/>
                </a:solidFill>
                <a:latin typeface="Source Serif 4 Semi Bold" pitchFamily="34" charset="0"/>
                <a:ea typeface="Source Serif 4 Semi Bold" pitchFamily="34" charset="-122"/>
                <a:cs typeface="Source Serif 4 Semi Bold" pitchFamily="34" charset="-120"/>
              </a:rPr>
              <a:t>카테고리 임베딩</a:t>
            </a:r>
            <a:endParaRPr lang="en-US" sz="1422" dirty="0"/>
          </a:p>
        </p:txBody>
      </p:sp>
      <p:sp>
        <p:nvSpPr>
          <p:cNvPr id="15" name="Text 12"/>
          <p:cNvSpPr/>
          <p:nvPr/>
        </p:nvSpPr>
        <p:spPr>
          <a:xfrm>
            <a:off x="4227867" y="2307724"/>
            <a:ext cx="1427131" cy="749480"/>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기법:</a:t>
            </a:r>
            <a:r>
              <a:rPr lang="en-US" sz="1219" dirty="0">
                <a:solidFill>
                  <a:srgbClr val="272525"/>
                </a:solidFill>
                <a:latin typeface="Source Sans 3" pitchFamily="34" charset="0"/>
                <a:ea typeface="Source Sans 3" pitchFamily="34" charset="-122"/>
                <a:cs typeface="Source Sans 3" pitchFamily="34" charset="-120"/>
              </a:rPr>
              <a:t> One-hot encoding, 임베딩 레이어</a:t>
            </a:r>
            <a:endParaRPr lang="en-US" sz="1219" dirty="0"/>
          </a:p>
        </p:txBody>
      </p:sp>
      <p:sp>
        <p:nvSpPr>
          <p:cNvPr id="16" name="Text 13"/>
          <p:cNvSpPr/>
          <p:nvPr/>
        </p:nvSpPr>
        <p:spPr>
          <a:xfrm>
            <a:off x="4227867" y="3197716"/>
            <a:ext cx="1427131" cy="499653"/>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용도:</a:t>
            </a:r>
            <a:r>
              <a:rPr lang="en-US" sz="1219" dirty="0">
                <a:solidFill>
                  <a:srgbClr val="272525"/>
                </a:solidFill>
                <a:latin typeface="Source Sans 3" pitchFamily="34" charset="0"/>
                <a:ea typeface="Source Sans 3" pitchFamily="34" charset="-122"/>
                <a:cs typeface="Source Sans 3" pitchFamily="34" charset="-120"/>
              </a:rPr>
              <a:t> 사고 원인, 도로 유형 등 범주형 변수</a:t>
            </a:r>
            <a:endParaRPr lang="en-US" sz="1219" dirty="0"/>
          </a:p>
        </p:txBody>
      </p:sp>
      <p:sp>
        <p:nvSpPr>
          <p:cNvPr id="17" name="Text 14"/>
          <p:cNvSpPr/>
          <p:nvPr/>
        </p:nvSpPr>
        <p:spPr>
          <a:xfrm>
            <a:off x="4227867" y="3837881"/>
            <a:ext cx="1427131" cy="249827"/>
          </a:xfrm>
          <a:prstGeom prst="rect">
            <a:avLst/>
          </a:prstGeom>
          <a:noFill/>
          <a:ln/>
        </p:spPr>
        <p:txBody>
          <a:bodyPr wrap="non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범주 간 관계 학습</a:t>
            </a:r>
            <a:endParaRPr lang="en-US" sz="1219" dirty="0"/>
          </a:p>
        </p:txBody>
      </p:sp>
      <p:sp>
        <p:nvSpPr>
          <p:cNvPr id="18" name="Text 15"/>
          <p:cNvSpPr/>
          <p:nvPr/>
        </p:nvSpPr>
        <p:spPr>
          <a:xfrm>
            <a:off x="4227867" y="4142284"/>
            <a:ext cx="1427131" cy="249827"/>
          </a:xfrm>
          <a:prstGeom prst="rect">
            <a:avLst/>
          </a:prstGeom>
          <a:noFill/>
          <a:ln/>
        </p:spPr>
        <p:txBody>
          <a:bodyPr wrap="non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차원 효율성 제공</a:t>
            </a:r>
            <a:endParaRPr lang="en-US" sz="1219" dirty="0"/>
          </a:p>
        </p:txBody>
      </p:sp>
      <p:sp>
        <p:nvSpPr>
          <p:cNvPr id="19" name="Shape 16"/>
          <p:cNvSpPr/>
          <p:nvPr/>
        </p:nvSpPr>
        <p:spPr>
          <a:xfrm>
            <a:off x="546491" y="4872174"/>
            <a:ext cx="5098269" cy="913370"/>
          </a:xfrm>
          <a:prstGeom prst="roundRect">
            <a:avLst>
              <a:gd name="adj" fmla="val 7180"/>
            </a:avLst>
          </a:prstGeom>
          <a:solidFill>
            <a:srgbClr val="E8BEF4"/>
          </a:solidFill>
          <a:ln/>
        </p:spPr>
        <p:txBody>
          <a:bodyPr/>
          <a:lstStyle/>
          <a:p>
            <a:endParaRPr lang="ko-KR" altLang="en-US" sz="1219"/>
          </a:p>
        </p:txBody>
      </p:sp>
      <p:pic>
        <p:nvPicPr>
          <p:cNvPr id="20" name="Image 1" descr="preencoded.png"/>
          <p:cNvPicPr>
            <a:picLocks noChangeAspect="1"/>
          </p:cNvPicPr>
          <p:nvPr/>
        </p:nvPicPr>
        <p:blipFill>
          <a:blip r:embed="rId4"/>
          <a:stretch>
            <a:fillRect/>
          </a:stretch>
        </p:blipFill>
        <p:spPr>
          <a:xfrm>
            <a:off x="702643" y="5100960"/>
            <a:ext cx="195169" cy="156152"/>
          </a:xfrm>
          <a:prstGeom prst="rect">
            <a:avLst/>
          </a:prstGeom>
        </p:spPr>
      </p:pic>
      <p:sp>
        <p:nvSpPr>
          <p:cNvPr id="21" name="Text 17"/>
          <p:cNvSpPr/>
          <p:nvPr/>
        </p:nvSpPr>
        <p:spPr>
          <a:xfrm>
            <a:off x="1053964" y="5067344"/>
            <a:ext cx="4434644" cy="499653"/>
          </a:xfrm>
          <a:prstGeom prst="rect">
            <a:avLst/>
          </a:prstGeom>
          <a:noFill/>
          <a:ln/>
        </p:spPr>
        <p:txBody>
          <a:bodyPr wrap="square" lIns="0" tIns="0" rIns="0" bIns="0" rtlCol="0" anchor="t"/>
          <a:lstStyle/>
          <a:p>
            <a:pPr>
              <a:lnSpc>
                <a:spcPts val="1964"/>
              </a:lnSpc>
            </a:pPr>
            <a:r>
              <a:rPr lang="en-US" sz="1219" dirty="0">
                <a:solidFill>
                  <a:srgbClr val="000000"/>
                </a:solidFill>
                <a:latin typeface="Source Sans 3" pitchFamily="34" charset="0"/>
                <a:ea typeface="Source Sans 3" pitchFamily="34" charset="-122"/>
                <a:cs typeface="Source Sans 3" pitchFamily="34" charset="-120"/>
              </a:rPr>
              <a:t>임베딩을 통해 비정형 데이터의 의미론적 관계를 보존하며 기계학습 모델 입력으로 활용 가능</a:t>
            </a:r>
            <a:endParaRPr lang="en-US" sz="1219"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407944"/>
          </a:xfrm>
          <a:prstGeom prst="rect">
            <a:avLst/>
          </a:prstGeom>
        </p:spPr>
      </p:pic>
      <p:pic>
        <p:nvPicPr>
          <p:cNvPr id="3" name="Image 1" descr="preencoded.png"/>
          <p:cNvPicPr>
            <a:picLocks noChangeAspect="1"/>
          </p:cNvPicPr>
          <p:nvPr/>
        </p:nvPicPr>
        <p:blipFill>
          <a:blip r:embed="rId4"/>
          <a:stretch>
            <a:fillRect/>
          </a:stretch>
        </p:blipFill>
        <p:spPr>
          <a:xfrm>
            <a:off x="309562" y="1912144"/>
            <a:ext cx="4395788" cy="2662238"/>
          </a:xfrm>
          <a:prstGeom prst="rect">
            <a:avLst/>
          </a:prstGeom>
        </p:spPr>
      </p:pic>
      <p:pic>
        <p:nvPicPr>
          <p:cNvPr id="4" name="Image 2" descr="preencoded.png"/>
          <p:cNvPicPr>
            <a:picLocks noChangeAspect="1"/>
          </p:cNvPicPr>
          <p:nvPr/>
        </p:nvPicPr>
        <p:blipFill>
          <a:blip r:embed="rId5"/>
          <a:stretch>
            <a:fillRect/>
          </a:stretch>
        </p:blipFill>
        <p:spPr>
          <a:xfrm>
            <a:off x="495300" y="2469356"/>
            <a:ext cx="232172" cy="309563"/>
          </a:xfrm>
          <a:prstGeom prst="rect">
            <a:avLst/>
          </a:prstGeom>
        </p:spPr>
      </p:pic>
      <p:pic>
        <p:nvPicPr>
          <p:cNvPr id="5" name="Image 3" descr="preencoded.png"/>
          <p:cNvPicPr>
            <a:picLocks noChangeAspect="1"/>
          </p:cNvPicPr>
          <p:nvPr/>
        </p:nvPicPr>
        <p:blipFill>
          <a:blip r:embed="rId6"/>
          <a:stretch>
            <a:fillRect/>
          </a:stretch>
        </p:blipFill>
        <p:spPr>
          <a:xfrm>
            <a:off x="557212" y="2554486"/>
            <a:ext cx="108347" cy="123825"/>
          </a:xfrm>
          <a:prstGeom prst="rect">
            <a:avLst/>
          </a:prstGeom>
        </p:spPr>
      </p:pic>
      <p:pic>
        <p:nvPicPr>
          <p:cNvPr id="6" name="Image 4" descr="preencoded.png"/>
          <p:cNvPicPr>
            <a:picLocks noChangeAspect="1"/>
          </p:cNvPicPr>
          <p:nvPr/>
        </p:nvPicPr>
        <p:blipFill>
          <a:blip r:embed="rId7"/>
          <a:stretch>
            <a:fillRect/>
          </a:stretch>
        </p:blipFill>
        <p:spPr>
          <a:xfrm>
            <a:off x="495300" y="3150394"/>
            <a:ext cx="247650" cy="309563"/>
          </a:xfrm>
          <a:prstGeom prst="rect">
            <a:avLst/>
          </a:prstGeom>
        </p:spPr>
      </p:pic>
      <p:pic>
        <p:nvPicPr>
          <p:cNvPr id="7" name="Image 5" descr="preencoded.png"/>
          <p:cNvPicPr>
            <a:picLocks noChangeAspect="1"/>
          </p:cNvPicPr>
          <p:nvPr/>
        </p:nvPicPr>
        <p:blipFill>
          <a:blip r:embed="rId8"/>
          <a:stretch>
            <a:fillRect/>
          </a:stretch>
        </p:blipFill>
        <p:spPr>
          <a:xfrm>
            <a:off x="557213" y="3235523"/>
            <a:ext cx="123825" cy="123825"/>
          </a:xfrm>
          <a:prstGeom prst="rect">
            <a:avLst/>
          </a:prstGeom>
        </p:spPr>
      </p:pic>
      <p:pic>
        <p:nvPicPr>
          <p:cNvPr id="8" name="Image 6" descr="preencoded.png"/>
          <p:cNvPicPr>
            <a:picLocks noChangeAspect="1"/>
          </p:cNvPicPr>
          <p:nvPr/>
        </p:nvPicPr>
        <p:blipFill>
          <a:blip r:embed="rId9"/>
          <a:stretch>
            <a:fillRect/>
          </a:stretch>
        </p:blipFill>
        <p:spPr>
          <a:xfrm>
            <a:off x="495300" y="3831431"/>
            <a:ext cx="216694" cy="309563"/>
          </a:xfrm>
          <a:prstGeom prst="rect">
            <a:avLst/>
          </a:prstGeom>
        </p:spPr>
      </p:pic>
      <p:pic>
        <p:nvPicPr>
          <p:cNvPr id="9" name="Image 7" descr="preencoded.png"/>
          <p:cNvPicPr>
            <a:picLocks noChangeAspect="1"/>
          </p:cNvPicPr>
          <p:nvPr/>
        </p:nvPicPr>
        <p:blipFill>
          <a:blip r:embed="rId10"/>
          <a:stretch>
            <a:fillRect/>
          </a:stretch>
        </p:blipFill>
        <p:spPr>
          <a:xfrm>
            <a:off x="557212" y="3916561"/>
            <a:ext cx="92869" cy="123825"/>
          </a:xfrm>
          <a:prstGeom prst="rect">
            <a:avLst/>
          </a:prstGeom>
        </p:spPr>
      </p:pic>
      <p:pic>
        <p:nvPicPr>
          <p:cNvPr id="10" name="Image 8" descr="preencoded.png"/>
          <p:cNvPicPr>
            <a:picLocks noChangeAspect="1"/>
          </p:cNvPicPr>
          <p:nvPr/>
        </p:nvPicPr>
        <p:blipFill>
          <a:blip r:embed="rId11"/>
          <a:stretch>
            <a:fillRect/>
          </a:stretch>
        </p:blipFill>
        <p:spPr>
          <a:xfrm>
            <a:off x="309562" y="4760119"/>
            <a:ext cx="4395788" cy="1981200"/>
          </a:xfrm>
          <a:prstGeom prst="rect">
            <a:avLst/>
          </a:prstGeom>
        </p:spPr>
      </p:pic>
      <p:pic>
        <p:nvPicPr>
          <p:cNvPr id="11" name="Image 9" descr="preencoded.png"/>
          <p:cNvPicPr>
            <a:picLocks noChangeAspect="1"/>
          </p:cNvPicPr>
          <p:nvPr/>
        </p:nvPicPr>
        <p:blipFill>
          <a:blip r:embed="rId12"/>
          <a:stretch>
            <a:fillRect/>
          </a:stretch>
        </p:blipFill>
        <p:spPr>
          <a:xfrm>
            <a:off x="495300" y="6215062"/>
            <a:ext cx="247650" cy="309563"/>
          </a:xfrm>
          <a:prstGeom prst="rect">
            <a:avLst/>
          </a:prstGeom>
        </p:spPr>
      </p:pic>
      <p:pic>
        <p:nvPicPr>
          <p:cNvPr id="12" name="Image 10" descr="preencoded.png"/>
          <p:cNvPicPr>
            <a:picLocks noChangeAspect="1"/>
          </p:cNvPicPr>
          <p:nvPr/>
        </p:nvPicPr>
        <p:blipFill>
          <a:blip r:embed="rId13"/>
          <a:stretch>
            <a:fillRect/>
          </a:stretch>
        </p:blipFill>
        <p:spPr>
          <a:xfrm>
            <a:off x="557213" y="6943130"/>
            <a:ext cx="123825" cy="123825"/>
          </a:xfrm>
          <a:prstGeom prst="rect">
            <a:avLst/>
          </a:prstGeom>
        </p:spPr>
      </p:pic>
      <p:pic>
        <p:nvPicPr>
          <p:cNvPr id="13" name="Image 11" descr="preencoded.png"/>
          <p:cNvPicPr>
            <a:picLocks noChangeAspect="1"/>
          </p:cNvPicPr>
          <p:nvPr/>
        </p:nvPicPr>
        <p:blipFill>
          <a:blip r:embed="rId14"/>
          <a:stretch>
            <a:fillRect/>
          </a:stretch>
        </p:blipFill>
        <p:spPr>
          <a:xfrm>
            <a:off x="5076825" y="1912144"/>
            <a:ext cx="4519613" cy="4829175"/>
          </a:xfrm>
          <a:prstGeom prst="rect">
            <a:avLst/>
          </a:prstGeom>
        </p:spPr>
      </p:pic>
      <p:pic>
        <p:nvPicPr>
          <p:cNvPr id="14" name="Image 12" descr="preencoded.png"/>
          <p:cNvPicPr>
            <a:picLocks noChangeAspect="1"/>
          </p:cNvPicPr>
          <p:nvPr/>
        </p:nvPicPr>
        <p:blipFill>
          <a:blip r:embed="rId15"/>
          <a:stretch>
            <a:fillRect/>
          </a:stretch>
        </p:blipFill>
        <p:spPr>
          <a:xfrm>
            <a:off x="5262561" y="2778919"/>
            <a:ext cx="1300163" cy="681038"/>
          </a:xfrm>
          <a:prstGeom prst="rect">
            <a:avLst/>
          </a:prstGeom>
        </p:spPr>
      </p:pic>
      <p:pic>
        <p:nvPicPr>
          <p:cNvPr id="15" name="Image 13" descr="preencoded.png"/>
          <p:cNvPicPr>
            <a:picLocks noChangeAspect="1"/>
          </p:cNvPicPr>
          <p:nvPr/>
        </p:nvPicPr>
        <p:blipFill>
          <a:blip r:embed="rId16"/>
          <a:stretch>
            <a:fillRect/>
          </a:stretch>
        </p:blipFill>
        <p:spPr>
          <a:xfrm>
            <a:off x="5831264" y="2817614"/>
            <a:ext cx="162520" cy="247650"/>
          </a:xfrm>
          <a:prstGeom prst="rect">
            <a:avLst/>
          </a:prstGeom>
        </p:spPr>
      </p:pic>
      <p:pic>
        <p:nvPicPr>
          <p:cNvPr id="16" name="Image 14" descr="preencoded.png"/>
          <p:cNvPicPr>
            <a:picLocks noChangeAspect="1"/>
          </p:cNvPicPr>
          <p:nvPr/>
        </p:nvPicPr>
        <p:blipFill>
          <a:blip r:embed="rId17"/>
          <a:stretch>
            <a:fillRect/>
          </a:stretch>
        </p:blipFill>
        <p:spPr>
          <a:xfrm>
            <a:off x="6686549" y="2778919"/>
            <a:ext cx="1300163" cy="681038"/>
          </a:xfrm>
          <a:prstGeom prst="rect">
            <a:avLst/>
          </a:prstGeom>
        </p:spPr>
      </p:pic>
      <p:pic>
        <p:nvPicPr>
          <p:cNvPr id="17" name="Image 15" descr="preencoded.png"/>
          <p:cNvPicPr>
            <a:picLocks noChangeAspect="1"/>
          </p:cNvPicPr>
          <p:nvPr/>
        </p:nvPicPr>
        <p:blipFill>
          <a:blip r:embed="rId18"/>
          <a:stretch>
            <a:fillRect/>
          </a:stretch>
        </p:blipFill>
        <p:spPr>
          <a:xfrm>
            <a:off x="7243641" y="2817614"/>
            <a:ext cx="185738" cy="247650"/>
          </a:xfrm>
          <a:prstGeom prst="rect">
            <a:avLst/>
          </a:prstGeom>
        </p:spPr>
      </p:pic>
      <p:pic>
        <p:nvPicPr>
          <p:cNvPr id="18" name="Image 16" descr="preencoded.png"/>
          <p:cNvPicPr>
            <a:picLocks noChangeAspect="1"/>
          </p:cNvPicPr>
          <p:nvPr/>
        </p:nvPicPr>
        <p:blipFill>
          <a:blip r:embed="rId19"/>
          <a:stretch>
            <a:fillRect/>
          </a:stretch>
        </p:blipFill>
        <p:spPr>
          <a:xfrm>
            <a:off x="8110536" y="2778919"/>
            <a:ext cx="1300163" cy="681038"/>
          </a:xfrm>
          <a:prstGeom prst="rect">
            <a:avLst/>
          </a:prstGeom>
        </p:spPr>
      </p:pic>
      <p:pic>
        <p:nvPicPr>
          <p:cNvPr id="19" name="Image 17" descr="preencoded.png"/>
          <p:cNvPicPr>
            <a:picLocks noChangeAspect="1"/>
          </p:cNvPicPr>
          <p:nvPr/>
        </p:nvPicPr>
        <p:blipFill>
          <a:blip r:embed="rId20"/>
          <a:stretch>
            <a:fillRect/>
          </a:stretch>
        </p:blipFill>
        <p:spPr>
          <a:xfrm>
            <a:off x="8690846" y="2817614"/>
            <a:ext cx="139303" cy="247650"/>
          </a:xfrm>
          <a:prstGeom prst="rect">
            <a:avLst/>
          </a:prstGeom>
        </p:spPr>
      </p:pic>
      <p:pic>
        <p:nvPicPr>
          <p:cNvPr id="20" name="Image 18" descr="preencoded.png"/>
          <p:cNvPicPr>
            <a:picLocks noChangeAspect="1"/>
          </p:cNvPicPr>
          <p:nvPr/>
        </p:nvPicPr>
        <p:blipFill>
          <a:blip r:embed="rId21"/>
          <a:stretch>
            <a:fillRect/>
          </a:stretch>
        </p:blipFill>
        <p:spPr>
          <a:xfrm>
            <a:off x="5401866" y="4798814"/>
            <a:ext cx="3869531" cy="1393031"/>
          </a:xfrm>
          <a:prstGeom prst="rect">
            <a:avLst/>
          </a:prstGeom>
        </p:spPr>
      </p:pic>
      <p:sp>
        <p:nvSpPr>
          <p:cNvPr id="21" name="Text 0"/>
          <p:cNvSpPr/>
          <p:nvPr/>
        </p:nvSpPr>
        <p:spPr>
          <a:xfrm>
            <a:off x="309563" y="952500"/>
            <a:ext cx="3241845"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데이터 분할의 중요성</a:t>
            </a:r>
            <a:endParaRPr lang="en-US" sz="2194" dirty="0"/>
          </a:p>
        </p:txBody>
      </p:sp>
      <p:sp>
        <p:nvSpPr>
          <p:cNvPr id="22"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머신러닝 모델의 일반화 성능을 평가하기 위한 데이터 분할의 개념과 k-폴드 교차검증</a:t>
            </a:r>
            <a:endParaRPr lang="en-US" sz="1219" dirty="0"/>
          </a:p>
        </p:txBody>
      </p:sp>
      <p:sp>
        <p:nvSpPr>
          <p:cNvPr id="23" name="Text 2"/>
          <p:cNvSpPr/>
          <p:nvPr/>
        </p:nvSpPr>
        <p:spPr>
          <a:xfrm>
            <a:off x="495300" y="2097881"/>
            <a:ext cx="4024313"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데이터 세트의 역할</a:t>
            </a:r>
            <a:endParaRPr lang="en-US" sz="1463" dirty="0"/>
          </a:p>
        </p:txBody>
      </p:sp>
      <p:sp>
        <p:nvSpPr>
          <p:cNvPr id="24" name="Text 3"/>
          <p:cNvSpPr/>
          <p:nvPr/>
        </p:nvSpPr>
        <p:spPr>
          <a:xfrm>
            <a:off x="851297" y="2469356"/>
            <a:ext cx="3668316"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훈련 세트 (Training Set)</a:t>
            </a:r>
            <a:endParaRPr lang="en-US" sz="975" dirty="0"/>
          </a:p>
        </p:txBody>
      </p:sp>
      <p:sp>
        <p:nvSpPr>
          <p:cNvPr id="25" name="Text 4"/>
          <p:cNvSpPr/>
          <p:nvPr/>
        </p:nvSpPr>
        <p:spPr>
          <a:xfrm>
            <a:off x="851297" y="2655094"/>
            <a:ext cx="3668316"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모델이 데이터의 패턴과 관계를 학습하는 데 사용되며, 모델의 파라미터가 이 데이터를 기반으로 조정됩니다.</a:t>
            </a:r>
            <a:endParaRPr lang="en-US" sz="975" dirty="0"/>
          </a:p>
        </p:txBody>
      </p:sp>
      <p:sp>
        <p:nvSpPr>
          <p:cNvPr id="26" name="Text 5"/>
          <p:cNvSpPr/>
          <p:nvPr/>
        </p:nvSpPr>
        <p:spPr>
          <a:xfrm>
            <a:off x="866775" y="3150394"/>
            <a:ext cx="365283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검증 세트 (Validation Set)</a:t>
            </a:r>
            <a:endParaRPr lang="en-US" sz="975" dirty="0"/>
          </a:p>
        </p:txBody>
      </p:sp>
      <p:sp>
        <p:nvSpPr>
          <p:cNvPr id="27" name="Text 6"/>
          <p:cNvSpPr/>
          <p:nvPr/>
        </p:nvSpPr>
        <p:spPr>
          <a:xfrm>
            <a:off x="866775" y="3336131"/>
            <a:ext cx="3652838"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모델 학습 과정에서 하이퍼파라미터를 조정하고 여러 모델 후보 중에서 최적의 모델을 선택하는 데 활용됩니다.</a:t>
            </a:r>
            <a:endParaRPr lang="en-US" sz="975" dirty="0"/>
          </a:p>
        </p:txBody>
      </p:sp>
      <p:sp>
        <p:nvSpPr>
          <p:cNvPr id="28" name="Text 7"/>
          <p:cNvSpPr/>
          <p:nvPr/>
        </p:nvSpPr>
        <p:spPr>
          <a:xfrm>
            <a:off x="835819" y="3831431"/>
            <a:ext cx="3683794"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테스트 세트 (Test Set)</a:t>
            </a:r>
            <a:endParaRPr lang="en-US" sz="975" dirty="0"/>
          </a:p>
        </p:txBody>
      </p:sp>
      <p:sp>
        <p:nvSpPr>
          <p:cNvPr id="29" name="Text 8"/>
          <p:cNvSpPr/>
          <p:nvPr/>
        </p:nvSpPr>
        <p:spPr>
          <a:xfrm>
            <a:off x="835819" y="4017169"/>
            <a:ext cx="3683794"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모델 개발 및 튜닝 과정에서 전혀 사용되지 않은 독립적인 데이터로, 최종적으로 선택된 모델의 일반화 성능을 측정합니다.</a:t>
            </a:r>
            <a:endParaRPr lang="en-US" sz="975" dirty="0"/>
          </a:p>
        </p:txBody>
      </p:sp>
      <p:sp>
        <p:nvSpPr>
          <p:cNvPr id="30" name="Text 9"/>
          <p:cNvSpPr/>
          <p:nvPr/>
        </p:nvSpPr>
        <p:spPr>
          <a:xfrm>
            <a:off x="495300" y="4945856"/>
            <a:ext cx="4024313"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k-폴드 교차검증</a:t>
            </a:r>
            <a:endParaRPr lang="en-US" sz="1463" dirty="0"/>
          </a:p>
        </p:txBody>
      </p:sp>
      <p:sp>
        <p:nvSpPr>
          <p:cNvPr id="31" name="Text 10"/>
          <p:cNvSpPr/>
          <p:nvPr/>
        </p:nvSpPr>
        <p:spPr>
          <a:xfrm>
            <a:off x="495300" y="5317331"/>
            <a:ext cx="4024313" cy="742950"/>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k-폴드 교차검증은 데이터를 효율적으로 활용하면서 모델 성능 평가의 안정성과 신뢰성을 높일 수 있는 기법입니다. 데이터셋을 여러 개의 폴드로 나누어 각 폴드를 한 번씩 검증 세트로 사용하고 나머지를 훈련 세트로 활용합니다.</a:t>
            </a:r>
            <a:endParaRPr lang="en-US" sz="975" dirty="0"/>
          </a:p>
        </p:txBody>
      </p:sp>
      <p:sp>
        <p:nvSpPr>
          <p:cNvPr id="32" name="Text 11"/>
          <p:cNvSpPr/>
          <p:nvPr/>
        </p:nvSpPr>
        <p:spPr>
          <a:xfrm>
            <a:off x="835819" y="6184106"/>
            <a:ext cx="3683794"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이렇게 하면 데이터의 모든 부분이 훈련과 검증에 참여하도록 하여 편향되지 않은 성능 추정치를 얻을 수 있습니다.</a:t>
            </a:r>
            <a:endParaRPr lang="en-US" sz="975" dirty="0"/>
          </a:p>
        </p:txBody>
      </p:sp>
      <p:sp>
        <p:nvSpPr>
          <p:cNvPr id="33" name="Text 12"/>
          <p:cNvSpPr/>
          <p:nvPr/>
        </p:nvSpPr>
        <p:spPr>
          <a:xfrm>
            <a:off x="5262562" y="2097881"/>
            <a:ext cx="4148138" cy="247650"/>
          </a:xfrm>
          <a:prstGeom prst="rect">
            <a:avLst/>
          </a:prstGeom>
          <a:noFill/>
          <a:ln/>
        </p:spPr>
        <p:txBody>
          <a:bodyPr wrap="square" lIns="0" tIns="0" rIns="0" bIns="0" rtlCol="0" anchor="t"/>
          <a:lstStyle/>
          <a:p>
            <a:pPr algn="ctr">
              <a:lnSpc>
                <a:spcPts val="1950"/>
              </a:lnSpc>
            </a:pPr>
            <a:r>
              <a:rPr lang="en-US" sz="1463" b="1" dirty="0">
                <a:solidFill>
                  <a:srgbClr val="0F766E"/>
                </a:solidFill>
                <a:latin typeface="ui-sans-serif" pitchFamily="34" charset="0"/>
                <a:ea typeface="ui-sans-serif" pitchFamily="34" charset="-122"/>
                <a:cs typeface="ui-sans-serif" pitchFamily="34" charset="-120"/>
              </a:rPr>
              <a:t>데이터 분할 시각화</a:t>
            </a:r>
            <a:endParaRPr lang="en-US" sz="1463" dirty="0"/>
          </a:p>
        </p:txBody>
      </p:sp>
      <p:sp>
        <p:nvSpPr>
          <p:cNvPr id="34" name="Text 13"/>
          <p:cNvSpPr/>
          <p:nvPr/>
        </p:nvSpPr>
        <p:spPr>
          <a:xfrm>
            <a:off x="5589502" y="3096220"/>
            <a:ext cx="646163" cy="185738"/>
          </a:xfrm>
          <a:prstGeom prst="rect">
            <a:avLst/>
          </a:prstGeom>
          <a:noFill/>
          <a:ln/>
        </p:spPr>
        <p:txBody>
          <a:bodyPr wrap="square" lIns="0" tIns="0" rIns="0" bIns="0" rtlCol="0" anchor="t"/>
          <a:lstStyle/>
          <a:p>
            <a:pPr algn="ctr">
              <a:lnSpc>
                <a:spcPts val="1463"/>
              </a:lnSpc>
            </a:pPr>
            <a:r>
              <a:rPr lang="en-US" sz="975" b="1" dirty="0">
                <a:solidFill>
                  <a:srgbClr val="1E40AF"/>
                </a:solidFill>
                <a:latin typeface="ui-sans-serif" pitchFamily="34" charset="0"/>
                <a:ea typeface="ui-sans-serif" pitchFamily="34" charset="-122"/>
                <a:cs typeface="ui-sans-serif" pitchFamily="34" charset="-120"/>
              </a:rPr>
              <a:t>훈련 세트</a:t>
            </a:r>
            <a:endParaRPr lang="en-US" sz="975" dirty="0"/>
          </a:p>
        </p:txBody>
      </p:sp>
      <p:sp>
        <p:nvSpPr>
          <p:cNvPr id="35" name="Text 14"/>
          <p:cNvSpPr/>
          <p:nvPr/>
        </p:nvSpPr>
        <p:spPr>
          <a:xfrm>
            <a:off x="5589502" y="3281958"/>
            <a:ext cx="646163" cy="154781"/>
          </a:xfrm>
          <a:prstGeom prst="rect">
            <a:avLst/>
          </a:prstGeom>
          <a:noFill/>
          <a:ln/>
        </p:spPr>
        <p:txBody>
          <a:bodyPr wrap="square" lIns="0" tIns="0" rIns="0" bIns="0" rtlCol="0" anchor="t"/>
          <a:lstStyle/>
          <a:p>
            <a:pPr algn="ctr">
              <a:lnSpc>
                <a:spcPts val="1219"/>
              </a:lnSpc>
            </a:pPr>
            <a:r>
              <a:rPr lang="en-US" sz="853" dirty="0">
                <a:solidFill>
                  <a:srgbClr val="2563EB"/>
                </a:solidFill>
                <a:latin typeface="ui-sans-serif" pitchFamily="34" charset="0"/>
                <a:ea typeface="ui-sans-serif" pitchFamily="34" charset="-122"/>
                <a:cs typeface="ui-sans-serif" pitchFamily="34" charset="-120"/>
              </a:rPr>
              <a:t>~70%</a:t>
            </a:r>
            <a:endParaRPr lang="en-US" sz="853" dirty="0"/>
          </a:p>
        </p:txBody>
      </p:sp>
      <p:sp>
        <p:nvSpPr>
          <p:cNvPr id="36" name="Text 15"/>
          <p:cNvSpPr/>
          <p:nvPr/>
        </p:nvSpPr>
        <p:spPr>
          <a:xfrm>
            <a:off x="7013490" y="3096220"/>
            <a:ext cx="646163" cy="185738"/>
          </a:xfrm>
          <a:prstGeom prst="rect">
            <a:avLst/>
          </a:prstGeom>
          <a:noFill/>
          <a:ln/>
        </p:spPr>
        <p:txBody>
          <a:bodyPr wrap="square" lIns="0" tIns="0" rIns="0" bIns="0" rtlCol="0" anchor="t"/>
          <a:lstStyle/>
          <a:p>
            <a:pPr algn="ctr">
              <a:lnSpc>
                <a:spcPts val="1463"/>
              </a:lnSpc>
            </a:pPr>
            <a:r>
              <a:rPr lang="en-US" sz="975" b="1" dirty="0">
                <a:solidFill>
                  <a:srgbClr val="9A3412"/>
                </a:solidFill>
                <a:latin typeface="ui-sans-serif" pitchFamily="34" charset="0"/>
                <a:ea typeface="ui-sans-serif" pitchFamily="34" charset="-122"/>
                <a:cs typeface="ui-sans-serif" pitchFamily="34" charset="-120"/>
              </a:rPr>
              <a:t>검증 세트</a:t>
            </a:r>
            <a:endParaRPr lang="en-US" sz="975" dirty="0"/>
          </a:p>
        </p:txBody>
      </p:sp>
      <p:sp>
        <p:nvSpPr>
          <p:cNvPr id="37" name="Text 16"/>
          <p:cNvSpPr/>
          <p:nvPr/>
        </p:nvSpPr>
        <p:spPr>
          <a:xfrm>
            <a:off x="7013490" y="3281958"/>
            <a:ext cx="646163" cy="154781"/>
          </a:xfrm>
          <a:prstGeom prst="rect">
            <a:avLst/>
          </a:prstGeom>
          <a:noFill/>
          <a:ln/>
        </p:spPr>
        <p:txBody>
          <a:bodyPr wrap="square" lIns="0" tIns="0" rIns="0" bIns="0" rtlCol="0" anchor="t"/>
          <a:lstStyle/>
          <a:p>
            <a:pPr algn="ctr">
              <a:lnSpc>
                <a:spcPts val="1219"/>
              </a:lnSpc>
            </a:pPr>
            <a:r>
              <a:rPr lang="en-US" sz="853" dirty="0">
                <a:solidFill>
                  <a:srgbClr val="EA580C"/>
                </a:solidFill>
                <a:latin typeface="ui-sans-serif" pitchFamily="34" charset="0"/>
                <a:ea typeface="ui-sans-serif" pitchFamily="34" charset="-122"/>
                <a:cs typeface="ui-sans-serif" pitchFamily="34" charset="-120"/>
              </a:rPr>
              <a:t>~15%</a:t>
            </a:r>
            <a:endParaRPr lang="en-US" sz="853" dirty="0"/>
          </a:p>
        </p:txBody>
      </p:sp>
      <p:sp>
        <p:nvSpPr>
          <p:cNvPr id="38" name="Text 17"/>
          <p:cNvSpPr/>
          <p:nvPr/>
        </p:nvSpPr>
        <p:spPr>
          <a:xfrm>
            <a:off x="8363182" y="3096220"/>
            <a:ext cx="794753" cy="185738"/>
          </a:xfrm>
          <a:prstGeom prst="rect">
            <a:avLst/>
          </a:prstGeom>
          <a:noFill/>
          <a:ln/>
        </p:spPr>
        <p:txBody>
          <a:bodyPr wrap="square" lIns="0" tIns="0" rIns="0" bIns="0" rtlCol="0" anchor="t"/>
          <a:lstStyle/>
          <a:p>
            <a:pPr algn="ctr">
              <a:lnSpc>
                <a:spcPts val="1463"/>
              </a:lnSpc>
            </a:pPr>
            <a:r>
              <a:rPr lang="en-US" sz="975" b="1" dirty="0">
                <a:solidFill>
                  <a:srgbClr val="166534"/>
                </a:solidFill>
                <a:latin typeface="ui-sans-serif" pitchFamily="34" charset="0"/>
                <a:ea typeface="ui-sans-serif" pitchFamily="34" charset="-122"/>
                <a:cs typeface="ui-sans-serif" pitchFamily="34" charset="-120"/>
              </a:rPr>
              <a:t>테스트 세트</a:t>
            </a:r>
            <a:endParaRPr lang="en-US" sz="975" dirty="0"/>
          </a:p>
        </p:txBody>
      </p:sp>
      <p:sp>
        <p:nvSpPr>
          <p:cNvPr id="39" name="Text 18"/>
          <p:cNvSpPr/>
          <p:nvPr/>
        </p:nvSpPr>
        <p:spPr>
          <a:xfrm>
            <a:off x="8363182" y="3281958"/>
            <a:ext cx="794753" cy="154781"/>
          </a:xfrm>
          <a:prstGeom prst="rect">
            <a:avLst/>
          </a:prstGeom>
          <a:noFill/>
          <a:ln/>
        </p:spPr>
        <p:txBody>
          <a:bodyPr wrap="square" lIns="0" tIns="0" rIns="0" bIns="0" rtlCol="0" anchor="t"/>
          <a:lstStyle/>
          <a:p>
            <a:pPr algn="ctr">
              <a:lnSpc>
                <a:spcPts val="1219"/>
              </a:lnSpc>
            </a:pPr>
            <a:r>
              <a:rPr lang="en-US" sz="853" dirty="0">
                <a:solidFill>
                  <a:srgbClr val="16A34A"/>
                </a:solidFill>
                <a:latin typeface="ui-sans-serif" pitchFamily="34" charset="0"/>
                <a:ea typeface="ui-sans-serif" pitchFamily="34" charset="-122"/>
                <a:cs typeface="ui-sans-serif" pitchFamily="34" charset="-120"/>
              </a:rPr>
              <a:t>~15%</a:t>
            </a:r>
            <a:endParaRPr lang="en-US" sz="853" dirty="0"/>
          </a:p>
        </p:txBody>
      </p:sp>
      <p:sp>
        <p:nvSpPr>
          <p:cNvPr id="40" name="Text 19"/>
          <p:cNvSpPr/>
          <p:nvPr/>
        </p:nvSpPr>
        <p:spPr>
          <a:xfrm>
            <a:off x="5262562" y="4458295"/>
            <a:ext cx="4148138" cy="216694"/>
          </a:xfrm>
          <a:prstGeom prst="rect">
            <a:avLst/>
          </a:prstGeom>
          <a:noFill/>
          <a:ln/>
        </p:spPr>
        <p:txBody>
          <a:bodyPr wrap="square" lIns="0" tIns="0" rIns="0" bIns="0" rtlCol="0" anchor="t"/>
          <a:lstStyle/>
          <a:p>
            <a:pPr algn="ctr">
              <a:lnSpc>
                <a:spcPts val="1706"/>
              </a:lnSpc>
            </a:pPr>
            <a:r>
              <a:rPr lang="en-US" sz="1219" b="1" dirty="0">
                <a:solidFill>
                  <a:srgbClr val="374151"/>
                </a:solidFill>
                <a:latin typeface="ui-sans-serif" pitchFamily="34" charset="0"/>
                <a:ea typeface="ui-sans-serif" pitchFamily="34" charset="-122"/>
                <a:cs typeface="ui-sans-serif" pitchFamily="34" charset="-120"/>
              </a:rPr>
              <a:t>k-폴드 교차검증</a:t>
            </a:r>
            <a:endParaRPr lang="en-US" sz="1219"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95950"/>
          </a:xfrm>
          <a:prstGeom prst="rect">
            <a:avLst/>
          </a:prstGeom>
        </p:spPr>
      </p:pic>
      <p:pic>
        <p:nvPicPr>
          <p:cNvPr id="3" name="Image 1" descr="preencoded.png"/>
          <p:cNvPicPr>
            <a:picLocks noChangeAspect="1"/>
          </p:cNvPicPr>
          <p:nvPr/>
        </p:nvPicPr>
        <p:blipFill>
          <a:blip r:embed="rId4"/>
          <a:stretch>
            <a:fillRect/>
          </a:stretch>
        </p:blipFill>
        <p:spPr>
          <a:xfrm>
            <a:off x="309562" y="1850231"/>
            <a:ext cx="6005513" cy="928688"/>
          </a:xfrm>
          <a:prstGeom prst="rect">
            <a:avLst/>
          </a:prstGeom>
        </p:spPr>
      </p:pic>
      <p:pic>
        <p:nvPicPr>
          <p:cNvPr id="4" name="Image 2" descr="preencoded.png"/>
          <p:cNvPicPr>
            <a:picLocks noChangeAspect="1"/>
          </p:cNvPicPr>
          <p:nvPr/>
        </p:nvPicPr>
        <p:blipFill>
          <a:blip r:embed="rId5"/>
          <a:stretch>
            <a:fillRect/>
          </a:stretch>
        </p:blipFill>
        <p:spPr>
          <a:xfrm>
            <a:off x="464344" y="2005012"/>
            <a:ext cx="371475" cy="433388"/>
          </a:xfrm>
          <a:prstGeom prst="rect">
            <a:avLst/>
          </a:prstGeom>
        </p:spPr>
      </p:pic>
      <p:pic>
        <p:nvPicPr>
          <p:cNvPr id="5" name="Image 3" descr="preencoded.png"/>
          <p:cNvPicPr>
            <a:picLocks noChangeAspect="1"/>
          </p:cNvPicPr>
          <p:nvPr/>
        </p:nvPicPr>
        <p:blipFill>
          <a:blip r:embed="rId6"/>
          <a:stretch>
            <a:fillRect/>
          </a:stretch>
        </p:blipFill>
        <p:spPr>
          <a:xfrm>
            <a:off x="557212" y="2097881"/>
            <a:ext cx="185738" cy="247650"/>
          </a:xfrm>
          <a:prstGeom prst="rect">
            <a:avLst/>
          </a:prstGeom>
        </p:spPr>
      </p:pic>
      <p:pic>
        <p:nvPicPr>
          <p:cNvPr id="6" name="Image 4" descr="preencoded.png"/>
          <p:cNvPicPr>
            <a:picLocks noChangeAspect="1"/>
          </p:cNvPicPr>
          <p:nvPr/>
        </p:nvPicPr>
        <p:blipFill>
          <a:blip r:embed="rId4"/>
          <a:stretch>
            <a:fillRect/>
          </a:stretch>
        </p:blipFill>
        <p:spPr>
          <a:xfrm>
            <a:off x="309562" y="2902744"/>
            <a:ext cx="6005513" cy="928688"/>
          </a:xfrm>
          <a:prstGeom prst="rect">
            <a:avLst/>
          </a:prstGeom>
        </p:spPr>
      </p:pic>
      <p:pic>
        <p:nvPicPr>
          <p:cNvPr id="7" name="Image 5" descr="preencoded.png"/>
          <p:cNvPicPr>
            <a:picLocks noChangeAspect="1"/>
          </p:cNvPicPr>
          <p:nvPr/>
        </p:nvPicPr>
        <p:blipFill>
          <a:blip r:embed="rId7"/>
          <a:stretch>
            <a:fillRect/>
          </a:stretch>
        </p:blipFill>
        <p:spPr>
          <a:xfrm>
            <a:off x="464344" y="3057525"/>
            <a:ext cx="371475" cy="433388"/>
          </a:xfrm>
          <a:prstGeom prst="rect">
            <a:avLst/>
          </a:prstGeom>
        </p:spPr>
      </p:pic>
      <p:pic>
        <p:nvPicPr>
          <p:cNvPr id="8" name="Image 6" descr="preencoded.png"/>
          <p:cNvPicPr>
            <a:picLocks noChangeAspect="1"/>
          </p:cNvPicPr>
          <p:nvPr/>
        </p:nvPicPr>
        <p:blipFill>
          <a:blip r:embed="rId8"/>
          <a:stretch>
            <a:fillRect/>
          </a:stretch>
        </p:blipFill>
        <p:spPr>
          <a:xfrm>
            <a:off x="557212" y="3150394"/>
            <a:ext cx="185738" cy="247650"/>
          </a:xfrm>
          <a:prstGeom prst="rect">
            <a:avLst/>
          </a:prstGeom>
        </p:spPr>
      </p:pic>
      <p:pic>
        <p:nvPicPr>
          <p:cNvPr id="9" name="Image 7" descr="preencoded.png"/>
          <p:cNvPicPr>
            <a:picLocks noChangeAspect="1"/>
          </p:cNvPicPr>
          <p:nvPr/>
        </p:nvPicPr>
        <p:blipFill>
          <a:blip r:embed="rId4"/>
          <a:stretch>
            <a:fillRect/>
          </a:stretch>
        </p:blipFill>
        <p:spPr>
          <a:xfrm>
            <a:off x="309562" y="3955256"/>
            <a:ext cx="6005513" cy="928688"/>
          </a:xfrm>
          <a:prstGeom prst="rect">
            <a:avLst/>
          </a:prstGeom>
        </p:spPr>
      </p:pic>
      <p:pic>
        <p:nvPicPr>
          <p:cNvPr id="10" name="Image 8" descr="preencoded.png"/>
          <p:cNvPicPr>
            <a:picLocks noChangeAspect="1"/>
          </p:cNvPicPr>
          <p:nvPr/>
        </p:nvPicPr>
        <p:blipFill>
          <a:blip r:embed="rId9"/>
          <a:stretch>
            <a:fillRect/>
          </a:stretch>
        </p:blipFill>
        <p:spPr>
          <a:xfrm>
            <a:off x="464344" y="4110037"/>
            <a:ext cx="371475" cy="433388"/>
          </a:xfrm>
          <a:prstGeom prst="rect">
            <a:avLst/>
          </a:prstGeom>
        </p:spPr>
      </p:pic>
      <p:pic>
        <p:nvPicPr>
          <p:cNvPr id="11" name="Image 9" descr="preencoded.png"/>
          <p:cNvPicPr>
            <a:picLocks noChangeAspect="1"/>
          </p:cNvPicPr>
          <p:nvPr/>
        </p:nvPicPr>
        <p:blipFill>
          <a:blip r:embed="rId10"/>
          <a:stretch>
            <a:fillRect/>
          </a:stretch>
        </p:blipFill>
        <p:spPr>
          <a:xfrm>
            <a:off x="557212" y="4202906"/>
            <a:ext cx="185738" cy="247650"/>
          </a:xfrm>
          <a:prstGeom prst="rect">
            <a:avLst/>
          </a:prstGeom>
        </p:spPr>
      </p:pic>
      <p:pic>
        <p:nvPicPr>
          <p:cNvPr id="12" name="Image 10" descr="preencoded.png"/>
          <p:cNvPicPr>
            <a:picLocks noChangeAspect="1"/>
          </p:cNvPicPr>
          <p:nvPr/>
        </p:nvPicPr>
        <p:blipFill>
          <a:blip r:embed="rId11"/>
          <a:stretch>
            <a:fillRect/>
          </a:stretch>
        </p:blipFill>
        <p:spPr>
          <a:xfrm>
            <a:off x="309562" y="5007769"/>
            <a:ext cx="6005513" cy="928688"/>
          </a:xfrm>
          <a:prstGeom prst="rect">
            <a:avLst/>
          </a:prstGeom>
        </p:spPr>
      </p:pic>
      <p:pic>
        <p:nvPicPr>
          <p:cNvPr id="13" name="Image 11" descr="preencoded.png"/>
          <p:cNvPicPr>
            <a:picLocks noChangeAspect="1"/>
          </p:cNvPicPr>
          <p:nvPr/>
        </p:nvPicPr>
        <p:blipFill>
          <a:blip r:embed="rId12"/>
          <a:stretch>
            <a:fillRect/>
          </a:stretch>
        </p:blipFill>
        <p:spPr>
          <a:xfrm>
            <a:off x="464344" y="5162550"/>
            <a:ext cx="417909" cy="433388"/>
          </a:xfrm>
          <a:prstGeom prst="rect">
            <a:avLst/>
          </a:prstGeom>
        </p:spPr>
      </p:pic>
      <p:pic>
        <p:nvPicPr>
          <p:cNvPr id="14" name="Image 12" descr="preencoded.png"/>
          <p:cNvPicPr>
            <a:picLocks noChangeAspect="1"/>
          </p:cNvPicPr>
          <p:nvPr/>
        </p:nvPicPr>
        <p:blipFill>
          <a:blip r:embed="rId13"/>
          <a:stretch>
            <a:fillRect/>
          </a:stretch>
        </p:blipFill>
        <p:spPr>
          <a:xfrm>
            <a:off x="557212" y="5255419"/>
            <a:ext cx="232172" cy="247650"/>
          </a:xfrm>
          <a:prstGeom prst="rect">
            <a:avLst/>
          </a:prstGeom>
        </p:spPr>
      </p:pic>
      <p:pic>
        <p:nvPicPr>
          <p:cNvPr id="15" name="Image 13" descr="preencoded.png"/>
          <p:cNvPicPr>
            <a:picLocks noChangeAspect="1"/>
          </p:cNvPicPr>
          <p:nvPr/>
        </p:nvPicPr>
        <p:blipFill>
          <a:blip r:embed="rId14"/>
          <a:stretch>
            <a:fillRect/>
          </a:stretch>
        </p:blipFill>
        <p:spPr>
          <a:xfrm>
            <a:off x="6438899" y="1850231"/>
            <a:ext cx="3310263" cy="4179094"/>
          </a:xfrm>
          <a:prstGeom prst="rect">
            <a:avLst/>
          </a:prstGeom>
        </p:spPr>
      </p:pic>
      <p:pic>
        <p:nvPicPr>
          <p:cNvPr id="16" name="Image 14" descr="preencoded.png"/>
          <p:cNvPicPr>
            <a:picLocks noChangeAspect="1"/>
          </p:cNvPicPr>
          <p:nvPr/>
        </p:nvPicPr>
        <p:blipFill>
          <a:blip r:embed="rId15"/>
          <a:stretch>
            <a:fillRect/>
          </a:stretch>
        </p:blipFill>
        <p:spPr>
          <a:xfrm>
            <a:off x="7259241" y="2345531"/>
            <a:ext cx="1702594" cy="1393031"/>
          </a:xfrm>
          <a:prstGeom prst="rect">
            <a:avLst/>
          </a:prstGeom>
        </p:spPr>
      </p:pic>
      <p:pic>
        <p:nvPicPr>
          <p:cNvPr id="17" name="Image 15" descr="preencoded.png"/>
          <p:cNvPicPr>
            <a:picLocks noChangeAspect="1"/>
          </p:cNvPicPr>
          <p:nvPr/>
        </p:nvPicPr>
        <p:blipFill>
          <a:blip r:embed="rId16"/>
          <a:stretch>
            <a:fillRect/>
          </a:stretch>
        </p:blipFill>
        <p:spPr>
          <a:xfrm>
            <a:off x="6472033" y="3955256"/>
            <a:ext cx="70861" cy="123825"/>
          </a:xfrm>
          <a:prstGeom prst="rect">
            <a:avLst/>
          </a:prstGeom>
        </p:spPr>
      </p:pic>
      <p:pic>
        <p:nvPicPr>
          <p:cNvPr id="18" name="Image 16" descr="preencoded.png"/>
          <p:cNvPicPr>
            <a:picLocks noChangeAspect="1"/>
          </p:cNvPicPr>
          <p:nvPr/>
        </p:nvPicPr>
        <p:blipFill>
          <a:blip r:embed="rId17"/>
          <a:stretch>
            <a:fillRect/>
          </a:stretch>
        </p:blipFill>
        <p:spPr>
          <a:xfrm>
            <a:off x="7372062" y="3955256"/>
            <a:ext cx="66024" cy="123825"/>
          </a:xfrm>
          <a:prstGeom prst="rect">
            <a:avLst/>
          </a:prstGeom>
        </p:spPr>
      </p:pic>
      <p:pic>
        <p:nvPicPr>
          <p:cNvPr id="19" name="Image 17" descr="preencoded.png"/>
          <p:cNvPicPr>
            <a:picLocks noChangeAspect="1"/>
          </p:cNvPicPr>
          <p:nvPr/>
        </p:nvPicPr>
        <p:blipFill>
          <a:blip r:embed="rId18"/>
          <a:stretch>
            <a:fillRect/>
          </a:stretch>
        </p:blipFill>
        <p:spPr>
          <a:xfrm>
            <a:off x="8203406" y="3955256"/>
            <a:ext cx="68564" cy="123825"/>
          </a:xfrm>
          <a:prstGeom prst="rect">
            <a:avLst/>
          </a:prstGeom>
        </p:spPr>
      </p:pic>
      <p:pic>
        <p:nvPicPr>
          <p:cNvPr id="20" name="Image 18" descr="preencoded.png"/>
          <p:cNvPicPr>
            <a:picLocks noChangeAspect="1"/>
          </p:cNvPicPr>
          <p:nvPr/>
        </p:nvPicPr>
        <p:blipFill>
          <a:blip r:embed="rId16"/>
          <a:stretch>
            <a:fillRect/>
          </a:stretch>
        </p:blipFill>
        <p:spPr>
          <a:xfrm>
            <a:off x="9103435" y="3955256"/>
            <a:ext cx="68443" cy="123825"/>
          </a:xfrm>
          <a:prstGeom prst="rect">
            <a:avLst/>
          </a:prstGeom>
        </p:spPr>
      </p:pic>
      <p:pic>
        <p:nvPicPr>
          <p:cNvPr id="21" name="Image 19" descr="preencoded.png"/>
          <p:cNvPicPr>
            <a:picLocks noChangeAspect="1"/>
          </p:cNvPicPr>
          <p:nvPr/>
        </p:nvPicPr>
        <p:blipFill>
          <a:blip r:embed="rId19"/>
          <a:stretch>
            <a:fillRect/>
          </a:stretch>
        </p:blipFill>
        <p:spPr>
          <a:xfrm>
            <a:off x="6779419" y="4357687"/>
            <a:ext cx="216694" cy="309563"/>
          </a:xfrm>
          <a:prstGeom prst="rect">
            <a:avLst/>
          </a:prstGeom>
        </p:spPr>
      </p:pic>
      <p:pic>
        <p:nvPicPr>
          <p:cNvPr id="22" name="Image 20" descr="preencoded.png"/>
          <p:cNvPicPr>
            <a:picLocks noChangeAspect="1"/>
          </p:cNvPicPr>
          <p:nvPr/>
        </p:nvPicPr>
        <p:blipFill>
          <a:blip r:embed="rId20"/>
          <a:stretch>
            <a:fillRect/>
          </a:stretch>
        </p:blipFill>
        <p:spPr>
          <a:xfrm>
            <a:off x="6841331" y="4442817"/>
            <a:ext cx="92869" cy="123825"/>
          </a:xfrm>
          <a:prstGeom prst="rect">
            <a:avLst/>
          </a:prstGeom>
        </p:spPr>
      </p:pic>
      <p:pic>
        <p:nvPicPr>
          <p:cNvPr id="23" name="Image 21" descr="preencoded.png"/>
          <p:cNvPicPr>
            <a:picLocks noChangeAspect="1"/>
          </p:cNvPicPr>
          <p:nvPr/>
        </p:nvPicPr>
        <p:blipFill>
          <a:blip r:embed="rId21"/>
          <a:stretch>
            <a:fillRect/>
          </a:stretch>
        </p:blipFill>
        <p:spPr>
          <a:xfrm>
            <a:off x="6779419" y="4760119"/>
            <a:ext cx="216694" cy="309563"/>
          </a:xfrm>
          <a:prstGeom prst="rect">
            <a:avLst/>
          </a:prstGeom>
        </p:spPr>
      </p:pic>
      <p:pic>
        <p:nvPicPr>
          <p:cNvPr id="24" name="Image 22" descr="preencoded.png"/>
          <p:cNvPicPr>
            <a:picLocks noChangeAspect="1"/>
          </p:cNvPicPr>
          <p:nvPr/>
        </p:nvPicPr>
        <p:blipFill>
          <a:blip r:embed="rId22"/>
          <a:stretch>
            <a:fillRect/>
          </a:stretch>
        </p:blipFill>
        <p:spPr>
          <a:xfrm>
            <a:off x="6841331" y="4845248"/>
            <a:ext cx="92869" cy="123825"/>
          </a:xfrm>
          <a:prstGeom prst="rect">
            <a:avLst/>
          </a:prstGeom>
        </p:spPr>
      </p:pic>
      <p:pic>
        <p:nvPicPr>
          <p:cNvPr id="25" name="Image 23" descr="preencoded.png"/>
          <p:cNvPicPr>
            <a:picLocks noChangeAspect="1"/>
          </p:cNvPicPr>
          <p:nvPr/>
        </p:nvPicPr>
        <p:blipFill>
          <a:blip r:embed="rId23"/>
          <a:stretch>
            <a:fillRect/>
          </a:stretch>
        </p:blipFill>
        <p:spPr>
          <a:xfrm>
            <a:off x="6779419" y="5162550"/>
            <a:ext cx="216694" cy="309563"/>
          </a:xfrm>
          <a:prstGeom prst="rect">
            <a:avLst/>
          </a:prstGeom>
        </p:spPr>
      </p:pic>
      <p:pic>
        <p:nvPicPr>
          <p:cNvPr id="26" name="Image 24" descr="preencoded.png"/>
          <p:cNvPicPr>
            <a:picLocks noChangeAspect="1"/>
          </p:cNvPicPr>
          <p:nvPr/>
        </p:nvPicPr>
        <p:blipFill>
          <a:blip r:embed="rId24"/>
          <a:stretch>
            <a:fillRect/>
          </a:stretch>
        </p:blipFill>
        <p:spPr>
          <a:xfrm>
            <a:off x="6841331" y="5247680"/>
            <a:ext cx="92869" cy="123825"/>
          </a:xfrm>
          <a:prstGeom prst="rect">
            <a:avLst/>
          </a:prstGeom>
        </p:spPr>
      </p:pic>
      <p:pic>
        <p:nvPicPr>
          <p:cNvPr id="27" name="Image 25" descr="preencoded.png"/>
          <p:cNvPicPr>
            <a:picLocks noChangeAspect="1"/>
          </p:cNvPicPr>
          <p:nvPr/>
        </p:nvPicPr>
        <p:blipFill>
          <a:blip r:embed="rId25"/>
          <a:stretch>
            <a:fillRect/>
          </a:stretch>
        </p:blipFill>
        <p:spPr>
          <a:xfrm>
            <a:off x="6779419" y="5564981"/>
            <a:ext cx="216694" cy="309563"/>
          </a:xfrm>
          <a:prstGeom prst="rect">
            <a:avLst/>
          </a:prstGeom>
        </p:spPr>
      </p:pic>
      <p:pic>
        <p:nvPicPr>
          <p:cNvPr id="28" name="Image 26" descr="preencoded.png"/>
          <p:cNvPicPr>
            <a:picLocks noChangeAspect="1"/>
          </p:cNvPicPr>
          <p:nvPr/>
        </p:nvPicPr>
        <p:blipFill>
          <a:blip r:embed="rId26"/>
          <a:stretch>
            <a:fillRect/>
          </a:stretch>
        </p:blipFill>
        <p:spPr>
          <a:xfrm>
            <a:off x="6841331" y="5650111"/>
            <a:ext cx="92869" cy="123825"/>
          </a:xfrm>
          <a:prstGeom prst="rect">
            <a:avLst/>
          </a:prstGeom>
        </p:spPr>
      </p:pic>
      <p:sp>
        <p:nvSpPr>
          <p:cNvPr id="29" name="Text 0"/>
          <p:cNvSpPr/>
          <p:nvPr/>
        </p:nvSpPr>
        <p:spPr>
          <a:xfrm>
            <a:off x="309563" y="952500"/>
            <a:ext cx="3023893"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분류 모델 평가 지표</a:t>
            </a:r>
            <a:endParaRPr lang="en-US" sz="2194" dirty="0"/>
          </a:p>
        </p:txBody>
      </p:sp>
      <p:sp>
        <p:nvSpPr>
          <p:cNvPr id="30"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정확도, 정밀도, 재현율, F1 스코어 등 분류 문제에서 모델 성능을 측정하는 주요 지표</a:t>
            </a:r>
            <a:endParaRPr lang="en-US" sz="1219" dirty="0"/>
          </a:p>
        </p:txBody>
      </p:sp>
      <p:sp>
        <p:nvSpPr>
          <p:cNvPr id="31" name="Text 2"/>
          <p:cNvSpPr/>
          <p:nvPr/>
        </p:nvSpPr>
        <p:spPr>
          <a:xfrm>
            <a:off x="959644" y="2005012"/>
            <a:ext cx="1736066"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정확도 (Accuracy)</a:t>
            </a:r>
            <a:endParaRPr lang="en-US" sz="1219" dirty="0"/>
          </a:p>
        </p:txBody>
      </p:sp>
      <p:sp>
        <p:nvSpPr>
          <p:cNvPr id="32" name="Text 3"/>
          <p:cNvSpPr/>
          <p:nvPr/>
        </p:nvSpPr>
        <p:spPr>
          <a:xfrm>
            <a:off x="2468277" y="2035969"/>
            <a:ext cx="792867"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(전체 정답율)</a:t>
            </a:r>
            <a:endParaRPr lang="en-US" sz="853" dirty="0"/>
          </a:p>
        </p:txBody>
      </p:sp>
      <p:sp>
        <p:nvSpPr>
          <p:cNvPr id="33" name="Text 4"/>
          <p:cNvSpPr/>
          <p:nvPr/>
        </p:nvSpPr>
        <p:spPr>
          <a:xfrm>
            <a:off x="959644" y="2252663"/>
            <a:ext cx="5200650"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전체 예측 중 정답을 맞힌 비율을 나타냅니다. 즉, (정확히 예측한 샘플 수) / (전체 샘플 수)로 계산됩니다.</a:t>
            </a:r>
            <a:endParaRPr lang="en-US" sz="975" dirty="0"/>
          </a:p>
        </p:txBody>
      </p:sp>
      <p:sp>
        <p:nvSpPr>
          <p:cNvPr id="34" name="Text 5"/>
          <p:cNvSpPr/>
          <p:nvPr/>
        </p:nvSpPr>
        <p:spPr>
          <a:xfrm>
            <a:off x="959644" y="3057525"/>
            <a:ext cx="17531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정밀도 (Precision)</a:t>
            </a:r>
            <a:endParaRPr lang="en-US" sz="1219" dirty="0"/>
          </a:p>
        </p:txBody>
      </p:sp>
      <p:sp>
        <p:nvSpPr>
          <p:cNvPr id="35" name="Text 6"/>
          <p:cNvSpPr/>
          <p:nvPr/>
        </p:nvSpPr>
        <p:spPr>
          <a:xfrm>
            <a:off x="2482546" y="3088481"/>
            <a:ext cx="1224271"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(양성 예측의 정확도)</a:t>
            </a:r>
            <a:endParaRPr lang="en-US" sz="853" dirty="0"/>
          </a:p>
        </p:txBody>
      </p:sp>
      <p:sp>
        <p:nvSpPr>
          <p:cNvPr id="36" name="Text 7"/>
          <p:cNvSpPr/>
          <p:nvPr/>
        </p:nvSpPr>
        <p:spPr>
          <a:xfrm>
            <a:off x="959644" y="3305175"/>
            <a:ext cx="5200650"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모델이 양성(Positive)으로 예측한 것들 중에서 실제로 양성인 비율을 나타냅니다. 이는 거짓 양성(False Positive) 오류를 줄이는 데 중요합니다.</a:t>
            </a:r>
            <a:endParaRPr lang="en-US" sz="975" dirty="0"/>
          </a:p>
        </p:txBody>
      </p:sp>
      <p:sp>
        <p:nvSpPr>
          <p:cNvPr id="37" name="Text 8"/>
          <p:cNvSpPr/>
          <p:nvPr/>
        </p:nvSpPr>
        <p:spPr>
          <a:xfrm>
            <a:off x="959644" y="4110037"/>
            <a:ext cx="1423504"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재현율 (Recall)</a:t>
            </a:r>
            <a:endParaRPr lang="en-US" sz="1219" dirty="0"/>
          </a:p>
        </p:txBody>
      </p:sp>
      <p:sp>
        <p:nvSpPr>
          <p:cNvPr id="38" name="Text 9"/>
          <p:cNvSpPr/>
          <p:nvPr/>
        </p:nvSpPr>
        <p:spPr>
          <a:xfrm>
            <a:off x="2207810" y="4140994"/>
            <a:ext cx="1224271"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(실제 양성의 검출율)</a:t>
            </a:r>
            <a:endParaRPr lang="en-US" sz="853" dirty="0"/>
          </a:p>
        </p:txBody>
      </p:sp>
      <p:sp>
        <p:nvSpPr>
          <p:cNvPr id="39" name="Text 10"/>
          <p:cNvSpPr/>
          <p:nvPr/>
        </p:nvSpPr>
        <p:spPr>
          <a:xfrm>
            <a:off x="959644" y="4357688"/>
            <a:ext cx="5200650"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실제 양성(Positive)인 것들 중에서 모델이 올바르게 양성으로 예측한 비율을 나타냅니다. 이는 거짓 음성(False Negative) 오류를 줄이는 데 중요합니다.</a:t>
            </a:r>
            <a:endParaRPr lang="en-US" sz="975" dirty="0"/>
          </a:p>
        </p:txBody>
      </p:sp>
      <p:sp>
        <p:nvSpPr>
          <p:cNvPr id="40" name="Text 11"/>
          <p:cNvSpPr/>
          <p:nvPr/>
        </p:nvSpPr>
        <p:spPr>
          <a:xfrm>
            <a:off x="1006079" y="5162550"/>
            <a:ext cx="2022362"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F1 스코어 (F1 Score)</a:t>
            </a:r>
            <a:endParaRPr lang="en-US" sz="1219" dirty="0"/>
          </a:p>
        </p:txBody>
      </p:sp>
      <p:sp>
        <p:nvSpPr>
          <p:cNvPr id="41" name="Text 12"/>
          <p:cNvSpPr/>
          <p:nvPr/>
        </p:nvSpPr>
        <p:spPr>
          <a:xfrm>
            <a:off x="2753293" y="5193506"/>
            <a:ext cx="1744336"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(정밀도와 재현율의 조화평균)</a:t>
            </a:r>
            <a:endParaRPr lang="en-US" sz="853" dirty="0"/>
          </a:p>
        </p:txBody>
      </p:sp>
      <p:sp>
        <p:nvSpPr>
          <p:cNvPr id="42" name="Text 13"/>
          <p:cNvSpPr/>
          <p:nvPr/>
        </p:nvSpPr>
        <p:spPr>
          <a:xfrm>
            <a:off x="1006078" y="5410200"/>
            <a:ext cx="5154216"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정밀도와 재현율의 조화 평균으로, 두 지표의 균형을 나타내는 데 유용합니다. 특히 클래스 불균형이 있는 데이터셋에서 정확도보다 더 신뢰할 수 있는 지표로 사용됩니다.</a:t>
            </a:r>
            <a:endParaRPr lang="en-US" sz="975" dirty="0"/>
          </a:p>
        </p:txBody>
      </p:sp>
      <p:sp>
        <p:nvSpPr>
          <p:cNvPr id="43" name="Text 14"/>
          <p:cNvSpPr/>
          <p:nvPr/>
        </p:nvSpPr>
        <p:spPr>
          <a:xfrm>
            <a:off x="6513195" y="2005012"/>
            <a:ext cx="3194685" cy="216694"/>
          </a:xfrm>
          <a:prstGeom prst="rect">
            <a:avLst/>
          </a:prstGeom>
          <a:noFill/>
          <a:ln/>
        </p:spPr>
        <p:txBody>
          <a:bodyPr wrap="square" lIns="0" tIns="0" rIns="0" bIns="0" rtlCol="0" anchor="t"/>
          <a:lstStyle/>
          <a:p>
            <a:pPr algn="ctr">
              <a:lnSpc>
                <a:spcPts val="1706"/>
              </a:lnSpc>
            </a:pPr>
            <a:r>
              <a:rPr lang="en-US" sz="1219" b="1" dirty="0">
                <a:solidFill>
                  <a:srgbClr val="0F766E"/>
                </a:solidFill>
                <a:latin typeface="ui-sans-serif" pitchFamily="34" charset="0"/>
                <a:ea typeface="ui-sans-serif" pitchFamily="34" charset="-122"/>
                <a:cs typeface="ui-sans-serif" pitchFamily="34" charset="-120"/>
              </a:rPr>
              <a:t>오차 행렬 (Confusion Matrix)</a:t>
            </a:r>
            <a:endParaRPr lang="en-US" sz="1219" dirty="0"/>
          </a:p>
        </p:txBody>
      </p:sp>
      <p:sp>
        <p:nvSpPr>
          <p:cNvPr id="44" name="Text 15"/>
          <p:cNvSpPr/>
          <p:nvPr/>
        </p:nvSpPr>
        <p:spPr>
          <a:xfrm>
            <a:off x="6604806" y="3862387"/>
            <a:ext cx="581518" cy="309563"/>
          </a:xfrm>
          <a:prstGeom prst="rect">
            <a:avLst/>
          </a:prstGeom>
          <a:noFill/>
          <a:ln/>
        </p:spPr>
        <p:txBody>
          <a:bodyPr wrap="square" lIns="0" tIns="0" rIns="0" bIns="0" rtlCol="0" anchor="t"/>
          <a:lstStyle/>
          <a:p>
            <a:pPr>
              <a:lnSpc>
                <a:spcPts val="1219"/>
              </a:lnSpc>
            </a:pPr>
            <a:r>
              <a:rPr lang="en-US" sz="853" dirty="0">
                <a:solidFill>
                  <a:srgbClr val="000000"/>
                </a:solidFill>
                <a:latin typeface="ui-sans-serif" pitchFamily="34" charset="0"/>
                <a:ea typeface="ui-sans-serif" pitchFamily="34" charset="-122"/>
                <a:cs typeface="ui-sans-serif" pitchFamily="34" charset="-120"/>
              </a:rPr>
              <a:t>TN (True Negative)</a:t>
            </a:r>
            <a:endParaRPr lang="en-US" sz="853" dirty="0"/>
          </a:p>
        </p:txBody>
      </p:sp>
      <p:sp>
        <p:nvSpPr>
          <p:cNvPr id="45" name="Text 16"/>
          <p:cNvSpPr/>
          <p:nvPr/>
        </p:nvSpPr>
        <p:spPr>
          <a:xfrm>
            <a:off x="7499998" y="3862387"/>
            <a:ext cx="517671" cy="309563"/>
          </a:xfrm>
          <a:prstGeom prst="rect">
            <a:avLst/>
          </a:prstGeom>
          <a:noFill/>
          <a:ln/>
        </p:spPr>
        <p:txBody>
          <a:bodyPr wrap="square" lIns="0" tIns="0" rIns="0" bIns="0" rtlCol="0" anchor="t"/>
          <a:lstStyle/>
          <a:p>
            <a:pPr>
              <a:lnSpc>
                <a:spcPts val="1219"/>
              </a:lnSpc>
            </a:pPr>
            <a:r>
              <a:rPr lang="en-US" sz="853" dirty="0">
                <a:solidFill>
                  <a:srgbClr val="000000"/>
                </a:solidFill>
                <a:latin typeface="ui-sans-serif" pitchFamily="34" charset="0"/>
                <a:ea typeface="ui-sans-serif" pitchFamily="34" charset="-122"/>
                <a:cs typeface="ui-sans-serif" pitchFamily="34" charset="-120"/>
              </a:rPr>
              <a:t>FP (False Positive)</a:t>
            </a:r>
            <a:endParaRPr lang="en-US" sz="853" dirty="0"/>
          </a:p>
        </p:txBody>
      </p:sp>
      <p:sp>
        <p:nvSpPr>
          <p:cNvPr id="46" name="Text 17"/>
          <p:cNvSpPr/>
          <p:nvPr/>
        </p:nvSpPr>
        <p:spPr>
          <a:xfrm>
            <a:off x="8333883" y="3862387"/>
            <a:ext cx="583815" cy="309563"/>
          </a:xfrm>
          <a:prstGeom prst="rect">
            <a:avLst/>
          </a:prstGeom>
          <a:noFill/>
          <a:ln/>
        </p:spPr>
        <p:txBody>
          <a:bodyPr wrap="square" lIns="0" tIns="0" rIns="0" bIns="0" rtlCol="0" anchor="t"/>
          <a:lstStyle/>
          <a:p>
            <a:pPr>
              <a:lnSpc>
                <a:spcPts val="1219"/>
              </a:lnSpc>
            </a:pPr>
            <a:r>
              <a:rPr lang="en-US" sz="853" dirty="0">
                <a:solidFill>
                  <a:srgbClr val="000000"/>
                </a:solidFill>
                <a:latin typeface="ui-sans-serif" pitchFamily="34" charset="0"/>
                <a:ea typeface="ui-sans-serif" pitchFamily="34" charset="-122"/>
                <a:cs typeface="ui-sans-serif" pitchFamily="34" charset="-120"/>
              </a:rPr>
              <a:t>FN (False Negative)</a:t>
            </a:r>
            <a:endParaRPr lang="en-US" sz="853" dirty="0"/>
          </a:p>
        </p:txBody>
      </p:sp>
      <p:sp>
        <p:nvSpPr>
          <p:cNvPr id="47" name="Text 18"/>
          <p:cNvSpPr/>
          <p:nvPr/>
        </p:nvSpPr>
        <p:spPr>
          <a:xfrm>
            <a:off x="9233790" y="3862387"/>
            <a:ext cx="515373" cy="309563"/>
          </a:xfrm>
          <a:prstGeom prst="rect">
            <a:avLst/>
          </a:prstGeom>
          <a:noFill/>
          <a:ln/>
        </p:spPr>
        <p:txBody>
          <a:bodyPr wrap="square" lIns="0" tIns="0" rIns="0" bIns="0" rtlCol="0" anchor="t"/>
          <a:lstStyle/>
          <a:p>
            <a:pPr>
              <a:lnSpc>
                <a:spcPts val="1219"/>
              </a:lnSpc>
            </a:pPr>
            <a:r>
              <a:rPr lang="en-US" sz="853" dirty="0">
                <a:solidFill>
                  <a:srgbClr val="000000"/>
                </a:solidFill>
                <a:latin typeface="ui-sans-serif" pitchFamily="34" charset="0"/>
                <a:ea typeface="ui-sans-serif" pitchFamily="34" charset="-122"/>
                <a:cs typeface="ui-sans-serif" pitchFamily="34" charset="-120"/>
              </a:rPr>
              <a:t>TP (True Positive)</a:t>
            </a:r>
            <a:endParaRPr lang="en-US" sz="853" dirty="0"/>
          </a:p>
        </p:txBody>
      </p:sp>
      <p:sp>
        <p:nvSpPr>
          <p:cNvPr id="48" name="Text 19"/>
          <p:cNvSpPr/>
          <p:nvPr/>
        </p:nvSpPr>
        <p:spPr>
          <a:xfrm>
            <a:off x="7088981" y="4435078"/>
            <a:ext cx="2573480" cy="154781"/>
          </a:xfrm>
          <a:prstGeom prst="rect">
            <a:avLst/>
          </a:prstGeom>
          <a:noFill/>
          <a:ln/>
        </p:spPr>
        <p:txBody>
          <a:bodyPr wrap="square" lIns="0" tIns="0" rIns="0" bIns="0" rtlCol="0" anchor="t"/>
          <a:lstStyle/>
          <a:p>
            <a:pPr>
              <a:lnSpc>
                <a:spcPts val="1219"/>
              </a:lnSpc>
            </a:pPr>
            <a:r>
              <a:rPr lang="en-US" sz="853" b="1" dirty="0">
                <a:solidFill>
                  <a:srgbClr val="000000"/>
                </a:solidFill>
                <a:latin typeface="ui-sans-serif" pitchFamily="34" charset="0"/>
                <a:ea typeface="ui-sans-serif" pitchFamily="34" charset="-122"/>
                <a:cs typeface="ui-sans-serif" pitchFamily="34" charset="-120"/>
              </a:rPr>
              <a:t>정확도:</a:t>
            </a:r>
            <a:r>
              <a:rPr lang="en-US" sz="853" dirty="0">
                <a:solidFill>
                  <a:srgbClr val="000000"/>
                </a:solidFill>
                <a:latin typeface="ui-sans-serif" pitchFamily="34" charset="0"/>
                <a:ea typeface="ui-sans-serif" pitchFamily="34" charset="-122"/>
                <a:cs typeface="ui-sans-serif" pitchFamily="34" charset="-120"/>
              </a:rPr>
              <a:t> (TP + TN) / (TP + TN + FP + FN)</a:t>
            </a:r>
            <a:endParaRPr lang="en-US" sz="853" dirty="0"/>
          </a:p>
        </p:txBody>
      </p:sp>
      <p:sp>
        <p:nvSpPr>
          <p:cNvPr id="49" name="Text 20"/>
          <p:cNvSpPr/>
          <p:nvPr/>
        </p:nvSpPr>
        <p:spPr>
          <a:xfrm>
            <a:off x="7088982" y="4837510"/>
            <a:ext cx="1371845" cy="154781"/>
          </a:xfrm>
          <a:prstGeom prst="rect">
            <a:avLst/>
          </a:prstGeom>
          <a:noFill/>
          <a:ln/>
        </p:spPr>
        <p:txBody>
          <a:bodyPr wrap="square" lIns="0" tIns="0" rIns="0" bIns="0" rtlCol="0" anchor="t"/>
          <a:lstStyle/>
          <a:p>
            <a:pPr>
              <a:lnSpc>
                <a:spcPts val="1219"/>
              </a:lnSpc>
            </a:pPr>
            <a:r>
              <a:rPr lang="en-US" sz="853" b="1" dirty="0">
                <a:solidFill>
                  <a:srgbClr val="000000"/>
                </a:solidFill>
                <a:latin typeface="ui-sans-serif" pitchFamily="34" charset="0"/>
                <a:ea typeface="ui-sans-serif" pitchFamily="34" charset="-122"/>
                <a:cs typeface="ui-sans-serif" pitchFamily="34" charset="-120"/>
              </a:rPr>
              <a:t>정밀도:</a:t>
            </a:r>
            <a:r>
              <a:rPr lang="en-US" sz="853" dirty="0">
                <a:solidFill>
                  <a:srgbClr val="000000"/>
                </a:solidFill>
                <a:latin typeface="ui-sans-serif" pitchFamily="34" charset="0"/>
                <a:ea typeface="ui-sans-serif" pitchFamily="34" charset="-122"/>
                <a:cs typeface="ui-sans-serif" pitchFamily="34" charset="-120"/>
              </a:rPr>
              <a:t> TP / (TP + FP)</a:t>
            </a:r>
            <a:endParaRPr lang="en-US" sz="853" dirty="0"/>
          </a:p>
        </p:txBody>
      </p:sp>
      <p:sp>
        <p:nvSpPr>
          <p:cNvPr id="50" name="Text 21"/>
          <p:cNvSpPr/>
          <p:nvPr/>
        </p:nvSpPr>
        <p:spPr>
          <a:xfrm>
            <a:off x="7088982" y="5239941"/>
            <a:ext cx="1390710" cy="154781"/>
          </a:xfrm>
          <a:prstGeom prst="rect">
            <a:avLst/>
          </a:prstGeom>
          <a:noFill/>
          <a:ln/>
        </p:spPr>
        <p:txBody>
          <a:bodyPr wrap="square" lIns="0" tIns="0" rIns="0" bIns="0" rtlCol="0" anchor="t"/>
          <a:lstStyle/>
          <a:p>
            <a:pPr>
              <a:lnSpc>
                <a:spcPts val="1219"/>
              </a:lnSpc>
            </a:pPr>
            <a:r>
              <a:rPr lang="en-US" sz="853" b="1" dirty="0">
                <a:solidFill>
                  <a:srgbClr val="000000"/>
                </a:solidFill>
                <a:latin typeface="ui-sans-serif" pitchFamily="34" charset="0"/>
                <a:ea typeface="ui-sans-serif" pitchFamily="34" charset="-122"/>
                <a:cs typeface="ui-sans-serif" pitchFamily="34" charset="-120"/>
              </a:rPr>
              <a:t>재현율:</a:t>
            </a:r>
            <a:r>
              <a:rPr lang="en-US" sz="853" dirty="0">
                <a:solidFill>
                  <a:srgbClr val="000000"/>
                </a:solidFill>
                <a:latin typeface="ui-sans-serif" pitchFamily="34" charset="0"/>
                <a:ea typeface="ui-sans-serif" pitchFamily="34" charset="-122"/>
                <a:cs typeface="ui-sans-serif" pitchFamily="34" charset="-120"/>
              </a:rPr>
              <a:t> TP / (TP + FN)</a:t>
            </a:r>
            <a:endParaRPr lang="en-US" sz="853" dirty="0"/>
          </a:p>
        </p:txBody>
      </p:sp>
      <p:sp>
        <p:nvSpPr>
          <p:cNvPr id="51" name="Text 22"/>
          <p:cNvSpPr/>
          <p:nvPr/>
        </p:nvSpPr>
        <p:spPr>
          <a:xfrm>
            <a:off x="7088981" y="5564981"/>
            <a:ext cx="2352675" cy="309563"/>
          </a:xfrm>
          <a:prstGeom prst="rect">
            <a:avLst/>
          </a:prstGeom>
          <a:noFill/>
          <a:ln/>
        </p:spPr>
        <p:txBody>
          <a:bodyPr wrap="square" lIns="0" tIns="0" rIns="0" bIns="0" rtlCol="0" anchor="t"/>
          <a:lstStyle/>
          <a:p>
            <a:pPr>
              <a:lnSpc>
                <a:spcPts val="1219"/>
              </a:lnSpc>
            </a:pPr>
            <a:r>
              <a:rPr lang="en-US" sz="853" b="1" dirty="0">
                <a:solidFill>
                  <a:srgbClr val="000000"/>
                </a:solidFill>
                <a:latin typeface="ui-sans-serif" pitchFamily="34" charset="0"/>
                <a:ea typeface="ui-sans-serif" pitchFamily="34" charset="-122"/>
                <a:cs typeface="ui-sans-serif" pitchFamily="34" charset="-120"/>
              </a:rPr>
              <a:t>F1 스코어:</a:t>
            </a:r>
            <a:r>
              <a:rPr lang="en-US" sz="853" dirty="0">
                <a:solidFill>
                  <a:srgbClr val="000000"/>
                </a:solidFill>
                <a:latin typeface="ui-sans-serif" pitchFamily="34" charset="0"/>
                <a:ea typeface="ui-sans-serif" pitchFamily="34" charset="-122"/>
                <a:cs typeface="ui-sans-serif" pitchFamily="34" charset="-120"/>
              </a:rPr>
              <a:t> 2 × (정밀도 × 재현율) / (정밀도 + 재현율)</a:t>
            </a:r>
            <a:endParaRPr lang="en-US" sz="853"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649516"/>
          </a:xfrm>
          <a:prstGeom prst="rect">
            <a:avLst/>
          </a:prstGeom>
        </p:spPr>
      </p:pic>
      <p:pic>
        <p:nvPicPr>
          <p:cNvPr id="3" name="Image 1" descr="preencoded.png"/>
          <p:cNvPicPr>
            <a:picLocks noChangeAspect="1"/>
          </p:cNvPicPr>
          <p:nvPr/>
        </p:nvPicPr>
        <p:blipFill>
          <a:blip r:embed="rId4"/>
          <a:stretch>
            <a:fillRect/>
          </a:stretch>
        </p:blipFill>
        <p:spPr>
          <a:xfrm>
            <a:off x="309563" y="1850231"/>
            <a:ext cx="2971800" cy="3513534"/>
          </a:xfrm>
          <a:prstGeom prst="rect">
            <a:avLst/>
          </a:prstGeom>
        </p:spPr>
      </p:pic>
      <p:pic>
        <p:nvPicPr>
          <p:cNvPr id="4" name="Image 2" descr="preencoded.png"/>
          <p:cNvPicPr>
            <a:picLocks noChangeAspect="1"/>
          </p:cNvPicPr>
          <p:nvPr/>
        </p:nvPicPr>
        <p:blipFill>
          <a:blip r:embed="rId5"/>
          <a:stretch>
            <a:fillRect/>
          </a:stretch>
        </p:blipFill>
        <p:spPr>
          <a:xfrm>
            <a:off x="495300" y="2082403"/>
            <a:ext cx="325041" cy="402431"/>
          </a:xfrm>
          <a:prstGeom prst="rect">
            <a:avLst/>
          </a:prstGeom>
        </p:spPr>
      </p:pic>
      <p:pic>
        <p:nvPicPr>
          <p:cNvPr id="5" name="Image 3" descr="preencoded.png"/>
          <p:cNvPicPr>
            <a:picLocks noChangeAspect="1"/>
          </p:cNvPicPr>
          <p:nvPr/>
        </p:nvPicPr>
        <p:blipFill>
          <a:blip r:embed="rId6"/>
          <a:stretch>
            <a:fillRect/>
          </a:stretch>
        </p:blipFill>
        <p:spPr>
          <a:xfrm>
            <a:off x="588169" y="2175272"/>
            <a:ext cx="139303" cy="216694"/>
          </a:xfrm>
          <a:prstGeom prst="rect">
            <a:avLst/>
          </a:prstGeom>
        </p:spPr>
      </p:pic>
      <p:pic>
        <p:nvPicPr>
          <p:cNvPr id="6" name="Image 4" descr="preencoded.png"/>
          <p:cNvPicPr>
            <a:picLocks noChangeAspect="1"/>
          </p:cNvPicPr>
          <p:nvPr/>
        </p:nvPicPr>
        <p:blipFill>
          <a:blip r:embed="rId7"/>
          <a:stretch>
            <a:fillRect/>
          </a:stretch>
        </p:blipFill>
        <p:spPr>
          <a:xfrm>
            <a:off x="634603" y="4017169"/>
            <a:ext cx="2321719" cy="1160859"/>
          </a:xfrm>
          <a:prstGeom prst="rect">
            <a:avLst/>
          </a:prstGeom>
        </p:spPr>
      </p:pic>
      <p:pic>
        <p:nvPicPr>
          <p:cNvPr id="7" name="Image 5" descr="preencoded.png"/>
          <p:cNvPicPr>
            <a:picLocks noChangeAspect="1"/>
          </p:cNvPicPr>
          <p:nvPr/>
        </p:nvPicPr>
        <p:blipFill>
          <a:blip r:embed="rId4"/>
          <a:stretch>
            <a:fillRect/>
          </a:stretch>
        </p:blipFill>
        <p:spPr>
          <a:xfrm>
            <a:off x="3467100" y="1850231"/>
            <a:ext cx="2971800" cy="3513534"/>
          </a:xfrm>
          <a:prstGeom prst="rect">
            <a:avLst/>
          </a:prstGeom>
        </p:spPr>
      </p:pic>
      <p:pic>
        <p:nvPicPr>
          <p:cNvPr id="8" name="Image 6" descr="preencoded.png"/>
          <p:cNvPicPr>
            <a:picLocks noChangeAspect="1"/>
          </p:cNvPicPr>
          <p:nvPr/>
        </p:nvPicPr>
        <p:blipFill>
          <a:blip r:embed="rId8"/>
          <a:stretch>
            <a:fillRect/>
          </a:stretch>
        </p:blipFill>
        <p:spPr>
          <a:xfrm>
            <a:off x="3652838" y="2082403"/>
            <a:ext cx="363736" cy="402431"/>
          </a:xfrm>
          <a:prstGeom prst="rect">
            <a:avLst/>
          </a:prstGeom>
        </p:spPr>
      </p:pic>
      <p:pic>
        <p:nvPicPr>
          <p:cNvPr id="9" name="Image 7" descr="preencoded.png"/>
          <p:cNvPicPr>
            <a:picLocks noChangeAspect="1"/>
          </p:cNvPicPr>
          <p:nvPr/>
        </p:nvPicPr>
        <p:blipFill>
          <a:blip r:embed="rId9"/>
          <a:stretch>
            <a:fillRect/>
          </a:stretch>
        </p:blipFill>
        <p:spPr>
          <a:xfrm>
            <a:off x="3745707" y="2175272"/>
            <a:ext cx="177998" cy="216694"/>
          </a:xfrm>
          <a:prstGeom prst="rect">
            <a:avLst/>
          </a:prstGeom>
        </p:spPr>
      </p:pic>
      <p:pic>
        <p:nvPicPr>
          <p:cNvPr id="10" name="Image 8" descr="preencoded.png"/>
          <p:cNvPicPr>
            <a:picLocks noChangeAspect="1"/>
          </p:cNvPicPr>
          <p:nvPr/>
        </p:nvPicPr>
        <p:blipFill>
          <a:blip r:embed="rId10"/>
          <a:stretch>
            <a:fillRect/>
          </a:stretch>
        </p:blipFill>
        <p:spPr>
          <a:xfrm>
            <a:off x="3792141" y="3924300"/>
            <a:ext cx="2321719" cy="1160859"/>
          </a:xfrm>
          <a:prstGeom prst="rect">
            <a:avLst/>
          </a:prstGeom>
        </p:spPr>
      </p:pic>
      <p:pic>
        <p:nvPicPr>
          <p:cNvPr id="11" name="Image 9" descr="preencoded.png"/>
          <p:cNvPicPr>
            <a:picLocks noChangeAspect="1"/>
          </p:cNvPicPr>
          <p:nvPr/>
        </p:nvPicPr>
        <p:blipFill>
          <a:blip r:embed="rId4"/>
          <a:stretch>
            <a:fillRect/>
          </a:stretch>
        </p:blipFill>
        <p:spPr>
          <a:xfrm>
            <a:off x="6624638" y="1850231"/>
            <a:ext cx="2971800" cy="3513534"/>
          </a:xfrm>
          <a:prstGeom prst="rect">
            <a:avLst/>
          </a:prstGeom>
        </p:spPr>
      </p:pic>
      <p:pic>
        <p:nvPicPr>
          <p:cNvPr id="12" name="Image 10" descr="preencoded.png"/>
          <p:cNvPicPr>
            <a:picLocks noChangeAspect="1"/>
          </p:cNvPicPr>
          <p:nvPr/>
        </p:nvPicPr>
        <p:blipFill>
          <a:blip r:embed="rId11"/>
          <a:stretch>
            <a:fillRect/>
          </a:stretch>
        </p:blipFill>
        <p:spPr>
          <a:xfrm>
            <a:off x="6810375" y="2082403"/>
            <a:ext cx="340519" cy="402431"/>
          </a:xfrm>
          <a:prstGeom prst="rect">
            <a:avLst/>
          </a:prstGeom>
        </p:spPr>
      </p:pic>
      <p:pic>
        <p:nvPicPr>
          <p:cNvPr id="13" name="Image 11" descr="preencoded.png"/>
          <p:cNvPicPr>
            <a:picLocks noChangeAspect="1"/>
          </p:cNvPicPr>
          <p:nvPr/>
        </p:nvPicPr>
        <p:blipFill>
          <a:blip r:embed="rId12"/>
          <a:stretch>
            <a:fillRect/>
          </a:stretch>
        </p:blipFill>
        <p:spPr>
          <a:xfrm>
            <a:off x="6903244" y="2175272"/>
            <a:ext cx="154781" cy="216694"/>
          </a:xfrm>
          <a:prstGeom prst="rect">
            <a:avLst/>
          </a:prstGeom>
        </p:spPr>
      </p:pic>
      <p:pic>
        <p:nvPicPr>
          <p:cNvPr id="14" name="Image 12" descr="preencoded.png"/>
          <p:cNvPicPr>
            <a:picLocks noChangeAspect="1"/>
          </p:cNvPicPr>
          <p:nvPr/>
        </p:nvPicPr>
        <p:blipFill>
          <a:blip r:embed="rId13"/>
          <a:stretch>
            <a:fillRect/>
          </a:stretch>
        </p:blipFill>
        <p:spPr>
          <a:xfrm>
            <a:off x="6949678" y="3831431"/>
            <a:ext cx="2321719" cy="1160859"/>
          </a:xfrm>
          <a:prstGeom prst="rect">
            <a:avLst/>
          </a:prstGeom>
        </p:spPr>
      </p:pic>
      <p:pic>
        <p:nvPicPr>
          <p:cNvPr id="15" name="Image 13" descr="preencoded.png"/>
          <p:cNvPicPr>
            <a:picLocks noChangeAspect="1"/>
          </p:cNvPicPr>
          <p:nvPr/>
        </p:nvPicPr>
        <p:blipFill>
          <a:blip r:embed="rId14"/>
          <a:stretch>
            <a:fillRect/>
          </a:stretch>
        </p:blipFill>
        <p:spPr>
          <a:xfrm>
            <a:off x="309563" y="5549503"/>
            <a:ext cx="9286875" cy="433388"/>
          </a:xfrm>
          <a:prstGeom prst="rect">
            <a:avLst/>
          </a:prstGeom>
        </p:spPr>
      </p:pic>
      <p:pic>
        <p:nvPicPr>
          <p:cNvPr id="16" name="Image 14" descr="preencoded.png"/>
          <p:cNvPicPr>
            <a:picLocks noChangeAspect="1"/>
          </p:cNvPicPr>
          <p:nvPr/>
        </p:nvPicPr>
        <p:blipFill>
          <a:blip r:embed="rId15"/>
          <a:stretch>
            <a:fillRect/>
          </a:stretch>
        </p:blipFill>
        <p:spPr>
          <a:xfrm>
            <a:off x="433387" y="5696545"/>
            <a:ext cx="92869" cy="123825"/>
          </a:xfrm>
          <a:prstGeom prst="rect">
            <a:avLst/>
          </a:prstGeom>
        </p:spPr>
      </p:pic>
      <p:sp>
        <p:nvSpPr>
          <p:cNvPr id="17" name="Text 0"/>
          <p:cNvSpPr/>
          <p:nvPr/>
        </p:nvSpPr>
        <p:spPr>
          <a:xfrm>
            <a:off x="309563" y="952500"/>
            <a:ext cx="3023893"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회귀 모델 평가 지표</a:t>
            </a:r>
            <a:endParaRPr lang="en-US" sz="2194" dirty="0"/>
          </a:p>
        </p:txBody>
      </p:sp>
      <p:sp>
        <p:nvSpPr>
          <p:cNvPr id="18"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MSE, RMSE, MAE 등 회귀 모델의 성능을 측정하는 주요 지표와 특성</a:t>
            </a:r>
            <a:endParaRPr lang="en-US" sz="1219" dirty="0"/>
          </a:p>
        </p:txBody>
      </p:sp>
      <p:sp>
        <p:nvSpPr>
          <p:cNvPr id="19" name="Text 2"/>
          <p:cNvSpPr/>
          <p:nvPr/>
        </p:nvSpPr>
        <p:spPr>
          <a:xfrm>
            <a:off x="944166" y="2035969"/>
            <a:ext cx="1114425" cy="495300"/>
          </a:xfrm>
          <a:prstGeom prst="rect">
            <a:avLst/>
          </a:prstGeom>
          <a:noFill/>
          <a:ln/>
        </p:spPr>
        <p:txBody>
          <a:bodyPr wrap="square" lIns="0" tIns="0" rIns="0" bIns="0" rtlCol="0" anchor="t"/>
          <a:lstStyle/>
          <a:p>
            <a:pPr>
              <a:lnSpc>
                <a:spcPts val="1950"/>
              </a:lnSpc>
            </a:pPr>
            <a:r>
              <a:rPr lang="en-US" sz="1463" b="1" dirty="0">
                <a:solidFill>
                  <a:srgbClr val="1F2937"/>
                </a:solidFill>
                <a:latin typeface="ui-sans-serif" pitchFamily="34" charset="0"/>
                <a:ea typeface="ui-sans-serif" pitchFamily="34" charset="-122"/>
                <a:cs typeface="ui-sans-serif" pitchFamily="34" charset="-120"/>
              </a:rPr>
              <a:t>평균제곱오차(MSE)</a:t>
            </a:r>
            <a:endParaRPr lang="en-US" sz="1463" dirty="0"/>
          </a:p>
        </p:txBody>
      </p:sp>
      <p:sp>
        <p:nvSpPr>
          <p:cNvPr id="20" name="Text 3"/>
          <p:cNvSpPr/>
          <p:nvPr/>
        </p:nvSpPr>
        <p:spPr>
          <a:xfrm>
            <a:off x="495300" y="2655094"/>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정의:</a:t>
            </a:r>
            <a:r>
              <a:rPr lang="en-US" sz="975" dirty="0">
                <a:solidFill>
                  <a:srgbClr val="4B5563"/>
                </a:solidFill>
                <a:latin typeface="ui-sans-serif" pitchFamily="34" charset="0"/>
                <a:ea typeface="ui-sans-serif" pitchFamily="34" charset="-122"/>
                <a:cs typeface="ui-sans-serif" pitchFamily="34" charset="-120"/>
              </a:rPr>
              <a:t> 예측값과 실제값의 차이를 제곱하여 평균한 값</a:t>
            </a:r>
            <a:endParaRPr lang="en-US" sz="975" dirty="0"/>
          </a:p>
        </p:txBody>
      </p:sp>
      <p:sp>
        <p:nvSpPr>
          <p:cNvPr id="21" name="Text 4"/>
          <p:cNvSpPr/>
          <p:nvPr/>
        </p:nvSpPr>
        <p:spPr>
          <a:xfrm>
            <a:off x="495300" y="3088481"/>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특성:</a:t>
            </a:r>
            <a:r>
              <a:rPr lang="en-US" sz="975" dirty="0">
                <a:solidFill>
                  <a:srgbClr val="4B5563"/>
                </a:solidFill>
                <a:latin typeface="ui-sans-serif" pitchFamily="34" charset="0"/>
                <a:ea typeface="ui-sans-serif" pitchFamily="34" charset="-122"/>
                <a:cs typeface="ui-sans-serif" pitchFamily="34" charset="-120"/>
              </a:rPr>
              <a:t> 오차의 제곱을 사용하므로 큰 오차에 매우 민감</a:t>
            </a:r>
            <a:endParaRPr lang="en-US" sz="975" dirty="0"/>
          </a:p>
        </p:txBody>
      </p:sp>
      <p:sp>
        <p:nvSpPr>
          <p:cNvPr id="22" name="Text 5"/>
          <p:cNvSpPr/>
          <p:nvPr/>
        </p:nvSpPr>
        <p:spPr>
          <a:xfrm>
            <a:off x="495300" y="3521869"/>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해석:</a:t>
            </a:r>
            <a:r>
              <a:rPr lang="en-US" sz="975" dirty="0">
                <a:solidFill>
                  <a:srgbClr val="4B5563"/>
                </a:solidFill>
                <a:latin typeface="ui-sans-serif" pitchFamily="34" charset="0"/>
                <a:ea typeface="ui-sans-serif" pitchFamily="34" charset="-122"/>
                <a:cs typeface="ui-sans-serif" pitchFamily="34" charset="-120"/>
              </a:rPr>
              <a:t> 값이 작을수록 예측 정확도가 높음을 의미</a:t>
            </a:r>
            <a:endParaRPr lang="en-US" sz="975" dirty="0"/>
          </a:p>
        </p:txBody>
      </p:sp>
      <p:sp>
        <p:nvSpPr>
          <p:cNvPr id="23" name="Text 6"/>
          <p:cNvSpPr/>
          <p:nvPr/>
        </p:nvSpPr>
        <p:spPr>
          <a:xfrm>
            <a:off x="4140398" y="2035969"/>
            <a:ext cx="1300163" cy="495300"/>
          </a:xfrm>
          <a:prstGeom prst="rect">
            <a:avLst/>
          </a:prstGeom>
          <a:noFill/>
          <a:ln/>
        </p:spPr>
        <p:txBody>
          <a:bodyPr wrap="square" lIns="0" tIns="0" rIns="0" bIns="0" rtlCol="0" anchor="t"/>
          <a:lstStyle/>
          <a:p>
            <a:pPr>
              <a:lnSpc>
                <a:spcPts val="1950"/>
              </a:lnSpc>
            </a:pPr>
            <a:r>
              <a:rPr lang="en-US" sz="1463" b="1" dirty="0">
                <a:solidFill>
                  <a:srgbClr val="1F2937"/>
                </a:solidFill>
                <a:latin typeface="ui-sans-serif" pitchFamily="34" charset="0"/>
                <a:ea typeface="ui-sans-serif" pitchFamily="34" charset="-122"/>
                <a:cs typeface="ui-sans-serif" pitchFamily="34" charset="-120"/>
              </a:rPr>
              <a:t>평균제곱근오차(RMSE)</a:t>
            </a:r>
            <a:endParaRPr lang="en-US" sz="1463" dirty="0"/>
          </a:p>
        </p:txBody>
      </p:sp>
      <p:sp>
        <p:nvSpPr>
          <p:cNvPr id="24" name="Text 7"/>
          <p:cNvSpPr/>
          <p:nvPr/>
        </p:nvSpPr>
        <p:spPr>
          <a:xfrm>
            <a:off x="3652838" y="2655094"/>
            <a:ext cx="2600325" cy="185738"/>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정의:</a:t>
            </a:r>
            <a:r>
              <a:rPr lang="en-US" sz="975" dirty="0">
                <a:solidFill>
                  <a:srgbClr val="4B5563"/>
                </a:solidFill>
                <a:latin typeface="ui-sans-serif" pitchFamily="34" charset="0"/>
                <a:ea typeface="ui-sans-serif" pitchFamily="34" charset="-122"/>
                <a:cs typeface="ui-sans-serif" pitchFamily="34" charset="-120"/>
              </a:rPr>
              <a:t> MSE의 제곱근</a:t>
            </a:r>
            <a:endParaRPr lang="en-US" sz="975" dirty="0"/>
          </a:p>
        </p:txBody>
      </p:sp>
      <p:sp>
        <p:nvSpPr>
          <p:cNvPr id="25" name="Text 8"/>
          <p:cNvSpPr/>
          <p:nvPr/>
        </p:nvSpPr>
        <p:spPr>
          <a:xfrm>
            <a:off x="3652838" y="2902744"/>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특성:</a:t>
            </a:r>
            <a:r>
              <a:rPr lang="en-US" sz="975" dirty="0">
                <a:solidFill>
                  <a:srgbClr val="4B5563"/>
                </a:solidFill>
                <a:latin typeface="ui-sans-serif" pitchFamily="34" charset="0"/>
                <a:ea typeface="ui-sans-serif" pitchFamily="34" charset="-122"/>
                <a:cs typeface="ui-sans-serif" pitchFamily="34" charset="-120"/>
              </a:rPr>
              <a:t> 오차의 단위를 원래 데이터와 맞춰 해석하기 용이</a:t>
            </a:r>
            <a:endParaRPr lang="en-US" sz="975" dirty="0"/>
          </a:p>
        </p:txBody>
      </p:sp>
      <p:sp>
        <p:nvSpPr>
          <p:cNvPr id="26" name="Text 9"/>
          <p:cNvSpPr/>
          <p:nvPr/>
        </p:nvSpPr>
        <p:spPr>
          <a:xfrm>
            <a:off x="3652838" y="3336131"/>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해석:</a:t>
            </a:r>
            <a:r>
              <a:rPr lang="en-US" sz="975" dirty="0">
                <a:solidFill>
                  <a:srgbClr val="4B5563"/>
                </a:solidFill>
                <a:latin typeface="ui-sans-serif" pitchFamily="34" charset="0"/>
                <a:ea typeface="ui-sans-serif" pitchFamily="34" charset="-122"/>
                <a:cs typeface="ui-sans-serif" pitchFamily="34" charset="-120"/>
              </a:rPr>
              <a:t> 0에 가까울수록 모델이 데이터를 잘 설명함을 나타냄</a:t>
            </a:r>
            <a:endParaRPr lang="en-US" sz="975" dirty="0"/>
          </a:p>
        </p:txBody>
      </p:sp>
      <p:sp>
        <p:nvSpPr>
          <p:cNvPr id="27" name="Text 10"/>
          <p:cNvSpPr/>
          <p:nvPr/>
        </p:nvSpPr>
        <p:spPr>
          <a:xfrm>
            <a:off x="7274719" y="2035969"/>
            <a:ext cx="1114425" cy="495300"/>
          </a:xfrm>
          <a:prstGeom prst="rect">
            <a:avLst/>
          </a:prstGeom>
          <a:noFill/>
          <a:ln/>
        </p:spPr>
        <p:txBody>
          <a:bodyPr wrap="square" lIns="0" tIns="0" rIns="0" bIns="0" rtlCol="0" anchor="t"/>
          <a:lstStyle/>
          <a:p>
            <a:pPr>
              <a:lnSpc>
                <a:spcPts val="1950"/>
              </a:lnSpc>
            </a:pPr>
            <a:r>
              <a:rPr lang="en-US" sz="1463" b="1" dirty="0">
                <a:solidFill>
                  <a:srgbClr val="1F2937"/>
                </a:solidFill>
                <a:latin typeface="ui-sans-serif" pitchFamily="34" charset="0"/>
                <a:ea typeface="ui-sans-serif" pitchFamily="34" charset="-122"/>
                <a:cs typeface="ui-sans-serif" pitchFamily="34" charset="-120"/>
              </a:rPr>
              <a:t>평균절대오차(MAE)</a:t>
            </a:r>
            <a:endParaRPr lang="en-US" sz="1463" dirty="0"/>
          </a:p>
        </p:txBody>
      </p:sp>
      <p:sp>
        <p:nvSpPr>
          <p:cNvPr id="28" name="Text 11"/>
          <p:cNvSpPr/>
          <p:nvPr/>
        </p:nvSpPr>
        <p:spPr>
          <a:xfrm>
            <a:off x="6810375" y="2655094"/>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정의:</a:t>
            </a:r>
            <a:r>
              <a:rPr lang="en-US" sz="975" dirty="0">
                <a:solidFill>
                  <a:srgbClr val="4B5563"/>
                </a:solidFill>
                <a:latin typeface="ui-sans-serif" pitchFamily="34" charset="0"/>
                <a:ea typeface="ui-sans-serif" pitchFamily="34" charset="-122"/>
                <a:cs typeface="ui-sans-serif" pitchFamily="34" charset="-120"/>
              </a:rPr>
              <a:t> 예측값과 실제값의 차이의 절대값을 평균한 값</a:t>
            </a:r>
            <a:endParaRPr lang="en-US" sz="975" dirty="0"/>
          </a:p>
        </p:txBody>
      </p:sp>
      <p:sp>
        <p:nvSpPr>
          <p:cNvPr id="29" name="Text 12"/>
          <p:cNvSpPr/>
          <p:nvPr/>
        </p:nvSpPr>
        <p:spPr>
          <a:xfrm>
            <a:off x="6810375" y="3088481"/>
            <a:ext cx="3120390" cy="185738"/>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특성:</a:t>
            </a:r>
            <a:r>
              <a:rPr lang="en-US" sz="975" dirty="0">
                <a:solidFill>
                  <a:srgbClr val="4B5563"/>
                </a:solidFill>
                <a:latin typeface="ui-sans-serif" pitchFamily="34" charset="0"/>
                <a:ea typeface="ui-sans-serif" pitchFamily="34" charset="-122"/>
                <a:cs typeface="ui-sans-serif" pitchFamily="34" charset="-120"/>
              </a:rPr>
              <a:t> 큰 오차에 덜 민감한 특징이 있음</a:t>
            </a:r>
            <a:endParaRPr lang="en-US" sz="975" dirty="0"/>
          </a:p>
        </p:txBody>
      </p:sp>
      <p:sp>
        <p:nvSpPr>
          <p:cNvPr id="30" name="Text 13"/>
          <p:cNvSpPr/>
          <p:nvPr/>
        </p:nvSpPr>
        <p:spPr>
          <a:xfrm>
            <a:off x="6810375" y="3336131"/>
            <a:ext cx="3120390" cy="185738"/>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해석:</a:t>
            </a:r>
            <a:r>
              <a:rPr lang="en-US" sz="975" dirty="0">
                <a:solidFill>
                  <a:srgbClr val="4B5563"/>
                </a:solidFill>
                <a:latin typeface="ui-sans-serif" pitchFamily="34" charset="0"/>
                <a:ea typeface="ui-sans-serif" pitchFamily="34" charset="-122"/>
                <a:cs typeface="ui-sans-serif" pitchFamily="34" charset="-120"/>
              </a:rPr>
              <a:t> 모든 예측 오차의 크기의 평균을 나타냄</a:t>
            </a:r>
            <a:endParaRPr lang="en-US" sz="975" dirty="0"/>
          </a:p>
        </p:txBody>
      </p:sp>
      <p:sp>
        <p:nvSpPr>
          <p:cNvPr id="31" name="Text 14"/>
          <p:cNvSpPr/>
          <p:nvPr/>
        </p:nvSpPr>
        <p:spPr>
          <a:xfrm>
            <a:off x="619126" y="5673328"/>
            <a:ext cx="8201036" cy="154781"/>
          </a:xfrm>
          <a:prstGeom prst="rect">
            <a:avLst/>
          </a:prstGeom>
          <a:noFill/>
          <a:ln/>
        </p:spPr>
        <p:txBody>
          <a:bodyPr wrap="square" lIns="0" tIns="0" rIns="0" bIns="0" rtlCol="0" anchor="t"/>
          <a:lstStyle/>
          <a:p>
            <a:pPr>
              <a:lnSpc>
                <a:spcPts val="1219"/>
              </a:lnSpc>
            </a:pPr>
            <a:r>
              <a:rPr lang="en-US" sz="853" b="1" dirty="0">
                <a:solidFill>
                  <a:srgbClr val="374151"/>
                </a:solidFill>
                <a:latin typeface="ui-sans-serif" pitchFamily="34" charset="0"/>
                <a:ea typeface="ui-sans-serif" pitchFamily="34" charset="-122"/>
                <a:cs typeface="ui-sans-serif" pitchFamily="34" charset="-120"/>
              </a:rPr>
              <a:t>참고:</a:t>
            </a:r>
            <a:r>
              <a:rPr lang="en-US" sz="853" dirty="0">
                <a:solidFill>
                  <a:srgbClr val="374151"/>
                </a:solidFill>
                <a:latin typeface="ui-sans-serif" pitchFamily="34" charset="0"/>
                <a:ea typeface="ui-sans-serif" pitchFamily="34" charset="-122"/>
                <a:cs typeface="ui-sans-serif" pitchFamily="34" charset="-120"/>
              </a:rPr>
              <a:t> 모든 회귀 지표는 0에 가까울수록 모델의 성능이 우수함을 나타냅니다. 프로젝트의 특성과 목적에 따라 적절한 지표를 선택해야 합니다.</a:t>
            </a:r>
            <a:endParaRPr lang="en-US" sz="85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937FE7-EE15-8CDB-2991-62EA8EE6CF7B}"/>
              </a:ext>
            </a:extLst>
          </p:cNvPr>
          <p:cNvSpPr>
            <a:spLocks noGrp="1"/>
          </p:cNvSpPr>
          <p:nvPr>
            <p:ph type="title"/>
          </p:nvPr>
        </p:nvSpPr>
        <p:spPr/>
        <p:txBody>
          <a:bodyPr/>
          <a:lstStyle/>
          <a:p>
            <a:r>
              <a:rPr lang="ko-KR" altLang="en-US" dirty="0"/>
              <a:t>스마트 시티 기술 적용 사례</a:t>
            </a:r>
          </a:p>
        </p:txBody>
      </p:sp>
      <p:sp>
        <p:nvSpPr>
          <p:cNvPr id="3" name="내용 개체 틀 2">
            <a:extLst>
              <a:ext uri="{FF2B5EF4-FFF2-40B4-BE49-F238E27FC236}">
                <a16:creationId xmlns:a16="http://schemas.microsoft.com/office/drawing/2014/main" id="{1B3F235B-56A4-18C6-07C7-7BF1F8A823FA}"/>
              </a:ext>
            </a:extLst>
          </p:cNvPr>
          <p:cNvSpPr>
            <a:spLocks noGrp="1"/>
          </p:cNvSpPr>
          <p:nvPr>
            <p:ph idx="1"/>
          </p:nvPr>
        </p:nvSpPr>
        <p:spPr/>
        <p:txBody>
          <a:bodyPr/>
          <a:lstStyle/>
          <a:p>
            <a:r>
              <a:rPr lang="ko-KR" altLang="en-US" dirty="0"/>
              <a:t>세계 각국의 스마트시티 지원현황</a:t>
            </a:r>
          </a:p>
        </p:txBody>
      </p:sp>
      <p:pic>
        <p:nvPicPr>
          <p:cNvPr id="5" name="그림 4">
            <a:extLst>
              <a:ext uri="{FF2B5EF4-FFF2-40B4-BE49-F238E27FC236}">
                <a16:creationId xmlns:a16="http://schemas.microsoft.com/office/drawing/2014/main" id="{4EEE7FD3-FB0E-D378-E36D-5D2A7BDCEE7D}"/>
              </a:ext>
            </a:extLst>
          </p:cNvPr>
          <p:cNvPicPr>
            <a:picLocks noChangeAspect="1"/>
          </p:cNvPicPr>
          <p:nvPr/>
        </p:nvPicPr>
        <p:blipFill>
          <a:blip r:embed="rId2"/>
          <a:stretch>
            <a:fillRect/>
          </a:stretch>
        </p:blipFill>
        <p:spPr>
          <a:xfrm>
            <a:off x="913527" y="1781525"/>
            <a:ext cx="8343874" cy="3885551"/>
          </a:xfrm>
          <a:prstGeom prst="rect">
            <a:avLst/>
          </a:prstGeom>
        </p:spPr>
      </p:pic>
    </p:spTree>
    <p:extLst>
      <p:ext uri="{BB962C8B-B14F-4D97-AF65-F5344CB8AC3E}">
        <p14:creationId xmlns:p14="http://schemas.microsoft.com/office/powerpoint/2010/main" val="338997079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1912144"/>
            <a:ext cx="9286875" cy="495300"/>
          </a:xfrm>
          <a:prstGeom prst="rect">
            <a:avLst/>
          </a:prstGeom>
        </p:spPr>
      </p:pic>
      <p:pic>
        <p:nvPicPr>
          <p:cNvPr id="4" name="Image 2" descr="preencoded.png"/>
          <p:cNvPicPr>
            <a:picLocks noChangeAspect="1"/>
          </p:cNvPicPr>
          <p:nvPr/>
        </p:nvPicPr>
        <p:blipFill>
          <a:blip r:embed="rId5"/>
          <a:stretch>
            <a:fillRect/>
          </a:stretch>
        </p:blipFill>
        <p:spPr>
          <a:xfrm>
            <a:off x="309563" y="2655094"/>
            <a:ext cx="2971800" cy="1052513"/>
          </a:xfrm>
          <a:prstGeom prst="rect">
            <a:avLst/>
          </a:prstGeom>
        </p:spPr>
      </p:pic>
      <p:pic>
        <p:nvPicPr>
          <p:cNvPr id="5" name="Image 3" descr="preencoded.png"/>
          <p:cNvPicPr>
            <a:picLocks noChangeAspect="1"/>
          </p:cNvPicPr>
          <p:nvPr/>
        </p:nvPicPr>
        <p:blipFill>
          <a:blip r:embed="rId6"/>
          <a:stretch>
            <a:fillRect/>
          </a:stretch>
        </p:blipFill>
        <p:spPr>
          <a:xfrm>
            <a:off x="464344" y="2809875"/>
            <a:ext cx="325041" cy="402431"/>
          </a:xfrm>
          <a:prstGeom prst="rect">
            <a:avLst/>
          </a:prstGeom>
        </p:spPr>
      </p:pic>
      <p:pic>
        <p:nvPicPr>
          <p:cNvPr id="6" name="Image 4" descr="preencoded.png"/>
          <p:cNvPicPr>
            <a:picLocks noChangeAspect="1"/>
          </p:cNvPicPr>
          <p:nvPr/>
        </p:nvPicPr>
        <p:blipFill>
          <a:blip r:embed="rId7"/>
          <a:stretch>
            <a:fillRect/>
          </a:stretch>
        </p:blipFill>
        <p:spPr>
          <a:xfrm>
            <a:off x="557213" y="2902744"/>
            <a:ext cx="139303" cy="216694"/>
          </a:xfrm>
          <a:prstGeom prst="rect">
            <a:avLst/>
          </a:prstGeom>
        </p:spPr>
      </p:pic>
      <p:pic>
        <p:nvPicPr>
          <p:cNvPr id="7" name="Image 5" descr="preencoded.png"/>
          <p:cNvPicPr>
            <a:picLocks noChangeAspect="1"/>
          </p:cNvPicPr>
          <p:nvPr/>
        </p:nvPicPr>
        <p:blipFill>
          <a:blip r:embed="rId8"/>
          <a:stretch>
            <a:fillRect/>
          </a:stretch>
        </p:blipFill>
        <p:spPr>
          <a:xfrm>
            <a:off x="3467100" y="2655094"/>
            <a:ext cx="2971800" cy="1052513"/>
          </a:xfrm>
          <a:prstGeom prst="rect">
            <a:avLst/>
          </a:prstGeom>
        </p:spPr>
      </p:pic>
      <p:pic>
        <p:nvPicPr>
          <p:cNvPr id="8" name="Image 6" descr="preencoded.png"/>
          <p:cNvPicPr>
            <a:picLocks noChangeAspect="1"/>
          </p:cNvPicPr>
          <p:nvPr/>
        </p:nvPicPr>
        <p:blipFill>
          <a:blip r:embed="rId9"/>
          <a:stretch>
            <a:fillRect/>
          </a:stretch>
        </p:blipFill>
        <p:spPr>
          <a:xfrm>
            <a:off x="3621882" y="2809875"/>
            <a:ext cx="363736" cy="402431"/>
          </a:xfrm>
          <a:prstGeom prst="rect">
            <a:avLst/>
          </a:prstGeom>
        </p:spPr>
      </p:pic>
      <p:pic>
        <p:nvPicPr>
          <p:cNvPr id="9" name="Image 7" descr="preencoded.png"/>
          <p:cNvPicPr>
            <a:picLocks noChangeAspect="1"/>
          </p:cNvPicPr>
          <p:nvPr/>
        </p:nvPicPr>
        <p:blipFill>
          <a:blip r:embed="rId10"/>
          <a:stretch>
            <a:fillRect/>
          </a:stretch>
        </p:blipFill>
        <p:spPr>
          <a:xfrm>
            <a:off x="3714751" y="2902744"/>
            <a:ext cx="177998" cy="216694"/>
          </a:xfrm>
          <a:prstGeom prst="rect">
            <a:avLst/>
          </a:prstGeom>
        </p:spPr>
      </p:pic>
      <p:pic>
        <p:nvPicPr>
          <p:cNvPr id="10" name="Image 8" descr="preencoded.png"/>
          <p:cNvPicPr>
            <a:picLocks noChangeAspect="1"/>
          </p:cNvPicPr>
          <p:nvPr/>
        </p:nvPicPr>
        <p:blipFill>
          <a:blip r:embed="rId11"/>
          <a:stretch>
            <a:fillRect/>
          </a:stretch>
        </p:blipFill>
        <p:spPr>
          <a:xfrm>
            <a:off x="6624638" y="2655094"/>
            <a:ext cx="2971800" cy="1052513"/>
          </a:xfrm>
          <a:prstGeom prst="rect">
            <a:avLst/>
          </a:prstGeom>
        </p:spPr>
      </p:pic>
      <p:pic>
        <p:nvPicPr>
          <p:cNvPr id="11" name="Image 9" descr="preencoded.png"/>
          <p:cNvPicPr>
            <a:picLocks noChangeAspect="1"/>
          </p:cNvPicPr>
          <p:nvPr/>
        </p:nvPicPr>
        <p:blipFill>
          <a:blip r:embed="rId12"/>
          <a:stretch>
            <a:fillRect/>
          </a:stretch>
        </p:blipFill>
        <p:spPr>
          <a:xfrm>
            <a:off x="6779419" y="2809875"/>
            <a:ext cx="340519" cy="402431"/>
          </a:xfrm>
          <a:prstGeom prst="rect">
            <a:avLst/>
          </a:prstGeom>
        </p:spPr>
      </p:pic>
      <p:pic>
        <p:nvPicPr>
          <p:cNvPr id="12" name="Image 10" descr="preencoded.png"/>
          <p:cNvPicPr>
            <a:picLocks noChangeAspect="1"/>
          </p:cNvPicPr>
          <p:nvPr/>
        </p:nvPicPr>
        <p:blipFill>
          <a:blip r:embed="rId13"/>
          <a:stretch>
            <a:fillRect/>
          </a:stretch>
        </p:blipFill>
        <p:spPr>
          <a:xfrm>
            <a:off x="6872288" y="2902744"/>
            <a:ext cx="154781" cy="216694"/>
          </a:xfrm>
          <a:prstGeom prst="rect">
            <a:avLst/>
          </a:prstGeom>
        </p:spPr>
      </p:pic>
      <p:pic>
        <p:nvPicPr>
          <p:cNvPr id="13" name="Image 11" descr="preencoded.png"/>
          <p:cNvPicPr>
            <a:picLocks noChangeAspect="1"/>
          </p:cNvPicPr>
          <p:nvPr/>
        </p:nvPicPr>
        <p:blipFill>
          <a:blip r:embed="rId14"/>
          <a:stretch>
            <a:fillRect/>
          </a:stretch>
        </p:blipFill>
        <p:spPr>
          <a:xfrm>
            <a:off x="309563" y="3893344"/>
            <a:ext cx="2971800" cy="1362075"/>
          </a:xfrm>
          <a:prstGeom prst="rect">
            <a:avLst/>
          </a:prstGeom>
        </p:spPr>
      </p:pic>
      <p:pic>
        <p:nvPicPr>
          <p:cNvPr id="14" name="Image 12" descr="preencoded.png"/>
          <p:cNvPicPr>
            <a:picLocks noChangeAspect="1"/>
          </p:cNvPicPr>
          <p:nvPr/>
        </p:nvPicPr>
        <p:blipFill>
          <a:blip r:embed="rId15"/>
          <a:stretch>
            <a:fillRect/>
          </a:stretch>
        </p:blipFill>
        <p:spPr>
          <a:xfrm>
            <a:off x="464344" y="4048125"/>
            <a:ext cx="340519" cy="402431"/>
          </a:xfrm>
          <a:prstGeom prst="rect">
            <a:avLst/>
          </a:prstGeom>
        </p:spPr>
      </p:pic>
      <p:pic>
        <p:nvPicPr>
          <p:cNvPr id="15" name="Image 13" descr="preencoded.png"/>
          <p:cNvPicPr>
            <a:picLocks noChangeAspect="1"/>
          </p:cNvPicPr>
          <p:nvPr/>
        </p:nvPicPr>
        <p:blipFill>
          <a:blip r:embed="rId16"/>
          <a:stretch>
            <a:fillRect/>
          </a:stretch>
        </p:blipFill>
        <p:spPr>
          <a:xfrm>
            <a:off x="557213" y="4140994"/>
            <a:ext cx="154781" cy="216694"/>
          </a:xfrm>
          <a:prstGeom prst="rect">
            <a:avLst/>
          </a:prstGeom>
        </p:spPr>
      </p:pic>
      <p:pic>
        <p:nvPicPr>
          <p:cNvPr id="16" name="Image 14" descr="preencoded.png"/>
          <p:cNvPicPr>
            <a:picLocks noChangeAspect="1"/>
          </p:cNvPicPr>
          <p:nvPr/>
        </p:nvPicPr>
        <p:blipFill>
          <a:blip r:embed="rId17"/>
          <a:stretch>
            <a:fillRect/>
          </a:stretch>
        </p:blipFill>
        <p:spPr>
          <a:xfrm>
            <a:off x="3467100" y="3893344"/>
            <a:ext cx="2971800" cy="1362075"/>
          </a:xfrm>
          <a:prstGeom prst="rect">
            <a:avLst/>
          </a:prstGeom>
        </p:spPr>
      </p:pic>
      <p:pic>
        <p:nvPicPr>
          <p:cNvPr id="17" name="Image 15" descr="preencoded.png"/>
          <p:cNvPicPr>
            <a:picLocks noChangeAspect="1"/>
          </p:cNvPicPr>
          <p:nvPr/>
        </p:nvPicPr>
        <p:blipFill>
          <a:blip r:embed="rId18"/>
          <a:stretch>
            <a:fillRect/>
          </a:stretch>
        </p:blipFill>
        <p:spPr>
          <a:xfrm>
            <a:off x="3621881" y="4048125"/>
            <a:ext cx="340519" cy="402431"/>
          </a:xfrm>
          <a:prstGeom prst="rect">
            <a:avLst/>
          </a:prstGeom>
        </p:spPr>
      </p:pic>
      <p:pic>
        <p:nvPicPr>
          <p:cNvPr id="18" name="Image 16" descr="preencoded.png"/>
          <p:cNvPicPr>
            <a:picLocks noChangeAspect="1"/>
          </p:cNvPicPr>
          <p:nvPr/>
        </p:nvPicPr>
        <p:blipFill>
          <a:blip r:embed="rId19"/>
          <a:stretch>
            <a:fillRect/>
          </a:stretch>
        </p:blipFill>
        <p:spPr>
          <a:xfrm>
            <a:off x="3714750" y="4140994"/>
            <a:ext cx="154781" cy="216694"/>
          </a:xfrm>
          <a:prstGeom prst="rect">
            <a:avLst/>
          </a:prstGeom>
        </p:spPr>
      </p:pic>
      <p:pic>
        <p:nvPicPr>
          <p:cNvPr id="19" name="Image 17" descr="preencoded.png"/>
          <p:cNvPicPr>
            <a:picLocks noChangeAspect="1"/>
          </p:cNvPicPr>
          <p:nvPr/>
        </p:nvPicPr>
        <p:blipFill>
          <a:blip r:embed="rId20"/>
          <a:stretch>
            <a:fillRect/>
          </a:stretch>
        </p:blipFill>
        <p:spPr>
          <a:xfrm>
            <a:off x="6624638" y="3893344"/>
            <a:ext cx="2971800" cy="1362075"/>
          </a:xfrm>
          <a:prstGeom prst="rect">
            <a:avLst/>
          </a:prstGeom>
        </p:spPr>
      </p:pic>
      <p:pic>
        <p:nvPicPr>
          <p:cNvPr id="20" name="Image 18" descr="preencoded.png"/>
          <p:cNvPicPr>
            <a:picLocks noChangeAspect="1"/>
          </p:cNvPicPr>
          <p:nvPr/>
        </p:nvPicPr>
        <p:blipFill>
          <a:blip r:embed="rId21"/>
          <a:stretch>
            <a:fillRect/>
          </a:stretch>
        </p:blipFill>
        <p:spPr>
          <a:xfrm>
            <a:off x="6779419" y="4048125"/>
            <a:ext cx="340519" cy="402431"/>
          </a:xfrm>
          <a:prstGeom prst="rect">
            <a:avLst/>
          </a:prstGeom>
        </p:spPr>
      </p:pic>
      <p:pic>
        <p:nvPicPr>
          <p:cNvPr id="21" name="Image 19" descr="preencoded.png"/>
          <p:cNvPicPr>
            <a:picLocks noChangeAspect="1"/>
          </p:cNvPicPr>
          <p:nvPr/>
        </p:nvPicPr>
        <p:blipFill>
          <a:blip r:embed="rId22"/>
          <a:stretch>
            <a:fillRect/>
          </a:stretch>
        </p:blipFill>
        <p:spPr>
          <a:xfrm>
            <a:off x="6872288" y="4140994"/>
            <a:ext cx="154781" cy="216694"/>
          </a:xfrm>
          <a:prstGeom prst="rect">
            <a:avLst/>
          </a:prstGeom>
        </p:spPr>
      </p:pic>
      <p:pic>
        <p:nvPicPr>
          <p:cNvPr id="22" name="Image 20" descr="preencoded.png"/>
          <p:cNvPicPr>
            <a:picLocks noChangeAspect="1"/>
          </p:cNvPicPr>
          <p:nvPr/>
        </p:nvPicPr>
        <p:blipFill>
          <a:blip r:embed="rId23"/>
          <a:stretch>
            <a:fillRect/>
          </a:stretch>
        </p:blipFill>
        <p:spPr>
          <a:xfrm>
            <a:off x="309563" y="5441156"/>
            <a:ext cx="9286875" cy="464344"/>
          </a:xfrm>
          <a:prstGeom prst="rect">
            <a:avLst/>
          </a:prstGeom>
        </p:spPr>
      </p:pic>
      <p:pic>
        <p:nvPicPr>
          <p:cNvPr id="23" name="Image 21" descr="preencoded.png"/>
          <p:cNvPicPr>
            <a:picLocks noChangeAspect="1"/>
          </p:cNvPicPr>
          <p:nvPr/>
        </p:nvPicPr>
        <p:blipFill>
          <a:blip r:embed="rId24"/>
          <a:stretch>
            <a:fillRect/>
          </a:stretch>
        </p:blipFill>
        <p:spPr>
          <a:xfrm>
            <a:off x="433388" y="5564981"/>
            <a:ext cx="116086" cy="216694"/>
          </a:xfrm>
          <a:prstGeom prst="rect">
            <a:avLst/>
          </a:prstGeom>
        </p:spPr>
      </p:pic>
      <p:sp>
        <p:nvSpPr>
          <p:cNvPr id="24" name="Text 0"/>
          <p:cNvSpPr/>
          <p:nvPr/>
        </p:nvSpPr>
        <p:spPr>
          <a:xfrm>
            <a:off x="309563" y="952500"/>
            <a:ext cx="2907517"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모델 학습 프로세스</a:t>
            </a:r>
            <a:endParaRPr lang="en-US" sz="2194" dirty="0"/>
          </a:p>
        </p:txBody>
      </p:sp>
      <p:sp>
        <p:nvSpPr>
          <p:cNvPr id="25"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데이터 준비부터 과적합 방지까지, 머신러닝 모델 개발의 6단계 프로세스</a:t>
            </a:r>
            <a:endParaRPr lang="en-US" sz="1219" dirty="0"/>
          </a:p>
        </p:txBody>
      </p:sp>
      <p:sp>
        <p:nvSpPr>
          <p:cNvPr id="26" name="Text 2"/>
          <p:cNvSpPr/>
          <p:nvPr/>
        </p:nvSpPr>
        <p:spPr>
          <a:xfrm>
            <a:off x="913209" y="2809875"/>
            <a:ext cx="2213372"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1. 데이터 준비</a:t>
            </a:r>
            <a:endParaRPr lang="en-US" sz="1097" dirty="0"/>
          </a:p>
        </p:txBody>
      </p:sp>
      <p:sp>
        <p:nvSpPr>
          <p:cNvPr id="27" name="Text 3"/>
          <p:cNvSpPr/>
          <p:nvPr/>
        </p:nvSpPr>
        <p:spPr>
          <a:xfrm>
            <a:off x="913209" y="3088481"/>
            <a:ext cx="2213372"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데이터를 훈련, 검증, 테스트 세트로 분할하고 정규화, 스케일링, 인코딩 등 필요한 전처리 작업을 수행합니다.</a:t>
            </a:r>
            <a:endParaRPr lang="en-US" sz="853" dirty="0"/>
          </a:p>
        </p:txBody>
      </p:sp>
      <p:sp>
        <p:nvSpPr>
          <p:cNvPr id="28" name="Text 4"/>
          <p:cNvSpPr/>
          <p:nvPr/>
        </p:nvSpPr>
        <p:spPr>
          <a:xfrm>
            <a:off x="4109442" y="2809875"/>
            <a:ext cx="2174677"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2. 모델 선택</a:t>
            </a:r>
            <a:endParaRPr lang="en-US" sz="1097" dirty="0"/>
          </a:p>
        </p:txBody>
      </p:sp>
      <p:sp>
        <p:nvSpPr>
          <p:cNvPr id="29" name="Text 5"/>
          <p:cNvSpPr/>
          <p:nvPr/>
        </p:nvSpPr>
        <p:spPr>
          <a:xfrm>
            <a:off x="4109442" y="3088481"/>
            <a:ext cx="2174677"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회귀 문제에는 선형 회귀, 랜덤 포레스트 회귀 등, 분류 문제에는 로지스틱 회귀, SVM, 결정 트리 등 적절한 모델을 선택합니다.</a:t>
            </a:r>
            <a:endParaRPr lang="en-US" sz="853" dirty="0"/>
          </a:p>
        </p:txBody>
      </p:sp>
      <p:sp>
        <p:nvSpPr>
          <p:cNvPr id="30" name="Text 6"/>
          <p:cNvSpPr/>
          <p:nvPr/>
        </p:nvSpPr>
        <p:spPr>
          <a:xfrm>
            <a:off x="7243762" y="2809875"/>
            <a:ext cx="2637473"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3. 하이퍼파라미터 튜닝</a:t>
            </a:r>
            <a:endParaRPr lang="en-US" sz="1097" dirty="0"/>
          </a:p>
        </p:txBody>
      </p:sp>
      <p:sp>
        <p:nvSpPr>
          <p:cNvPr id="31" name="Text 7"/>
          <p:cNvSpPr/>
          <p:nvPr/>
        </p:nvSpPr>
        <p:spPr>
          <a:xfrm>
            <a:off x="7243762" y="3088481"/>
            <a:ext cx="2197894"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학습률, 트리 개수, 은닉층 수와 같은 하이퍼파라미터를 조정합니다. 그리드 서치나 랜덤 서치로 최적의 조합을 찾습니다.</a:t>
            </a:r>
            <a:endParaRPr lang="en-US" sz="853" dirty="0"/>
          </a:p>
        </p:txBody>
      </p:sp>
      <p:sp>
        <p:nvSpPr>
          <p:cNvPr id="32" name="Text 8"/>
          <p:cNvSpPr/>
          <p:nvPr/>
        </p:nvSpPr>
        <p:spPr>
          <a:xfrm>
            <a:off x="928687" y="4048125"/>
            <a:ext cx="219789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4. 교차검증</a:t>
            </a:r>
            <a:endParaRPr lang="en-US" sz="1097" dirty="0"/>
          </a:p>
        </p:txBody>
      </p:sp>
      <p:sp>
        <p:nvSpPr>
          <p:cNvPr id="33" name="Text 9"/>
          <p:cNvSpPr/>
          <p:nvPr/>
        </p:nvSpPr>
        <p:spPr>
          <a:xfrm>
            <a:off x="928687" y="4326731"/>
            <a:ext cx="2197894" cy="6191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k-폴드 교차검증과 같은 기법을 사용하여 모델을 여러 번 반복적으로 학습하고 평가함으로써, 모델의 일반화 성능을 보다 안정적으로 추정합니다.</a:t>
            </a:r>
            <a:endParaRPr lang="en-US" sz="853" dirty="0"/>
          </a:p>
        </p:txBody>
      </p:sp>
      <p:sp>
        <p:nvSpPr>
          <p:cNvPr id="34" name="Text 10"/>
          <p:cNvSpPr/>
          <p:nvPr/>
        </p:nvSpPr>
        <p:spPr>
          <a:xfrm>
            <a:off x="4086225" y="4048125"/>
            <a:ext cx="219789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5. 성능 평가</a:t>
            </a:r>
            <a:endParaRPr lang="en-US" sz="1097" dirty="0"/>
          </a:p>
        </p:txBody>
      </p:sp>
      <p:sp>
        <p:nvSpPr>
          <p:cNvPr id="35" name="Text 11"/>
          <p:cNvSpPr/>
          <p:nvPr/>
        </p:nvSpPr>
        <p:spPr>
          <a:xfrm>
            <a:off x="4086225" y="4326731"/>
            <a:ext cx="2197894" cy="773906"/>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검증 데이터셋에서 정의된 평가 지표를 계산하여 모델의 성능을 객관적으로 측정합니다. 이 결과를 바탕으로 여러 모델 후보들을 비교하고 가장 우수한 성능을 보이는 모델을 선택합니다.</a:t>
            </a:r>
            <a:endParaRPr lang="en-US" sz="853" dirty="0"/>
          </a:p>
        </p:txBody>
      </p:sp>
      <p:sp>
        <p:nvSpPr>
          <p:cNvPr id="36" name="Text 12"/>
          <p:cNvSpPr/>
          <p:nvPr/>
        </p:nvSpPr>
        <p:spPr>
          <a:xfrm>
            <a:off x="7243762" y="4048125"/>
            <a:ext cx="219789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6. 과적합 방지</a:t>
            </a:r>
            <a:endParaRPr lang="en-US" sz="1097" dirty="0"/>
          </a:p>
        </p:txBody>
      </p:sp>
      <p:sp>
        <p:nvSpPr>
          <p:cNvPr id="37" name="Text 13"/>
          <p:cNvSpPr/>
          <p:nvPr/>
        </p:nvSpPr>
        <p:spPr>
          <a:xfrm>
            <a:off x="7243762" y="4326731"/>
            <a:ext cx="2197894" cy="6191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드롭아웃, 정규화, 조기 종료 등의 기법을 적용하여 모델이 훈련 데이터에 과도하게 적합되어 새로운 데이터에 대한 성능이 저하되는 과적합 현상을 방지합니다.</a:t>
            </a:r>
            <a:endParaRPr lang="en-US" sz="853" dirty="0"/>
          </a:p>
        </p:txBody>
      </p:sp>
      <p:sp>
        <p:nvSpPr>
          <p:cNvPr id="38" name="Text 14"/>
          <p:cNvSpPr/>
          <p:nvPr/>
        </p:nvSpPr>
        <p:spPr>
          <a:xfrm>
            <a:off x="642342" y="5580459"/>
            <a:ext cx="9806069" cy="185738"/>
          </a:xfrm>
          <a:prstGeom prst="rect">
            <a:avLst/>
          </a:prstGeom>
          <a:noFill/>
          <a:ln/>
        </p:spPr>
        <p:txBody>
          <a:bodyPr wrap="square" lIns="0" tIns="0" rIns="0" bIns="0" rtlCol="0" anchor="t"/>
          <a:lstStyle/>
          <a:p>
            <a:pPr>
              <a:lnSpc>
                <a:spcPts val="1463"/>
              </a:lnSpc>
            </a:pPr>
            <a:r>
              <a:rPr lang="en-US" sz="975" dirty="0">
                <a:solidFill>
                  <a:srgbClr val="115E59"/>
                </a:solidFill>
                <a:latin typeface="ui-sans-serif" pitchFamily="34" charset="0"/>
                <a:ea typeface="ui-sans-serif" pitchFamily="34" charset="-122"/>
                <a:cs typeface="ui-sans-serif" pitchFamily="34" charset="-120"/>
              </a:rPr>
              <a:t>이 6단계 프로세스는 머신러닝 모델의 개발에서 필수적인 단계이며, 각 단계가 정상적으로 수행되지 않으면 모델의 성능이 크게 저하될 수 있습니다.</a:t>
            </a:r>
            <a:endParaRPr lang="en-US" sz="975"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877" y="604242"/>
            <a:ext cx="9906000" cy="5572125"/>
          </a:xfrm>
          <a:prstGeom prst="rect">
            <a:avLst/>
          </a:prstGeom>
        </p:spPr>
      </p:pic>
      <p:pic>
        <p:nvPicPr>
          <p:cNvPr id="4" name="Image 2" descr="preencoded.png"/>
          <p:cNvPicPr>
            <a:picLocks noChangeAspect="1"/>
          </p:cNvPicPr>
          <p:nvPr/>
        </p:nvPicPr>
        <p:blipFill>
          <a:blip r:embed="rId4"/>
          <a:stretch>
            <a:fillRect/>
          </a:stretch>
        </p:blipFill>
        <p:spPr>
          <a:xfrm>
            <a:off x="1785124" y="2345530"/>
            <a:ext cx="3013034" cy="2878931"/>
          </a:xfrm>
          <a:prstGeom prst="rect">
            <a:avLst/>
          </a:prstGeom>
        </p:spPr>
      </p:pic>
      <p:pic>
        <p:nvPicPr>
          <p:cNvPr id="5" name="Image 3" descr="preencoded.png"/>
          <p:cNvPicPr>
            <a:picLocks noChangeAspect="1"/>
          </p:cNvPicPr>
          <p:nvPr/>
        </p:nvPicPr>
        <p:blipFill>
          <a:blip r:embed="rId5"/>
          <a:stretch>
            <a:fillRect/>
          </a:stretch>
        </p:blipFill>
        <p:spPr>
          <a:xfrm>
            <a:off x="1939905" y="2500311"/>
            <a:ext cx="232172" cy="309563"/>
          </a:xfrm>
          <a:prstGeom prst="rect">
            <a:avLst/>
          </a:prstGeom>
        </p:spPr>
      </p:pic>
      <p:pic>
        <p:nvPicPr>
          <p:cNvPr id="6" name="Image 4" descr="preencoded.png"/>
          <p:cNvPicPr>
            <a:picLocks noChangeAspect="1"/>
          </p:cNvPicPr>
          <p:nvPr/>
        </p:nvPicPr>
        <p:blipFill>
          <a:blip r:embed="rId6"/>
          <a:stretch>
            <a:fillRect/>
          </a:stretch>
        </p:blipFill>
        <p:spPr>
          <a:xfrm>
            <a:off x="2001817" y="2585441"/>
            <a:ext cx="108347" cy="123825"/>
          </a:xfrm>
          <a:prstGeom prst="rect">
            <a:avLst/>
          </a:prstGeom>
        </p:spPr>
      </p:pic>
      <p:pic>
        <p:nvPicPr>
          <p:cNvPr id="7" name="Image 5" descr="preencoded.png"/>
          <p:cNvPicPr>
            <a:picLocks noChangeAspect="1"/>
          </p:cNvPicPr>
          <p:nvPr/>
        </p:nvPicPr>
        <p:blipFill>
          <a:blip r:embed="rId7"/>
          <a:stretch>
            <a:fillRect/>
          </a:stretch>
        </p:blipFill>
        <p:spPr>
          <a:xfrm>
            <a:off x="1939905" y="4822030"/>
            <a:ext cx="2703472" cy="247650"/>
          </a:xfrm>
          <a:prstGeom prst="rect">
            <a:avLst/>
          </a:prstGeom>
        </p:spPr>
      </p:pic>
      <p:pic>
        <p:nvPicPr>
          <p:cNvPr id="8" name="Image 6" descr="preencoded.png"/>
          <p:cNvPicPr>
            <a:picLocks noChangeAspect="1"/>
          </p:cNvPicPr>
          <p:nvPr/>
        </p:nvPicPr>
        <p:blipFill>
          <a:blip r:embed="rId8"/>
          <a:stretch>
            <a:fillRect/>
          </a:stretch>
        </p:blipFill>
        <p:spPr>
          <a:xfrm>
            <a:off x="1939905" y="4938116"/>
            <a:ext cx="139303" cy="108347"/>
          </a:xfrm>
          <a:prstGeom prst="rect">
            <a:avLst/>
          </a:prstGeom>
        </p:spPr>
      </p:pic>
      <p:pic>
        <p:nvPicPr>
          <p:cNvPr id="9" name="Image 7" descr="preencoded.png"/>
          <p:cNvPicPr>
            <a:picLocks noChangeAspect="1"/>
          </p:cNvPicPr>
          <p:nvPr/>
        </p:nvPicPr>
        <p:blipFill>
          <a:blip r:embed="rId9"/>
          <a:stretch>
            <a:fillRect/>
          </a:stretch>
        </p:blipFill>
        <p:spPr>
          <a:xfrm>
            <a:off x="4921983" y="2345530"/>
            <a:ext cx="3013034" cy="2878931"/>
          </a:xfrm>
          <a:prstGeom prst="rect">
            <a:avLst/>
          </a:prstGeom>
        </p:spPr>
      </p:pic>
      <p:pic>
        <p:nvPicPr>
          <p:cNvPr id="10" name="Image 8" descr="preencoded.png"/>
          <p:cNvPicPr>
            <a:picLocks noChangeAspect="1"/>
          </p:cNvPicPr>
          <p:nvPr/>
        </p:nvPicPr>
        <p:blipFill>
          <a:blip r:embed="rId10"/>
          <a:stretch>
            <a:fillRect/>
          </a:stretch>
        </p:blipFill>
        <p:spPr>
          <a:xfrm>
            <a:off x="5076764" y="2500311"/>
            <a:ext cx="278606" cy="309563"/>
          </a:xfrm>
          <a:prstGeom prst="rect">
            <a:avLst/>
          </a:prstGeom>
        </p:spPr>
      </p:pic>
      <p:pic>
        <p:nvPicPr>
          <p:cNvPr id="11" name="Image 9" descr="preencoded.png"/>
          <p:cNvPicPr>
            <a:picLocks noChangeAspect="1"/>
          </p:cNvPicPr>
          <p:nvPr/>
        </p:nvPicPr>
        <p:blipFill>
          <a:blip r:embed="rId11"/>
          <a:stretch>
            <a:fillRect/>
          </a:stretch>
        </p:blipFill>
        <p:spPr>
          <a:xfrm>
            <a:off x="5138677" y="2585441"/>
            <a:ext cx="154781" cy="123825"/>
          </a:xfrm>
          <a:prstGeom prst="rect">
            <a:avLst/>
          </a:prstGeom>
        </p:spPr>
      </p:pic>
      <p:sp>
        <p:nvSpPr>
          <p:cNvPr id="12" name="Text 0"/>
          <p:cNvSpPr/>
          <p:nvPr/>
        </p:nvSpPr>
        <p:spPr>
          <a:xfrm>
            <a:off x="309563" y="952500"/>
            <a:ext cx="3608241"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실습: 모델 학습 및 평가</a:t>
            </a:r>
            <a:endParaRPr lang="en-US" sz="2194" dirty="0"/>
          </a:p>
        </p:txBody>
      </p:sp>
      <p:sp>
        <p:nvSpPr>
          <p:cNvPr id="13" name="Text 1"/>
          <p:cNvSpPr/>
          <p:nvPr/>
        </p:nvSpPr>
        <p:spPr>
          <a:xfrm>
            <a:off x="309563" y="1447800"/>
            <a:ext cx="11144250"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scikit-learn을 활용한 모델 구축, 교차검증, 하이퍼파라미터 튜닝, 결과 분석 등 실습 단계</a:t>
            </a:r>
            <a:endParaRPr lang="en-US" sz="1219" dirty="0"/>
          </a:p>
        </p:txBody>
      </p:sp>
      <p:sp>
        <p:nvSpPr>
          <p:cNvPr id="14" name="Text 2"/>
          <p:cNvSpPr/>
          <p:nvPr/>
        </p:nvSpPr>
        <p:spPr>
          <a:xfrm>
            <a:off x="2264946" y="2546745"/>
            <a:ext cx="1257936"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1. 데이터 로드</a:t>
            </a:r>
            <a:endParaRPr lang="en-US" sz="1219" dirty="0"/>
          </a:p>
        </p:txBody>
      </p:sp>
      <p:sp>
        <p:nvSpPr>
          <p:cNvPr id="15" name="Text 3"/>
          <p:cNvSpPr/>
          <p:nvPr/>
        </p:nvSpPr>
        <p:spPr>
          <a:xfrm>
            <a:off x="1939905" y="2902742"/>
            <a:ext cx="2703472" cy="1826419"/>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2.3 차시에서 전처리한 기상 및 교통 데이터를 불러옵니다.</a:t>
            </a:r>
            <a:endParaRPr lang="en-US" sz="975" dirty="0"/>
          </a:p>
        </p:txBody>
      </p:sp>
      <p:sp>
        <p:nvSpPr>
          <p:cNvPr id="16" name="Text 4"/>
          <p:cNvSpPr/>
          <p:nvPr/>
        </p:nvSpPr>
        <p:spPr>
          <a:xfrm>
            <a:off x="2141120" y="4914899"/>
            <a:ext cx="1164197"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파일 경로 확인 필요</a:t>
            </a:r>
            <a:endParaRPr lang="en-US" sz="853" dirty="0"/>
          </a:p>
        </p:txBody>
      </p:sp>
      <p:sp>
        <p:nvSpPr>
          <p:cNvPr id="17" name="Text 5"/>
          <p:cNvSpPr/>
          <p:nvPr/>
        </p:nvSpPr>
        <p:spPr>
          <a:xfrm>
            <a:off x="5448239" y="2546745"/>
            <a:ext cx="1072199"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2. 모델 구축</a:t>
            </a:r>
            <a:endParaRPr lang="en-US" sz="1219" dirty="0"/>
          </a:p>
        </p:txBody>
      </p:sp>
      <p:sp>
        <p:nvSpPr>
          <p:cNvPr id="18" name="Text 6"/>
          <p:cNvSpPr/>
          <p:nvPr/>
        </p:nvSpPr>
        <p:spPr>
          <a:xfrm>
            <a:off x="5076764" y="2902742"/>
            <a:ext cx="2703472" cy="21669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회귀 문제 해결을 위해 RandomForestRegressor</a:t>
            </a:r>
            <a:endParaRPr lang="en-US" sz="975"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742384"/>
          </a:xfrm>
          <a:prstGeom prst="rect">
            <a:avLst/>
          </a:prstGeom>
        </p:spPr>
      </p:pic>
      <p:pic>
        <p:nvPicPr>
          <p:cNvPr id="3" name="Image 1" descr="preencoded.png"/>
          <p:cNvPicPr>
            <a:picLocks noChangeAspect="1"/>
          </p:cNvPicPr>
          <p:nvPr/>
        </p:nvPicPr>
        <p:blipFill>
          <a:blip r:embed="rId4"/>
          <a:stretch>
            <a:fillRect/>
          </a:stretch>
        </p:blipFill>
        <p:spPr>
          <a:xfrm>
            <a:off x="309562" y="1850231"/>
            <a:ext cx="3640504" cy="4225528"/>
          </a:xfrm>
          <a:prstGeom prst="rect">
            <a:avLst/>
          </a:prstGeom>
        </p:spPr>
      </p:pic>
      <p:pic>
        <p:nvPicPr>
          <p:cNvPr id="4" name="Image 2" descr="preencoded.png"/>
          <p:cNvPicPr>
            <a:picLocks noChangeAspect="1"/>
          </p:cNvPicPr>
          <p:nvPr/>
        </p:nvPicPr>
        <p:blipFill>
          <a:blip r:embed="rId5"/>
          <a:stretch>
            <a:fillRect/>
          </a:stretch>
        </p:blipFill>
        <p:spPr>
          <a:xfrm>
            <a:off x="495300" y="2407444"/>
            <a:ext cx="340519" cy="402431"/>
          </a:xfrm>
          <a:prstGeom prst="rect">
            <a:avLst/>
          </a:prstGeom>
        </p:spPr>
      </p:pic>
      <p:pic>
        <p:nvPicPr>
          <p:cNvPr id="5" name="Image 3" descr="preencoded.png"/>
          <p:cNvPicPr>
            <a:picLocks noChangeAspect="1"/>
          </p:cNvPicPr>
          <p:nvPr/>
        </p:nvPicPr>
        <p:blipFill>
          <a:blip r:embed="rId6"/>
          <a:stretch>
            <a:fillRect/>
          </a:stretch>
        </p:blipFill>
        <p:spPr>
          <a:xfrm>
            <a:off x="588169" y="2500312"/>
            <a:ext cx="154781" cy="216694"/>
          </a:xfrm>
          <a:prstGeom prst="rect">
            <a:avLst/>
          </a:prstGeom>
        </p:spPr>
      </p:pic>
      <p:pic>
        <p:nvPicPr>
          <p:cNvPr id="6" name="Image 4" descr="preencoded.png"/>
          <p:cNvPicPr>
            <a:picLocks noChangeAspect="1"/>
          </p:cNvPicPr>
          <p:nvPr/>
        </p:nvPicPr>
        <p:blipFill>
          <a:blip r:embed="rId7"/>
          <a:stretch>
            <a:fillRect/>
          </a:stretch>
        </p:blipFill>
        <p:spPr>
          <a:xfrm>
            <a:off x="495300" y="3336131"/>
            <a:ext cx="325041" cy="402431"/>
          </a:xfrm>
          <a:prstGeom prst="rect">
            <a:avLst/>
          </a:prstGeom>
        </p:spPr>
      </p:pic>
      <p:pic>
        <p:nvPicPr>
          <p:cNvPr id="7" name="Image 5" descr="preencoded.png"/>
          <p:cNvPicPr>
            <a:picLocks noChangeAspect="1"/>
          </p:cNvPicPr>
          <p:nvPr/>
        </p:nvPicPr>
        <p:blipFill>
          <a:blip r:embed="rId8"/>
          <a:stretch>
            <a:fillRect/>
          </a:stretch>
        </p:blipFill>
        <p:spPr>
          <a:xfrm>
            <a:off x="588169" y="3429000"/>
            <a:ext cx="139303" cy="216694"/>
          </a:xfrm>
          <a:prstGeom prst="rect">
            <a:avLst/>
          </a:prstGeom>
        </p:spPr>
      </p:pic>
      <p:pic>
        <p:nvPicPr>
          <p:cNvPr id="8" name="Image 6" descr="preencoded.png"/>
          <p:cNvPicPr>
            <a:picLocks noChangeAspect="1"/>
          </p:cNvPicPr>
          <p:nvPr/>
        </p:nvPicPr>
        <p:blipFill>
          <a:blip r:embed="rId9"/>
          <a:stretch>
            <a:fillRect/>
          </a:stretch>
        </p:blipFill>
        <p:spPr>
          <a:xfrm>
            <a:off x="495300" y="4713684"/>
            <a:ext cx="3269029" cy="1176338"/>
          </a:xfrm>
          <a:prstGeom prst="rect">
            <a:avLst/>
          </a:prstGeom>
        </p:spPr>
      </p:pic>
      <p:pic>
        <p:nvPicPr>
          <p:cNvPr id="9" name="Image 7" descr="preencoded.png"/>
          <p:cNvPicPr>
            <a:picLocks noChangeAspect="1"/>
          </p:cNvPicPr>
          <p:nvPr/>
        </p:nvPicPr>
        <p:blipFill>
          <a:blip r:embed="rId10"/>
          <a:stretch>
            <a:fillRect/>
          </a:stretch>
        </p:blipFill>
        <p:spPr>
          <a:xfrm>
            <a:off x="4135804" y="1850231"/>
            <a:ext cx="5460634" cy="4225528"/>
          </a:xfrm>
          <a:prstGeom prst="rect">
            <a:avLst/>
          </a:prstGeom>
        </p:spPr>
      </p:pic>
      <p:sp>
        <p:nvSpPr>
          <p:cNvPr id="11" name="Text 0"/>
          <p:cNvSpPr/>
          <p:nvPr/>
        </p:nvSpPr>
        <p:spPr>
          <a:xfrm>
            <a:off x="309563" y="952500"/>
            <a:ext cx="4026876"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예측 시스템 프로젝트 개요</a:t>
            </a:r>
            <a:endParaRPr lang="en-US" sz="2194" dirty="0"/>
          </a:p>
        </p:txBody>
      </p:sp>
      <p:sp>
        <p:nvSpPr>
          <p:cNvPr id="12"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집중 호우시 홍수 지역과 교통사고 위험 지역을 예측하는 종합 시스템의 목표와 구성 요소</a:t>
            </a:r>
            <a:endParaRPr lang="en-US" sz="1219" dirty="0"/>
          </a:p>
        </p:txBody>
      </p:sp>
      <p:sp>
        <p:nvSpPr>
          <p:cNvPr id="13" name="Text 2"/>
          <p:cNvSpPr/>
          <p:nvPr/>
        </p:nvSpPr>
        <p:spPr>
          <a:xfrm>
            <a:off x="495300" y="2035969"/>
            <a:ext cx="326902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프로젝트 목표</a:t>
            </a:r>
            <a:endParaRPr lang="en-US" sz="1463" dirty="0"/>
          </a:p>
        </p:txBody>
      </p:sp>
      <p:sp>
        <p:nvSpPr>
          <p:cNvPr id="14" name="Text 3"/>
          <p:cNvSpPr/>
          <p:nvPr/>
        </p:nvSpPr>
        <p:spPr>
          <a:xfrm>
            <a:off x="959644" y="2407444"/>
            <a:ext cx="2804685"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앞서 학습한 머신러닝 모델과 데이터 처리 기법을 통합하여 집중 호우 시 홍수 지역과 교통사고 위험 지역을 예측하는 종합 시스템을 구축하는 것을 목표로 합니다.</a:t>
            </a:r>
            <a:endParaRPr lang="en-US" sz="975" dirty="0"/>
          </a:p>
        </p:txBody>
      </p:sp>
      <p:sp>
        <p:nvSpPr>
          <p:cNvPr id="15" name="Text 4"/>
          <p:cNvSpPr/>
          <p:nvPr/>
        </p:nvSpPr>
        <p:spPr>
          <a:xfrm>
            <a:off x="944166" y="3336131"/>
            <a:ext cx="2820163"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이 시스템은 기상 데이터, 교통 데이터, 시설물 데이터 등 다양한 소스를 활용하여 홍수 및 사고 위험을 동시에 예측하고 시각화하여 사용자에게 제공합니다.</a:t>
            </a:r>
            <a:endParaRPr lang="en-US" sz="975" dirty="0"/>
          </a:p>
        </p:txBody>
      </p:sp>
      <p:sp>
        <p:nvSpPr>
          <p:cNvPr id="16" name="Text 5"/>
          <p:cNvSpPr/>
          <p:nvPr/>
        </p:nvSpPr>
        <p:spPr>
          <a:xfrm>
            <a:off x="495300" y="4404122"/>
            <a:ext cx="3269029" cy="216694"/>
          </a:xfrm>
          <a:prstGeom prst="rect">
            <a:avLst/>
          </a:prstGeom>
          <a:noFill/>
          <a:ln/>
        </p:spPr>
        <p:txBody>
          <a:bodyPr wrap="square" lIns="0" tIns="0" rIns="0" bIns="0" rtlCol="0" anchor="t"/>
          <a:lstStyle/>
          <a:p>
            <a:pPr>
              <a:lnSpc>
                <a:spcPts val="1706"/>
              </a:lnSpc>
            </a:pPr>
            <a:r>
              <a:rPr lang="en-US" sz="1219" b="1" dirty="0">
                <a:solidFill>
                  <a:srgbClr val="374151"/>
                </a:solidFill>
                <a:latin typeface="ui-sans-serif" pitchFamily="34" charset="0"/>
                <a:ea typeface="ui-sans-serif" pitchFamily="34" charset="-122"/>
                <a:cs typeface="ui-sans-serif" pitchFamily="34" charset="-120"/>
              </a:rPr>
              <a:t>예상 결과</a:t>
            </a:r>
            <a:endParaRPr lang="en-US" sz="1219" dirty="0"/>
          </a:p>
        </p:txBody>
      </p:sp>
      <p:sp>
        <p:nvSpPr>
          <p:cNvPr id="17" name="Text 6"/>
          <p:cNvSpPr/>
          <p:nvPr/>
        </p:nvSpPr>
        <p:spPr>
          <a:xfrm>
            <a:off x="634604" y="4837509"/>
            <a:ext cx="381139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실시간으로 홍수 및 교통사고 위험 지역 예측</a:t>
            </a:r>
            <a:endParaRPr lang="en-US" sz="975" dirty="0"/>
          </a:p>
        </p:txBody>
      </p:sp>
      <p:sp>
        <p:nvSpPr>
          <p:cNvPr id="18" name="Text 7"/>
          <p:cNvSpPr/>
          <p:nvPr/>
        </p:nvSpPr>
        <p:spPr>
          <a:xfrm>
            <a:off x="634604" y="5085159"/>
            <a:ext cx="381139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웹 대시보드 및 모바일 앱을 통해 사용자에게 제공</a:t>
            </a:r>
            <a:endParaRPr lang="en-US" sz="975" dirty="0"/>
          </a:p>
        </p:txBody>
      </p:sp>
      <p:sp>
        <p:nvSpPr>
          <p:cNvPr id="19" name="Text 8"/>
          <p:cNvSpPr/>
          <p:nvPr/>
        </p:nvSpPr>
        <p:spPr>
          <a:xfrm>
            <a:off x="634604" y="5332809"/>
            <a:ext cx="381139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지속적인 피드백을 통해 모델 성능 개선</a:t>
            </a:r>
            <a:endParaRPr lang="en-US" sz="975" dirty="0"/>
          </a:p>
        </p:txBody>
      </p:sp>
      <p:sp>
        <p:nvSpPr>
          <p:cNvPr id="20" name="Text 9"/>
          <p:cNvSpPr/>
          <p:nvPr/>
        </p:nvSpPr>
        <p:spPr>
          <a:xfrm>
            <a:off x="634604" y="5580459"/>
            <a:ext cx="381139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오픈 API 제공을 통해 다른 서비스와 통합</a:t>
            </a:r>
            <a:endParaRPr lang="en-US" sz="975" dirty="0"/>
          </a:p>
        </p:txBody>
      </p:sp>
      <p:sp>
        <p:nvSpPr>
          <p:cNvPr id="21" name="Text 10"/>
          <p:cNvSpPr/>
          <p:nvPr/>
        </p:nvSpPr>
        <p:spPr>
          <a:xfrm>
            <a:off x="4321541" y="2035969"/>
            <a:ext cx="5089159" cy="247650"/>
          </a:xfrm>
          <a:prstGeom prst="rect">
            <a:avLst/>
          </a:prstGeom>
          <a:noFill/>
          <a:ln/>
        </p:spPr>
        <p:txBody>
          <a:bodyPr wrap="square" lIns="0" tIns="0" rIns="0" bIns="0" rtlCol="0" anchor="t"/>
          <a:lstStyle/>
          <a:p>
            <a:pPr algn="ctr">
              <a:lnSpc>
                <a:spcPts val="1950"/>
              </a:lnSpc>
            </a:pPr>
            <a:r>
              <a:rPr lang="en-US" sz="1463" b="1" dirty="0">
                <a:solidFill>
                  <a:srgbClr val="0F766E"/>
                </a:solidFill>
                <a:latin typeface="ui-sans-serif" pitchFamily="34" charset="0"/>
                <a:ea typeface="ui-sans-serif" pitchFamily="34" charset="-122"/>
                <a:cs typeface="ui-sans-serif" pitchFamily="34" charset="-120"/>
              </a:rPr>
              <a:t>예측 시스템 구성 요소</a:t>
            </a:r>
            <a:endParaRPr lang="en-US" sz="1463" dirty="0"/>
          </a:p>
        </p:txBody>
      </p:sp>
      <p:pic>
        <p:nvPicPr>
          <p:cNvPr id="23" name="그림 22">
            <a:extLst>
              <a:ext uri="{FF2B5EF4-FFF2-40B4-BE49-F238E27FC236}">
                <a16:creationId xmlns:a16="http://schemas.microsoft.com/office/drawing/2014/main" id="{82CC5641-3415-EB6C-34DE-349B7C52BEDA}"/>
              </a:ext>
            </a:extLst>
          </p:cNvPr>
          <p:cNvPicPr>
            <a:picLocks noChangeAspect="1"/>
          </p:cNvPicPr>
          <p:nvPr/>
        </p:nvPicPr>
        <p:blipFill>
          <a:blip r:embed="rId11"/>
          <a:stretch>
            <a:fillRect/>
          </a:stretch>
        </p:blipFill>
        <p:spPr>
          <a:xfrm>
            <a:off x="4302270" y="2283133"/>
            <a:ext cx="4644086" cy="3483064"/>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309562" y="1850231"/>
            <a:ext cx="4519613" cy="4086225"/>
          </a:xfrm>
          <a:prstGeom prst="rect">
            <a:avLst/>
          </a:prstGeom>
        </p:spPr>
      </p:pic>
      <p:pic>
        <p:nvPicPr>
          <p:cNvPr id="4" name="Image 2" descr="preencoded.png"/>
          <p:cNvPicPr>
            <a:picLocks noChangeAspect="1"/>
          </p:cNvPicPr>
          <p:nvPr/>
        </p:nvPicPr>
        <p:blipFill>
          <a:blip r:embed="rId5"/>
          <a:stretch>
            <a:fillRect/>
          </a:stretch>
        </p:blipFill>
        <p:spPr>
          <a:xfrm>
            <a:off x="634603" y="2407444"/>
            <a:ext cx="3869531" cy="2631281"/>
          </a:xfrm>
          <a:prstGeom prst="rect">
            <a:avLst/>
          </a:prstGeom>
        </p:spPr>
      </p:pic>
      <p:pic>
        <p:nvPicPr>
          <p:cNvPr id="5" name="Image 3" descr="preencoded.png"/>
          <p:cNvPicPr>
            <a:picLocks noChangeAspect="1"/>
          </p:cNvPicPr>
          <p:nvPr/>
        </p:nvPicPr>
        <p:blipFill>
          <a:blip r:embed="rId6"/>
          <a:stretch>
            <a:fillRect/>
          </a:stretch>
        </p:blipFill>
        <p:spPr>
          <a:xfrm>
            <a:off x="5076825" y="1850231"/>
            <a:ext cx="4519613" cy="928688"/>
          </a:xfrm>
          <a:prstGeom prst="rect">
            <a:avLst/>
          </a:prstGeom>
        </p:spPr>
      </p:pic>
      <p:pic>
        <p:nvPicPr>
          <p:cNvPr id="6" name="Image 4" descr="preencoded.png"/>
          <p:cNvPicPr>
            <a:picLocks noChangeAspect="1"/>
          </p:cNvPicPr>
          <p:nvPr/>
        </p:nvPicPr>
        <p:blipFill>
          <a:blip r:embed="rId7"/>
          <a:stretch>
            <a:fillRect/>
          </a:stretch>
        </p:blipFill>
        <p:spPr>
          <a:xfrm>
            <a:off x="5200650" y="1974056"/>
            <a:ext cx="232172" cy="309563"/>
          </a:xfrm>
          <a:prstGeom prst="rect">
            <a:avLst/>
          </a:prstGeom>
        </p:spPr>
      </p:pic>
      <p:pic>
        <p:nvPicPr>
          <p:cNvPr id="7" name="Image 5" descr="preencoded.png"/>
          <p:cNvPicPr>
            <a:picLocks noChangeAspect="1"/>
          </p:cNvPicPr>
          <p:nvPr/>
        </p:nvPicPr>
        <p:blipFill>
          <a:blip r:embed="rId8"/>
          <a:stretch>
            <a:fillRect/>
          </a:stretch>
        </p:blipFill>
        <p:spPr>
          <a:xfrm>
            <a:off x="5262562" y="2059186"/>
            <a:ext cx="108347" cy="123825"/>
          </a:xfrm>
          <a:prstGeom prst="rect">
            <a:avLst/>
          </a:prstGeom>
        </p:spPr>
      </p:pic>
      <p:pic>
        <p:nvPicPr>
          <p:cNvPr id="8" name="Image 6" descr="preencoded.png"/>
          <p:cNvPicPr>
            <a:picLocks noChangeAspect="1"/>
          </p:cNvPicPr>
          <p:nvPr/>
        </p:nvPicPr>
        <p:blipFill>
          <a:blip r:embed="rId9"/>
          <a:stretch>
            <a:fillRect/>
          </a:stretch>
        </p:blipFill>
        <p:spPr>
          <a:xfrm>
            <a:off x="5076825" y="2902744"/>
            <a:ext cx="4519613" cy="928688"/>
          </a:xfrm>
          <a:prstGeom prst="rect">
            <a:avLst/>
          </a:prstGeom>
        </p:spPr>
      </p:pic>
      <p:pic>
        <p:nvPicPr>
          <p:cNvPr id="9" name="Image 7" descr="preencoded.png"/>
          <p:cNvPicPr>
            <a:picLocks noChangeAspect="1"/>
          </p:cNvPicPr>
          <p:nvPr/>
        </p:nvPicPr>
        <p:blipFill>
          <a:blip r:embed="rId10"/>
          <a:stretch>
            <a:fillRect/>
          </a:stretch>
        </p:blipFill>
        <p:spPr>
          <a:xfrm>
            <a:off x="5200650" y="3026569"/>
            <a:ext cx="247650" cy="309563"/>
          </a:xfrm>
          <a:prstGeom prst="rect">
            <a:avLst/>
          </a:prstGeom>
        </p:spPr>
      </p:pic>
      <p:pic>
        <p:nvPicPr>
          <p:cNvPr id="10" name="Image 8" descr="preencoded.png"/>
          <p:cNvPicPr>
            <a:picLocks noChangeAspect="1"/>
          </p:cNvPicPr>
          <p:nvPr/>
        </p:nvPicPr>
        <p:blipFill>
          <a:blip r:embed="rId11"/>
          <a:stretch>
            <a:fillRect/>
          </a:stretch>
        </p:blipFill>
        <p:spPr>
          <a:xfrm>
            <a:off x="5262563" y="3111698"/>
            <a:ext cx="123825" cy="123825"/>
          </a:xfrm>
          <a:prstGeom prst="rect">
            <a:avLst/>
          </a:prstGeom>
        </p:spPr>
      </p:pic>
      <p:pic>
        <p:nvPicPr>
          <p:cNvPr id="11" name="Image 9" descr="preencoded.png"/>
          <p:cNvPicPr>
            <a:picLocks noChangeAspect="1"/>
          </p:cNvPicPr>
          <p:nvPr/>
        </p:nvPicPr>
        <p:blipFill>
          <a:blip r:embed="rId12"/>
          <a:stretch>
            <a:fillRect/>
          </a:stretch>
        </p:blipFill>
        <p:spPr>
          <a:xfrm>
            <a:off x="5076825" y="3955256"/>
            <a:ext cx="4519613" cy="928688"/>
          </a:xfrm>
          <a:prstGeom prst="rect">
            <a:avLst/>
          </a:prstGeom>
        </p:spPr>
      </p:pic>
      <p:pic>
        <p:nvPicPr>
          <p:cNvPr id="12" name="Image 10" descr="preencoded.png"/>
          <p:cNvPicPr>
            <a:picLocks noChangeAspect="1"/>
          </p:cNvPicPr>
          <p:nvPr/>
        </p:nvPicPr>
        <p:blipFill>
          <a:blip r:embed="rId13"/>
          <a:stretch>
            <a:fillRect/>
          </a:stretch>
        </p:blipFill>
        <p:spPr>
          <a:xfrm>
            <a:off x="5200650" y="4079081"/>
            <a:ext cx="247650" cy="309563"/>
          </a:xfrm>
          <a:prstGeom prst="rect">
            <a:avLst/>
          </a:prstGeom>
        </p:spPr>
      </p:pic>
      <p:pic>
        <p:nvPicPr>
          <p:cNvPr id="13" name="Image 11" descr="preencoded.png"/>
          <p:cNvPicPr>
            <a:picLocks noChangeAspect="1"/>
          </p:cNvPicPr>
          <p:nvPr/>
        </p:nvPicPr>
        <p:blipFill>
          <a:blip r:embed="rId14"/>
          <a:stretch>
            <a:fillRect/>
          </a:stretch>
        </p:blipFill>
        <p:spPr>
          <a:xfrm>
            <a:off x="5262563" y="4164211"/>
            <a:ext cx="123825" cy="123825"/>
          </a:xfrm>
          <a:prstGeom prst="rect">
            <a:avLst/>
          </a:prstGeom>
        </p:spPr>
      </p:pic>
      <p:pic>
        <p:nvPicPr>
          <p:cNvPr id="14" name="Image 12" descr="preencoded.png"/>
          <p:cNvPicPr>
            <a:picLocks noChangeAspect="1"/>
          </p:cNvPicPr>
          <p:nvPr/>
        </p:nvPicPr>
        <p:blipFill>
          <a:blip r:embed="rId15"/>
          <a:stretch>
            <a:fillRect/>
          </a:stretch>
        </p:blipFill>
        <p:spPr>
          <a:xfrm>
            <a:off x="5076825" y="5007769"/>
            <a:ext cx="4519613" cy="928688"/>
          </a:xfrm>
          <a:prstGeom prst="rect">
            <a:avLst/>
          </a:prstGeom>
        </p:spPr>
      </p:pic>
      <p:pic>
        <p:nvPicPr>
          <p:cNvPr id="15" name="Image 13" descr="preencoded.png"/>
          <p:cNvPicPr>
            <a:picLocks noChangeAspect="1"/>
          </p:cNvPicPr>
          <p:nvPr/>
        </p:nvPicPr>
        <p:blipFill>
          <a:blip r:embed="rId16"/>
          <a:stretch>
            <a:fillRect/>
          </a:stretch>
        </p:blipFill>
        <p:spPr>
          <a:xfrm>
            <a:off x="5200650" y="5131594"/>
            <a:ext cx="247650" cy="309563"/>
          </a:xfrm>
          <a:prstGeom prst="rect">
            <a:avLst/>
          </a:prstGeom>
        </p:spPr>
      </p:pic>
      <p:pic>
        <p:nvPicPr>
          <p:cNvPr id="16" name="Image 14" descr="preencoded.png"/>
          <p:cNvPicPr>
            <a:picLocks noChangeAspect="1"/>
          </p:cNvPicPr>
          <p:nvPr/>
        </p:nvPicPr>
        <p:blipFill>
          <a:blip r:embed="rId17"/>
          <a:stretch>
            <a:fillRect/>
          </a:stretch>
        </p:blipFill>
        <p:spPr>
          <a:xfrm>
            <a:off x="5262563" y="5216723"/>
            <a:ext cx="123825" cy="123825"/>
          </a:xfrm>
          <a:prstGeom prst="rect">
            <a:avLst/>
          </a:prstGeom>
        </p:spPr>
      </p:pic>
      <p:sp>
        <p:nvSpPr>
          <p:cNvPr id="17" name="Text 0"/>
          <p:cNvSpPr/>
          <p:nvPr/>
        </p:nvSpPr>
        <p:spPr>
          <a:xfrm>
            <a:off x="309563" y="952500"/>
            <a:ext cx="2573190"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시스템 설계 요소</a:t>
            </a:r>
            <a:endParaRPr lang="en-US" sz="2194" dirty="0"/>
          </a:p>
        </p:txBody>
      </p:sp>
      <p:sp>
        <p:nvSpPr>
          <p:cNvPr id="18"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예측 시스템의 핵심 구성 요소 및 그들의 역할과 상호작용</a:t>
            </a:r>
            <a:endParaRPr lang="en-US" sz="1219" dirty="0"/>
          </a:p>
        </p:txBody>
      </p:sp>
      <p:sp>
        <p:nvSpPr>
          <p:cNvPr id="19" name="Text 2"/>
          <p:cNvSpPr/>
          <p:nvPr/>
        </p:nvSpPr>
        <p:spPr>
          <a:xfrm>
            <a:off x="495300" y="2035969"/>
            <a:ext cx="4148138" cy="247650"/>
          </a:xfrm>
          <a:prstGeom prst="rect">
            <a:avLst/>
          </a:prstGeom>
          <a:noFill/>
          <a:ln/>
        </p:spPr>
        <p:txBody>
          <a:bodyPr wrap="square" lIns="0" tIns="0" rIns="0" bIns="0" rtlCol="0" anchor="t"/>
          <a:lstStyle/>
          <a:p>
            <a:pPr algn="ctr">
              <a:lnSpc>
                <a:spcPts val="1950"/>
              </a:lnSpc>
            </a:pPr>
            <a:r>
              <a:rPr lang="en-US" sz="1463" b="1" dirty="0">
                <a:solidFill>
                  <a:srgbClr val="0F766E"/>
                </a:solidFill>
                <a:latin typeface="ui-sans-serif" pitchFamily="34" charset="0"/>
                <a:ea typeface="ui-sans-serif" pitchFamily="34" charset="-122"/>
                <a:cs typeface="ui-sans-serif" pitchFamily="34" charset="-120"/>
              </a:rPr>
              <a:t>시스템 아키텍처</a:t>
            </a:r>
            <a:endParaRPr lang="en-US" sz="1463" dirty="0"/>
          </a:p>
        </p:txBody>
      </p:sp>
      <p:sp>
        <p:nvSpPr>
          <p:cNvPr id="20" name="Text 3"/>
          <p:cNvSpPr/>
          <p:nvPr/>
        </p:nvSpPr>
        <p:spPr>
          <a:xfrm>
            <a:off x="5556647" y="1974056"/>
            <a:ext cx="3915966" cy="185738"/>
          </a:xfrm>
          <a:prstGeom prst="rect">
            <a:avLst/>
          </a:prstGeom>
          <a:noFill/>
          <a:ln/>
        </p:spPr>
        <p:txBody>
          <a:bodyPr wrap="square" lIns="0" tIns="0" rIns="0" bIns="0" rtlCol="0" anchor="t"/>
          <a:lstStyle/>
          <a:p>
            <a:pPr>
              <a:lnSpc>
                <a:spcPts val="1463"/>
              </a:lnSpc>
            </a:pPr>
            <a:r>
              <a:rPr lang="en-US" sz="975" b="1" dirty="0">
                <a:solidFill>
                  <a:srgbClr val="1E40AF"/>
                </a:solidFill>
                <a:latin typeface="ui-sans-serif" pitchFamily="34" charset="0"/>
                <a:ea typeface="ui-sans-serif" pitchFamily="34" charset="-122"/>
                <a:cs typeface="ui-sans-serif" pitchFamily="34" charset="-120"/>
              </a:rPr>
              <a:t>데이터 파이프라인</a:t>
            </a:r>
            <a:endParaRPr lang="en-US" sz="975" dirty="0"/>
          </a:p>
        </p:txBody>
      </p:sp>
      <p:sp>
        <p:nvSpPr>
          <p:cNvPr id="21" name="Text 4"/>
          <p:cNvSpPr/>
          <p:nvPr/>
        </p:nvSpPr>
        <p:spPr>
          <a:xfrm>
            <a:off x="5556647" y="2190750"/>
            <a:ext cx="3915966"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2.3차시에서 다룬 데이터 수집 및 전처리 기법을 활용하여 기상 및 교통 데이터를 실시간으로 수집하고 정제합니다. 원격 감지 자료 및 재분석 데이터를 추가하여 예측 정확도를 높입니다.</a:t>
            </a:r>
            <a:endParaRPr lang="en-US" sz="853" dirty="0"/>
          </a:p>
        </p:txBody>
      </p:sp>
      <p:sp>
        <p:nvSpPr>
          <p:cNvPr id="22" name="Text 5"/>
          <p:cNvSpPr/>
          <p:nvPr/>
        </p:nvSpPr>
        <p:spPr>
          <a:xfrm>
            <a:off x="5572125" y="3026569"/>
            <a:ext cx="3900488"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예측 모델 모듈</a:t>
            </a:r>
            <a:endParaRPr lang="en-US" sz="975" dirty="0"/>
          </a:p>
        </p:txBody>
      </p:sp>
      <p:sp>
        <p:nvSpPr>
          <p:cNvPr id="23" name="Text 6"/>
          <p:cNvSpPr/>
          <p:nvPr/>
        </p:nvSpPr>
        <p:spPr>
          <a:xfrm>
            <a:off x="5572125" y="3243262"/>
            <a:ext cx="390048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2.4차시에서 개발한 교통사고 예측 모델과 기상 데이터를 기반으로 홍수 위험을 예측하는 회귀/분류 모델을 통합합니다. 각 모델은 정확도, 정밀도, 재현율, RMSE 등 다양한 평가 지표를 통해 성능을 검증합니다.</a:t>
            </a:r>
            <a:endParaRPr lang="en-US" sz="853" dirty="0"/>
          </a:p>
        </p:txBody>
      </p:sp>
      <p:sp>
        <p:nvSpPr>
          <p:cNvPr id="24" name="Text 7"/>
          <p:cNvSpPr/>
          <p:nvPr/>
        </p:nvSpPr>
        <p:spPr>
          <a:xfrm>
            <a:off x="5572125" y="4079081"/>
            <a:ext cx="3900488" cy="185738"/>
          </a:xfrm>
          <a:prstGeom prst="rect">
            <a:avLst/>
          </a:prstGeom>
          <a:noFill/>
          <a:ln/>
        </p:spPr>
        <p:txBody>
          <a:bodyPr wrap="square" lIns="0" tIns="0" rIns="0" bIns="0" rtlCol="0" anchor="t"/>
          <a:lstStyle/>
          <a:p>
            <a:pPr>
              <a:lnSpc>
                <a:spcPts val="1463"/>
              </a:lnSpc>
            </a:pPr>
            <a:r>
              <a:rPr lang="en-US" sz="975" b="1" dirty="0">
                <a:solidFill>
                  <a:srgbClr val="9A3412"/>
                </a:solidFill>
                <a:latin typeface="ui-sans-serif" pitchFamily="34" charset="0"/>
                <a:ea typeface="ui-sans-serif" pitchFamily="34" charset="-122"/>
                <a:cs typeface="ui-sans-serif" pitchFamily="34" charset="-120"/>
              </a:rPr>
              <a:t>시각화 및 알림 서비스</a:t>
            </a:r>
            <a:endParaRPr lang="en-US" sz="975" dirty="0"/>
          </a:p>
        </p:txBody>
      </p:sp>
      <p:sp>
        <p:nvSpPr>
          <p:cNvPr id="25" name="Text 8"/>
          <p:cNvSpPr/>
          <p:nvPr/>
        </p:nvSpPr>
        <p:spPr>
          <a:xfrm>
            <a:off x="5572125" y="4295775"/>
            <a:ext cx="390048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예측 결과를 웹 대시보드나 모바일 앱을 통해 사용자에게 직관적으로 시각화하여 제공합니다. 홍수 위험 지역은 지도에 색상으로, 사고 위험 구간은 도로 위에 표시하며, 경고 기준을 초과할 경우 알림을 전송합니다.</a:t>
            </a:r>
            <a:endParaRPr lang="en-US" sz="853" dirty="0"/>
          </a:p>
        </p:txBody>
      </p:sp>
      <p:sp>
        <p:nvSpPr>
          <p:cNvPr id="26" name="Text 9"/>
          <p:cNvSpPr/>
          <p:nvPr/>
        </p:nvSpPr>
        <p:spPr>
          <a:xfrm>
            <a:off x="5572125" y="5131594"/>
            <a:ext cx="3900488" cy="185738"/>
          </a:xfrm>
          <a:prstGeom prst="rect">
            <a:avLst/>
          </a:prstGeom>
          <a:noFill/>
          <a:ln/>
        </p:spPr>
        <p:txBody>
          <a:bodyPr wrap="square" lIns="0" tIns="0" rIns="0" bIns="0" rtlCol="0" anchor="t"/>
          <a:lstStyle/>
          <a:p>
            <a:pPr>
              <a:lnSpc>
                <a:spcPts val="1463"/>
              </a:lnSpc>
            </a:pPr>
            <a:r>
              <a:rPr lang="en-US" sz="975" b="1" dirty="0">
                <a:solidFill>
                  <a:srgbClr val="166534"/>
                </a:solidFill>
                <a:latin typeface="ui-sans-serif" pitchFamily="34" charset="0"/>
                <a:ea typeface="ui-sans-serif" pitchFamily="34" charset="-122"/>
                <a:cs typeface="ui-sans-serif" pitchFamily="34" charset="-120"/>
              </a:rPr>
              <a:t>평가 및 피드백</a:t>
            </a:r>
            <a:endParaRPr lang="en-US" sz="975" dirty="0"/>
          </a:p>
        </p:txBody>
      </p:sp>
      <p:sp>
        <p:nvSpPr>
          <p:cNvPr id="27" name="Text 10"/>
          <p:cNvSpPr/>
          <p:nvPr/>
        </p:nvSpPr>
        <p:spPr>
          <a:xfrm>
            <a:off x="5572125" y="5348287"/>
            <a:ext cx="390048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예측 결과와 실제 사건 발생을 지속적으로 비교하여 모델을 업데이트하고 개선합니다. RMSE와 F1 스코어 등의 지표를 모니터링하여 모델 성능을 지속적으로 향상시킵니다.</a:t>
            </a:r>
            <a:endParaRPr lang="en-US" sz="853"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098381"/>
          </a:xfrm>
          <a:prstGeom prst="rect">
            <a:avLst/>
          </a:prstGeom>
        </p:spPr>
      </p:pic>
      <p:pic>
        <p:nvPicPr>
          <p:cNvPr id="3" name="Image 1" descr="preencoded.png"/>
          <p:cNvPicPr>
            <a:picLocks noChangeAspect="1"/>
          </p:cNvPicPr>
          <p:nvPr/>
        </p:nvPicPr>
        <p:blipFill>
          <a:blip r:embed="rId4"/>
          <a:stretch>
            <a:fillRect/>
          </a:stretch>
        </p:blipFill>
        <p:spPr>
          <a:xfrm>
            <a:off x="1238250" y="3200699"/>
            <a:ext cx="7429500" cy="23217"/>
          </a:xfrm>
          <a:prstGeom prst="rect">
            <a:avLst/>
          </a:prstGeom>
        </p:spPr>
      </p:pic>
      <p:pic>
        <p:nvPicPr>
          <p:cNvPr id="4" name="Image 2" descr="preencoded.png"/>
          <p:cNvPicPr>
            <a:picLocks noChangeAspect="1"/>
          </p:cNvPicPr>
          <p:nvPr/>
        </p:nvPicPr>
        <p:blipFill>
          <a:blip r:embed="rId5"/>
          <a:stretch>
            <a:fillRect/>
          </a:stretch>
        </p:blipFill>
        <p:spPr>
          <a:xfrm>
            <a:off x="309563" y="1912144"/>
            <a:ext cx="2971800" cy="1207294"/>
          </a:xfrm>
          <a:prstGeom prst="rect">
            <a:avLst/>
          </a:prstGeom>
        </p:spPr>
      </p:pic>
      <p:pic>
        <p:nvPicPr>
          <p:cNvPr id="5" name="Image 3" descr="preencoded.png"/>
          <p:cNvPicPr>
            <a:picLocks noChangeAspect="1"/>
          </p:cNvPicPr>
          <p:nvPr/>
        </p:nvPicPr>
        <p:blipFill>
          <a:blip r:embed="rId6"/>
          <a:stretch>
            <a:fillRect/>
          </a:stretch>
        </p:blipFill>
        <p:spPr>
          <a:xfrm>
            <a:off x="464344" y="2066925"/>
            <a:ext cx="301823" cy="340519"/>
          </a:xfrm>
          <a:prstGeom prst="rect">
            <a:avLst/>
          </a:prstGeom>
        </p:spPr>
      </p:pic>
      <p:pic>
        <p:nvPicPr>
          <p:cNvPr id="6" name="Image 4" descr="preencoded.png"/>
          <p:cNvPicPr>
            <a:picLocks noChangeAspect="1"/>
          </p:cNvPicPr>
          <p:nvPr/>
        </p:nvPicPr>
        <p:blipFill>
          <a:blip r:embed="rId7"/>
          <a:stretch>
            <a:fillRect/>
          </a:stretch>
        </p:blipFill>
        <p:spPr>
          <a:xfrm>
            <a:off x="526257" y="2128837"/>
            <a:ext cx="177998" cy="216694"/>
          </a:xfrm>
          <a:prstGeom prst="rect">
            <a:avLst/>
          </a:prstGeom>
        </p:spPr>
      </p:pic>
      <p:pic>
        <p:nvPicPr>
          <p:cNvPr id="7" name="Image 5" descr="preencoded.png"/>
          <p:cNvPicPr>
            <a:picLocks noChangeAspect="1"/>
          </p:cNvPicPr>
          <p:nvPr/>
        </p:nvPicPr>
        <p:blipFill>
          <a:blip r:embed="rId8"/>
          <a:stretch>
            <a:fillRect/>
          </a:stretch>
        </p:blipFill>
        <p:spPr>
          <a:xfrm>
            <a:off x="3467100" y="1912144"/>
            <a:ext cx="2971800" cy="1207294"/>
          </a:xfrm>
          <a:prstGeom prst="rect">
            <a:avLst/>
          </a:prstGeom>
        </p:spPr>
      </p:pic>
      <p:pic>
        <p:nvPicPr>
          <p:cNvPr id="8" name="Image 6" descr="preencoded.png"/>
          <p:cNvPicPr>
            <a:picLocks noChangeAspect="1"/>
          </p:cNvPicPr>
          <p:nvPr/>
        </p:nvPicPr>
        <p:blipFill>
          <a:blip r:embed="rId9"/>
          <a:stretch>
            <a:fillRect/>
          </a:stretch>
        </p:blipFill>
        <p:spPr>
          <a:xfrm>
            <a:off x="3621881" y="2066925"/>
            <a:ext cx="278606" cy="340519"/>
          </a:xfrm>
          <a:prstGeom prst="rect">
            <a:avLst/>
          </a:prstGeom>
        </p:spPr>
      </p:pic>
      <p:pic>
        <p:nvPicPr>
          <p:cNvPr id="9" name="Image 7" descr="preencoded.png"/>
          <p:cNvPicPr>
            <a:picLocks noChangeAspect="1"/>
          </p:cNvPicPr>
          <p:nvPr/>
        </p:nvPicPr>
        <p:blipFill>
          <a:blip r:embed="rId10"/>
          <a:stretch>
            <a:fillRect/>
          </a:stretch>
        </p:blipFill>
        <p:spPr>
          <a:xfrm>
            <a:off x="3683794" y="2128837"/>
            <a:ext cx="154781" cy="216694"/>
          </a:xfrm>
          <a:prstGeom prst="rect">
            <a:avLst/>
          </a:prstGeom>
        </p:spPr>
      </p:pic>
      <p:pic>
        <p:nvPicPr>
          <p:cNvPr id="10" name="Image 8" descr="preencoded.png"/>
          <p:cNvPicPr>
            <a:picLocks noChangeAspect="1"/>
          </p:cNvPicPr>
          <p:nvPr/>
        </p:nvPicPr>
        <p:blipFill>
          <a:blip r:embed="rId11"/>
          <a:stretch>
            <a:fillRect/>
          </a:stretch>
        </p:blipFill>
        <p:spPr>
          <a:xfrm>
            <a:off x="6624638" y="1912144"/>
            <a:ext cx="2971800" cy="1207294"/>
          </a:xfrm>
          <a:prstGeom prst="rect">
            <a:avLst/>
          </a:prstGeom>
        </p:spPr>
      </p:pic>
      <p:pic>
        <p:nvPicPr>
          <p:cNvPr id="11" name="Image 9" descr="preencoded.png"/>
          <p:cNvPicPr>
            <a:picLocks noChangeAspect="1"/>
          </p:cNvPicPr>
          <p:nvPr/>
        </p:nvPicPr>
        <p:blipFill>
          <a:blip r:embed="rId12"/>
          <a:stretch>
            <a:fillRect/>
          </a:stretch>
        </p:blipFill>
        <p:spPr>
          <a:xfrm>
            <a:off x="6779419" y="2066925"/>
            <a:ext cx="301823" cy="340519"/>
          </a:xfrm>
          <a:prstGeom prst="rect">
            <a:avLst/>
          </a:prstGeom>
        </p:spPr>
      </p:pic>
      <p:pic>
        <p:nvPicPr>
          <p:cNvPr id="12" name="Image 10" descr="preencoded.png"/>
          <p:cNvPicPr>
            <a:picLocks noChangeAspect="1"/>
          </p:cNvPicPr>
          <p:nvPr/>
        </p:nvPicPr>
        <p:blipFill>
          <a:blip r:embed="rId13"/>
          <a:stretch>
            <a:fillRect/>
          </a:stretch>
        </p:blipFill>
        <p:spPr>
          <a:xfrm>
            <a:off x="6841332" y="2128837"/>
            <a:ext cx="177998" cy="216694"/>
          </a:xfrm>
          <a:prstGeom prst="rect">
            <a:avLst/>
          </a:prstGeom>
        </p:spPr>
      </p:pic>
      <p:pic>
        <p:nvPicPr>
          <p:cNvPr id="13" name="Image 11" descr="preencoded.png"/>
          <p:cNvPicPr>
            <a:picLocks noChangeAspect="1"/>
          </p:cNvPicPr>
          <p:nvPr/>
        </p:nvPicPr>
        <p:blipFill>
          <a:blip r:embed="rId14"/>
          <a:stretch>
            <a:fillRect/>
          </a:stretch>
        </p:blipFill>
        <p:spPr>
          <a:xfrm>
            <a:off x="309563" y="3305175"/>
            <a:ext cx="2971800" cy="1207294"/>
          </a:xfrm>
          <a:prstGeom prst="rect">
            <a:avLst/>
          </a:prstGeom>
        </p:spPr>
      </p:pic>
      <p:pic>
        <p:nvPicPr>
          <p:cNvPr id="14" name="Image 12" descr="preencoded.png"/>
          <p:cNvPicPr>
            <a:picLocks noChangeAspect="1"/>
          </p:cNvPicPr>
          <p:nvPr/>
        </p:nvPicPr>
        <p:blipFill>
          <a:blip r:embed="rId15"/>
          <a:stretch>
            <a:fillRect/>
          </a:stretch>
        </p:blipFill>
        <p:spPr>
          <a:xfrm>
            <a:off x="464344" y="3459956"/>
            <a:ext cx="263128" cy="340519"/>
          </a:xfrm>
          <a:prstGeom prst="rect">
            <a:avLst/>
          </a:prstGeom>
        </p:spPr>
      </p:pic>
      <p:pic>
        <p:nvPicPr>
          <p:cNvPr id="15" name="Image 13" descr="preencoded.png"/>
          <p:cNvPicPr>
            <a:picLocks noChangeAspect="1"/>
          </p:cNvPicPr>
          <p:nvPr/>
        </p:nvPicPr>
        <p:blipFill>
          <a:blip r:embed="rId16"/>
          <a:stretch>
            <a:fillRect/>
          </a:stretch>
        </p:blipFill>
        <p:spPr>
          <a:xfrm>
            <a:off x="526256" y="3521869"/>
            <a:ext cx="139303" cy="216694"/>
          </a:xfrm>
          <a:prstGeom prst="rect">
            <a:avLst/>
          </a:prstGeom>
        </p:spPr>
      </p:pic>
      <p:pic>
        <p:nvPicPr>
          <p:cNvPr id="16" name="Image 14" descr="preencoded.png"/>
          <p:cNvPicPr>
            <a:picLocks noChangeAspect="1"/>
          </p:cNvPicPr>
          <p:nvPr/>
        </p:nvPicPr>
        <p:blipFill>
          <a:blip r:embed="rId17"/>
          <a:stretch>
            <a:fillRect/>
          </a:stretch>
        </p:blipFill>
        <p:spPr>
          <a:xfrm>
            <a:off x="3467100" y="3305175"/>
            <a:ext cx="2971800" cy="1207294"/>
          </a:xfrm>
          <a:prstGeom prst="rect">
            <a:avLst/>
          </a:prstGeom>
        </p:spPr>
      </p:pic>
      <p:pic>
        <p:nvPicPr>
          <p:cNvPr id="17" name="Image 15" descr="preencoded.png"/>
          <p:cNvPicPr>
            <a:picLocks noChangeAspect="1"/>
          </p:cNvPicPr>
          <p:nvPr/>
        </p:nvPicPr>
        <p:blipFill>
          <a:blip r:embed="rId18"/>
          <a:stretch>
            <a:fillRect/>
          </a:stretch>
        </p:blipFill>
        <p:spPr>
          <a:xfrm>
            <a:off x="3621881" y="3459956"/>
            <a:ext cx="278606" cy="340519"/>
          </a:xfrm>
          <a:prstGeom prst="rect">
            <a:avLst/>
          </a:prstGeom>
        </p:spPr>
      </p:pic>
      <p:pic>
        <p:nvPicPr>
          <p:cNvPr id="18" name="Image 16" descr="preencoded.png"/>
          <p:cNvPicPr>
            <a:picLocks noChangeAspect="1"/>
          </p:cNvPicPr>
          <p:nvPr/>
        </p:nvPicPr>
        <p:blipFill>
          <a:blip r:embed="rId19"/>
          <a:stretch>
            <a:fillRect/>
          </a:stretch>
        </p:blipFill>
        <p:spPr>
          <a:xfrm>
            <a:off x="3683794" y="3521869"/>
            <a:ext cx="154781" cy="216694"/>
          </a:xfrm>
          <a:prstGeom prst="rect">
            <a:avLst/>
          </a:prstGeom>
        </p:spPr>
      </p:pic>
      <p:pic>
        <p:nvPicPr>
          <p:cNvPr id="19" name="Image 17" descr="preencoded.png"/>
          <p:cNvPicPr>
            <a:picLocks noChangeAspect="1"/>
          </p:cNvPicPr>
          <p:nvPr/>
        </p:nvPicPr>
        <p:blipFill>
          <a:blip r:embed="rId20"/>
          <a:stretch>
            <a:fillRect/>
          </a:stretch>
        </p:blipFill>
        <p:spPr>
          <a:xfrm>
            <a:off x="6624638" y="3305175"/>
            <a:ext cx="2971800" cy="1207294"/>
          </a:xfrm>
          <a:prstGeom prst="rect">
            <a:avLst/>
          </a:prstGeom>
        </p:spPr>
      </p:pic>
      <p:pic>
        <p:nvPicPr>
          <p:cNvPr id="20" name="Image 18" descr="preencoded.png"/>
          <p:cNvPicPr>
            <a:picLocks noChangeAspect="1"/>
          </p:cNvPicPr>
          <p:nvPr/>
        </p:nvPicPr>
        <p:blipFill>
          <a:blip r:embed="rId21"/>
          <a:stretch>
            <a:fillRect/>
          </a:stretch>
        </p:blipFill>
        <p:spPr>
          <a:xfrm>
            <a:off x="6779419" y="3459956"/>
            <a:ext cx="317302" cy="340519"/>
          </a:xfrm>
          <a:prstGeom prst="rect">
            <a:avLst/>
          </a:prstGeom>
        </p:spPr>
      </p:pic>
      <p:pic>
        <p:nvPicPr>
          <p:cNvPr id="21" name="Image 19" descr="preencoded.png"/>
          <p:cNvPicPr>
            <a:picLocks noChangeAspect="1"/>
          </p:cNvPicPr>
          <p:nvPr/>
        </p:nvPicPr>
        <p:blipFill>
          <a:blip r:embed="rId22"/>
          <a:stretch>
            <a:fillRect/>
          </a:stretch>
        </p:blipFill>
        <p:spPr>
          <a:xfrm>
            <a:off x="6841331" y="3521869"/>
            <a:ext cx="193477" cy="216694"/>
          </a:xfrm>
          <a:prstGeom prst="rect">
            <a:avLst/>
          </a:prstGeom>
        </p:spPr>
      </p:pic>
      <p:pic>
        <p:nvPicPr>
          <p:cNvPr id="22" name="Image 20" descr="preencoded.png"/>
          <p:cNvPicPr>
            <a:picLocks noChangeAspect="1"/>
          </p:cNvPicPr>
          <p:nvPr/>
        </p:nvPicPr>
        <p:blipFill>
          <a:blip r:embed="rId23"/>
          <a:stretch>
            <a:fillRect/>
          </a:stretch>
        </p:blipFill>
        <p:spPr>
          <a:xfrm>
            <a:off x="309563" y="4760119"/>
            <a:ext cx="9286875" cy="1671638"/>
          </a:xfrm>
          <a:prstGeom prst="rect">
            <a:avLst/>
          </a:prstGeom>
        </p:spPr>
      </p:pic>
      <p:pic>
        <p:nvPicPr>
          <p:cNvPr id="23" name="Image 21" descr="preencoded.png"/>
          <p:cNvPicPr>
            <a:picLocks noChangeAspect="1"/>
          </p:cNvPicPr>
          <p:nvPr/>
        </p:nvPicPr>
        <p:blipFill>
          <a:blip r:embed="rId24"/>
          <a:stretch>
            <a:fillRect/>
          </a:stretch>
        </p:blipFill>
        <p:spPr>
          <a:xfrm>
            <a:off x="495300" y="5317331"/>
            <a:ext cx="278606" cy="309563"/>
          </a:xfrm>
          <a:prstGeom prst="rect">
            <a:avLst/>
          </a:prstGeom>
        </p:spPr>
      </p:pic>
      <p:pic>
        <p:nvPicPr>
          <p:cNvPr id="24" name="Image 22" descr="preencoded.png"/>
          <p:cNvPicPr>
            <a:picLocks noChangeAspect="1"/>
          </p:cNvPicPr>
          <p:nvPr/>
        </p:nvPicPr>
        <p:blipFill>
          <a:blip r:embed="rId25"/>
          <a:stretch>
            <a:fillRect/>
          </a:stretch>
        </p:blipFill>
        <p:spPr>
          <a:xfrm>
            <a:off x="557213" y="5402461"/>
            <a:ext cx="154781" cy="123825"/>
          </a:xfrm>
          <a:prstGeom prst="rect">
            <a:avLst/>
          </a:prstGeom>
        </p:spPr>
      </p:pic>
      <p:pic>
        <p:nvPicPr>
          <p:cNvPr id="25" name="Image 23" descr="preencoded.png"/>
          <p:cNvPicPr>
            <a:picLocks noChangeAspect="1"/>
          </p:cNvPicPr>
          <p:nvPr/>
        </p:nvPicPr>
        <p:blipFill>
          <a:blip r:embed="rId26"/>
          <a:stretch>
            <a:fillRect/>
          </a:stretch>
        </p:blipFill>
        <p:spPr>
          <a:xfrm>
            <a:off x="5045869" y="5317331"/>
            <a:ext cx="278606" cy="309563"/>
          </a:xfrm>
          <a:prstGeom prst="rect">
            <a:avLst/>
          </a:prstGeom>
        </p:spPr>
      </p:pic>
      <p:pic>
        <p:nvPicPr>
          <p:cNvPr id="26" name="Image 24" descr="preencoded.png"/>
          <p:cNvPicPr>
            <a:picLocks noChangeAspect="1"/>
          </p:cNvPicPr>
          <p:nvPr/>
        </p:nvPicPr>
        <p:blipFill>
          <a:blip r:embed="rId27"/>
          <a:stretch>
            <a:fillRect/>
          </a:stretch>
        </p:blipFill>
        <p:spPr>
          <a:xfrm>
            <a:off x="5107781" y="5402461"/>
            <a:ext cx="154781" cy="123825"/>
          </a:xfrm>
          <a:prstGeom prst="rect">
            <a:avLst/>
          </a:prstGeom>
        </p:spPr>
      </p:pic>
      <p:pic>
        <p:nvPicPr>
          <p:cNvPr id="27" name="Image 25" descr="preencoded.png"/>
          <p:cNvPicPr>
            <a:picLocks noChangeAspect="1"/>
          </p:cNvPicPr>
          <p:nvPr/>
        </p:nvPicPr>
        <p:blipFill>
          <a:blip r:embed="rId28"/>
          <a:stretch>
            <a:fillRect/>
          </a:stretch>
        </p:blipFill>
        <p:spPr>
          <a:xfrm>
            <a:off x="495300" y="5874544"/>
            <a:ext cx="278606" cy="309563"/>
          </a:xfrm>
          <a:prstGeom prst="rect">
            <a:avLst/>
          </a:prstGeom>
        </p:spPr>
      </p:pic>
      <p:pic>
        <p:nvPicPr>
          <p:cNvPr id="28" name="Image 26" descr="preencoded.png"/>
          <p:cNvPicPr>
            <a:picLocks noChangeAspect="1"/>
          </p:cNvPicPr>
          <p:nvPr/>
        </p:nvPicPr>
        <p:blipFill>
          <a:blip r:embed="rId29"/>
          <a:stretch>
            <a:fillRect/>
          </a:stretch>
        </p:blipFill>
        <p:spPr>
          <a:xfrm>
            <a:off x="557213" y="5959673"/>
            <a:ext cx="154781" cy="123825"/>
          </a:xfrm>
          <a:prstGeom prst="rect">
            <a:avLst/>
          </a:prstGeom>
        </p:spPr>
      </p:pic>
      <p:pic>
        <p:nvPicPr>
          <p:cNvPr id="29" name="Image 27" descr="preencoded.png"/>
          <p:cNvPicPr>
            <a:picLocks noChangeAspect="1"/>
          </p:cNvPicPr>
          <p:nvPr/>
        </p:nvPicPr>
        <p:blipFill>
          <a:blip r:embed="rId30"/>
          <a:stretch>
            <a:fillRect/>
          </a:stretch>
        </p:blipFill>
        <p:spPr>
          <a:xfrm>
            <a:off x="5045869" y="5874544"/>
            <a:ext cx="247650" cy="309563"/>
          </a:xfrm>
          <a:prstGeom prst="rect">
            <a:avLst/>
          </a:prstGeom>
        </p:spPr>
      </p:pic>
      <p:pic>
        <p:nvPicPr>
          <p:cNvPr id="30" name="Image 28" descr="preencoded.png"/>
          <p:cNvPicPr>
            <a:picLocks noChangeAspect="1"/>
          </p:cNvPicPr>
          <p:nvPr/>
        </p:nvPicPr>
        <p:blipFill>
          <a:blip r:embed="rId31"/>
          <a:stretch>
            <a:fillRect/>
          </a:stretch>
        </p:blipFill>
        <p:spPr>
          <a:xfrm>
            <a:off x="5107781" y="5959673"/>
            <a:ext cx="123825" cy="123825"/>
          </a:xfrm>
          <a:prstGeom prst="rect">
            <a:avLst/>
          </a:prstGeom>
        </p:spPr>
      </p:pic>
      <p:sp>
        <p:nvSpPr>
          <p:cNvPr id="31" name="Text 0"/>
          <p:cNvSpPr/>
          <p:nvPr/>
        </p:nvSpPr>
        <p:spPr>
          <a:xfrm>
            <a:off x="309563" y="952500"/>
            <a:ext cx="2573190"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시스템 구현 단계</a:t>
            </a:r>
            <a:endParaRPr lang="en-US" sz="2194" dirty="0"/>
          </a:p>
        </p:txBody>
      </p:sp>
      <p:sp>
        <p:nvSpPr>
          <p:cNvPr id="32"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예측 시스템 구현을 위한 6단계 실습 과정</a:t>
            </a:r>
            <a:endParaRPr lang="en-US" sz="1219" dirty="0"/>
          </a:p>
        </p:txBody>
      </p:sp>
      <p:sp>
        <p:nvSpPr>
          <p:cNvPr id="33" name="Text 2"/>
          <p:cNvSpPr/>
          <p:nvPr/>
        </p:nvSpPr>
        <p:spPr>
          <a:xfrm>
            <a:off x="859036" y="2128837"/>
            <a:ext cx="1858972"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1. 시스템 아키텍처 설계</a:t>
            </a:r>
            <a:endParaRPr lang="en-US" sz="1097" dirty="0"/>
          </a:p>
        </p:txBody>
      </p:sp>
      <p:sp>
        <p:nvSpPr>
          <p:cNvPr id="34" name="Text 3"/>
          <p:cNvSpPr/>
          <p:nvPr/>
        </p:nvSpPr>
        <p:spPr>
          <a:xfrm>
            <a:off x="464344" y="2500312"/>
            <a:ext cx="2662238"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데이터 수집, 모델 학습, 예측, 시각화 등 각 모듈을 정의하는 아키텍처 다이어그램을 설계합니다.</a:t>
            </a:r>
            <a:endParaRPr lang="en-US" sz="853" dirty="0"/>
          </a:p>
        </p:txBody>
      </p:sp>
      <p:sp>
        <p:nvSpPr>
          <p:cNvPr id="35" name="Text 4"/>
          <p:cNvSpPr/>
          <p:nvPr/>
        </p:nvSpPr>
        <p:spPr>
          <a:xfrm>
            <a:off x="3993356" y="2128837"/>
            <a:ext cx="96496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2. 모델 통합</a:t>
            </a:r>
            <a:endParaRPr lang="en-US" sz="1097" dirty="0"/>
          </a:p>
        </p:txBody>
      </p:sp>
      <p:sp>
        <p:nvSpPr>
          <p:cNvPr id="36" name="Text 5"/>
          <p:cNvSpPr/>
          <p:nvPr/>
        </p:nvSpPr>
        <p:spPr>
          <a:xfrm>
            <a:off x="3621881" y="2500312"/>
            <a:ext cx="266223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파이썬을 사용하여 교통사고 예측 모델과 홍수 예측 모델을 통합하고, API 형태로 호출할 수 있도록 함수로 래핑합니다.</a:t>
            </a:r>
            <a:endParaRPr lang="en-US" sz="853" dirty="0"/>
          </a:p>
        </p:txBody>
      </p:sp>
      <p:sp>
        <p:nvSpPr>
          <p:cNvPr id="37" name="Text 6"/>
          <p:cNvSpPr/>
          <p:nvPr/>
        </p:nvSpPr>
        <p:spPr>
          <a:xfrm>
            <a:off x="7174111" y="2128837"/>
            <a:ext cx="1299292"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3. 대시보드 개발</a:t>
            </a:r>
            <a:endParaRPr lang="en-US" sz="1097" dirty="0"/>
          </a:p>
        </p:txBody>
      </p:sp>
      <p:sp>
        <p:nvSpPr>
          <p:cNvPr id="38" name="Text 7"/>
          <p:cNvSpPr/>
          <p:nvPr/>
        </p:nvSpPr>
        <p:spPr>
          <a:xfrm>
            <a:off x="6779419" y="2500312"/>
            <a:ext cx="266223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Streamlit 또는 Dash와 같은 프레임워크를 활용하여 실시간 예측 결과를 시각화하는 웹 대시보드를 개발합니다.</a:t>
            </a:r>
            <a:endParaRPr lang="en-US" sz="853" dirty="0"/>
          </a:p>
        </p:txBody>
      </p:sp>
      <p:sp>
        <p:nvSpPr>
          <p:cNvPr id="39" name="Text 8"/>
          <p:cNvSpPr/>
          <p:nvPr/>
        </p:nvSpPr>
        <p:spPr>
          <a:xfrm>
            <a:off x="820341" y="3521869"/>
            <a:ext cx="1132128"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4. 알림 서비스</a:t>
            </a:r>
            <a:endParaRPr lang="en-US" sz="1097" dirty="0"/>
          </a:p>
        </p:txBody>
      </p:sp>
      <p:sp>
        <p:nvSpPr>
          <p:cNvPr id="40" name="Text 9"/>
          <p:cNvSpPr/>
          <p:nvPr/>
        </p:nvSpPr>
        <p:spPr>
          <a:xfrm>
            <a:off x="464344" y="3893344"/>
            <a:ext cx="2662238"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예측 지수가 미리 설정된 임계값을 초과할 경우, 메시지 또는 알림을 전송하는 기능을 추가합니다.</a:t>
            </a:r>
            <a:endParaRPr lang="en-US" sz="853" dirty="0"/>
          </a:p>
        </p:txBody>
      </p:sp>
      <p:sp>
        <p:nvSpPr>
          <p:cNvPr id="41" name="Text 10"/>
          <p:cNvSpPr/>
          <p:nvPr/>
        </p:nvSpPr>
        <p:spPr>
          <a:xfrm>
            <a:off x="3993357" y="3521869"/>
            <a:ext cx="152464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5. 테스트 및 피드백</a:t>
            </a:r>
            <a:endParaRPr lang="en-US" sz="1097" dirty="0"/>
          </a:p>
        </p:txBody>
      </p:sp>
      <p:sp>
        <p:nvSpPr>
          <p:cNvPr id="42" name="Text 11"/>
          <p:cNvSpPr/>
          <p:nvPr/>
        </p:nvSpPr>
        <p:spPr>
          <a:xfrm>
            <a:off x="3621881" y="3893344"/>
            <a:ext cx="266223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테스트 데이터를 활용하여 시스템의 전반적인 기능을 검증하고, 예측 오류의 원인을 분석하여 시스템을 개선합니다.</a:t>
            </a:r>
            <a:endParaRPr lang="en-US" sz="853" dirty="0"/>
          </a:p>
        </p:txBody>
      </p:sp>
      <p:sp>
        <p:nvSpPr>
          <p:cNvPr id="43" name="Text 12"/>
          <p:cNvSpPr/>
          <p:nvPr/>
        </p:nvSpPr>
        <p:spPr>
          <a:xfrm>
            <a:off x="7189589" y="3521869"/>
            <a:ext cx="572449"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6. 발표</a:t>
            </a:r>
            <a:endParaRPr lang="en-US" sz="1097" dirty="0"/>
          </a:p>
        </p:txBody>
      </p:sp>
      <p:sp>
        <p:nvSpPr>
          <p:cNvPr id="44" name="Text 13"/>
          <p:cNvSpPr/>
          <p:nvPr/>
        </p:nvSpPr>
        <p:spPr>
          <a:xfrm>
            <a:off x="6779419" y="3893344"/>
            <a:ext cx="2662238"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팀별로 완성된 시스템을 시연하고, 모델 설계 및 기능 구현 과정을 설명합니다.</a:t>
            </a:r>
            <a:endParaRPr lang="en-US" sz="853" dirty="0"/>
          </a:p>
        </p:txBody>
      </p:sp>
      <p:sp>
        <p:nvSpPr>
          <p:cNvPr id="45" name="Text 14"/>
          <p:cNvSpPr/>
          <p:nvPr/>
        </p:nvSpPr>
        <p:spPr>
          <a:xfrm>
            <a:off x="495300" y="4945856"/>
            <a:ext cx="8915400"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구현 팁</a:t>
            </a:r>
            <a:endParaRPr lang="en-US" sz="1463" dirty="0"/>
          </a:p>
        </p:txBody>
      </p:sp>
      <p:sp>
        <p:nvSpPr>
          <p:cNvPr id="46" name="Text 15"/>
          <p:cNvSpPr/>
          <p:nvPr/>
        </p:nvSpPr>
        <p:spPr>
          <a:xfrm>
            <a:off x="897731" y="5317331"/>
            <a:ext cx="3200949"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코드 모듈화</a:t>
            </a:r>
            <a:endParaRPr lang="en-US" sz="975" dirty="0"/>
          </a:p>
        </p:txBody>
      </p:sp>
      <p:sp>
        <p:nvSpPr>
          <p:cNvPr id="47" name="Text 16"/>
          <p:cNvSpPr/>
          <p:nvPr/>
        </p:nvSpPr>
        <p:spPr>
          <a:xfrm>
            <a:off x="897732" y="5534025"/>
            <a:ext cx="3841138"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각 기능별로 코드를 모듈화하여 유지보수 및 재사용성을 높입니다.</a:t>
            </a:r>
            <a:endParaRPr lang="en-US" sz="853" dirty="0"/>
          </a:p>
        </p:txBody>
      </p:sp>
      <p:sp>
        <p:nvSpPr>
          <p:cNvPr id="48" name="Text 17"/>
          <p:cNvSpPr/>
          <p:nvPr/>
        </p:nvSpPr>
        <p:spPr>
          <a:xfrm>
            <a:off x="5448300" y="5317331"/>
            <a:ext cx="3520911"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팀 협업</a:t>
            </a:r>
            <a:endParaRPr lang="en-US" sz="975" dirty="0"/>
          </a:p>
        </p:txBody>
      </p:sp>
      <p:sp>
        <p:nvSpPr>
          <p:cNvPr id="49" name="Text 18"/>
          <p:cNvSpPr/>
          <p:nvPr/>
        </p:nvSpPr>
        <p:spPr>
          <a:xfrm>
            <a:off x="5448300" y="5534025"/>
            <a:ext cx="422509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프론트엔드, 백엔드, 데이터 사이언스 팀 간의 효과적 협업이 필요합니다.</a:t>
            </a:r>
            <a:endParaRPr lang="en-US" sz="853" dirty="0"/>
          </a:p>
        </p:txBody>
      </p:sp>
      <p:sp>
        <p:nvSpPr>
          <p:cNvPr id="50" name="Text 19"/>
          <p:cNvSpPr/>
          <p:nvPr/>
        </p:nvSpPr>
        <p:spPr>
          <a:xfrm>
            <a:off x="897732" y="5874544"/>
            <a:ext cx="356045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사용자 테스트</a:t>
            </a:r>
            <a:endParaRPr lang="en-US" sz="975" dirty="0"/>
          </a:p>
        </p:txBody>
      </p:sp>
      <p:sp>
        <p:nvSpPr>
          <p:cNvPr id="51" name="Text 20"/>
          <p:cNvSpPr/>
          <p:nvPr/>
        </p:nvSpPr>
        <p:spPr>
          <a:xfrm>
            <a:off x="897731" y="6091238"/>
            <a:ext cx="427254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실제 사용자 피드백을 통해 인터페이스 및 기능을 지속적으로 개선합니다.</a:t>
            </a:r>
            <a:endParaRPr lang="en-US" sz="853" dirty="0"/>
          </a:p>
        </p:txBody>
      </p:sp>
      <p:sp>
        <p:nvSpPr>
          <p:cNvPr id="52" name="Text 21"/>
          <p:cNvSpPr/>
          <p:nvPr/>
        </p:nvSpPr>
        <p:spPr>
          <a:xfrm>
            <a:off x="5417344" y="5874544"/>
            <a:ext cx="294979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빠른 배포</a:t>
            </a:r>
            <a:endParaRPr lang="en-US" sz="975" dirty="0"/>
          </a:p>
        </p:txBody>
      </p:sp>
      <p:sp>
        <p:nvSpPr>
          <p:cNvPr id="53" name="Text 22"/>
          <p:cNvSpPr/>
          <p:nvPr/>
        </p:nvSpPr>
        <p:spPr>
          <a:xfrm>
            <a:off x="5417344" y="6091238"/>
            <a:ext cx="3539751"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완성된 모델을 실제 환경에 배포하고 성능을 모니터링합니다.</a:t>
            </a:r>
            <a:endParaRPr lang="en-US" sz="853"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284119"/>
          </a:xfrm>
          <a:prstGeom prst="rect">
            <a:avLst/>
          </a:prstGeom>
        </p:spPr>
      </p:pic>
      <p:pic>
        <p:nvPicPr>
          <p:cNvPr id="3" name="Image 1" descr="preencoded.png"/>
          <p:cNvPicPr>
            <a:picLocks noChangeAspect="1"/>
          </p:cNvPicPr>
          <p:nvPr/>
        </p:nvPicPr>
        <p:blipFill>
          <a:blip r:embed="rId4"/>
          <a:stretch>
            <a:fillRect/>
          </a:stretch>
        </p:blipFill>
        <p:spPr>
          <a:xfrm>
            <a:off x="309562" y="2066925"/>
            <a:ext cx="4550569" cy="1331119"/>
          </a:xfrm>
          <a:prstGeom prst="rect">
            <a:avLst/>
          </a:prstGeom>
        </p:spPr>
      </p:pic>
      <p:pic>
        <p:nvPicPr>
          <p:cNvPr id="4" name="Image 2" descr="preencoded.png"/>
          <p:cNvPicPr>
            <a:picLocks noChangeAspect="1"/>
          </p:cNvPicPr>
          <p:nvPr/>
        </p:nvPicPr>
        <p:blipFill>
          <a:blip r:embed="rId5"/>
          <a:stretch>
            <a:fillRect/>
          </a:stretch>
        </p:blipFill>
        <p:spPr>
          <a:xfrm>
            <a:off x="464344" y="2221706"/>
            <a:ext cx="495300" cy="495300"/>
          </a:xfrm>
          <a:prstGeom prst="rect">
            <a:avLst/>
          </a:prstGeom>
        </p:spPr>
      </p:pic>
      <p:pic>
        <p:nvPicPr>
          <p:cNvPr id="5" name="Image 3" descr="preencoded.png"/>
          <p:cNvPicPr>
            <a:picLocks noChangeAspect="1"/>
          </p:cNvPicPr>
          <p:nvPr/>
        </p:nvPicPr>
        <p:blipFill>
          <a:blip r:embed="rId6"/>
          <a:stretch>
            <a:fillRect/>
          </a:stretch>
        </p:blipFill>
        <p:spPr>
          <a:xfrm>
            <a:off x="630735" y="2345531"/>
            <a:ext cx="162520" cy="247650"/>
          </a:xfrm>
          <a:prstGeom prst="rect">
            <a:avLst/>
          </a:prstGeom>
        </p:spPr>
      </p:pic>
      <p:pic>
        <p:nvPicPr>
          <p:cNvPr id="6" name="Image 4" descr="preencoded.png"/>
          <p:cNvPicPr>
            <a:picLocks noChangeAspect="1"/>
          </p:cNvPicPr>
          <p:nvPr/>
        </p:nvPicPr>
        <p:blipFill>
          <a:blip r:embed="rId7"/>
          <a:stretch>
            <a:fillRect/>
          </a:stretch>
        </p:blipFill>
        <p:spPr>
          <a:xfrm>
            <a:off x="5045869" y="2066925"/>
            <a:ext cx="4550569" cy="1331119"/>
          </a:xfrm>
          <a:prstGeom prst="rect">
            <a:avLst/>
          </a:prstGeom>
        </p:spPr>
      </p:pic>
      <p:pic>
        <p:nvPicPr>
          <p:cNvPr id="7" name="Image 5" descr="preencoded.png"/>
          <p:cNvPicPr>
            <a:picLocks noChangeAspect="1"/>
          </p:cNvPicPr>
          <p:nvPr/>
        </p:nvPicPr>
        <p:blipFill>
          <a:blip r:embed="rId8"/>
          <a:stretch>
            <a:fillRect/>
          </a:stretch>
        </p:blipFill>
        <p:spPr>
          <a:xfrm>
            <a:off x="5200650" y="2221706"/>
            <a:ext cx="495300" cy="495300"/>
          </a:xfrm>
          <a:prstGeom prst="rect">
            <a:avLst/>
          </a:prstGeom>
        </p:spPr>
      </p:pic>
      <p:pic>
        <p:nvPicPr>
          <p:cNvPr id="8" name="Image 6" descr="preencoded.png"/>
          <p:cNvPicPr>
            <a:picLocks noChangeAspect="1"/>
          </p:cNvPicPr>
          <p:nvPr/>
        </p:nvPicPr>
        <p:blipFill>
          <a:blip r:embed="rId9"/>
          <a:stretch>
            <a:fillRect/>
          </a:stretch>
        </p:blipFill>
        <p:spPr>
          <a:xfrm>
            <a:off x="5355431" y="2345531"/>
            <a:ext cx="185738" cy="247650"/>
          </a:xfrm>
          <a:prstGeom prst="rect">
            <a:avLst/>
          </a:prstGeom>
        </p:spPr>
      </p:pic>
      <p:pic>
        <p:nvPicPr>
          <p:cNvPr id="9" name="Image 7" descr="preencoded.png"/>
          <p:cNvPicPr>
            <a:picLocks noChangeAspect="1"/>
          </p:cNvPicPr>
          <p:nvPr/>
        </p:nvPicPr>
        <p:blipFill>
          <a:blip r:embed="rId10"/>
          <a:stretch>
            <a:fillRect/>
          </a:stretch>
        </p:blipFill>
        <p:spPr>
          <a:xfrm>
            <a:off x="309562" y="3583781"/>
            <a:ext cx="4550569" cy="1516856"/>
          </a:xfrm>
          <a:prstGeom prst="rect">
            <a:avLst/>
          </a:prstGeom>
        </p:spPr>
      </p:pic>
      <p:pic>
        <p:nvPicPr>
          <p:cNvPr id="10" name="Image 8" descr="preencoded.png"/>
          <p:cNvPicPr>
            <a:picLocks noChangeAspect="1"/>
          </p:cNvPicPr>
          <p:nvPr/>
        </p:nvPicPr>
        <p:blipFill>
          <a:blip r:embed="rId11"/>
          <a:stretch>
            <a:fillRect/>
          </a:stretch>
        </p:blipFill>
        <p:spPr>
          <a:xfrm>
            <a:off x="464344" y="3738563"/>
            <a:ext cx="495300" cy="495300"/>
          </a:xfrm>
          <a:prstGeom prst="rect">
            <a:avLst/>
          </a:prstGeom>
        </p:spPr>
      </p:pic>
      <p:pic>
        <p:nvPicPr>
          <p:cNvPr id="11" name="Image 9" descr="preencoded.png"/>
          <p:cNvPicPr>
            <a:picLocks noChangeAspect="1"/>
          </p:cNvPicPr>
          <p:nvPr/>
        </p:nvPicPr>
        <p:blipFill>
          <a:blip r:embed="rId12"/>
          <a:stretch>
            <a:fillRect/>
          </a:stretch>
        </p:blipFill>
        <p:spPr>
          <a:xfrm>
            <a:off x="607517" y="3862388"/>
            <a:ext cx="208955" cy="247650"/>
          </a:xfrm>
          <a:prstGeom prst="rect">
            <a:avLst/>
          </a:prstGeom>
        </p:spPr>
      </p:pic>
      <p:pic>
        <p:nvPicPr>
          <p:cNvPr id="12" name="Image 10" descr="preencoded.png"/>
          <p:cNvPicPr>
            <a:picLocks noChangeAspect="1"/>
          </p:cNvPicPr>
          <p:nvPr/>
        </p:nvPicPr>
        <p:blipFill>
          <a:blip r:embed="rId13"/>
          <a:stretch>
            <a:fillRect/>
          </a:stretch>
        </p:blipFill>
        <p:spPr>
          <a:xfrm>
            <a:off x="5045869" y="3583781"/>
            <a:ext cx="4550569" cy="1516856"/>
          </a:xfrm>
          <a:prstGeom prst="rect">
            <a:avLst/>
          </a:prstGeom>
        </p:spPr>
      </p:pic>
      <p:pic>
        <p:nvPicPr>
          <p:cNvPr id="13" name="Image 11" descr="preencoded.png"/>
          <p:cNvPicPr>
            <a:picLocks noChangeAspect="1"/>
          </p:cNvPicPr>
          <p:nvPr/>
        </p:nvPicPr>
        <p:blipFill>
          <a:blip r:embed="rId14"/>
          <a:stretch>
            <a:fillRect/>
          </a:stretch>
        </p:blipFill>
        <p:spPr>
          <a:xfrm>
            <a:off x="5200650" y="3738563"/>
            <a:ext cx="495300" cy="495300"/>
          </a:xfrm>
          <a:prstGeom prst="rect">
            <a:avLst/>
          </a:prstGeom>
        </p:spPr>
      </p:pic>
      <p:pic>
        <p:nvPicPr>
          <p:cNvPr id="14" name="Image 12" descr="preencoded.png"/>
          <p:cNvPicPr>
            <a:picLocks noChangeAspect="1"/>
          </p:cNvPicPr>
          <p:nvPr/>
        </p:nvPicPr>
        <p:blipFill>
          <a:blip r:embed="rId15"/>
          <a:stretch>
            <a:fillRect/>
          </a:stretch>
        </p:blipFill>
        <p:spPr>
          <a:xfrm>
            <a:off x="5355431" y="3862388"/>
            <a:ext cx="185738" cy="247650"/>
          </a:xfrm>
          <a:prstGeom prst="rect">
            <a:avLst/>
          </a:prstGeom>
        </p:spPr>
      </p:pic>
      <p:pic>
        <p:nvPicPr>
          <p:cNvPr id="15" name="Image 13" descr="preencoded.png"/>
          <p:cNvPicPr>
            <a:picLocks noChangeAspect="1"/>
          </p:cNvPicPr>
          <p:nvPr/>
        </p:nvPicPr>
        <p:blipFill>
          <a:blip r:embed="rId16"/>
          <a:stretch>
            <a:fillRect/>
          </a:stretch>
        </p:blipFill>
        <p:spPr>
          <a:xfrm>
            <a:off x="309563" y="5348287"/>
            <a:ext cx="9286875" cy="959644"/>
          </a:xfrm>
          <a:prstGeom prst="rect">
            <a:avLst/>
          </a:prstGeom>
        </p:spPr>
      </p:pic>
      <p:pic>
        <p:nvPicPr>
          <p:cNvPr id="16" name="Image 14" descr="preencoded.png"/>
          <p:cNvPicPr>
            <a:picLocks noChangeAspect="1"/>
          </p:cNvPicPr>
          <p:nvPr/>
        </p:nvPicPr>
        <p:blipFill>
          <a:blip r:embed="rId17"/>
          <a:stretch>
            <a:fillRect/>
          </a:stretch>
        </p:blipFill>
        <p:spPr>
          <a:xfrm>
            <a:off x="464344" y="5704284"/>
            <a:ext cx="139303" cy="247650"/>
          </a:xfrm>
          <a:prstGeom prst="rect">
            <a:avLst/>
          </a:prstGeom>
        </p:spPr>
      </p:pic>
      <p:sp>
        <p:nvSpPr>
          <p:cNvPr id="17" name="Text 0"/>
          <p:cNvSpPr/>
          <p:nvPr/>
        </p:nvSpPr>
        <p:spPr>
          <a:xfrm>
            <a:off x="309563" y="952500"/>
            <a:ext cx="2689566"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토의 및 발전 방향</a:t>
            </a:r>
            <a:endParaRPr lang="en-US" sz="2194" dirty="0"/>
          </a:p>
        </p:txBody>
      </p:sp>
      <p:sp>
        <p:nvSpPr>
          <p:cNvPr id="18" name="Text 1"/>
          <p:cNvSpPr/>
          <p:nvPr/>
        </p:nvSpPr>
        <p:spPr>
          <a:xfrm>
            <a:off x="309563" y="1447800"/>
            <a:ext cx="9286875" cy="433388"/>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프로젝트 개발 과정에서 발생한 문제점과 향후 개선 방향에 대해 자유롭게 토의하고, 시스템의 기능 및 성능 개선을 위한 추가적인 데이터와 알고리즘에 대해 논의합니다.</a:t>
            </a:r>
            <a:endParaRPr lang="en-US" sz="1219" dirty="0"/>
          </a:p>
        </p:txBody>
      </p:sp>
      <p:sp>
        <p:nvSpPr>
          <p:cNvPr id="19" name="Text 2"/>
          <p:cNvSpPr/>
          <p:nvPr/>
        </p:nvSpPr>
        <p:spPr>
          <a:xfrm>
            <a:off x="1083469" y="2221706"/>
            <a:ext cx="362188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데이터 소스와 모델 통합</a:t>
            </a:r>
            <a:endParaRPr lang="en-US" sz="1219" dirty="0"/>
          </a:p>
        </p:txBody>
      </p:sp>
      <p:sp>
        <p:nvSpPr>
          <p:cNvPr id="20" name="Text 3"/>
          <p:cNvSpPr/>
          <p:nvPr/>
        </p:nvSpPr>
        <p:spPr>
          <a:xfrm>
            <a:off x="1083469" y="2500313"/>
            <a:ext cx="3621881" cy="742950"/>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데이터 소스와 모델 통합 과정에서 발생한 어려움과 해결 방법에 대해 토의합니다. 특히 기상 데이터와 교통 데이터의 특성과 형식이 다르므로, 어떻게 일관된 형식으로 통합할지에 초점을 맞춥니다.</a:t>
            </a:r>
            <a:endParaRPr lang="en-US" sz="975" dirty="0"/>
          </a:p>
        </p:txBody>
      </p:sp>
      <p:sp>
        <p:nvSpPr>
          <p:cNvPr id="21" name="Text 4"/>
          <p:cNvSpPr/>
          <p:nvPr/>
        </p:nvSpPr>
        <p:spPr>
          <a:xfrm>
            <a:off x="5819775" y="2221706"/>
            <a:ext cx="362188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중요 변수 식별</a:t>
            </a:r>
            <a:endParaRPr lang="en-US" sz="1219" dirty="0"/>
          </a:p>
        </p:txBody>
      </p:sp>
      <p:sp>
        <p:nvSpPr>
          <p:cNvPr id="22" name="Text 5"/>
          <p:cNvSpPr/>
          <p:nvPr/>
        </p:nvSpPr>
        <p:spPr>
          <a:xfrm>
            <a:off x="5819775" y="2500313"/>
            <a:ext cx="3621881" cy="742950"/>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홍수 및 사고 예측 모델에서 가장 중요한 변수는 무엇인지 식별하고, 이 변수들을 어떻게 더 잘 활용할 수 있을지에 대해 논의합니다. 예를 들어, 특정 날씨 조건이나 교통량에 따른 위험 증가율을 분석할 수 있습니다.</a:t>
            </a:r>
            <a:endParaRPr lang="en-US" sz="975" dirty="0"/>
          </a:p>
        </p:txBody>
      </p:sp>
      <p:sp>
        <p:nvSpPr>
          <p:cNvPr id="23" name="Text 6"/>
          <p:cNvSpPr/>
          <p:nvPr/>
        </p:nvSpPr>
        <p:spPr>
          <a:xfrm>
            <a:off x="1083469" y="3738562"/>
            <a:ext cx="362188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시각화 및 UI 설계</a:t>
            </a:r>
            <a:endParaRPr lang="en-US" sz="1219" dirty="0"/>
          </a:p>
        </p:txBody>
      </p:sp>
      <p:sp>
        <p:nvSpPr>
          <p:cNvPr id="24" name="Text 7"/>
          <p:cNvSpPr/>
          <p:nvPr/>
        </p:nvSpPr>
        <p:spPr>
          <a:xfrm>
            <a:off x="1083469" y="4017169"/>
            <a:ext cx="3621881" cy="92868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시각화 및 사용자 인터페이스 설계 시 고려해야 할 사항에 대해 토의합니다. 특히 지도 위에 홍수 위험 지역을 색상으로, 도로 위에 사고 위험 구간을 표시하는 방법을 최적화해야 합니다. 또한, 사용자 경험을 개선하기 위한 추가적인 UI 요소나 상호작용 방안을 논의합니다.</a:t>
            </a:r>
            <a:endParaRPr lang="en-US" sz="975" dirty="0"/>
          </a:p>
        </p:txBody>
      </p:sp>
      <p:sp>
        <p:nvSpPr>
          <p:cNvPr id="25" name="Text 8"/>
          <p:cNvSpPr/>
          <p:nvPr/>
        </p:nvSpPr>
        <p:spPr>
          <a:xfrm>
            <a:off x="5819775" y="3738562"/>
            <a:ext cx="362188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시스템 개선 방안</a:t>
            </a:r>
            <a:endParaRPr lang="en-US" sz="1219" dirty="0"/>
          </a:p>
        </p:txBody>
      </p:sp>
      <p:sp>
        <p:nvSpPr>
          <p:cNvPr id="26" name="Text 9"/>
          <p:cNvSpPr/>
          <p:nvPr/>
        </p:nvSpPr>
        <p:spPr>
          <a:xfrm>
            <a:off x="5819775" y="4017169"/>
            <a:ext cx="3621881" cy="742950"/>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시스템의 성능 향상을 위해 추가적으로 도입하면 좋을 데이터나 알고리즘에 대해 논의합니다. 예를 들어, 더 정확한 예측을 위해 추가 센서 데이터를 수집하거나, 더 복잡한 알고리즘을 적용하여 모델의 예측력을 높일 수 있는지 탐구합니다.</a:t>
            </a:r>
            <a:endParaRPr lang="en-US" sz="975" dirty="0"/>
          </a:p>
        </p:txBody>
      </p:sp>
      <p:sp>
        <p:nvSpPr>
          <p:cNvPr id="27" name="Text 10"/>
          <p:cNvSpPr/>
          <p:nvPr/>
        </p:nvSpPr>
        <p:spPr>
          <a:xfrm>
            <a:off x="727472" y="5503069"/>
            <a:ext cx="8714184"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프로젝트 연장 및 개발 방향</a:t>
            </a:r>
            <a:endParaRPr lang="en-US" sz="1219" dirty="0"/>
          </a:p>
        </p:txBody>
      </p:sp>
      <p:sp>
        <p:nvSpPr>
          <p:cNvPr id="28" name="Text 11"/>
          <p:cNvSpPr/>
          <p:nvPr/>
        </p:nvSpPr>
        <p:spPr>
          <a:xfrm>
            <a:off x="727472" y="5781675"/>
            <a:ext cx="8714184" cy="371475"/>
          </a:xfrm>
          <a:prstGeom prst="rect">
            <a:avLst/>
          </a:prstGeom>
          <a:noFill/>
          <a:ln/>
        </p:spPr>
        <p:txBody>
          <a:bodyPr wrap="square" lIns="0" tIns="0" rIns="0" bIns="0" rtlCol="0" anchor="t"/>
          <a:lstStyle/>
          <a:p>
            <a:pPr>
              <a:lnSpc>
                <a:spcPts val="1463"/>
              </a:lnSpc>
            </a:pPr>
            <a:r>
              <a:rPr lang="en-US" sz="975" dirty="0">
                <a:solidFill>
                  <a:srgbClr val="0D9488"/>
                </a:solidFill>
                <a:latin typeface="ui-sans-serif" pitchFamily="34" charset="0"/>
                <a:ea typeface="ui-sans-serif" pitchFamily="34" charset="-122"/>
                <a:cs typeface="ui-sans-serif" pitchFamily="34" charset="-120"/>
              </a:rPr>
              <a:t>토의한 내용을 바탕으로, 프로젝트의 다음 단계로 넘어가기 위한 계획을 세우거나, 개발한 시스템을 실제 환경에 배포하고 유지보수하는 방안을 모색할 수 있습니다. 또한, 다른 도시나 지역에 대한 시스템 확장 가능성을 고려할 수 있습니다.</a:t>
            </a:r>
            <a:endParaRPr lang="en-US" sz="975" dirty="0"/>
          </a:p>
        </p:txBody>
      </p:sp>
      <p:sp>
        <p:nvSpPr>
          <p:cNvPr id="29" name="Text 12"/>
          <p:cNvSpPr/>
          <p:nvPr/>
        </p:nvSpPr>
        <p:spPr>
          <a:xfrm>
            <a:off x="309563" y="7074694"/>
            <a:ext cx="9286875" cy="185738"/>
          </a:xfrm>
          <a:prstGeom prst="rect">
            <a:avLst/>
          </a:prstGeom>
          <a:noFill/>
          <a:ln/>
        </p:spPr>
        <p:txBody>
          <a:bodyPr wrap="square" lIns="0" tIns="0" rIns="0" bIns="0" rtlCol="0" anchor="t"/>
          <a:lstStyle/>
          <a:p>
            <a:pPr algn="ctr">
              <a:lnSpc>
                <a:spcPts val="1463"/>
              </a:lnSpc>
            </a:pPr>
            <a:r>
              <a:rPr lang="en-US" sz="975" dirty="0">
                <a:solidFill>
                  <a:srgbClr val="6B7280"/>
                </a:solidFill>
                <a:latin typeface="ui-sans-serif" pitchFamily="34" charset="0"/>
                <a:ea typeface="ui-sans-serif" pitchFamily="34" charset="-122"/>
                <a:cs typeface="ui-sans-serif" pitchFamily="34" charset="-120"/>
              </a:rPr>
              <a:t>© 2025 Machine Learning for Disaster Prediction</a:t>
            </a:r>
            <a:endParaRPr lang="en-US" sz="975"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572125"/>
          </a:xfrm>
          <a:prstGeom prst="rect">
            <a:avLst/>
          </a:prstGeom>
        </p:spPr>
      </p:pic>
      <p:pic>
        <p:nvPicPr>
          <p:cNvPr id="4" name="Image 2" descr="preencoded.png"/>
          <p:cNvPicPr>
            <a:picLocks noChangeAspect="1"/>
          </p:cNvPicPr>
          <p:nvPr/>
        </p:nvPicPr>
        <p:blipFill>
          <a:blip r:embed="rId5"/>
          <a:stretch>
            <a:fillRect/>
          </a:stretch>
        </p:blipFill>
        <p:spPr>
          <a:xfrm>
            <a:off x="0" y="642938"/>
            <a:ext cx="9906000" cy="5572125"/>
          </a:xfrm>
          <a:prstGeom prst="rect">
            <a:avLst/>
          </a:prstGeom>
        </p:spPr>
      </p:pic>
      <p:pic>
        <p:nvPicPr>
          <p:cNvPr id="5" name="Image 3" descr="preencoded.png"/>
          <p:cNvPicPr>
            <a:picLocks noChangeAspect="1"/>
          </p:cNvPicPr>
          <p:nvPr/>
        </p:nvPicPr>
        <p:blipFill>
          <a:blip r:embed="rId6"/>
          <a:stretch>
            <a:fillRect/>
          </a:stretch>
        </p:blipFill>
        <p:spPr>
          <a:xfrm>
            <a:off x="495300" y="3382566"/>
            <a:ext cx="742950" cy="30956"/>
          </a:xfrm>
          <a:prstGeom prst="rect">
            <a:avLst/>
          </a:prstGeom>
        </p:spPr>
      </p:pic>
      <p:pic>
        <p:nvPicPr>
          <p:cNvPr id="6" name="Image 4" descr="preencoded.png"/>
          <p:cNvPicPr>
            <a:picLocks noChangeAspect="1"/>
          </p:cNvPicPr>
          <p:nvPr/>
        </p:nvPicPr>
        <p:blipFill>
          <a:blip r:embed="rId7"/>
          <a:stretch>
            <a:fillRect/>
          </a:stretch>
        </p:blipFill>
        <p:spPr>
          <a:xfrm>
            <a:off x="495300" y="4373166"/>
            <a:ext cx="108347" cy="123825"/>
          </a:xfrm>
          <a:prstGeom prst="rect">
            <a:avLst/>
          </a:prstGeom>
        </p:spPr>
      </p:pic>
      <p:pic>
        <p:nvPicPr>
          <p:cNvPr id="7" name="Image 5" descr="preencoded.png"/>
          <p:cNvPicPr>
            <a:picLocks noChangeAspect="1"/>
          </p:cNvPicPr>
          <p:nvPr/>
        </p:nvPicPr>
        <p:blipFill>
          <a:blip r:embed="rId8"/>
          <a:stretch>
            <a:fillRect/>
          </a:stretch>
        </p:blipFill>
        <p:spPr>
          <a:xfrm>
            <a:off x="1532334" y="4373166"/>
            <a:ext cx="92869" cy="123825"/>
          </a:xfrm>
          <a:prstGeom prst="rect">
            <a:avLst/>
          </a:prstGeom>
        </p:spPr>
      </p:pic>
      <p:pic>
        <p:nvPicPr>
          <p:cNvPr id="8" name="Image 6" descr="preencoded.png"/>
          <p:cNvPicPr>
            <a:picLocks noChangeAspect="1"/>
          </p:cNvPicPr>
          <p:nvPr/>
        </p:nvPicPr>
        <p:blipFill>
          <a:blip r:embed="rId9"/>
          <a:stretch>
            <a:fillRect/>
          </a:stretch>
        </p:blipFill>
        <p:spPr>
          <a:xfrm>
            <a:off x="0" y="6153150"/>
            <a:ext cx="9906000" cy="61913"/>
          </a:xfrm>
          <a:prstGeom prst="rect">
            <a:avLst/>
          </a:prstGeom>
        </p:spPr>
      </p:pic>
      <p:sp>
        <p:nvSpPr>
          <p:cNvPr id="9" name="Text 0"/>
          <p:cNvSpPr/>
          <p:nvPr/>
        </p:nvSpPr>
        <p:spPr>
          <a:xfrm>
            <a:off x="495300" y="2330053"/>
            <a:ext cx="5943600" cy="928688"/>
          </a:xfrm>
          <a:prstGeom prst="rect">
            <a:avLst/>
          </a:prstGeom>
          <a:noFill/>
          <a:ln/>
        </p:spPr>
        <p:txBody>
          <a:bodyPr wrap="square" lIns="0" tIns="0" rIns="0" bIns="0" rtlCol="0" anchor="t"/>
          <a:lstStyle/>
          <a:p>
            <a:pPr>
              <a:lnSpc>
                <a:spcPts val="3656"/>
              </a:lnSpc>
            </a:pPr>
            <a:r>
              <a:rPr lang="en-US" sz="2925" b="1" dirty="0">
                <a:solidFill>
                  <a:srgbClr val="FFFFFF"/>
                </a:solidFill>
                <a:latin typeface="Roboto" pitchFamily="34" charset="0"/>
                <a:ea typeface="Roboto" pitchFamily="34" charset="-122"/>
                <a:cs typeface="Roboto" pitchFamily="34" charset="-120"/>
              </a:rPr>
              <a:t>CNN 이론 및 YOLO 8을 활용한 객체 검출</a:t>
            </a:r>
            <a:endParaRPr lang="en-US" sz="2925" dirty="0"/>
          </a:p>
        </p:txBody>
      </p:sp>
      <p:sp>
        <p:nvSpPr>
          <p:cNvPr id="10" name="Text 1"/>
          <p:cNvSpPr/>
          <p:nvPr/>
        </p:nvSpPr>
        <p:spPr>
          <a:xfrm>
            <a:off x="495300" y="3599259"/>
            <a:ext cx="7132320" cy="247650"/>
          </a:xfrm>
          <a:prstGeom prst="rect">
            <a:avLst/>
          </a:prstGeom>
          <a:noFill/>
          <a:ln/>
        </p:spPr>
        <p:txBody>
          <a:bodyPr wrap="square" lIns="0" tIns="0" rIns="0" bIns="0" rtlCol="0" anchor="t"/>
          <a:lstStyle/>
          <a:p>
            <a:pPr>
              <a:lnSpc>
                <a:spcPts val="1950"/>
              </a:lnSpc>
            </a:pPr>
            <a:r>
              <a:rPr lang="en-US" sz="1463" dirty="0">
                <a:solidFill>
                  <a:srgbClr val="E5E7EB"/>
                </a:solidFill>
                <a:latin typeface="Roboto" pitchFamily="34" charset="0"/>
                <a:ea typeface="Roboto" pitchFamily="34" charset="-122"/>
                <a:cs typeface="Roboto" pitchFamily="34" charset="-120"/>
              </a:rPr>
              <a:t>인공지능 기반의 실시간 </a:t>
            </a:r>
            <a:r>
              <a:rPr lang="en-US" sz="1463">
                <a:solidFill>
                  <a:srgbClr val="E5E7EB"/>
                </a:solidFill>
                <a:latin typeface="Roboto" pitchFamily="34" charset="0"/>
                <a:ea typeface="Roboto" pitchFamily="34" charset="-122"/>
                <a:cs typeface="Roboto" pitchFamily="34" charset="-120"/>
              </a:rPr>
              <a:t>객체 검출 </a:t>
            </a:r>
            <a:r>
              <a:rPr lang="ko-KR" altLang="en-US" sz="1463">
                <a:solidFill>
                  <a:srgbClr val="E5E7EB"/>
                </a:solidFill>
                <a:latin typeface="Roboto" pitchFamily="34" charset="0"/>
                <a:ea typeface="Roboto" pitchFamily="34" charset="-122"/>
                <a:cs typeface="Roboto" pitchFamily="34" charset="-120"/>
              </a:rPr>
              <a:t>기술</a:t>
            </a:r>
            <a:r>
              <a:rPr lang="en-US" sz="1463">
                <a:solidFill>
                  <a:srgbClr val="E5E7EB"/>
                </a:solidFill>
                <a:latin typeface="Roboto" pitchFamily="34" charset="0"/>
                <a:ea typeface="Roboto" pitchFamily="34" charset="-122"/>
                <a:cs typeface="Roboto" pitchFamily="34" charset="-120"/>
              </a:rPr>
              <a:t> </a:t>
            </a:r>
            <a:r>
              <a:rPr lang="en-US" sz="1463" dirty="0">
                <a:solidFill>
                  <a:srgbClr val="E5E7EB"/>
                </a:solidFill>
                <a:latin typeface="Roboto" pitchFamily="34" charset="0"/>
                <a:ea typeface="Roboto" pitchFamily="34" charset="-122"/>
                <a:cs typeface="Roboto" pitchFamily="34" charset="-120"/>
              </a:rPr>
              <a:t>및 스마트시티 안전 예측</a:t>
            </a:r>
            <a:endParaRPr lang="en-US" sz="1463" dirty="0"/>
          </a:p>
        </p:txBody>
      </p:sp>
      <p:sp>
        <p:nvSpPr>
          <p:cNvPr id="11" name="Text 2"/>
          <p:cNvSpPr/>
          <p:nvPr/>
        </p:nvSpPr>
        <p:spPr>
          <a:xfrm>
            <a:off x="665559" y="4342209"/>
            <a:ext cx="742950" cy="185738"/>
          </a:xfrm>
          <a:prstGeom prst="rect">
            <a:avLst/>
          </a:prstGeom>
          <a:noFill/>
          <a:ln/>
        </p:spPr>
        <p:txBody>
          <a:bodyPr wrap="square" lIns="0" tIns="0" rIns="0" bIns="0" rtlCol="0" anchor="t"/>
          <a:lstStyle/>
          <a:p>
            <a:pPr>
              <a:lnSpc>
                <a:spcPts val="1463"/>
              </a:lnSpc>
            </a:pPr>
            <a:r>
              <a:rPr lang="en-US" sz="975" dirty="0">
                <a:solidFill>
                  <a:srgbClr val="E5E7EB"/>
                </a:solidFill>
                <a:latin typeface="Roboto" pitchFamily="34" charset="0"/>
                <a:ea typeface="Roboto" pitchFamily="34" charset="-122"/>
                <a:cs typeface="Roboto" pitchFamily="34" charset="-120"/>
              </a:rPr>
              <a:t>2025-10-01</a:t>
            </a:r>
            <a:endParaRPr lang="en-US" sz="975" dirty="0"/>
          </a:p>
        </p:txBody>
      </p:sp>
      <p:sp>
        <p:nvSpPr>
          <p:cNvPr id="12" name="Text 3"/>
          <p:cNvSpPr/>
          <p:nvPr/>
        </p:nvSpPr>
        <p:spPr>
          <a:xfrm>
            <a:off x="1687115" y="4342209"/>
            <a:ext cx="1374458" cy="185738"/>
          </a:xfrm>
          <a:prstGeom prst="rect">
            <a:avLst/>
          </a:prstGeom>
          <a:noFill/>
          <a:ln/>
        </p:spPr>
        <p:txBody>
          <a:bodyPr wrap="square" lIns="0" tIns="0" rIns="0" bIns="0" rtlCol="0" anchor="t"/>
          <a:lstStyle/>
          <a:p>
            <a:pPr>
              <a:lnSpc>
                <a:spcPts val="1463"/>
              </a:lnSpc>
            </a:pPr>
            <a:r>
              <a:rPr lang="en-US" sz="975" dirty="0">
                <a:solidFill>
                  <a:srgbClr val="E5E7EB"/>
                </a:solidFill>
                <a:latin typeface="Roboto" pitchFamily="34" charset="0"/>
                <a:ea typeface="Roboto" pitchFamily="34" charset="-122"/>
                <a:cs typeface="Roboto" pitchFamily="34" charset="-120"/>
              </a:rPr>
              <a:t>스마트시티 솔루션즈</a:t>
            </a:r>
            <a:endParaRPr lang="en-US" sz="975"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581525" cy="1981200"/>
          </a:xfrm>
          <a:prstGeom prst="rect">
            <a:avLst/>
          </a:prstGeom>
        </p:spPr>
      </p:pic>
      <p:pic>
        <p:nvPicPr>
          <p:cNvPr id="5" name="Image 3" descr="preencoded.png"/>
          <p:cNvPicPr>
            <a:picLocks noChangeAspect="1"/>
          </p:cNvPicPr>
          <p:nvPr/>
        </p:nvPicPr>
        <p:blipFill>
          <a:blip r:embed="rId6"/>
          <a:stretch>
            <a:fillRect/>
          </a:stretch>
        </p:blipFill>
        <p:spPr>
          <a:xfrm>
            <a:off x="433387" y="1625798"/>
            <a:ext cx="185738" cy="185738"/>
          </a:xfrm>
          <a:prstGeom prst="rect">
            <a:avLst/>
          </a:prstGeom>
        </p:spPr>
      </p:pic>
      <p:pic>
        <p:nvPicPr>
          <p:cNvPr id="6" name="Image 4" descr="preencoded.png"/>
          <p:cNvPicPr>
            <a:picLocks noChangeAspect="1"/>
          </p:cNvPicPr>
          <p:nvPr/>
        </p:nvPicPr>
        <p:blipFill>
          <a:blip r:embed="rId7"/>
          <a:stretch>
            <a:fillRect/>
          </a:stretch>
        </p:blipFill>
        <p:spPr>
          <a:xfrm>
            <a:off x="247650" y="3583781"/>
            <a:ext cx="4581525" cy="1888331"/>
          </a:xfrm>
          <a:prstGeom prst="rect">
            <a:avLst/>
          </a:prstGeom>
        </p:spPr>
      </p:pic>
      <p:pic>
        <p:nvPicPr>
          <p:cNvPr id="7" name="Image 5" descr="preencoded.png"/>
          <p:cNvPicPr>
            <a:picLocks noChangeAspect="1"/>
          </p:cNvPicPr>
          <p:nvPr/>
        </p:nvPicPr>
        <p:blipFill>
          <a:blip r:embed="rId8"/>
          <a:stretch>
            <a:fillRect/>
          </a:stretch>
        </p:blipFill>
        <p:spPr>
          <a:xfrm>
            <a:off x="433388" y="3792736"/>
            <a:ext cx="208955" cy="185738"/>
          </a:xfrm>
          <a:prstGeom prst="rect">
            <a:avLst/>
          </a:prstGeom>
        </p:spPr>
      </p:pic>
      <p:pic>
        <p:nvPicPr>
          <p:cNvPr id="8" name="Image 6" descr="preencoded.png"/>
          <p:cNvPicPr>
            <a:picLocks noChangeAspect="1"/>
          </p:cNvPicPr>
          <p:nvPr/>
        </p:nvPicPr>
        <p:blipFill>
          <a:blip r:embed="rId9"/>
          <a:stretch>
            <a:fillRect/>
          </a:stretch>
        </p:blipFill>
        <p:spPr>
          <a:xfrm>
            <a:off x="433387" y="4140994"/>
            <a:ext cx="2043113" cy="1145381"/>
          </a:xfrm>
          <a:prstGeom prst="rect">
            <a:avLst/>
          </a:prstGeom>
        </p:spPr>
      </p:pic>
      <p:pic>
        <p:nvPicPr>
          <p:cNvPr id="9" name="Image 7" descr="preencoded.png"/>
          <p:cNvPicPr>
            <a:picLocks noChangeAspect="1"/>
          </p:cNvPicPr>
          <p:nvPr/>
        </p:nvPicPr>
        <p:blipFill>
          <a:blip r:embed="rId10"/>
          <a:stretch>
            <a:fillRect/>
          </a:stretch>
        </p:blipFill>
        <p:spPr>
          <a:xfrm>
            <a:off x="557213" y="4264819"/>
            <a:ext cx="139303" cy="216694"/>
          </a:xfrm>
          <a:prstGeom prst="rect">
            <a:avLst/>
          </a:prstGeom>
        </p:spPr>
      </p:pic>
      <p:pic>
        <p:nvPicPr>
          <p:cNvPr id="10" name="Image 8" descr="preencoded.png"/>
          <p:cNvPicPr>
            <a:picLocks noChangeAspect="1"/>
          </p:cNvPicPr>
          <p:nvPr/>
        </p:nvPicPr>
        <p:blipFill>
          <a:blip r:embed="rId11"/>
          <a:stretch>
            <a:fillRect/>
          </a:stretch>
        </p:blipFill>
        <p:spPr>
          <a:xfrm>
            <a:off x="2600325" y="4140994"/>
            <a:ext cx="2043113" cy="1145381"/>
          </a:xfrm>
          <a:prstGeom prst="rect">
            <a:avLst/>
          </a:prstGeom>
        </p:spPr>
      </p:pic>
      <p:pic>
        <p:nvPicPr>
          <p:cNvPr id="11" name="Image 9" descr="preencoded.png"/>
          <p:cNvPicPr>
            <a:picLocks noChangeAspect="1"/>
          </p:cNvPicPr>
          <p:nvPr/>
        </p:nvPicPr>
        <p:blipFill>
          <a:blip r:embed="rId12"/>
          <a:stretch>
            <a:fillRect/>
          </a:stretch>
        </p:blipFill>
        <p:spPr>
          <a:xfrm>
            <a:off x="2724150" y="4264819"/>
            <a:ext cx="193477" cy="216694"/>
          </a:xfrm>
          <a:prstGeom prst="rect">
            <a:avLst/>
          </a:prstGeom>
        </p:spPr>
      </p:pic>
      <p:pic>
        <p:nvPicPr>
          <p:cNvPr id="12" name="Image 10" descr="preencoded.png"/>
          <p:cNvPicPr>
            <a:picLocks noChangeAspect="1"/>
          </p:cNvPicPr>
          <p:nvPr/>
        </p:nvPicPr>
        <p:blipFill>
          <a:blip r:embed="rId13"/>
          <a:stretch>
            <a:fillRect/>
          </a:stretch>
        </p:blipFill>
        <p:spPr>
          <a:xfrm>
            <a:off x="5076825" y="1416844"/>
            <a:ext cx="4581525" cy="4055269"/>
          </a:xfrm>
          <a:prstGeom prst="rect">
            <a:avLst/>
          </a:prstGeom>
        </p:spPr>
      </p:pic>
      <p:pic>
        <p:nvPicPr>
          <p:cNvPr id="13" name="Image 11" descr="preencoded.png"/>
          <p:cNvPicPr>
            <a:picLocks noChangeAspect="1"/>
          </p:cNvPicPr>
          <p:nvPr/>
        </p:nvPicPr>
        <p:blipFill>
          <a:blip r:embed="rId14"/>
          <a:stretch>
            <a:fillRect/>
          </a:stretch>
        </p:blipFill>
        <p:spPr>
          <a:xfrm>
            <a:off x="6527900" y="1625798"/>
            <a:ext cx="208955" cy="185738"/>
          </a:xfrm>
          <a:prstGeom prst="rect">
            <a:avLst/>
          </a:prstGeom>
        </p:spPr>
      </p:pic>
      <p:pic>
        <p:nvPicPr>
          <p:cNvPr id="14" name="Image 12" descr="preencoded.png"/>
          <p:cNvPicPr>
            <a:picLocks noChangeAspect="1"/>
          </p:cNvPicPr>
          <p:nvPr/>
        </p:nvPicPr>
        <p:blipFill>
          <a:blip r:embed="rId15"/>
          <a:stretch>
            <a:fillRect/>
          </a:stretch>
        </p:blipFill>
        <p:spPr>
          <a:xfrm>
            <a:off x="5262563" y="2546747"/>
            <a:ext cx="495300" cy="495300"/>
          </a:xfrm>
          <a:prstGeom prst="rect">
            <a:avLst/>
          </a:prstGeom>
        </p:spPr>
      </p:pic>
      <p:pic>
        <p:nvPicPr>
          <p:cNvPr id="15" name="Image 13" descr="preencoded.png"/>
          <p:cNvPicPr>
            <a:picLocks noChangeAspect="1"/>
          </p:cNvPicPr>
          <p:nvPr/>
        </p:nvPicPr>
        <p:blipFill>
          <a:blip r:embed="rId16"/>
          <a:stretch>
            <a:fillRect/>
          </a:stretch>
        </p:blipFill>
        <p:spPr>
          <a:xfrm>
            <a:off x="5394127" y="2655094"/>
            <a:ext cx="232172" cy="278606"/>
          </a:xfrm>
          <a:prstGeom prst="rect">
            <a:avLst/>
          </a:prstGeom>
        </p:spPr>
      </p:pic>
      <p:pic>
        <p:nvPicPr>
          <p:cNvPr id="16" name="Image 14" descr="preencoded.png"/>
          <p:cNvPicPr>
            <a:picLocks noChangeAspect="1"/>
          </p:cNvPicPr>
          <p:nvPr/>
        </p:nvPicPr>
        <p:blipFill>
          <a:blip r:embed="rId17"/>
          <a:stretch>
            <a:fillRect/>
          </a:stretch>
        </p:blipFill>
        <p:spPr>
          <a:xfrm>
            <a:off x="5757862" y="3003352"/>
            <a:ext cx="201216" cy="15478"/>
          </a:xfrm>
          <a:prstGeom prst="rect">
            <a:avLst/>
          </a:prstGeom>
        </p:spPr>
      </p:pic>
      <p:pic>
        <p:nvPicPr>
          <p:cNvPr id="17" name="Image 15" descr="preencoded.png"/>
          <p:cNvPicPr>
            <a:picLocks noChangeAspect="1"/>
          </p:cNvPicPr>
          <p:nvPr/>
        </p:nvPicPr>
        <p:blipFill>
          <a:blip r:embed="rId18"/>
          <a:stretch>
            <a:fillRect/>
          </a:stretch>
        </p:blipFill>
        <p:spPr>
          <a:xfrm>
            <a:off x="5959078" y="2701528"/>
            <a:ext cx="804863" cy="619125"/>
          </a:xfrm>
          <a:prstGeom prst="rect">
            <a:avLst/>
          </a:prstGeom>
        </p:spPr>
      </p:pic>
      <p:pic>
        <p:nvPicPr>
          <p:cNvPr id="18" name="Image 16" descr="preencoded.png"/>
          <p:cNvPicPr>
            <a:picLocks noChangeAspect="1"/>
          </p:cNvPicPr>
          <p:nvPr/>
        </p:nvPicPr>
        <p:blipFill>
          <a:blip r:embed="rId19"/>
          <a:stretch>
            <a:fillRect/>
          </a:stretch>
        </p:blipFill>
        <p:spPr>
          <a:xfrm>
            <a:off x="6268640" y="2778919"/>
            <a:ext cx="185738" cy="247650"/>
          </a:xfrm>
          <a:prstGeom prst="rect">
            <a:avLst/>
          </a:prstGeom>
        </p:spPr>
      </p:pic>
      <p:pic>
        <p:nvPicPr>
          <p:cNvPr id="19" name="Image 17" descr="preencoded.png"/>
          <p:cNvPicPr>
            <a:picLocks noChangeAspect="1"/>
          </p:cNvPicPr>
          <p:nvPr/>
        </p:nvPicPr>
        <p:blipFill>
          <a:blip r:embed="rId17"/>
          <a:stretch>
            <a:fillRect/>
          </a:stretch>
        </p:blipFill>
        <p:spPr>
          <a:xfrm>
            <a:off x="6763940" y="3003352"/>
            <a:ext cx="201216" cy="15478"/>
          </a:xfrm>
          <a:prstGeom prst="rect">
            <a:avLst/>
          </a:prstGeom>
        </p:spPr>
      </p:pic>
      <p:pic>
        <p:nvPicPr>
          <p:cNvPr id="20" name="Image 18" descr="preencoded.png"/>
          <p:cNvPicPr>
            <a:picLocks noChangeAspect="1"/>
          </p:cNvPicPr>
          <p:nvPr/>
        </p:nvPicPr>
        <p:blipFill>
          <a:blip r:embed="rId20"/>
          <a:stretch>
            <a:fillRect/>
          </a:stretch>
        </p:blipFill>
        <p:spPr>
          <a:xfrm>
            <a:off x="6965156" y="2701528"/>
            <a:ext cx="804863" cy="619125"/>
          </a:xfrm>
          <a:prstGeom prst="rect">
            <a:avLst/>
          </a:prstGeom>
        </p:spPr>
      </p:pic>
      <p:pic>
        <p:nvPicPr>
          <p:cNvPr id="21" name="Image 19" descr="preencoded.png"/>
          <p:cNvPicPr>
            <a:picLocks noChangeAspect="1"/>
          </p:cNvPicPr>
          <p:nvPr/>
        </p:nvPicPr>
        <p:blipFill>
          <a:blip r:embed="rId21"/>
          <a:stretch>
            <a:fillRect/>
          </a:stretch>
        </p:blipFill>
        <p:spPr>
          <a:xfrm>
            <a:off x="7274719" y="2778919"/>
            <a:ext cx="185738" cy="247650"/>
          </a:xfrm>
          <a:prstGeom prst="rect">
            <a:avLst/>
          </a:prstGeom>
        </p:spPr>
      </p:pic>
      <p:pic>
        <p:nvPicPr>
          <p:cNvPr id="22" name="Image 20" descr="preencoded.png"/>
          <p:cNvPicPr>
            <a:picLocks noChangeAspect="1"/>
          </p:cNvPicPr>
          <p:nvPr/>
        </p:nvPicPr>
        <p:blipFill>
          <a:blip r:embed="rId17"/>
          <a:stretch>
            <a:fillRect/>
          </a:stretch>
        </p:blipFill>
        <p:spPr>
          <a:xfrm>
            <a:off x="7770019" y="3003352"/>
            <a:ext cx="201216" cy="15478"/>
          </a:xfrm>
          <a:prstGeom prst="rect">
            <a:avLst/>
          </a:prstGeom>
        </p:spPr>
      </p:pic>
      <p:pic>
        <p:nvPicPr>
          <p:cNvPr id="23" name="Image 21" descr="preencoded.png"/>
          <p:cNvPicPr>
            <a:picLocks noChangeAspect="1"/>
          </p:cNvPicPr>
          <p:nvPr/>
        </p:nvPicPr>
        <p:blipFill>
          <a:blip r:embed="rId22"/>
          <a:stretch>
            <a:fillRect/>
          </a:stretch>
        </p:blipFill>
        <p:spPr>
          <a:xfrm>
            <a:off x="7971234" y="2701528"/>
            <a:ext cx="804863" cy="619125"/>
          </a:xfrm>
          <a:prstGeom prst="rect">
            <a:avLst/>
          </a:prstGeom>
        </p:spPr>
      </p:pic>
      <p:pic>
        <p:nvPicPr>
          <p:cNvPr id="24" name="Image 22" descr="preencoded.png"/>
          <p:cNvPicPr>
            <a:picLocks noChangeAspect="1"/>
          </p:cNvPicPr>
          <p:nvPr/>
        </p:nvPicPr>
        <p:blipFill>
          <a:blip r:embed="rId23"/>
          <a:stretch>
            <a:fillRect/>
          </a:stretch>
        </p:blipFill>
        <p:spPr>
          <a:xfrm>
            <a:off x="8257580" y="2778919"/>
            <a:ext cx="232172" cy="247650"/>
          </a:xfrm>
          <a:prstGeom prst="rect">
            <a:avLst/>
          </a:prstGeom>
        </p:spPr>
      </p:pic>
      <p:pic>
        <p:nvPicPr>
          <p:cNvPr id="25" name="Image 23" descr="preencoded.png"/>
          <p:cNvPicPr>
            <a:picLocks noChangeAspect="1"/>
          </p:cNvPicPr>
          <p:nvPr/>
        </p:nvPicPr>
        <p:blipFill>
          <a:blip r:embed="rId24"/>
          <a:stretch>
            <a:fillRect/>
          </a:stretch>
        </p:blipFill>
        <p:spPr>
          <a:xfrm>
            <a:off x="8776097" y="3003352"/>
            <a:ext cx="201216" cy="15478"/>
          </a:xfrm>
          <a:prstGeom prst="rect">
            <a:avLst/>
          </a:prstGeom>
        </p:spPr>
      </p:pic>
      <p:pic>
        <p:nvPicPr>
          <p:cNvPr id="26" name="Image 24" descr="preencoded.png"/>
          <p:cNvPicPr>
            <a:picLocks noChangeAspect="1"/>
          </p:cNvPicPr>
          <p:nvPr/>
        </p:nvPicPr>
        <p:blipFill>
          <a:blip r:embed="rId25"/>
          <a:stretch>
            <a:fillRect/>
          </a:stretch>
        </p:blipFill>
        <p:spPr>
          <a:xfrm>
            <a:off x="8977313" y="2546747"/>
            <a:ext cx="495300" cy="495300"/>
          </a:xfrm>
          <a:prstGeom prst="rect">
            <a:avLst/>
          </a:prstGeom>
        </p:spPr>
      </p:pic>
      <p:pic>
        <p:nvPicPr>
          <p:cNvPr id="27" name="Image 25" descr="preencoded.png"/>
          <p:cNvPicPr>
            <a:picLocks noChangeAspect="1"/>
          </p:cNvPicPr>
          <p:nvPr/>
        </p:nvPicPr>
        <p:blipFill>
          <a:blip r:embed="rId26"/>
          <a:stretch>
            <a:fillRect/>
          </a:stretch>
        </p:blipFill>
        <p:spPr>
          <a:xfrm>
            <a:off x="9124355" y="2655094"/>
            <a:ext cx="201216" cy="278606"/>
          </a:xfrm>
          <a:prstGeom prst="rect">
            <a:avLst/>
          </a:prstGeom>
        </p:spPr>
      </p:pic>
      <p:pic>
        <p:nvPicPr>
          <p:cNvPr id="28" name="Image 26" descr="preencoded.png"/>
          <p:cNvPicPr>
            <a:picLocks noChangeAspect="1"/>
          </p:cNvPicPr>
          <p:nvPr/>
        </p:nvPicPr>
        <p:blipFill>
          <a:blip r:embed="rId27"/>
          <a:stretch>
            <a:fillRect/>
          </a:stretch>
        </p:blipFill>
        <p:spPr>
          <a:xfrm>
            <a:off x="5262563" y="3723084"/>
            <a:ext cx="4210050" cy="990600"/>
          </a:xfrm>
          <a:prstGeom prst="rect">
            <a:avLst/>
          </a:prstGeom>
        </p:spPr>
      </p:pic>
      <p:pic>
        <p:nvPicPr>
          <p:cNvPr id="29" name="Image 27" descr="preencoded.png"/>
          <p:cNvPicPr>
            <a:picLocks noChangeAspect="1"/>
          </p:cNvPicPr>
          <p:nvPr/>
        </p:nvPicPr>
        <p:blipFill>
          <a:blip r:embed="rId28"/>
          <a:stretch>
            <a:fillRect/>
          </a:stretch>
        </p:blipFill>
        <p:spPr>
          <a:xfrm>
            <a:off x="5386387" y="3870127"/>
            <a:ext cx="92869" cy="123825"/>
          </a:xfrm>
          <a:prstGeom prst="rect">
            <a:avLst/>
          </a:prstGeom>
        </p:spPr>
      </p:pic>
      <p:pic>
        <p:nvPicPr>
          <p:cNvPr id="30" name="Image 28" descr="preencoded.png"/>
          <p:cNvPicPr>
            <a:picLocks noChangeAspect="1"/>
          </p:cNvPicPr>
          <p:nvPr/>
        </p:nvPicPr>
        <p:blipFill>
          <a:blip r:embed="rId29"/>
          <a:stretch>
            <a:fillRect/>
          </a:stretch>
        </p:blipFill>
        <p:spPr>
          <a:xfrm>
            <a:off x="0" y="6153150"/>
            <a:ext cx="9906000" cy="61913"/>
          </a:xfrm>
          <a:prstGeom prst="rect">
            <a:avLst/>
          </a:prstGeom>
        </p:spPr>
      </p:pic>
      <p:sp>
        <p:nvSpPr>
          <p:cNvPr id="31"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CNN 기반 이미지 분류의 기본 개념</a:t>
            </a:r>
            <a:endParaRPr lang="en-US" sz="1828" dirty="0"/>
          </a:p>
        </p:txBody>
      </p:sp>
      <p:sp>
        <p:nvSpPr>
          <p:cNvPr id="32" name="Text 1"/>
          <p:cNvSpPr/>
          <p:nvPr/>
        </p:nvSpPr>
        <p:spPr>
          <a:xfrm>
            <a:off x="681038" y="1602581"/>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합성곱신경망(CNN)의 정의</a:t>
            </a:r>
            <a:endParaRPr lang="en-US" sz="1463" dirty="0"/>
          </a:p>
        </p:txBody>
      </p:sp>
      <p:sp>
        <p:nvSpPr>
          <p:cNvPr id="33" name="Text 2"/>
          <p:cNvSpPr/>
          <p:nvPr/>
        </p:nvSpPr>
        <p:spPr>
          <a:xfrm>
            <a:off x="433388" y="1974056"/>
            <a:ext cx="4210050"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합성곱신경망(CNN)은 </a:t>
            </a:r>
            <a:r>
              <a:rPr lang="en-US" sz="975" dirty="0">
                <a:solidFill>
                  <a:srgbClr val="FFA500"/>
                </a:solidFill>
                <a:latin typeface="Roboto" pitchFamily="34" charset="0"/>
                <a:ea typeface="Roboto" pitchFamily="34" charset="-122"/>
                <a:cs typeface="Roboto" pitchFamily="34" charset="-120"/>
              </a:rPr>
              <a:t>이미지 데이터를 처리하기 위해 특별히 설계된 딥러닝 구조</a:t>
            </a:r>
            <a:r>
              <a:rPr lang="en-US" sz="975" dirty="0">
                <a:solidFill>
                  <a:srgbClr val="374151"/>
                </a:solidFill>
                <a:latin typeface="Roboto" pitchFamily="34" charset="0"/>
                <a:ea typeface="Roboto" pitchFamily="34" charset="-122"/>
                <a:cs typeface="Roboto" pitchFamily="34" charset="-120"/>
              </a:rPr>
              <a:t>입니다. 주요 특징은 다음과 같습니다:</a:t>
            </a:r>
            <a:endParaRPr lang="en-US" sz="975" dirty="0"/>
          </a:p>
        </p:txBody>
      </p:sp>
      <p:sp>
        <p:nvSpPr>
          <p:cNvPr id="34" name="Text 3"/>
          <p:cNvSpPr/>
          <p:nvPr/>
        </p:nvSpPr>
        <p:spPr>
          <a:xfrm>
            <a:off x="464344" y="2469356"/>
            <a:ext cx="50149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Roboto" pitchFamily="34" charset="0"/>
                <a:ea typeface="Roboto" pitchFamily="34" charset="-122"/>
                <a:cs typeface="Roboto" pitchFamily="34" charset="-120"/>
              </a:rPr>
              <a:t>합성곱 계층에서 </a:t>
            </a:r>
            <a:r>
              <a:rPr lang="en-US" sz="975" b="1" dirty="0">
                <a:solidFill>
                  <a:srgbClr val="374151"/>
                </a:solidFill>
                <a:latin typeface="Roboto" pitchFamily="34" charset="0"/>
                <a:ea typeface="Roboto" pitchFamily="34" charset="-122"/>
                <a:cs typeface="Roboto" pitchFamily="34" charset="-120"/>
              </a:rPr>
              <a:t>필터(커널)</a:t>
            </a:r>
            <a:r>
              <a:rPr lang="en-US" sz="975" dirty="0">
                <a:solidFill>
                  <a:srgbClr val="374151"/>
                </a:solidFill>
                <a:latin typeface="Roboto" pitchFamily="34" charset="0"/>
                <a:ea typeface="Roboto" pitchFamily="34" charset="-122"/>
                <a:cs typeface="Roboto" pitchFamily="34" charset="-120"/>
              </a:rPr>
              <a:t>를 사용하여 이미지의 특징을 추출</a:t>
            </a:r>
            <a:endParaRPr lang="en-US" sz="975" dirty="0"/>
          </a:p>
        </p:txBody>
      </p:sp>
      <p:sp>
        <p:nvSpPr>
          <p:cNvPr id="35" name="Text 4"/>
          <p:cNvSpPr/>
          <p:nvPr/>
        </p:nvSpPr>
        <p:spPr>
          <a:xfrm>
            <a:off x="464344" y="2717006"/>
            <a:ext cx="4179094"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Roboto" pitchFamily="34" charset="0"/>
                <a:ea typeface="Roboto" pitchFamily="34" charset="-122"/>
                <a:cs typeface="Roboto" pitchFamily="34" charset="-120"/>
              </a:rPr>
              <a:t>풀링 계층을 통해 특징 맵의 크기를 축소</a:t>
            </a:r>
            <a:endParaRPr lang="en-US" sz="975" dirty="0"/>
          </a:p>
        </p:txBody>
      </p:sp>
      <p:sp>
        <p:nvSpPr>
          <p:cNvPr id="36" name="Text 5"/>
          <p:cNvSpPr/>
          <p:nvPr/>
        </p:nvSpPr>
        <p:spPr>
          <a:xfrm>
            <a:off x="464344" y="2964656"/>
            <a:ext cx="4179094"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Roboto" pitchFamily="34" charset="0"/>
                <a:ea typeface="Roboto" pitchFamily="34" charset="-122"/>
                <a:cs typeface="Roboto" pitchFamily="34" charset="-120"/>
              </a:rPr>
              <a:t>완전연결층을 통해 이미지를 최종적으로 분류</a:t>
            </a:r>
            <a:endParaRPr lang="en-US" sz="975" dirty="0"/>
          </a:p>
        </p:txBody>
      </p:sp>
      <p:sp>
        <p:nvSpPr>
          <p:cNvPr id="37" name="Text 6"/>
          <p:cNvSpPr/>
          <p:nvPr/>
        </p:nvSpPr>
        <p:spPr>
          <a:xfrm>
            <a:off x="704255" y="3769519"/>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CNN의 주요 장점</a:t>
            </a:r>
            <a:endParaRPr lang="en-US" sz="1463" dirty="0"/>
          </a:p>
        </p:txBody>
      </p:sp>
      <p:sp>
        <p:nvSpPr>
          <p:cNvPr id="38" name="Text 7"/>
          <p:cNvSpPr/>
          <p:nvPr/>
        </p:nvSpPr>
        <p:spPr>
          <a:xfrm>
            <a:off x="758428" y="4280297"/>
            <a:ext cx="78009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가중치 공유</a:t>
            </a:r>
            <a:endParaRPr lang="en-US" sz="975" dirty="0"/>
          </a:p>
        </p:txBody>
      </p:sp>
      <p:sp>
        <p:nvSpPr>
          <p:cNvPr id="39" name="Text 8"/>
          <p:cNvSpPr/>
          <p:nvPr/>
        </p:nvSpPr>
        <p:spPr>
          <a:xfrm>
            <a:off x="557212" y="4543425"/>
            <a:ext cx="1795463"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동일한 필터를 이미지의 여러 위치에 적용하여 파라미터 수를 크게 줄이고 모델의 효율성을 높입니다.</a:t>
            </a:r>
            <a:endParaRPr lang="en-US" sz="853" dirty="0"/>
          </a:p>
        </p:txBody>
      </p:sp>
      <p:sp>
        <p:nvSpPr>
          <p:cNvPr id="40" name="Text 9"/>
          <p:cNvSpPr/>
          <p:nvPr/>
        </p:nvSpPr>
        <p:spPr>
          <a:xfrm>
            <a:off x="2979539" y="4280297"/>
            <a:ext cx="92868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공간적 불변성</a:t>
            </a:r>
            <a:endParaRPr lang="en-US" sz="975" dirty="0"/>
          </a:p>
        </p:txBody>
      </p:sp>
      <p:sp>
        <p:nvSpPr>
          <p:cNvPr id="41" name="Text 10"/>
          <p:cNvSpPr/>
          <p:nvPr/>
        </p:nvSpPr>
        <p:spPr>
          <a:xfrm>
            <a:off x="2724150" y="4543425"/>
            <a:ext cx="1795463"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객체의 위치가 이미지 내에서 변하더라도 동일한 특징을 인식할 수 있는 능력을 제공하여 이미지 분석 성능을 향상시킵니다.</a:t>
            </a:r>
            <a:endParaRPr lang="en-US" sz="853" dirty="0"/>
          </a:p>
        </p:txBody>
      </p:sp>
      <p:sp>
        <p:nvSpPr>
          <p:cNvPr id="42" name="Text 11"/>
          <p:cNvSpPr/>
          <p:nvPr/>
        </p:nvSpPr>
        <p:spPr>
          <a:xfrm>
            <a:off x="5262563" y="1602581"/>
            <a:ext cx="4210050" cy="247650"/>
          </a:xfrm>
          <a:prstGeom prst="rect">
            <a:avLst/>
          </a:prstGeom>
          <a:noFill/>
          <a:ln/>
        </p:spPr>
        <p:txBody>
          <a:bodyPr wrap="square" lIns="0" tIns="0" rIns="0" bIns="0" rtlCol="0" anchor="t"/>
          <a:lstStyle/>
          <a:p>
            <a:pPr algn="ctr">
              <a:lnSpc>
                <a:spcPts val="1950"/>
              </a:lnSpc>
            </a:pPr>
            <a:r>
              <a:rPr lang="en-US" sz="1463" b="1" dirty="0">
                <a:solidFill>
                  <a:srgbClr val="1F2937"/>
                </a:solidFill>
                <a:latin typeface="Roboto" pitchFamily="34" charset="0"/>
                <a:ea typeface="Roboto" pitchFamily="34" charset="-122"/>
                <a:cs typeface="Roboto" pitchFamily="34" charset="-120"/>
              </a:rPr>
              <a:t>CNN의 기본 구조</a:t>
            </a:r>
            <a:endParaRPr lang="en-US" sz="1463" dirty="0"/>
          </a:p>
        </p:txBody>
      </p:sp>
      <p:sp>
        <p:nvSpPr>
          <p:cNvPr id="43" name="Text 12"/>
          <p:cNvSpPr/>
          <p:nvPr/>
        </p:nvSpPr>
        <p:spPr>
          <a:xfrm>
            <a:off x="5262563" y="3103959"/>
            <a:ext cx="495300" cy="371475"/>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입력 이미지</a:t>
            </a:r>
            <a:endParaRPr lang="en-US" sz="975" dirty="0"/>
          </a:p>
        </p:txBody>
      </p:sp>
      <p:sp>
        <p:nvSpPr>
          <p:cNvPr id="44" name="Text 13"/>
          <p:cNvSpPr/>
          <p:nvPr/>
        </p:nvSpPr>
        <p:spPr>
          <a:xfrm>
            <a:off x="6036469" y="3057525"/>
            <a:ext cx="780098" cy="185738"/>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합성곱 계층</a:t>
            </a:r>
            <a:endParaRPr lang="en-US" sz="975" dirty="0"/>
          </a:p>
        </p:txBody>
      </p:sp>
      <p:sp>
        <p:nvSpPr>
          <p:cNvPr id="45" name="Text 14"/>
          <p:cNvSpPr/>
          <p:nvPr/>
        </p:nvSpPr>
        <p:spPr>
          <a:xfrm>
            <a:off x="7104459" y="3057525"/>
            <a:ext cx="631508" cy="185738"/>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풀링 계층</a:t>
            </a:r>
            <a:endParaRPr lang="en-US" sz="975" dirty="0"/>
          </a:p>
        </p:txBody>
      </p:sp>
      <p:sp>
        <p:nvSpPr>
          <p:cNvPr id="46" name="Text 15"/>
          <p:cNvSpPr/>
          <p:nvPr/>
        </p:nvSpPr>
        <p:spPr>
          <a:xfrm>
            <a:off x="8064103" y="3057525"/>
            <a:ext cx="742950" cy="185738"/>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완전연결층</a:t>
            </a:r>
            <a:endParaRPr lang="en-US" sz="975" dirty="0"/>
          </a:p>
        </p:txBody>
      </p:sp>
      <p:sp>
        <p:nvSpPr>
          <p:cNvPr id="47" name="Text 16"/>
          <p:cNvSpPr/>
          <p:nvPr/>
        </p:nvSpPr>
        <p:spPr>
          <a:xfrm>
            <a:off x="8977313" y="3103959"/>
            <a:ext cx="495300" cy="371475"/>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분류 결과</a:t>
            </a:r>
            <a:endParaRPr lang="en-US" sz="975" dirty="0"/>
          </a:p>
        </p:txBody>
      </p:sp>
      <p:sp>
        <p:nvSpPr>
          <p:cNvPr id="48" name="Text 17"/>
          <p:cNvSpPr/>
          <p:nvPr/>
        </p:nvSpPr>
        <p:spPr>
          <a:xfrm>
            <a:off x="5541169" y="3846909"/>
            <a:ext cx="3962400" cy="742950"/>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이러한 구조로 인해 CNN은 이미지의 </a:t>
            </a:r>
            <a:r>
              <a:rPr lang="en-US" sz="975" b="1" dirty="0">
                <a:solidFill>
                  <a:srgbClr val="374151"/>
                </a:solidFill>
                <a:latin typeface="Roboto" pitchFamily="34" charset="0"/>
                <a:ea typeface="Roboto" pitchFamily="34" charset="-122"/>
                <a:cs typeface="Roboto" pitchFamily="34" charset="-120"/>
              </a:rPr>
              <a:t>로컬 특징</a:t>
            </a:r>
            <a:r>
              <a:rPr lang="en-US" sz="975" dirty="0">
                <a:solidFill>
                  <a:srgbClr val="374151"/>
                </a:solidFill>
                <a:latin typeface="Roboto" pitchFamily="34" charset="0"/>
                <a:ea typeface="Roboto" pitchFamily="34" charset="-122"/>
                <a:cs typeface="Roboto" pitchFamily="34" charset="-120"/>
              </a:rPr>
              <a:t>을 먼저 감지한 후, </a:t>
            </a:r>
            <a:r>
              <a:rPr lang="en-US" sz="975" b="1" dirty="0">
                <a:solidFill>
                  <a:srgbClr val="374151"/>
                </a:solidFill>
                <a:latin typeface="Roboto" pitchFamily="34" charset="0"/>
                <a:ea typeface="Roboto" pitchFamily="34" charset="-122"/>
                <a:cs typeface="Roboto" pitchFamily="34" charset="-120"/>
              </a:rPr>
              <a:t>계층적 특성</a:t>
            </a:r>
            <a:r>
              <a:rPr lang="en-US" sz="975" dirty="0">
                <a:solidFill>
                  <a:srgbClr val="374151"/>
                </a:solidFill>
                <a:latin typeface="Roboto" pitchFamily="34" charset="0"/>
                <a:ea typeface="Roboto" pitchFamily="34" charset="-122"/>
                <a:cs typeface="Roboto" pitchFamily="34" charset="-120"/>
              </a:rPr>
              <a:t>으로 조합하여 최종적으로 </a:t>
            </a:r>
            <a:r>
              <a:rPr lang="en-US" sz="975" b="1" dirty="0">
                <a:solidFill>
                  <a:srgbClr val="374151"/>
                </a:solidFill>
                <a:latin typeface="Roboto" pitchFamily="34" charset="0"/>
                <a:ea typeface="Roboto" pitchFamily="34" charset="-122"/>
                <a:cs typeface="Roboto" pitchFamily="34" charset="-120"/>
              </a:rPr>
              <a:t>글로벌 의미</a:t>
            </a:r>
            <a:r>
              <a:rPr lang="en-US" sz="975" dirty="0">
                <a:solidFill>
                  <a:srgbClr val="374151"/>
                </a:solidFill>
                <a:latin typeface="Roboto" pitchFamily="34" charset="0"/>
                <a:ea typeface="Roboto" pitchFamily="34" charset="-122"/>
                <a:cs typeface="Roboto" pitchFamily="34" charset="-120"/>
              </a:rPr>
              <a:t>를 이해하는 방식으로 작동합니다. 이는 인간의 시각 처리 방식과 유사하여 이미지 인식에 뛰어난 성능을 보입니다.</a:t>
            </a:r>
            <a:endParaRPr lang="en-US" sz="975"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881688"/>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185738" y="1354931"/>
            <a:ext cx="3095625" cy="1702594"/>
          </a:xfrm>
          <a:prstGeom prst="rect">
            <a:avLst/>
          </a:prstGeom>
        </p:spPr>
      </p:pic>
      <p:pic>
        <p:nvPicPr>
          <p:cNvPr id="5" name="Image 3" descr="preencoded.png"/>
          <p:cNvPicPr>
            <a:picLocks noChangeAspect="1"/>
          </p:cNvPicPr>
          <p:nvPr/>
        </p:nvPicPr>
        <p:blipFill>
          <a:blip r:embed="rId6"/>
          <a:stretch>
            <a:fillRect/>
          </a:stretch>
        </p:blipFill>
        <p:spPr>
          <a:xfrm>
            <a:off x="309562" y="1478756"/>
            <a:ext cx="309563" cy="309563"/>
          </a:xfrm>
          <a:prstGeom prst="rect">
            <a:avLst/>
          </a:prstGeom>
        </p:spPr>
      </p:pic>
      <p:pic>
        <p:nvPicPr>
          <p:cNvPr id="6" name="Image 4" descr="preencoded.png"/>
          <p:cNvPicPr>
            <a:picLocks noChangeAspect="1"/>
          </p:cNvPicPr>
          <p:nvPr/>
        </p:nvPicPr>
        <p:blipFill>
          <a:blip r:embed="rId7"/>
          <a:stretch>
            <a:fillRect/>
          </a:stretch>
        </p:blipFill>
        <p:spPr>
          <a:xfrm>
            <a:off x="386953" y="1525191"/>
            <a:ext cx="154781" cy="216694"/>
          </a:xfrm>
          <a:prstGeom prst="rect">
            <a:avLst/>
          </a:prstGeom>
        </p:spPr>
      </p:pic>
      <p:pic>
        <p:nvPicPr>
          <p:cNvPr id="7" name="Image 5" descr="preencoded.png"/>
          <p:cNvPicPr>
            <a:picLocks noChangeAspect="1"/>
          </p:cNvPicPr>
          <p:nvPr/>
        </p:nvPicPr>
        <p:blipFill>
          <a:blip r:embed="rId8"/>
          <a:stretch>
            <a:fillRect/>
          </a:stretch>
        </p:blipFill>
        <p:spPr>
          <a:xfrm>
            <a:off x="309563" y="2438400"/>
            <a:ext cx="2847975" cy="371475"/>
          </a:xfrm>
          <a:prstGeom prst="rect">
            <a:avLst/>
          </a:prstGeom>
        </p:spPr>
      </p:pic>
      <p:pic>
        <p:nvPicPr>
          <p:cNvPr id="8" name="Image 6" descr="preencoded.png"/>
          <p:cNvPicPr>
            <a:picLocks noChangeAspect="1"/>
          </p:cNvPicPr>
          <p:nvPr/>
        </p:nvPicPr>
        <p:blipFill>
          <a:blip r:embed="rId9"/>
          <a:stretch>
            <a:fillRect/>
          </a:stretch>
        </p:blipFill>
        <p:spPr>
          <a:xfrm>
            <a:off x="371475" y="2515791"/>
            <a:ext cx="69652" cy="92869"/>
          </a:xfrm>
          <a:prstGeom prst="rect">
            <a:avLst/>
          </a:prstGeom>
        </p:spPr>
      </p:pic>
      <p:pic>
        <p:nvPicPr>
          <p:cNvPr id="9" name="Image 7" descr="preencoded.png"/>
          <p:cNvPicPr>
            <a:picLocks noChangeAspect="1"/>
          </p:cNvPicPr>
          <p:nvPr/>
        </p:nvPicPr>
        <p:blipFill>
          <a:blip r:embed="rId5"/>
          <a:stretch>
            <a:fillRect/>
          </a:stretch>
        </p:blipFill>
        <p:spPr>
          <a:xfrm>
            <a:off x="3405188" y="1354931"/>
            <a:ext cx="3095625" cy="1702594"/>
          </a:xfrm>
          <a:prstGeom prst="rect">
            <a:avLst/>
          </a:prstGeom>
        </p:spPr>
      </p:pic>
      <p:pic>
        <p:nvPicPr>
          <p:cNvPr id="10" name="Image 8" descr="preencoded.png"/>
          <p:cNvPicPr>
            <a:picLocks noChangeAspect="1"/>
          </p:cNvPicPr>
          <p:nvPr/>
        </p:nvPicPr>
        <p:blipFill>
          <a:blip r:embed="rId10"/>
          <a:stretch>
            <a:fillRect/>
          </a:stretch>
        </p:blipFill>
        <p:spPr>
          <a:xfrm>
            <a:off x="3529012" y="1478756"/>
            <a:ext cx="309563" cy="309563"/>
          </a:xfrm>
          <a:prstGeom prst="rect">
            <a:avLst/>
          </a:prstGeom>
        </p:spPr>
      </p:pic>
      <p:pic>
        <p:nvPicPr>
          <p:cNvPr id="11" name="Image 9" descr="preencoded.png"/>
          <p:cNvPicPr>
            <a:picLocks noChangeAspect="1"/>
          </p:cNvPicPr>
          <p:nvPr/>
        </p:nvPicPr>
        <p:blipFill>
          <a:blip r:embed="rId11"/>
          <a:stretch>
            <a:fillRect/>
          </a:stretch>
        </p:blipFill>
        <p:spPr>
          <a:xfrm>
            <a:off x="3606403" y="1525191"/>
            <a:ext cx="154781" cy="216694"/>
          </a:xfrm>
          <a:prstGeom prst="rect">
            <a:avLst/>
          </a:prstGeom>
        </p:spPr>
      </p:pic>
      <p:pic>
        <p:nvPicPr>
          <p:cNvPr id="12" name="Image 10" descr="preencoded.png"/>
          <p:cNvPicPr>
            <a:picLocks noChangeAspect="1"/>
          </p:cNvPicPr>
          <p:nvPr/>
        </p:nvPicPr>
        <p:blipFill>
          <a:blip r:embed="rId12"/>
          <a:stretch>
            <a:fillRect/>
          </a:stretch>
        </p:blipFill>
        <p:spPr>
          <a:xfrm>
            <a:off x="3529013" y="2438400"/>
            <a:ext cx="2847975" cy="495300"/>
          </a:xfrm>
          <a:prstGeom prst="rect">
            <a:avLst/>
          </a:prstGeom>
        </p:spPr>
      </p:pic>
      <p:pic>
        <p:nvPicPr>
          <p:cNvPr id="13" name="Image 11" descr="preencoded.png"/>
          <p:cNvPicPr>
            <a:picLocks noChangeAspect="1"/>
          </p:cNvPicPr>
          <p:nvPr/>
        </p:nvPicPr>
        <p:blipFill>
          <a:blip r:embed="rId13"/>
          <a:stretch>
            <a:fillRect/>
          </a:stretch>
        </p:blipFill>
        <p:spPr>
          <a:xfrm>
            <a:off x="3590925" y="2515791"/>
            <a:ext cx="69652" cy="92869"/>
          </a:xfrm>
          <a:prstGeom prst="rect">
            <a:avLst/>
          </a:prstGeom>
        </p:spPr>
      </p:pic>
      <p:pic>
        <p:nvPicPr>
          <p:cNvPr id="14" name="Image 12" descr="preencoded.png"/>
          <p:cNvPicPr>
            <a:picLocks noChangeAspect="1"/>
          </p:cNvPicPr>
          <p:nvPr/>
        </p:nvPicPr>
        <p:blipFill>
          <a:blip r:embed="rId5"/>
          <a:stretch>
            <a:fillRect/>
          </a:stretch>
        </p:blipFill>
        <p:spPr>
          <a:xfrm>
            <a:off x="6624638" y="1354931"/>
            <a:ext cx="3095625" cy="1702594"/>
          </a:xfrm>
          <a:prstGeom prst="rect">
            <a:avLst/>
          </a:prstGeom>
        </p:spPr>
      </p:pic>
      <p:pic>
        <p:nvPicPr>
          <p:cNvPr id="15" name="Image 13" descr="preencoded.png"/>
          <p:cNvPicPr>
            <a:picLocks noChangeAspect="1"/>
          </p:cNvPicPr>
          <p:nvPr/>
        </p:nvPicPr>
        <p:blipFill>
          <a:blip r:embed="rId14"/>
          <a:stretch>
            <a:fillRect/>
          </a:stretch>
        </p:blipFill>
        <p:spPr>
          <a:xfrm>
            <a:off x="6748462" y="1478756"/>
            <a:ext cx="309563" cy="309563"/>
          </a:xfrm>
          <a:prstGeom prst="rect">
            <a:avLst/>
          </a:prstGeom>
        </p:spPr>
      </p:pic>
      <p:pic>
        <p:nvPicPr>
          <p:cNvPr id="16" name="Image 14" descr="preencoded.png"/>
          <p:cNvPicPr>
            <a:picLocks noChangeAspect="1"/>
          </p:cNvPicPr>
          <p:nvPr/>
        </p:nvPicPr>
        <p:blipFill>
          <a:blip r:embed="rId15"/>
          <a:stretch>
            <a:fillRect/>
          </a:stretch>
        </p:blipFill>
        <p:spPr>
          <a:xfrm>
            <a:off x="6806506" y="1525191"/>
            <a:ext cx="193477" cy="216694"/>
          </a:xfrm>
          <a:prstGeom prst="rect">
            <a:avLst/>
          </a:prstGeom>
        </p:spPr>
      </p:pic>
      <p:pic>
        <p:nvPicPr>
          <p:cNvPr id="17" name="Image 15" descr="preencoded.png"/>
          <p:cNvPicPr>
            <a:picLocks noChangeAspect="1"/>
          </p:cNvPicPr>
          <p:nvPr/>
        </p:nvPicPr>
        <p:blipFill>
          <a:blip r:embed="rId16"/>
          <a:stretch>
            <a:fillRect/>
          </a:stretch>
        </p:blipFill>
        <p:spPr>
          <a:xfrm>
            <a:off x="6748463" y="2283619"/>
            <a:ext cx="2847975" cy="495300"/>
          </a:xfrm>
          <a:prstGeom prst="rect">
            <a:avLst/>
          </a:prstGeom>
        </p:spPr>
      </p:pic>
      <p:pic>
        <p:nvPicPr>
          <p:cNvPr id="18" name="Image 16" descr="preencoded.png"/>
          <p:cNvPicPr>
            <a:picLocks noChangeAspect="1"/>
          </p:cNvPicPr>
          <p:nvPr/>
        </p:nvPicPr>
        <p:blipFill>
          <a:blip r:embed="rId17"/>
          <a:stretch>
            <a:fillRect/>
          </a:stretch>
        </p:blipFill>
        <p:spPr>
          <a:xfrm>
            <a:off x="6810375" y="2361009"/>
            <a:ext cx="69652" cy="92869"/>
          </a:xfrm>
          <a:prstGeom prst="rect">
            <a:avLst/>
          </a:prstGeom>
        </p:spPr>
      </p:pic>
      <p:pic>
        <p:nvPicPr>
          <p:cNvPr id="19" name="Image 17" descr="preencoded.png"/>
          <p:cNvPicPr>
            <a:picLocks noChangeAspect="1"/>
          </p:cNvPicPr>
          <p:nvPr/>
        </p:nvPicPr>
        <p:blipFill>
          <a:blip r:embed="rId18"/>
          <a:stretch>
            <a:fillRect/>
          </a:stretch>
        </p:blipFill>
        <p:spPr>
          <a:xfrm>
            <a:off x="185738" y="3243263"/>
            <a:ext cx="9534525" cy="1640681"/>
          </a:xfrm>
          <a:prstGeom prst="rect">
            <a:avLst/>
          </a:prstGeom>
        </p:spPr>
      </p:pic>
      <p:pic>
        <p:nvPicPr>
          <p:cNvPr id="20" name="Image 18" descr="preencoded.png"/>
          <p:cNvPicPr>
            <a:picLocks noChangeAspect="1"/>
          </p:cNvPicPr>
          <p:nvPr/>
        </p:nvPicPr>
        <p:blipFill>
          <a:blip r:embed="rId19"/>
          <a:stretch>
            <a:fillRect/>
          </a:stretch>
        </p:blipFill>
        <p:spPr>
          <a:xfrm>
            <a:off x="344389" y="3877866"/>
            <a:ext cx="495300" cy="495300"/>
          </a:xfrm>
          <a:prstGeom prst="rect">
            <a:avLst/>
          </a:prstGeom>
        </p:spPr>
      </p:pic>
      <p:pic>
        <p:nvPicPr>
          <p:cNvPr id="21" name="Image 19" descr="preencoded.png"/>
          <p:cNvPicPr>
            <a:picLocks noChangeAspect="1"/>
          </p:cNvPicPr>
          <p:nvPr/>
        </p:nvPicPr>
        <p:blipFill>
          <a:blip r:embed="rId20"/>
          <a:stretch>
            <a:fillRect/>
          </a:stretch>
        </p:blipFill>
        <p:spPr>
          <a:xfrm>
            <a:off x="499170" y="4001691"/>
            <a:ext cx="185738" cy="247650"/>
          </a:xfrm>
          <a:prstGeom prst="rect">
            <a:avLst/>
          </a:prstGeom>
        </p:spPr>
      </p:pic>
      <p:pic>
        <p:nvPicPr>
          <p:cNvPr id="22" name="Image 20" descr="preencoded.png"/>
          <p:cNvPicPr>
            <a:picLocks noChangeAspect="1"/>
          </p:cNvPicPr>
          <p:nvPr/>
        </p:nvPicPr>
        <p:blipFill>
          <a:blip r:embed="rId21"/>
          <a:stretch>
            <a:fillRect/>
          </a:stretch>
        </p:blipFill>
        <p:spPr>
          <a:xfrm>
            <a:off x="1259048" y="4210645"/>
            <a:ext cx="232172" cy="15478"/>
          </a:xfrm>
          <a:prstGeom prst="rect">
            <a:avLst/>
          </a:prstGeom>
        </p:spPr>
      </p:pic>
      <p:pic>
        <p:nvPicPr>
          <p:cNvPr id="23" name="Image 21" descr="preencoded.png"/>
          <p:cNvPicPr>
            <a:picLocks noChangeAspect="1"/>
          </p:cNvPicPr>
          <p:nvPr/>
        </p:nvPicPr>
        <p:blipFill>
          <a:blip r:embed="rId22"/>
          <a:stretch>
            <a:fillRect/>
          </a:stretch>
        </p:blipFill>
        <p:spPr>
          <a:xfrm>
            <a:off x="1875755" y="3676650"/>
            <a:ext cx="742950" cy="773906"/>
          </a:xfrm>
          <a:prstGeom prst="rect">
            <a:avLst/>
          </a:prstGeom>
        </p:spPr>
      </p:pic>
      <p:pic>
        <p:nvPicPr>
          <p:cNvPr id="24" name="Image 22" descr="preencoded.png"/>
          <p:cNvPicPr>
            <a:picLocks noChangeAspect="1"/>
          </p:cNvPicPr>
          <p:nvPr/>
        </p:nvPicPr>
        <p:blipFill>
          <a:blip r:embed="rId23"/>
          <a:stretch>
            <a:fillRect/>
          </a:stretch>
        </p:blipFill>
        <p:spPr>
          <a:xfrm>
            <a:off x="2169840" y="3877866"/>
            <a:ext cx="154781" cy="216694"/>
          </a:xfrm>
          <a:prstGeom prst="rect">
            <a:avLst/>
          </a:prstGeom>
        </p:spPr>
      </p:pic>
      <p:pic>
        <p:nvPicPr>
          <p:cNvPr id="25" name="Image 23" descr="preencoded.png"/>
          <p:cNvPicPr>
            <a:picLocks noChangeAspect="1"/>
          </p:cNvPicPr>
          <p:nvPr/>
        </p:nvPicPr>
        <p:blipFill>
          <a:blip r:embed="rId24"/>
          <a:stretch>
            <a:fillRect/>
          </a:stretch>
        </p:blipFill>
        <p:spPr>
          <a:xfrm>
            <a:off x="1953146" y="3831431"/>
            <a:ext cx="232172" cy="232172"/>
          </a:xfrm>
          <a:prstGeom prst="rect">
            <a:avLst/>
          </a:prstGeom>
        </p:spPr>
      </p:pic>
      <p:pic>
        <p:nvPicPr>
          <p:cNvPr id="26" name="Image 24" descr="preencoded.png"/>
          <p:cNvPicPr>
            <a:picLocks noChangeAspect="1"/>
          </p:cNvPicPr>
          <p:nvPr/>
        </p:nvPicPr>
        <p:blipFill>
          <a:blip r:embed="rId25"/>
          <a:stretch>
            <a:fillRect/>
          </a:stretch>
        </p:blipFill>
        <p:spPr>
          <a:xfrm>
            <a:off x="2022797" y="3885605"/>
            <a:ext cx="92869" cy="123825"/>
          </a:xfrm>
          <a:prstGeom prst="rect">
            <a:avLst/>
          </a:prstGeom>
        </p:spPr>
      </p:pic>
      <p:pic>
        <p:nvPicPr>
          <p:cNvPr id="27" name="Image 25" descr="preencoded.png"/>
          <p:cNvPicPr>
            <a:picLocks noChangeAspect="1"/>
          </p:cNvPicPr>
          <p:nvPr/>
        </p:nvPicPr>
        <p:blipFill>
          <a:blip r:embed="rId26"/>
          <a:stretch>
            <a:fillRect/>
          </a:stretch>
        </p:blipFill>
        <p:spPr>
          <a:xfrm>
            <a:off x="2107927" y="3986212"/>
            <a:ext cx="232172" cy="232172"/>
          </a:xfrm>
          <a:prstGeom prst="rect">
            <a:avLst/>
          </a:prstGeom>
        </p:spPr>
      </p:pic>
      <p:pic>
        <p:nvPicPr>
          <p:cNvPr id="28" name="Image 26" descr="preencoded.png"/>
          <p:cNvPicPr>
            <a:picLocks noChangeAspect="1"/>
          </p:cNvPicPr>
          <p:nvPr/>
        </p:nvPicPr>
        <p:blipFill>
          <a:blip r:embed="rId25"/>
          <a:stretch>
            <a:fillRect/>
          </a:stretch>
        </p:blipFill>
        <p:spPr>
          <a:xfrm>
            <a:off x="2177579" y="4040386"/>
            <a:ext cx="92869" cy="123825"/>
          </a:xfrm>
          <a:prstGeom prst="rect">
            <a:avLst/>
          </a:prstGeom>
        </p:spPr>
      </p:pic>
      <p:pic>
        <p:nvPicPr>
          <p:cNvPr id="29" name="Image 27" descr="preencoded.png"/>
          <p:cNvPicPr>
            <a:picLocks noChangeAspect="1"/>
          </p:cNvPicPr>
          <p:nvPr/>
        </p:nvPicPr>
        <p:blipFill>
          <a:blip r:embed="rId27"/>
          <a:stretch>
            <a:fillRect/>
          </a:stretch>
        </p:blipFill>
        <p:spPr>
          <a:xfrm>
            <a:off x="3003240" y="4210645"/>
            <a:ext cx="232172" cy="15478"/>
          </a:xfrm>
          <a:prstGeom prst="rect">
            <a:avLst/>
          </a:prstGeom>
        </p:spPr>
      </p:pic>
      <p:pic>
        <p:nvPicPr>
          <p:cNvPr id="30" name="Image 28" descr="preencoded.png"/>
          <p:cNvPicPr>
            <a:picLocks noChangeAspect="1"/>
          </p:cNvPicPr>
          <p:nvPr/>
        </p:nvPicPr>
        <p:blipFill>
          <a:blip r:embed="rId28"/>
          <a:stretch>
            <a:fillRect/>
          </a:stretch>
        </p:blipFill>
        <p:spPr>
          <a:xfrm>
            <a:off x="3619947" y="3676650"/>
            <a:ext cx="742950" cy="773906"/>
          </a:xfrm>
          <a:prstGeom prst="rect">
            <a:avLst/>
          </a:prstGeom>
        </p:spPr>
      </p:pic>
      <p:pic>
        <p:nvPicPr>
          <p:cNvPr id="31" name="Image 29" descr="preencoded.png"/>
          <p:cNvPicPr>
            <a:picLocks noChangeAspect="1"/>
          </p:cNvPicPr>
          <p:nvPr/>
        </p:nvPicPr>
        <p:blipFill>
          <a:blip r:embed="rId29"/>
          <a:stretch>
            <a:fillRect/>
          </a:stretch>
        </p:blipFill>
        <p:spPr>
          <a:xfrm>
            <a:off x="3914031" y="3877866"/>
            <a:ext cx="154781" cy="216694"/>
          </a:xfrm>
          <a:prstGeom prst="rect">
            <a:avLst/>
          </a:prstGeom>
        </p:spPr>
      </p:pic>
      <p:pic>
        <p:nvPicPr>
          <p:cNvPr id="32" name="Image 30" descr="preencoded.png"/>
          <p:cNvPicPr>
            <a:picLocks noChangeAspect="1"/>
          </p:cNvPicPr>
          <p:nvPr/>
        </p:nvPicPr>
        <p:blipFill>
          <a:blip r:embed="rId30"/>
          <a:stretch>
            <a:fillRect/>
          </a:stretch>
        </p:blipFill>
        <p:spPr>
          <a:xfrm>
            <a:off x="4747431" y="4210645"/>
            <a:ext cx="232172" cy="15478"/>
          </a:xfrm>
          <a:prstGeom prst="rect">
            <a:avLst/>
          </a:prstGeom>
        </p:spPr>
      </p:pic>
      <p:pic>
        <p:nvPicPr>
          <p:cNvPr id="33" name="Image 31" descr="preencoded.png"/>
          <p:cNvPicPr>
            <a:picLocks noChangeAspect="1"/>
          </p:cNvPicPr>
          <p:nvPr/>
        </p:nvPicPr>
        <p:blipFill>
          <a:blip r:embed="rId31"/>
          <a:stretch>
            <a:fillRect/>
          </a:stretch>
        </p:blipFill>
        <p:spPr>
          <a:xfrm>
            <a:off x="5364138" y="3676650"/>
            <a:ext cx="742950" cy="773906"/>
          </a:xfrm>
          <a:prstGeom prst="rect">
            <a:avLst/>
          </a:prstGeom>
        </p:spPr>
      </p:pic>
      <p:pic>
        <p:nvPicPr>
          <p:cNvPr id="34" name="Image 32" descr="preencoded.png"/>
          <p:cNvPicPr>
            <a:picLocks noChangeAspect="1"/>
          </p:cNvPicPr>
          <p:nvPr/>
        </p:nvPicPr>
        <p:blipFill>
          <a:blip r:embed="rId23"/>
          <a:stretch>
            <a:fillRect/>
          </a:stretch>
        </p:blipFill>
        <p:spPr>
          <a:xfrm>
            <a:off x="5658223" y="3877866"/>
            <a:ext cx="154781" cy="216694"/>
          </a:xfrm>
          <a:prstGeom prst="rect">
            <a:avLst/>
          </a:prstGeom>
        </p:spPr>
      </p:pic>
      <p:pic>
        <p:nvPicPr>
          <p:cNvPr id="35" name="Image 33" descr="preencoded.png"/>
          <p:cNvPicPr>
            <a:picLocks noChangeAspect="1"/>
          </p:cNvPicPr>
          <p:nvPr/>
        </p:nvPicPr>
        <p:blipFill>
          <a:blip r:embed="rId32"/>
          <a:stretch>
            <a:fillRect/>
          </a:stretch>
        </p:blipFill>
        <p:spPr>
          <a:xfrm>
            <a:off x="5518919" y="3908822"/>
            <a:ext cx="232172" cy="232172"/>
          </a:xfrm>
          <a:prstGeom prst="rect">
            <a:avLst/>
          </a:prstGeom>
        </p:spPr>
      </p:pic>
      <p:pic>
        <p:nvPicPr>
          <p:cNvPr id="36" name="Image 34" descr="preencoded.png"/>
          <p:cNvPicPr>
            <a:picLocks noChangeAspect="1"/>
          </p:cNvPicPr>
          <p:nvPr/>
        </p:nvPicPr>
        <p:blipFill>
          <a:blip r:embed="rId25"/>
          <a:stretch>
            <a:fillRect/>
          </a:stretch>
        </p:blipFill>
        <p:spPr>
          <a:xfrm>
            <a:off x="5588571" y="3962995"/>
            <a:ext cx="92869" cy="123825"/>
          </a:xfrm>
          <a:prstGeom prst="rect">
            <a:avLst/>
          </a:prstGeom>
        </p:spPr>
      </p:pic>
      <p:pic>
        <p:nvPicPr>
          <p:cNvPr id="37" name="Image 35" descr="preencoded.png"/>
          <p:cNvPicPr>
            <a:picLocks noChangeAspect="1"/>
          </p:cNvPicPr>
          <p:nvPr/>
        </p:nvPicPr>
        <p:blipFill>
          <a:blip r:embed="rId21"/>
          <a:stretch>
            <a:fillRect/>
          </a:stretch>
        </p:blipFill>
        <p:spPr>
          <a:xfrm>
            <a:off x="6491622" y="4210645"/>
            <a:ext cx="232172" cy="15478"/>
          </a:xfrm>
          <a:prstGeom prst="rect">
            <a:avLst/>
          </a:prstGeom>
        </p:spPr>
      </p:pic>
      <p:pic>
        <p:nvPicPr>
          <p:cNvPr id="38" name="Image 36" descr="preencoded.png"/>
          <p:cNvPicPr>
            <a:picLocks noChangeAspect="1"/>
          </p:cNvPicPr>
          <p:nvPr/>
        </p:nvPicPr>
        <p:blipFill>
          <a:blip r:embed="rId28"/>
          <a:stretch>
            <a:fillRect/>
          </a:stretch>
        </p:blipFill>
        <p:spPr>
          <a:xfrm>
            <a:off x="7108329" y="3676650"/>
            <a:ext cx="742950" cy="773906"/>
          </a:xfrm>
          <a:prstGeom prst="rect">
            <a:avLst/>
          </a:prstGeom>
        </p:spPr>
      </p:pic>
      <p:pic>
        <p:nvPicPr>
          <p:cNvPr id="39" name="Image 37" descr="preencoded.png"/>
          <p:cNvPicPr>
            <a:picLocks noChangeAspect="1"/>
          </p:cNvPicPr>
          <p:nvPr/>
        </p:nvPicPr>
        <p:blipFill>
          <a:blip r:embed="rId29"/>
          <a:stretch>
            <a:fillRect/>
          </a:stretch>
        </p:blipFill>
        <p:spPr>
          <a:xfrm>
            <a:off x="7402414" y="3877866"/>
            <a:ext cx="154781" cy="216694"/>
          </a:xfrm>
          <a:prstGeom prst="rect">
            <a:avLst/>
          </a:prstGeom>
        </p:spPr>
      </p:pic>
      <p:pic>
        <p:nvPicPr>
          <p:cNvPr id="40" name="Image 38" descr="preencoded.png"/>
          <p:cNvPicPr>
            <a:picLocks noChangeAspect="1"/>
          </p:cNvPicPr>
          <p:nvPr/>
        </p:nvPicPr>
        <p:blipFill>
          <a:blip r:embed="rId30"/>
          <a:stretch>
            <a:fillRect/>
          </a:stretch>
        </p:blipFill>
        <p:spPr>
          <a:xfrm>
            <a:off x="8235814" y="4210645"/>
            <a:ext cx="232172" cy="15478"/>
          </a:xfrm>
          <a:prstGeom prst="rect">
            <a:avLst/>
          </a:prstGeom>
        </p:spPr>
      </p:pic>
      <p:pic>
        <p:nvPicPr>
          <p:cNvPr id="41" name="Image 39" descr="preencoded.png"/>
          <p:cNvPicPr>
            <a:picLocks noChangeAspect="1"/>
          </p:cNvPicPr>
          <p:nvPr/>
        </p:nvPicPr>
        <p:blipFill>
          <a:blip r:embed="rId33"/>
          <a:stretch>
            <a:fillRect/>
          </a:stretch>
        </p:blipFill>
        <p:spPr>
          <a:xfrm>
            <a:off x="8852520" y="3676650"/>
            <a:ext cx="742950" cy="773906"/>
          </a:xfrm>
          <a:prstGeom prst="rect">
            <a:avLst/>
          </a:prstGeom>
        </p:spPr>
      </p:pic>
      <p:pic>
        <p:nvPicPr>
          <p:cNvPr id="42" name="Image 40" descr="preencoded.png"/>
          <p:cNvPicPr>
            <a:picLocks noChangeAspect="1"/>
          </p:cNvPicPr>
          <p:nvPr/>
        </p:nvPicPr>
        <p:blipFill>
          <a:blip r:embed="rId34"/>
          <a:stretch>
            <a:fillRect/>
          </a:stretch>
        </p:blipFill>
        <p:spPr>
          <a:xfrm>
            <a:off x="9127257" y="3877866"/>
            <a:ext cx="193477" cy="216694"/>
          </a:xfrm>
          <a:prstGeom prst="rect">
            <a:avLst/>
          </a:prstGeom>
        </p:spPr>
      </p:pic>
      <p:pic>
        <p:nvPicPr>
          <p:cNvPr id="43" name="Image 41" descr="preencoded.png"/>
          <p:cNvPicPr>
            <a:picLocks noChangeAspect="1"/>
          </p:cNvPicPr>
          <p:nvPr/>
        </p:nvPicPr>
        <p:blipFill>
          <a:blip r:embed="rId35"/>
          <a:stretch>
            <a:fillRect/>
          </a:stretch>
        </p:blipFill>
        <p:spPr>
          <a:xfrm>
            <a:off x="185738" y="5069681"/>
            <a:ext cx="9534525" cy="1269206"/>
          </a:xfrm>
          <a:prstGeom prst="rect">
            <a:avLst/>
          </a:prstGeom>
        </p:spPr>
      </p:pic>
      <p:pic>
        <p:nvPicPr>
          <p:cNvPr id="44" name="Image 42" descr="preencoded.png"/>
          <p:cNvPicPr>
            <a:picLocks noChangeAspect="1"/>
          </p:cNvPicPr>
          <p:nvPr/>
        </p:nvPicPr>
        <p:blipFill>
          <a:blip r:embed="rId36"/>
          <a:stretch>
            <a:fillRect/>
          </a:stretch>
        </p:blipFill>
        <p:spPr>
          <a:xfrm>
            <a:off x="8151652" y="5626894"/>
            <a:ext cx="154781" cy="154781"/>
          </a:xfrm>
          <a:prstGeom prst="rect">
            <a:avLst/>
          </a:prstGeom>
        </p:spPr>
      </p:pic>
      <p:pic>
        <p:nvPicPr>
          <p:cNvPr id="45" name="Image 43" descr="preencoded.png"/>
          <p:cNvPicPr>
            <a:picLocks noChangeAspect="1"/>
          </p:cNvPicPr>
          <p:nvPr/>
        </p:nvPicPr>
        <p:blipFill>
          <a:blip r:embed="rId37"/>
          <a:stretch>
            <a:fillRect/>
          </a:stretch>
        </p:blipFill>
        <p:spPr>
          <a:xfrm>
            <a:off x="8471613" y="5781675"/>
            <a:ext cx="108347" cy="123825"/>
          </a:xfrm>
          <a:prstGeom prst="rect">
            <a:avLst/>
          </a:prstGeom>
        </p:spPr>
      </p:pic>
      <p:pic>
        <p:nvPicPr>
          <p:cNvPr id="46" name="Image 44" descr="preencoded.png"/>
          <p:cNvPicPr>
            <a:picLocks noChangeAspect="1"/>
          </p:cNvPicPr>
          <p:nvPr/>
        </p:nvPicPr>
        <p:blipFill>
          <a:blip r:embed="rId38"/>
          <a:stretch>
            <a:fillRect/>
          </a:stretch>
        </p:blipFill>
        <p:spPr>
          <a:xfrm>
            <a:off x="8745020" y="5549503"/>
            <a:ext cx="154781" cy="154781"/>
          </a:xfrm>
          <a:prstGeom prst="rect">
            <a:avLst/>
          </a:prstGeom>
        </p:spPr>
      </p:pic>
      <p:pic>
        <p:nvPicPr>
          <p:cNvPr id="47" name="Image 45" descr="preencoded.png"/>
          <p:cNvPicPr>
            <a:picLocks noChangeAspect="1"/>
          </p:cNvPicPr>
          <p:nvPr/>
        </p:nvPicPr>
        <p:blipFill>
          <a:blip r:embed="rId39"/>
          <a:stretch>
            <a:fillRect/>
          </a:stretch>
        </p:blipFill>
        <p:spPr>
          <a:xfrm>
            <a:off x="8745020" y="5704285"/>
            <a:ext cx="154781" cy="154781"/>
          </a:xfrm>
          <a:prstGeom prst="rect">
            <a:avLst/>
          </a:prstGeom>
        </p:spPr>
      </p:pic>
      <p:pic>
        <p:nvPicPr>
          <p:cNvPr id="48" name="Image 46" descr="preencoded.png"/>
          <p:cNvPicPr>
            <a:picLocks noChangeAspect="1"/>
          </p:cNvPicPr>
          <p:nvPr/>
        </p:nvPicPr>
        <p:blipFill>
          <a:blip r:embed="rId37"/>
          <a:stretch>
            <a:fillRect/>
          </a:stretch>
        </p:blipFill>
        <p:spPr>
          <a:xfrm>
            <a:off x="9064981" y="5781675"/>
            <a:ext cx="108347" cy="123825"/>
          </a:xfrm>
          <a:prstGeom prst="rect">
            <a:avLst/>
          </a:prstGeom>
        </p:spPr>
      </p:pic>
      <p:pic>
        <p:nvPicPr>
          <p:cNvPr id="49" name="Image 47" descr="preencoded.png"/>
          <p:cNvPicPr>
            <a:picLocks noChangeAspect="1"/>
          </p:cNvPicPr>
          <p:nvPr/>
        </p:nvPicPr>
        <p:blipFill>
          <a:blip r:embed="rId40"/>
          <a:stretch>
            <a:fillRect/>
          </a:stretch>
        </p:blipFill>
        <p:spPr>
          <a:xfrm>
            <a:off x="9338388" y="5472113"/>
            <a:ext cx="154781" cy="154781"/>
          </a:xfrm>
          <a:prstGeom prst="rect">
            <a:avLst/>
          </a:prstGeom>
        </p:spPr>
      </p:pic>
      <p:pic>
        <p:nvPicPr>
          <p:cNvPr id="50" name="Image 48" descr="preencoded.png"/>
          <p:cNvPicPr>
            <a:picLocks noChangeAspect="1"/>
          </p:cNvPicPr>
          <p:nvPr/>
        </p:nvPicPr>
        <p:blipFill>
          <a:blip r:embed="rId41"/>
          <a:stretch>
            <a:fillRect/>
          </a:stretch>
        </p:blipFill>
        <p:spPr>
          <a:xfrm>
            <a:off x="9338388" y="5626894"/>
            <a:ext cx="154781" cy="154781"/>
          </a:xfrm>
          <a:prstGeom prst="rect">
            <a:avLst/>
          </a:prstGeom>
        </p:spPr>
      </p:pic>
      <p:pic>
        <p:nvPicPr>
          <p:cNvPr id="51" name="Image 49" descr="preencoded.png"/>
          <p:cNvPicPr>
            <a:picLocks noChangeAspect="1"/>
          </p:cNvPicPr>
          <p:nvPr/>
        </p:nvPicPr>
        <p:blipFill>
          <a:blip r:embed="rId42"/>
          <a:stretch>
            <a:fillRect/>
          </a:stretch>
        </p:blipFill>
        <p:spPr>
          <a:xfrm>
            <a:off x="9338388" y="5781675"/>
            <a:ext cx="154781" cy="154781"/>
          </a:xfrm>
          <a:prstGeom prst="rect">
            <a:avLst/>
          </a:prstGeom>
        </p:spPr>
      </p:pic>
      <p:pic>
        <p:nvPicPr>
          <p:cNvPr id="52" name="Image 50" descr="preencoded.png"/>
          <p:cNvPicPr>
            <a:picLocks noChangeAspect="1"/>
          </p:cNvPicPr>
          <p:nvPr/>
        </p:nvPicPr>
        <p:blipFill>
          <a:blip r:embed="rId43"/>
          <a:stretch>
            <a:fillRect/>
          </a:stretch>
        </p:blipFill>
        <p:spPr>
          <a:xfrm>
            <a:off x="0" y="7105650"/>
            <a:ext cx="9906000" cy="61913"/>
          </a:xfrm>
          <a:prstGeom prst="rect">
            <a:avLst/>
          </a:prstGeom>
        </p:spPr>
      </p:pic>
      <p:sp>
        <p:nvSpPr>
          <p:cNvPr id="53"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CNN의 주요 레이어 및 특징</a:t>
            </a:r>
            <a:endParaRPr lang="en-US" sz="1828" dirty="0"/>
          </a:p>
        </p:txBody>
      </p:sp>
      <p:sp>
        <p:nvSpPr>
          <p:cNvPr id="54" name="Text 1"/>
          <p:cNvSpPr/>
          <p:nvPr/>
        </p:nvSpPr>
        <p:spPr>
          <a:xfrm>
            <a:off x="711994" y="1525191"/>
            <a:ext cx="1346597"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컨볼루션 레이어</a:t>
            </a:r>
            <a:endParaRPr lang="en-US" sz="1219" dirty="0"/>
          </a:p>
        </p:txBody>
      </p:sp>
      <p:sp>
        <p:nvSpPr>
          <p:cNvPr id="55" name="Text 2"/>
          <p:cNvSpPr/>
          <p:nvPr/>
        </p:nvSpPr>
        <p:spPr>
          <a:xfrm>
            <a:off x="309563" y="1881187"/>
            <a:ext cx="2847975"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이미지의 </a:t>
            </a:r>
            <a:r>
              <a:rPr lang="en-US" sz="853" b="1" dirty="0">
                <a:solidFill>
                  <a:srgbClr val="374151"/>
                </a:solidFill>
                <a:latin typeface="Roboto" pitchFamily="34" charset="0"/>
                <a:ea typeface="Roboto" pitchFamily="34" charset="-122"/>
                <a:cs typeface="Roboto" pitchFamily="34" charset="-120"/>
              </a:rPr>
              <a:t>지역적 특징</a:t>
            </a:r>
            <a:r>
              <a:rPr lang="en-US" sz="853" dirty="0">
                <a:solidFill>
                  <a:srgbClr val="374151"/>
                </a:solidFill>
                <a:latin typeface="Roboto" pitchFamily="34" charset="0"/>
                <a:ea typeface="Roboto" pitchFamily="34" charset="-122"/>
                <a:cs typeface="Roboto" pitchFamily="34" charset="-120"/>
              </a:rPr>
              <a:t>을 추출하는 핵심적인 역할을 합니다. 필터(커널)가 입력 이미지를 슬라이딩하며 합성곱 연산을 수행하여 특징 맵을 생성합니다.</a:t>
            </a:r>
            <a:endParaRPr lang="en-US" sz="853" dirty="0"/>
          </a:p>
        </p:txBody>
      </p:sp>
      <p:sp>
        <p:nvSpPr>
          <p:cNvPr id="56" name="Text 3"/>
          <p:cNvSpPr/>
          <p:nvPr/>
        </p:nvSpPr>
        <p:spPr>
          <a:xfrm>
            <a:off x="472083" y="2500313"/>
            <a:ext cx="2724150"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 주요 특징: 지역적 특징(엣지, 텍스처, 모양)을 검출하고, 입력 이미지의 모든 위치에 동일한 필터를 적용합니다.</a:t>
            </a:r>
            <a:endParaRPr lang="en-US" sz="731" dirty="0"/>
          </a:p>
        </p:txBody>
      </p:sp>
      <p:sp>
        <p:nvSpPr>
          <p:cNvPr id="57" name="Text 4"/>
          <p:cNvSpPr/>
          <p:nvPr/>
        </p:nvSpPr>
        <p:spPr>
          <a:xfrm>
            <a:off x="3931444" y="1525191"/>
            <a:ext cx="975122"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풀링 레이어</a:t>
            </a:r>
            <a:endParaRPr lang="en-US" sz="1219" dirty="0"/>
          </a:p>
        </p:txBody>
      </p:sp>
      <p:sp>
        <p:nvSpPr>
          <p:cNvPr id="58" name="Text 5"/>
          <p:cNvSpPr/>
          <p:nvPr/>
        </p:nvSpPr>
        <p:spPr>
          <a:xfrm>
            <a:off x="3529013" y="1881187"/>
            <a:ext cx="2847975"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컨볼루션 레이어에서 생성된 특징 맵의 크기를 줄여 계산량을 감소시키고, 공간적 불변성을 제공하는 다운샘플링 기법입니다.</a:t>
            </a:r>
            <a:endParaRPr lang="en-US" sz="853" dirty="0"/>
          </a:p>
        </p:txBody>
      </p:sp>
      <p:sp>
        <p:nvSpPr>
          <p:cNvPr id="59" name="Text 6"/>
          <p:cNvSpPr/>
          <p:nvPr/>
        </p:nvSpPr>
        <p:spPr>
          <a:xfrm>
            <a:off x="3691533" y="2500313"/>
            <a:ext cx="2724150" cy="371475"/>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 주요 특징: 주로 최대 풀링(Max Pooling)이나 평균 풀링(Average Pooling) 방식을 사용하여 특징의 위치 정보를 유지하면서 크기를 줄입니다.</a:t>
            </a:r>
            <a:endParaRPr lang="en-US" sz="731" dirty="0"/>
          </a:p>
        </p:txBody>
      </p:sp>
      <p:sp>
        <p:nvSpPr>
          <p:cNvPr id="60" name="Text 7"/>
          <p:cNvSpPr/>
          <p:nvPr/>
        </p:nvSpPr>
        <p:spPr>
          <a:xfrm>
            <a:off x="7150894" y="1525191"/>
            <a:ext cx="9286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완전연결층</a:t>
            </a:r>
            <a:endParaRPr lang="en-US" sz="1219" dirty="0"/>
          </a:p>
        </p:txBody>
      </p:sp>
      <p:sp>
        <p:nvSpPr>
          <p:cNvPr id="61" name="Text 8"/>
          <p:cNvSpPr/>
          <p:nvPr/>
        </p:nvSpPr>
        <p:spPr>
          <a:xfrm>
            <a:off x="6748463" y="1881187"/>
            <a:ext cx="2847975"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CNN의 마지막 계층으로, 이전 계층에서 추출한 특징들을 기반으로 최종적인 분류 결과를 출력합니다.</a:t>
            </a:r>
            <a:endParaRPr lang="en-US" sz="853" dirty="0"/>
          </a:p>
        </p:txBody>
      </p:sp>
      <p:sp>
        <p:nvSpPr>
          <p:cNvPr id="62" name="Text 9"/>
          <p:cNvSpPr/>
          <p:nvPr/>
        </p:nvSpPr>
        <p:spPr>
          <a:xfrm>
            <a:off x="6910983" y="2345531"/>
            <a:ext cx="2724150" cy="371475"/>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 주요 특징: 입력으로 들어온 모든 특징들을 연결하여 하나의 출력 값을 생성합니다. 주로 소프트맥스 함수와 함께 다중 클래스 분류를 수행합니다.</a:t>
            </a:r>
            <a:endParaRPr lang="en-US" sz="731" dirty="0"/>
          </a:p>
        </p:txBody>
      </p:sp>
      <p:sp>
        <p:nvSpPr>
          <p:cNvPr id="63" name="Text 10"/>
          <p:cNvSpPr/>
          <p:nvPr/>
        </p:nvSpPr>
        <p:spPr>
          <a:xfrm>
            <a:off x="309563" y="3367087"/>
            <a:ext cx="9286875" cy="216694"/>
          </a:xfrm>
          <a:prstGeom prst="rect">
            <a:avLst/>
          </a:prstGeom>
          <a:noFill/>
          <a:ln/>
        </p:spPr>
        <p:txBody>
          <a:bodyPr wrap="square" lIns="0" tIns="0" rIns="0" bIns="0" rtlCol="0" anchor="t"/>
          <a:lstStyle/>
          <a:p>
            <a:pPr algn="ctr">
              <a:lnSpc>
                <a:spcPts val="1706"/>
              </a:lnSpc>
            </a:pPr>
            <a:r>
              <a:rPr lang="en-US" sz="1097" b="1" dirty="0">
                <a:solidFill>
                  <a:srgbClr val="1F2937"/>
                </a:solidFill>
                <a:latin typeface="Roboto" pitchFamily="34" charset="0"/>
                <a:ea typeface="Roboto" pitchFamily="34" charset="-122"/>
                <a:cs typeface="Roboto" pitchFamily="34" charset="-120"/>
              </a:rPr>
              <a:t>CNN의 계층적 특징 추출 원리</a:t>
            </a:r>
            <a:endParaRPr lang="en-US" sz="1097" dirty="0"/>
          </a:p>
        </p:txBody>
      </p:sp>
      <p:sp>
        <p:nvSpPr>
          <p:cNvPr id="64" name="Text 11"/>
          <p:cNvSpPr/>
          <p:nvPr/>
        </p:nvSpPr>
        <p:spPr>
          <a:xfrm>
            <a:off x="309562" y="4404122"/>
            <a:ext cx="677942"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입력 이미지</a:t>
            </a:r>
            <a:endParaRPr lang="en-US" sz="853" dirty="0"/>
          </a:p>
        </p:txBody>
      </p:sp>
      <p:sp>
        <p:nvSpPr>
          <p:cNvPr id="65" name="Text 12"/>
          <p:cNvSpPr/>
          <p:nvPr/>
        </p:nvSpPr>
        <p:spPr>
          <a:xfrm>
            <a:off x="2024345" y="4125516"/>
            <a:ext cx="445770"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컨볼루션</a:t>
            </a:r>
            <a:endParaRPr lang="en-US" sz="731" dirty="0"/>
          </a:p>
        </p:txBody>
      </p:sp>
      <p:sp>
        <p:nvSpPr>
          <p:cNvPr id="66" name="Text 13"/>
          <p:cNvSpPr/>
          <p:nvPr/>
        </p:nvSpPr>
        <p:spPr>
          <a:xfrm>
            <a:off x="1964754" y="4512469"/>
            <a:ext cx="564952"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로컬 특징(엣지, 텍스처)</a:t>
            </a:r>
            <a:endParaRPr lang="en-US" sz="731" dirty="0"/>
          </a:p>
        </p:txBody>
      </p:sp>
      <p:sp>
        <p:nvSpPr>
          <p:cNvPr id="67" name="Text 14"/>
          <p:cNvSpPr/>
          <p:nvPr/>
        </p:nvSpPr>
        <p:spPr>
          <a:xfrm>
            <a:off x="3879979" y="4125516"/>
            <a:ext cx="222885"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풀링</a:t>
            </a:r>
            <a:endParaRPr lang="en-US" sz="731" dirty="0"/>
          </a:p>
        </p:txBody>
      </p:sp>
      <p:sp>
        <p:nvSpPr>
          <p:cNvPr id="68" name="Text 15"/>
          <p:cNvSpPr/>
          <p:nvPr/>
        </p:nvSpPr>
        <p:spPr>
          <a:xfrm>
            <a:off x="3840510" y="4512469"/>
            <a:ext cx="301823"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특징 맵축소</a:t>
            </a:r>
            <a:endParaRPr lang="en-US" sz="731" dirty="0"/>
          </a:p>
        </p:txBody>
      </p:sp>
      <p:sp>
        <p:nvSpPr>
          <p:cNvPr id="69" name="Text 16"/>
          <p:cNvSpPr/>
          <p:nvPr/>
        </p:nvSpPr>
        <p:spPr>
          <a:xfrm>
            <a:off x="5512728" y="4125516"/>
            <a:ext cx="445770"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컨볼루션</a:t>
            </a:r>
            <a:endParaRPr lang="en-US" sz="731" dirty="0"/>
          </a:p>
        </p:txBody>
      </p:sp>
      <p:sp>
        <p:nvSpPr>
          <p:cNvPr id="70" name="Text 17"/>
          <p:cNvSpPr/>
          <p:nvPr/>
        </p:nvSpPr>
        <p:spPr>
          <a:xfrm>
            <a:off x="5507311" y="4512469"/>
            <a:ext cx="456605"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중간 특징(객체 부분)</a:t>
            </a:r>
            <a:endParaRPr lang="en-US" sz="731" dirty="0"/>
          </a:p>
        </p:txBody>
      </p:sp>
      <p:sp>
        <p:nvSpPr>
          <p:cNvPr id="71" name="Text 18"/>
          <p:cNvSpPr/>
          <p:nvPr/>
        </p:nvSpPr>
        <p:spPr>
          <a:xfrm>
            <a:off x="7368362" y="4125516"/>
            <a:ext cx="222885"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풀링</a:t>
            </a:r>
            <a:endParaRPr lang="en-US" sz="731" dirty="0"/>
          </a:p>
        </p:txBody>
      </p:sp>
      <p:sp>
        <p:nvSpPr>
          <p:cNvPr id="72" name="Text 19"/>
          <p:cNvSpPr/>
          <p:nvPr/>
        </p:nvSpPr>
        <p:spPr>
          <a:xfrm>
            <a:off x="7328893" y="4512469"/>
            <a:ext cx="301823"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특징 맵축소</a:t>
            </a:r>
            <a:endParaRPr lang="en-US" sz="731" dirty="0"/>
          </a:p>
        </p:txBody>
      </p:sp>
      <p:sp>
        <p:nvSpPr>
          <p:cNvPr id="73" name="Text 20"/>
          <p:cNvSpPr/>
          <p:nvPr/>
        </p:nvSpPr>
        <p:spPr>
          <a:xfrm>
            <a:off x="9001110" y="4125516"/>
            <a:ext cx="445770"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완전연결</a:t>
            </a:r>
            <a:endParaRPr lang="en-US" sz="731" dirty="0"/>
          </a:p>
        </p:txBody>
      </p:sp>
      <p:sp>
        <p:nvSpPr>
          <p:cNvPr id="74" name="Text 21"/>
          <p:cNvSpPr/>
          <p:nvPr/>
        </p:nvSpPr>
        <p:spPr>
          <a:xfrm>
            <a:off x="9131126" y="4512469"/>
            <a:ext cx="185738"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최종분류</a:t>
            </a:r>
            <a:endParaRPr lang="en-US" sz="731" dirty="0"/>
          </a:p>
        </p:txBody>
      </p:sp>
      <p:sp>
        <p:nvSpPr>
          <p:cNvPr id="75" name="Text 22"/>
          <p:cNvSpPr/>
          <p:nvPr/>
        </p:nvSpPr>
        <p:spPr>
          <a:xfrm>
            <a:off x="309563" y="5193506"/>
            <a:ext cx="9286875"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계층적 특징 추출의 이해</a:t>
            </a:r>
            <a:endParaRPr lang="en-US" sz="1097" dirty="0"/>
          </a:p>
        </p:txBody>
      </p:sp>
      <p:sp>
        <p:nvSpPr>
          <p:cNvPr id="76" name="Text 23"/>
          <p:cNvSpPr/>
          <p:nvPr/>
        </p:nvSpPr>
        <p:spPr>
          <a:xfrm>
            <a:off x="309563" y="5472112"/>
            <a:ext cx="7615116"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CNN은 </a:t>
            </a:r>
            <a:r>
              <a:rPr lang="en-US" sz="853" b="1" dirty="0">
                <a:solidFill>
                  <a:srgbClr val="374151"/>
                </a:solidFill>
                <a:latin typeface="Roboto" pitchFamily="34" charset="0"/>
                <a:ea typeface="Roboto" pitchFamily="34" charset="-122"/>
                <a:cs typeface="Roboto" pitchFamily="34" charset="-120"/>
              </a:rPr>
              <a:t>낮은 레이어</a:t>
            </a:r>
            <a:r>
              <a:rPr lang="en-US" sz="853" dirty="0">
                <a:solidFill>
                  <a:srgbClr val="374151"/>
                </a:solidFill>
                <a:latin typeface="Roboto" pitchFamily="34" charset="0"/>
                <a:ea typeface="Roboto" pitchFamily="34" charset="-122"/>
                <a:cs typeface="Roboto" pitchFamily="34" charset="-120"/>
              </a:rPr>
              <a:t>에서 엣지나 텍스처와 같은 </a:t>
            </a:r>
            <a:r>
              <a:rPr lang="en-US" sz="853" b="1" dirty="0">
                <a:solidFill>
                  <a:srgbClr val="374151"/>
                </a:solidFill>
                <a:latin typeface="Roboto" pitchFamily="34" charset="0"/>
                <a:ea typeface="Roboto" pitchFamily="34" charset="-122"/>
                <a:cs typeface="Roboto" pitchFamily="34" charset="-120"/>
              </a:rPr>
              <a:t>단순한 특징</a:t>
            </a:r>
            <a:r>
              <a:rPr lang="en-US" sz="853" dirty="0">
                <a:solidFill>
                  <a:srgbClr val="374151"/>
                </a:solidFill>
                <a:latin typeface="Roboto" pitchFamily="34" charset="0"/>
                <a:ea typeface="Roboto" pitchFamily="34" charset="-122"/>
                <a:cs typeface="Roboto" pitchFamily="34" charset="-120"/>
              </a:rPr>
              <a:t>을 학습하고, </a:t>
            </a:r>
            <a:r>
              <a:rPr lang="en-US" sz="853" b="1" dirty="0">
                <a:solidFill>
                  <a:srgbClr val="374151"/>
                </a:solidFill>
                <a:latin typeface="Roboto" pitchFamily="34" charset="0"/>
                <a:ea typeface="Roboto" pitchFamily="34" charset="-122"/>
                <a:cs typeface="Roboto" pitchFamily="34" charset="-120"/>
              </a:rPr>
              <a:t>높은 레이어</a:t>
            </a:r>
            <a:r>
              <a:rPr lang="en-US" sz="853" dirty="0">
                <a:solidFill>
                  <a:srgbClr val="374151"/>
                </a:solidFill>
                <a:latin typeface="Roboto" pitchFamily="34" charset="0"/>
                <a:ea typeface="Roboto" pitchFamily="34" charset="-122"/>
                <a:cs typeface="Roboto" pitchFamily="34" charset="-120"/>
              </a:rPr>
              <a:t>에서는 이러한 단순 특징들을 </a:t>
            </a:r>
            <a:r>
              <a:rPr lang="en-US" sz="853" b="1" dirty="0">
                <a:solidFill>
                  <a:srgbClr val="374151"/>
                </a:solidFill>
                <a:latin typeface="Roboto" pitchFamily="34" charset="0"/>
                <a:ea typeface="Roboto" pitchFamily="34" charset="-122"/>
                <a:cs typeface="Roboto" pitchFamily="34" charset="-120"/>
              </a:rPr>
              <a:t>조합하여</a:t>
            </a:r>
            <a:r>
              <a:rPr lang="en-US" sz="853" dirty="0">
                <a:solidFill>
                  <a:srgbClr val="374151"/>
                </a:solidFill>
                <a:latin typeface="Roboto" pitchFamily="34" charset="0"/>
                <a:ea typeface="Roboto" pitchFamily="34" charset="-122"/>
                <a:cs typeface="Roboto" pitchFamily="34" charset="-120"/>
              </a:rPr>
              <a:t> 물체의 부분이나 전체적인 구조와 같은 </a:t>
            </a:r>
            <a:r>
              <a:rPr lang="en-US" sz="853" b="1" dirty="0">
                <a:solidFill>
                  <a:srgbClr val="374151"/>
                </a:solidFill>
                <a:latin typeface="Roboto" pitchFamily="34" charset="0"/>
                <a:ea typeface="Roboto" pitchFamily="34" charset="-122"/>
                <a:cs typeface="Roboto" pitchFamily="34" charset="-120"/>
              </a:rPr>
              <a:t>복잡한 특징</a:t>
            </a:r>
            <a:r>
              <a:rPr lang="en-US" sz="853" dirty="0">
                <a:solidFill>
                  <a:srgbClr val="374151"/>
                </a:solidFill>
                <a:latin typeface="Roboto" pitchFamily="34" charset="0"/>
                <a:ea typeface="Roboto" pitchFamily="34" charset="-122"/>
                <a:cs typeface="Roboto" pitchFamily="34" charset="-120"/>
              </a:rPr>
              <a:t>을 계층적으로 학습합니다.</a:t>
            </a:r>
            <a:endParaRPr lang="en-US" sz="853" dirty="0"/>
          </a:p>
        </p:txBody>
      </p:sp>
      <p:sp>
        <p:nvSpPr>
          <p:cNvPr id="77" name="Text 24"/>
          <p:cNvSpPr/>
          <p:nvPr/>
        </p:nvSpPr>
        <p:spPr>
          <a:xfrm>
            <a:off x="309563" y="5843587"/>
            <a:ext cx="7615116"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이 방식은 인간의 시각 처리 방식과 유사하여 이미지 인식에 뛰어난 성능을 보입니다. 특징이 계층적으로 조합되면서, 모델은 입력 이미지에서 점점 더 추상적이고 의미 있는 정보를 추출하게 됩니다.</a:t>
            </a:r>
            <a:endParaRPr lang="en-US" sz="853" dirty="0"/>
          </a:p>
        </p:txBody>
      </p:sp>
      <p:sp>
        <p:nvSpPr>
          <p:cNvPr id="78" name="Text 25"/>
          <p:cNvSpPr/>
          <p:nvPr/>
        </p:nvSpPr>
        <p:spPr>
          <a:xfrm>
            <a:off x="8048504" y="5812631"/>
            <a:ext cx="361197"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간단한 특징</a:t>
            </a:r>
            <a:endParaRPr lang="en-US" sz="731" dirty="0"/>
          </a:p>
        </p:txBody>
      </p:sp>
      <p:sp>
        <p:nvSpPr>
          <p:cNvPr id="79" name="Text 26"/>
          <p:cNvSpPr/>
          <p:nvPr/>
        </p:nvSpPr>
        <p:spPr>
          <a:xfrm>
            <a:off x="8641873" y="5890022"/>
            <a:ext cx="361197"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조합된 특징</a:t>
            </a:r>
            <a:endParaRPr lang="en-US" sz="731" dirty="0"/>
          </a:p>
        </p:txBody>
      </p:sp>
      <p:sp>
        <p:nvSpPr>
          <p:cNvPr id="80" name="Text 27"/>
          <p:cNvSpPr/>
          <p:nvPr/>
        </p:nvSpPr>
        <p:spPr>
          <a:xfrm>
            <a:off x="9235241" y="5967413"/>
            <a:ext cx="361197"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복잡한 특징</a:t>
            </a:r>
            <a:endParaRPr lang="en-US" sz="731"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185738" y="1354931"/>
            <a:ext cx="9534525" cy="2259806"/>
          </a:xfrm>
          <a:prstGeom prst="rect">
            <a:avLst/>
          </a:prstGeom>
        </p:spPr>
      </p:pic>
      <p:pic>
        <p:nvPicPr>
          <p:cNvPr id="5" name="Image 3" descr="preencoded.png"/>
          <p:cNvPicPr>
            <a:picLocks noChangeAspect="1"/>
          </p:cNvPicPr>
          <p:nvPr/>
        </p:nvPicPr>
        <p:blipFill>
          <a:blip r:embed="rId6"/>
          <a:stretch>
            <a:fillRect/>
          </a:stretch>
        </p:blipFill>
        <p:spPr>
          <a:xfrm>
            <a:off x="340519" y="1532929"/>
            <a:ext cx="185738" cy="185738"/>
          </a:xfrm>
          <a:prstGeom prst="rect">
            <a:avLst/>
          </a:prstGeom>
        </p:spPr>
      </p:pic>
      <p:pic>
        <p:nvPicPr>
          <p:cNvPr id="6" name="Image 4" descr="preencoded.png"/>
          <p:cNvPicPr>
            <a:picLocks noChangeAspect="1"/>
          </p:cNvPicPr>
          <p:nvPr/>
        </p:nvPicPr>
        <p:blipFill>
          <a:blip r:embed="rId7"/>
          <a:stretch>
            <a:fillRect/>
          </a:stretch>
        </p:blipFill>
        <p:spPr>
          <a:xfrm>
            <a:off x="340519" y="1881187"/>
            <a:ext cx="3843654" cy="1578769"/>
          </a:xfrm>
          <a:prstGeom prst="rect">
            <a:avLst/>
          </a:prstGeom>
        </p:spPr>
      </p:pic>
      <p:pic>
        <p:nvPicPr>
          <p:cNvPr id="7" name="Image 5" descr="preencoded.png"/>
          <p:cNvPicPr>
            <a:picLocks noChangeAspect="1"/>
          </p:cNvPicPr>
          <p:nvPr/>
        </p:nvPicPr>
        <p:blipFill>
          <a:blip r:embed="rId8"/>
          <a:stretch>
            <a:fillRect/>
          </a:stretch>
        </p:blipFill>
        <p:spPr>
          <a:xfrm>
            <a:off x="464344" y="2005012"/>
            <a:ext cx="309563" cy="309563"/>
          </a:xfrm>
          <a:prstGeom prst="rect">
            <a:avLst/>
          </a:prstGeom>
        </p:spPr>
      </p:pic>
      <p:pic>
        <p:nvPicPr>
          <p:cNvPr id="8" name="Image 6" descr="preencoded.png"/>
          <p:cNvPicPr>
            <a:picLocks noChangeAspect="1"/>
          </p:cNvPicPr>
          <p:nvPr/>
        </p:nvPicPr>
        <p:blipFill>
          <a:blip r:embed="rId9"/>
          <a:stretch>
            <a:fillRect/>
          </a:stretch>
        </p:blipFill>
        <p:spPr>
          <a:xfrm>
            <a:off x="564952" y="2097881"/>
            <a:ext cx="108347" cy="123825"/>
          </a:xfrm>
          <a:prstGeom prst="rect">
            <a:avLst/>
          </a:prstGeom>
        </p:spPr>
      </p:pic>
      <p:pic>
        <p:nvPicPr>
          <p:cNvPr id="9" name="Image 7" descr="preencoded.png"/>
          <p:cNvPicPr>
            <a:picLocks noChangeAspect="1"/>
          </p:cNvPicPr>
          <p:nvPr/>
        </p:nvPicPr>
        <p:blipFill>
          <a:blip r:embed="rId10"/>
          <a:stretch>
            <a:fillRect/>
          </a:stretch>
        </p:blipFill>
        <p:spPr>
          <a:xfrm>
            <a:off x="653951" y="2902744"/>
            <a:ext cx="185738" cy="247650"/>
          </a:xfrm>
          <a:prstGeom prst="rect">
            <a:avLst/>
          </a:prstGeom>
        </p:spPr>
      </p:pic>
      <p:pic>
        <p:nvPicPr>
          <p:cNvPr id="10" name="Image 8" descr="preencoded.png"/>
          <p:cNvPicPr>
            <a:picLocks noChangeAspect="1"/>
          </p:cNvPicPr>
          <p:nvPr/>
        </p:nvPicPr>
        <p:blipFill>
          <a:blip r:embed="rId11"/>
          <a:stretch>
            <a:fillRect/>
          </a:stretch>
        </p:blipFill>
        <p:spPr>
          <a:xfrm>
            <a:off x="1237767" y="3057525"/>
            <a:ext cx="108347" cy="123825"/>
          </a:xfrm>
          <a:prstGeom prst="rect">
            <a:avLst/>
          </a:prstGeom>
        </p:spPr>
      </p:pic>
      <p:pic>
        <p:nvPicPr>
          <p:cNvPr id="11" name="Image 9" descr="preencoded.png"/>
          <p:cNvPicPr>
            <a:picLocks noChangeAspect="1"/>
          </p:cNvPicPr>
          <p:nvPr/>
        </p:nvPicPr>
        <p:blipFill>
          <a:blip r:embed="rId12"/>
          <a:stretch>
            <a:fillRect/>
          </a:stretch>
        </p:blipFill>
        <p:spPr>
          <a:xfrm>
            <a:off x="1744191" y="2902744"/>
            <a:ext cx="185738" cy="247650"/>
          </a:xfrm>
          <a:prstGeom prst="rect">
            <a:avLst/>
          </a:prstGeom>
        </p:spPr>
      </p:pic>
      <p:pic>
        <p:nvPicPr>
          <p:cNvPr id="12" name="Image 10" descr="preencoded.png"/>
          <p:cNvPicPr>
            <a:picLocks noChangeAspect="1"/>
          </p:cNvPicPr>
          <p:nvPr/>
        </p:nvPicPr>
        <p:blipFill>
          <a:blip r:embed="rId11"/>
          <a:stretch>
            <a:fillRect/>
          </a:stretch>
        </p:blipFill>
        <p:spPr>
          <a:xfrm>
            <a:off x="2328007" y="3057525"/>
            <a:ext cx="108347" cy="123825"/>
          </a:xfrm>
          <a:prstGeom prst="rect">
            <a:avLst/>
          </a:prstGeom>
        </p:spPr>
      </p:pic>
      <p:pic>
        <p:nvPicPr>
          <p:cNvPr id="13" name="Image 11" descr="preencoded.png"/>
          <p:cNvPicPr>
            <a:picLocks noChangeAspect="1"/>
          </p:cNvPicPr>
          <p:nvPr/>
        </p:nvPicPr>
        <p:blipFill>
          <a:blip r:embed="rId13"/>
          <a:stretch>
            <a:fillRect/>
          </a:stretch>
        </p:blipFill>
        <p:spPr>
          <a:xfrm>
            <a:off x="2780258" y="2902744"/>
            <a:ext cx="185738" cy="247650"/>
          </a:xfrm>
          <a:prstGeom prst="rect">
            <a:avLst/>
          </a:prstGeom>
        </p:spPr>
      </p:pic>
      <p:pic>
        <p:nvPicPr>
          <p:cNvPr id="14" name="Image 12" descr="preencoded.png"/>
          <p:cNvPicPr>
            <a:picLocks noChangeAspect="1"/>
          </p:cNvPicPr>
          <p:nvPr/>
        </p:nvPicPr>
        <p:blipFill>
          <a:blip r:embed="rId11"/>
          <a:stretch>
            <a:fillRect/>
          </a:stretch>
        </p:blipFill>
        <p:spPr>
          <a:xfrm>
            <a:off x="3309900" y="3057525"/>
            <a:ext cx="108347" cy="123825"/>
          </a:xfrm>
          <a:prstGeom prst="rect">
            <a:avLst/>
          </a:prstGeom>
        </p:spPr>
      </p:pic>
      <p:pic>
        <p:nvPicPr>
          <p:cNvPr id="15" name="Image 13" descr="preencoded.png"/>
          <p:cNvPicPr>
            <a:picLocks noChangeAspect="1"/>
          </p:cNvPicPr>
          <p:nvPr/>
        </p:nvPicPr>
        <p:blipFill>
          <a:blip r:embed="rId14"/>
          <a:stretch>
            <a:fillRect/>
          </a:stretch>
        </p:blipFill>
        <p:spPr>
          <a:xfrm>
            <a:off x="3727326" y="2902744"/>
            <a:ext cx="232172" cy="247650"/>
          </a:xfrm>
          <a:prstGeom prst="rect">
            <a:avLst/>
          </a:prstGeom>
        </p:spPr>
      </p:pic>
      <p:pic>
        <p:nvPicPr>
          <p:cNvPr id="16" name="Image 14" descr="preencoded.png"/>
          <p:cNvPicPr>
            <a:picLocks noChangeAspect="1"/>
          </p:cNvPicPr>
          <p:nvPr/>
        </p:nvPicPr>
        <p:blipFill>
          <a:blip r:embed="rId15"/>
          <a:stretch>
            <a:fillRect/>
          </a:stretch>
        </p:blipFill>
        <p:spPr>
          <a:xfrm>
            <a:off x="4798219" y="2438400"/>
            <a:ext cx="309563" cy="309563"/>
          </a:xfrm>
          <a:prstGeom prst="rect">
            <a:avLst/>
          </a:prstGeom>
        </p:spPr>
      </p:pic>
      <p:pic>
        <p:nvPicPr>
          <p:cNvPr id="17" name="Image 15" descr="preencoded.png"/>
          <p:cNvPicPr>
            <a:picLocks noChangeAspect="1"/>
          </p:cNvPicPr>
          <p:nvPr/>
        </p:nvPicPr>
        <p:blipFill>
          <a:blip r:embed="rId16"/>
          <a:stretch>
            <a:fillRect/>
          </a:stretch>
        </p:blipFill>
        <p:spPr>
          <a:xfrm>
            <a:off x="4891088" y="2531269"/>
            <a:ext cx="123825" cy="123825"/>
          </a:xfrm>
          <a:prstGeom prst="rect">
            <a:avLst/>
          </a:prstGeom>
        </p:spPr>
      </p:pic>
      <p:pic>
        <p:nvPicPr>
          <p:cNvPr id="18" name="Image 16" descr="preencoded.png"/>
          <p:cNvPicPr>
            <a:picLocks noChangeAspect="1"/>
          </p:cNvPicPr>
          <p:nvPr/>
        </p:nvPicPr>
        <p:blipFill>
          <a:blip r:embed="rId17"/>
          <a:stretch>
            <a:fillRect/>
          </a:stretch>
        </p:blipFill>
        <p:spPr>
          <a:xfrm>
            <a:off x="5721828" y="1881187"/>
            <a:ext cx="3843654" cy="1578769"/>
          </a:xfrm>
          <a:prstGeom prst="rect">
            <a:avLst/>
          </a:prstGeom>
        </p:spPr>
      </p:pic>
      <p:pic>
        <p:nvPicPr>
          <p:cNvPr id="19" name="Image 17" descr="preencoded.png"/>
          <p:cNvPicPr>
            <a:picLocks noChangeAspect="1"/>
          </p:cNvPicPr>
          <p:nvPr/>
        </p:nvPicPr>
        <p:blipFill>
          <a:blip r:embed="rId18"/>
          <a:stretch>
            <a:fillRect/>
          </a:stretch>
        </p:blipFill>
        <p:spPr>
          <a:xfrm>
            <a:off x="5845652" y="2005012"/>
            <a:ext cx="309563" cy="309563"/>
          </a:xfrm>
          <a:prstGeom prst="rect">
            <a:avLst/>
          </a:prstGeom>
        </p:spPr>
      </p:pic>
      <p:pic>
        <p:nvPicPr>
          <p:cNvPr id="20" name="Image 18" descr="preencoded.png"/>
          <p:cNvPicPr>
            <a:picLocks noChangeAspect="1"/>
          </p:cNvPicPr>
          <p:nvPr/>
        </p:nvPicPr>
        <p:blipFill>
          <a:blip r:embed="rId19"/>
          <a:stretch>
            <a:fillRect/>
          </a:stretch>
        </p:blipFill>
        <p:spPr>
          <a:xfrm>
            <a:off x="5946260" y="2097881"/>
            <a:ext cx="108347" cy="123825"/>
          </a:xfrm>
          <a:prstGeom prst="rect">
            <a:avLst/>
          </a:prstGeom>
        </p:spPr>
      </p:pic>
      <p:pic>
        <p:nvPicPr>
          <p:cNvPr id="21" name="Image 19" descr="preencoded.png"/>
          <p:cNvPicPr>
            <a:picLocks noChangeAspect="1"/>
          </p:cNvPicPr>
          <p:nvPr/>
        </p:nvPicPr>
        <p:blipFill>
          <a:blip r:embed="rId20"/>
          <a:stretch>
            <a:fillRect/>
          </a:stretch>
        </p:blipFill>
        <p:spPr>
          <a:xfrm>
            <a:off x="5981086" y="2902744"/>
            <a:ext cx="185738" cy="247650"/>
          </a:xfrm>
          <a:prstGeom prst="rect">
            <a:avLst/>
          </a:prstGeom>
        </p:spPr>
      </p:pic>
      <p:pic>
        <p:nvPicPr>
          <p:cNvPr id="22" name="Image 20" descr="preencoded.png"/>
          <p:cNvPicPr>
            <a:picLocks noChangeAspect="1"/>
          </p:cNvPicPr>
          <p:nvPr/>
        </p:nvPicPr>
        <p:blipFill>
          <a:blip r:embed="rId21"/>
          <a:stretch>
            <a:fillRect/>
          </a:stretch>
        </p:blipFill>
        <p:spPr>
          <a:xfrm>
            <a:off x="6528745" y="3057525"/>
            <a:ext cx="108347" cy="123825"/>
          </a:xfrm>
          <a:prstGeom prst="rect">
            <a:avLst/>
          </a:prstGeom>
        </p:spPr>
      </p:pic>
      <p:pic>
        <p:nvPicPr>
          <p:cNvPr id="23" name="Image 21" descr="preencoded.png"/>
          <p:cNvPicPr>
            <a:picLocks noChangeAspect="1"/>
          </p:cNvPicPr>
          <p:nvPr/>
        </p:nvPicPr>
        <p:blipFill>
          <a:blip r:embed="rId14"/>
          <a:stretch>
            <a:fillRect/>
          </a:stretch>
        </p:blipFill>
        <p:spPr>
          <a:xfrm>
            <a:off x="6964189" y="2902744"/>
            <a:ext cx="232172" cy="247650"/>
          </a:xfrm>
          <a:prstGeom prst="rect">
            <a:avLst/>
          </a:prstGeom>
        </p:spPr>
      </p:pic>
      <p:pic>
        <p:nvPicPr>
          <p:cNvPr id="24" name="Image 22" descr="preencoded.png"/>
          <p:cNvPicPr>
            <a:picLocks noChangeAspect="1"/>
          </p:cNvPicPr>
          <p:nvPr/>
        </p:nvPicPr>
        <p:blipFill>
          <a:blip r:embed="rId21"/>
          <a:stretch>
            <a:fillRect/>
          </a:stretch>
        </p:blipFill>
        <p:spPr>
          <a:xfrm>
            <a:off x="7523457" y="3057525"/>
            <a:ext cx="108347" cy="123825"/>
          </a:xfrm>
          <a:prstGeom prst="rect">
            <a:avLst/>
          </a:prstGeom>
        </p:spPr>
      </p:pic>
      <p:pic>
        <p:nvPicPr>
          <p:cNvPr id="25" name="Image 23" descr="preencoded.png"/>
          <p:cNvPicPr>
            <a:picLocks noChangeAspect="1"/>
          </p:cNvPicPr>
          <p:nvPr/>
        </p:nvPicPr>
        <p:blipFill>
          <a:blip r:embed="rId13"/>
          <a:stretch>
            <a:fillRect/>
          </a:stretch>
        </p:blipFill>
        <p:spPr>
          <a:xfrm>
            <a:off x="7993726" y="2902744"/>
            <a:ext cx="185738" cy="247650"/>
          </a:xfrm>
          <a:prstGeom prst="rect">
            <a:avLst/>
          </a:prstGeom>
        </p:spPr>
      </p:pic>
      <p:pic>
        <p:nvPicPr>
          <p:cNvPr id="26" name="Image 24" descr="preencoded.png"/>
          <p:cNvPicPr>
            <a:picLocks noChangeAspect="1"/>
          </p:cNvPicPr>
          <p:nvPr/>
        </p:nvPicPr>
        <p:blipFill>
          <a:blip r:embed="rId21"/>
          <a:stretch>
            <a:fillRect/>
          </a:stretch>
        </p:blipFill>
        <p:spPr>
          <a:xfrm>
            <a:off x="8541386" y="3057525"/>
            <a:ext cx="108347" cy="123825"/>
          </a:xfrm>
          <a:prstGeom prst="rect">
            <a:avLst/>
          </a:prstGeom>
        </p:spPr>
      </p:pic>
      <p:pic>
        <p:nvPicPr>
          <p:cNvPr id="27" name="Image 25" descr="preencoded.png"/>
          <p:cNvPicPr>
            <a:picLocks noChangeAspect="1"/>
          </p:cNvPicPr>
          <p:nvPr/>
        </p:nvPicPr>
        <p:blipFill>
          <a:blip r:embed="rId12"/>
          <a:stretch>
            <a:fillRect/>
          </a:stretch>
        </p:blipFill>
        <p:spPr>
          <a:xfrm>
            <a:off x="9065828" y="2902744"/>
            <a:ext cx="185738" cy="247650"/>
          </a:xfrm>
          <a:prstGeom prst="rect">
            <a:avLst/>
          </a:prstGeom>
        </p:spPr>
      </p:pic>
      <p:pic>
        <p:nvPicPr>
          <p:cNvPr id="28" name="Image 26" descr="preencoded.png"/>
          <p:cNvPicPr>
            <a:picLocks noChangeAspect="1"/>
          </p:cNvPicPr>
          <p:nvPr/>
        </p:nvPicPr>
        <p:blipFill>
          <a:blip r:embed="rId22"/>
          <a:stretch>
            <a:fillRect/>
          </a:stretch>
        </p:blipFill>
        <p:spPr>
          <a:xfrm>
            <a:off x="185738" y="3800475"/>
            <a:ext cx="9534525" cy="1888331"/>
          </a:xfrm>
          <a:prstGeom prst="rect">
            <a:avLst/>
          </a:prstGeom>
        </p:spPr>
      </p:pic>
      <p:pic>
        <p:nvPicPr>
          <p:cNvPr id="29" name="Image 27" descr="preencoded.png"/>
          <p:cNvPicPr>
            <a:picLocks noChangeAspect="1"/>
          </p:cNvPicPr>
          <p:nvPr/>
        </p:nvPicPr>
        <p:blipFill>
          <a:blip r:embed="rId23"/>
          <a:stretch>
            <a:fillRect/>
          </a:stretch>
        </p:blipFill>
        <p:spPr>
          <a:xfrm>
            <a:off x="340519" y="3978473"/>
            <a:ext cx="185738" cy="185738"/>
          </a:xfrm>
          <a:prstGeom prst="rect">
            <a:avLst/>
          </a:prstGeom>
        </p:spPr>
      </p:pic>
      <p:pic>
        <p:nvPicPr>
          <p:cNvPr id="30" name="Image 28" descr="preencoded.png"/>
          <p:cNvPicPr>
            <a:picLocks noChangeAspect="1"/>
          </p:cNvPicPr>
          <p:nvPr/>
        </p:nvPicPr>
        <p:blipFill>
          <a:blip r:embed="rId24"/>
          <a:stretch>
            <a:fillRect/>
          </a:stretch>
        </p:blipFill>
        <p:spPr>
          <a:xfrm>
            <a:off x="340519" y="4326731"/>
            <a:ext cx="2992357" cy="1207294"/>
          </a:xfrm>
          <a:prstGeom prst="rect">
            <a:avLst/>
          </a:prstGeom>
        </p:spPr>
      </p:pic>
      <p:pic>
        <p:nvPicPr>
          <p:cNvPr id="31" name="Image 29" descr="preencoded.png"/>
          <p:cNvPicPr>
            <a:picLocks noChangeAspect="1"/>
          </p:cNvPicPr>
          <p:nvPr/>
        </p:nvPicPr>
        <p:blipFill>
          <a:blip r:embed="rId25"/>
          <a:stretch>
            <a:fillRect/>
          </a:stretch>
        </p:blipFill>
        <p:spPr>
          <a:xfrm>
            <a:off x="464344" y="4450556"/>
            <a:ext cx="185738" cy="247650"/>
          </a:xfrm>
          <a:prstGeom prst="rect">
            <a:avLst/>
          </a:prstGeom>
        </p:spPr>
      </p:pic>
      <p:pic>
        <p:nvPicPr>
          <p:cNvPr id="32" name="Image 30" descr="preencoded.png"/>
          <p:cNvPicPr>
            <a:picLocks noChangeAspect="1"/>
          </p:cNvPicPr>
          <p:nvPr/>
        </p:nvPicPr>
        <p:blipFill>
          <a:blip r:embed="rId26"/>
          <a:stretch>
            <a:fillRect/>
          </a:stretch>
        </p:blipFill>
        <p:spPr>
          <a:xfrm>
            <a:off x="3456701" y="4326731"/>
            <a:ext cx="2992478" cy="1207294"/>
          </a:xfrm>
          <a:prstGeom prst="rect">
            <a:avLst/>
          </a:prstGeom>
        </p:spPr>
      </p:pic>
      <p:pic>
        <p:nvPicPr>
          <p:cNvPr id="33" name="Image 31" descr="preencoded.png"/>
          <p:cNvPicPr>
            <a:picLocks noChangeAspect="1"/>
          </p:cNvPicPr>
          <p:nvPr/>
        </p:nvPicPr>
        <p:blipFill>
          <a:blip r:embed="rId27"/>
          <a:stretch>
            <a:fillRect/>
          </a:stretch>
        </p:blipFill>
        <p:spPr>
          <a:xfrm>
            <a:off x="3580526" y="4450556"/>
            <a:ext cx="232172" cy="247650"/>
          </a:xfrm>
          <a:prstGeom prst="rect">
            <a:avLst/>
          </a:prstGeom>
        </p:spPr>
      </p:pic>
      <p:pic>
        <p:nvPicPr>
          <p:cNvPr id="34" name="Image 32" descr="preencoded.png"/>
          <p:cNvPicPr>
            <a:picLocks noChangeAspect="1"/>
          </p:cNvPicPr>
          <p:nvPr/>
        </p:nvPicPr>
        <p:blipFill>
          <a:blip r:embed="rId28"/>
          <a:stretch>
            <a:fillRect/>
          </a:stretch>
        </p:blipFill>
        <p:spPr>
          <a:xfrm>
            <a:off x="6573004" y="4326731"/>
            <a:ext cx="2992357" cy="1207294"/>
          </a:xfrm>
          <a:prstGeom prst="rect">
            <a:avLst/>
          </a:prstGeom>
        </p:spPr>
      </p:pic>
      <p:pic>
        <p:nvPicPr>
          <p:cNvPr id="35" name="Image 33" descr="preencoded.png"/>
          <p:cNvPicPr>
            <a:picLocks noChangeAspect="1"/>
          </p:cNvPicPr>
          <p:nvPr/>
        </p:nvPicPr>
        <p:blipFill>
          <a:blip r:embed="rId29"/>
          <a:stretch>
            <a:fillRect/>
          </a:stretch>
        </p:blipFill>
        <p:spPr>
          <a:xfrm>
            <a:off x="6696828" y="4450556"/>
            <a:ext cx="139303" cy="247650"/>
          </a:xfrm>
          <a:prstGeom prst="rect">
            <a:avLst/>
          </a:prstGeom>
        </p:spPr>
      </p:pic>
      <p:pic>
        <p:nvPicPr>
          <p:cNvPr id="36" name="Image 34" descr="preencoded.png"/>
          <p:cNvPicPr>
            <a:picLocks noChangeAspect="1"/>
          </p:cNvPicPr>
          <p:nvPr/>
        </p:nvPicPr>
        <p:blipFill>
          <a:blip r:embed="rId30"/>
          <a:stretch>
            <a:fillRect/>
          </a:stretch>
        </p:blipFill>
        <p:spPr>
          <a:xfrm>
            <a:off x="0" y="6153150"/>
            <a:ext cx="9906000" cy="61913"/>
          </a:xfrm>
          <a:prstGeom prst="rect">
            <a:avLst/>
          </a:prstGeom>
        </p:spPr>
      </p:pic>
      <p:sp>
        <p:nvSpPr>
          <p:cNvPr id="37"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CNN 학습 과정과 주요 요소</a:t>
            </a:r>
            <a:endParaRPr lang="en-US" sz="1828" dirty="0"/>
          </a:p>
        </p:txBody>
      </p:sp>
      <p:sp>
        <p:nvSpPr>
          <p:cNvPr id="38" name="Text 1"/>
          <p:cNvSpPr/>
          <p:nvPr/>
        </p:nvSpPr>
        <p:spPr>
          <a:xfrm>
            <a:off x="588169" y="1509713"/>
            <a:ext cx="9224963"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CNN 학습 과정</a:t>
            </a:r>
            <a:endParaRPr lang="en-US" sz="1463" dirty="0"/>
          </a:p>
        </p:txBody>
      </p:sp>
      <p:sp>
        <p:nvSpPr>
          <p:cNvPr id="39" name="Text 2"/>
          <p:cNvSpPr/>
          <p:nvPr/>
        </p:nvSpPr>
        <p:spPr>
          <a:xfrm>
            <a:off x="866775" y="2051447"/>
            <a:ext cx="1866662"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Roboto" pitchFamily="34" charset="0"/>
                <a:ea typeface="Roboto" pitchFamily="34" charset="-122"/>
                <a:cs typeface="Roboto" pitchFamily="34" charset="-120"/>
              </a:rPr>
              <a:t>순전파 (Forward Pass)</a:t>
            </a:r>
            <a:endParaRPr lang="en-US" sz="1219" dirty="0"/>
          </a:p>
        </p:txBody>
      </p:sp>
      <p:sp>
        <p:nvSpPr>
          <p:cNvPr id="40" name="Text 3"/>
          <p:cNvSpPr/>
          <p:nvPr/>
        </p:nvSpPr>
        <p:spPr>
          <a:xfrm>
            <a:off x="464344" y="2407444"/>
            <a:ext cx="3596004"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입력 이미지가 다음 계층을 거쳐 특징을 추출하고 최종 예측을 생성합니다.</a:t>
            </a:r>
            <a:endParaRPr lang="en-US" sz="975" dirty="0"/>
          </a:p>
        </p:txBody>
      </p:sp>
      <p:sp>
        <p:nvSpPr>
          <p:cNvPr id="41" name="Text 4"/>
          <p:cNvSpPr/>
          <p:nvPr/>
        </p:nvSpPr>
        <p:spPr>
          <a:xfrm>
            <a:off x="407849" y="3181350"/>
            <a:ext cx="677942"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입력 이미지</a:t>
            </a:r>
            <a:endParaRPr lang="en-US" sz="853" dirty="0"/>
          </a:p>
        </p:txBody>
      </p:sp>
      <p:sp>
        <p:nvSpPr>
          <p:cNvPr id="42" name="Text 5"/>
          <p:cNvSpPr/>
          <p:nvPr/>
        </p:nvSpPr>
        <p:spPr>
          <a:xfrm>
            <a:off x="1498089" y="3181350"/>
            <a:ext cx="677942"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합성곱 계층</a:t>
            </a:r>
            <a:endParaRPr lang="en-US" sz="853" dirty="0"/>
          </a:p>
        </p:txBody>
      </p:sp>
      <p:sp>
        <p:nvSpPr>
          <p:cNvPr id="43" name="Text 6"/>
          <p:cNvSpPr/>
          <p:nvPr/>
        </p:nvSpPr>
        <p:spPr>
          <a:xfrm>
            <a:off x="2599164" y="3181350"/>
            <a:ext cx="547926"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풀링 계층</a:t>
            </a:r>
            <a:endParaRPr lang="en-US" sz="853" dirty="0"/>
          </a:p>
        </p:txBody>
      </p:sp>
      <p:sp>
        <p:nvSpPr>
          <p:cNvPr id="44" name="Text 7"/>
          <p:cNvSpPr/>
          <p:nvPr/>
        </p:nvSpPr>
        <p:spPr>
          <a:xfrm>
            <a:off x="3583379" y="3181350"/>
            <a:ext cx="520065"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완전연결</a:t>
            </a:r>
            <a:endParaRPr lang="en-US" sz="853" dirty="0"/>
          </a:p>
        </p:txBody>
      </p:sp>
      <p:sp>
        <p:nvSpPr>
          <p:cNvPr id="45" name="Text 8"/>
          <p:cNvSpPr/>
          <p:nvPr/>
        </p:nvSpPr>
        <p:spPr>
          <a:xfrm>
            <a:off x="4670525" y="2809875"/>
            <a:ext cx="677942"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오차 역전파</a:t>
            </a:r>
            <a:endParaRPr lang="en-US" sz="853" dirty="0"/>
          </a:p>
        </p:txBody>
      </p:sp>
      <p:sp>
        <p:nvSpPr>
          <p:cNvPr id="46" name="Text 9"/>
          <p:cNvSpPr/>
          <p:nvPr/>
        </p:nvSpPr>
        <p:spPr>
          <a:xfrm>
            <a:off x="6248084" y="2051447"/>
            <a:ext cx="2145268" cy="216694"/>
          </a:xfrm>
          <a:prstGeom prst="rect">
            <a:avLst/>
          </a:prstGeom>
          <a:noFill/>
          <a:ln/>
        </p:spPr>
        <p:txBody>
          <a:bodyPr wrap="square" lIns="0" tIns="0" rIns="0" bIns="0" rtlCol="0" anchor="t"/>
          <a:lstStyle/>
          <a:p>
            <a:pPr>
              <a:lnSpc>
                <a:spcPts val="1706"/>
              </a:lnSpc>
            </a:pPr>
            <a:r>
              <a:rPr lang="en-US" sz="1219" b="1" dirty="0">
                <a:solidFill>
                  <a:srgbClr val="C2410C"/>
                </a:solidFill>
                <a:latin typeface="Roboto" pitchFamily="34" charset="0"/>
                <a:ea typeface="Roboto" pitchFamily="34" charset="-122"/>
                <a:cs typeface="Roboto" pitchFamily="34" charset="-120"/>
              </a:rPr>
              <a:t>역전파 (Backpropagation)</a:t>
            </a:r>
            <a:endParaRPr lang="en-US" sz="1219" dirty="0"/>
          </a:p>
        </p:txBody>
      </p:sp>
      <p:sp>
        <p:nvSpPr>
          <p:cNvPr id="47" name="Text 10"/>
          <p:cNvSpPr/>
          <p:nvPr/>
        </p:nvSpPr>
        <p:spPr>
          <a:xfrm>
            <a:off x="5845653" y="2407444"/>
            <a:ext cx="3596004"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예측값과 실제값의 차이를 손실함수로 계산하고, 오차를 네트워크 뒤에서 앞으로 전파하여 가중치를 업데이트합니다.</a:t>
            </a:r>
            <a:endParaRPr lang="en-US" sz="975" dirty="0"/>
          </a:p>
        </p:txBody>
      </p:sp>
      <p:sp>
        <p:nvSpPr>
          <p:cNvPr id="48" name="Text 11"/>
          <p:cNvSpPr/>
          <p:nvPr/>
        </p:nvSpPr>
        <p:spPr>
          <a:xfrm>
            <a:off x="5799992" y="3181350"/>
            <a:ext cx="547926"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손실 함수</a:t>
            </a:r>
            <a:endParaRPr lang="en-US" sz="853" dirty="0"/>
          </a:p>
        </p:txBody>
      </p:sp>
      <p:sp>
        <p:nvSpPr>
          <p:cNvPr id="49" name="Text 12"/>
          <p:cNvSpPr/>
          <p:nvPr/>
        </p:nvSpPr>
        <p:spPr>
          <a:xfrm>
            <a:off x="6820242" y="3181350"/>
            <a:ext cx="520065"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완전연결</a:t>
            </a:r>
            <a:endParaRPr lang="en-US" sz="853" dirty="0"/>
          </a:p>
        </p:txBody>
      </p:sp>
      <p:sp>
        <p:nvSpPr>
          <p:cNvPr id="50" name="Text 13"/>
          <p:cNvSpPr/>
          <p:nvPr/>
        </p:nvSpPr>
        <p:spPr>
          <a:xfrm>
            <a:off x="7812632" y="3181350"/>
            <a:ext cx="547926"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풀링 계층</a:t>
            </a:r>
            <a:endParaRPr lang="en-US" sz="853" dirty="0"/>
          </a:p>
        </p:txBody>
      </p:sp>
      <p:sp>
        <p:nvSpPr>
          <p:cNvPr id="51" name="Text 14"/>
          <p:cNvSpPr/>
          <p:nvPr/>
        </p:nvSpPr>
        <p:spPr>
          <a:xfrm>
            <a:off x="8819726" y="3181350"/>
            <a:ext cx="677942"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합성곱 계층</a:t>
            </a:r>
            <a:endParaRPr lang="en-US" sz="853" dirty="0"/>
          </a:p>
        </p:txBody>
      </p:sp>
      <p:sp>
        <p:nvSpPr>
          <p:cNvPr id="52" name="Text 15"/>
          <p:cNvSpPr/>
          <p:nvPr/>
        </p:nvSpPr>
        <p:spPr>
          <a:xfrm>
            <a:off x="588169" y="3955256"/>
            <a:ext cx="9224963"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성능 향상 주요 요소</a:t>
            </a:r>
            <a:endParaRPr lang="en-US" sz="1463" dirty="0"/>
          </a:p>
        </p:txBody>
      </p:sp>
      <p:sp>
        <p:nvSpPr>
          <p:cNvPr id="53" name="Text 16"/>
          <p:cNvSpPr/>
          <p:nvPr/>
        </p:nvSpPr>
        <p:spPr>
          <a:xfrm>
            <a:off x="742950" y="4466034"/>
            <a:ext cx="872966"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데이터 증강</a:t>
            </a:r>
            <a:endParaRPr lang="en-US" sz="1097" dirty="0"/>
          </a:p>
        </p:txBody>
      </p:sp>
      <p:sp>
        <p:nvSpPr>
          <p:cNvPr id="54" name="Text 17"/>
          <p:cNvSpPr/>
          <p:nvPr/>
        </p:nvSpPr>
        <p:spPr>
          <a:xfrm>
            <a:off x="464344" y="4791075"/>
            <a:ext cx="2744707"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이미지 회전, 좌우 반전, 노이즈 추가 등을 통해 훈련 데이터의 양을 인위적으로 늘려 모델의 일반화 능력을 향상시킵니다. 이는 과적합을 방지하고 모델이 다양한 조건의 이미지에 강건하게 반응하도록 돕습니다.</a:t>
            </a:r>
            <a:endParaRPr lang="en-US" sz="853" dirty="0"/>
          </a:p>
        </p:txBody>
      </p:sp>
      <p:sp>
        <p:nvSpPr>
          <p:cNvPr id="55" name="Text 18"/>
          <p:cNvSpPr/>
          <p:nvPr/>
        </p:nvSpPr>
        <p:spPr>
          <a:xfrm>
            <a:off x="3905567" y="4466034"/>
            <a:ext cx="872966"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배치 정규화</a:t>
            </a:r>
            <a:endParaRPr lang="en-US" sz="1097" dirty="0"/>
          </a:p>
        </p:txBody>
      </p:sp>
      <p:sp>
        <p:nvSpPr>
          <p:cNvPr id="56" name="Text 19"/>
          <p:cNvSpPr/>
          <p:nvPr/>
        </p:nvSpPr>
        <p:spPr>
          <a:xfrm>
            <a:off x="3580526" y="4791075"/>
            <a:ext cx="2744828"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학습 과정에서 내부 공변량 변화(internal covariate shift)를 완화하여 학습의 안정성을 높이고 수렴 속도를 가속화합니다. 각 미니배치의 입력을 정규화하여 일관된 분포로 만들어줍니다.</a:t>
            </a:r>
            <a:endParaRPr lang="en-US" sz="853" dirty="0"/>
          </a:p>
        </p:txBody>
      </p:sp>
      <p:sp>
        <p:nvSpPr>
          <p:cNvPr id="57" name="Text 20"/>
          <p:cNvSpPr/>
          <p:nvPr/>
        </p:nvSpPr>
        <p:spPr>
          <a:xfrm>
            <a:off x="6929000" y="4466034"/>
            <a:ext cx="872966"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활성화 함수</a:t>
            </a:r>
            <a:endParaRPr lang="en-US" sz="1097" dirty="0"/>
          </a:p>
        </p:txBody>
      </p:sp>
      <p:sp>
        <p:nvSpPr>
          <p:cNvPr id="58" name="Text 21"/>
          <p:cNvSpPr/>
          <p:nvPr/>
        </p:nvSpPr>
        <p:spPr>
          <a:xfrm>
            <a:off x="6696829" y="4791075"/>
            <a:ext cx="2744707"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ReLU(Rectified Linear Unit)와 같은 비선형 함수를 합성곱 계층 뒤에 적용하여 모델이 복잡한 패턴을 학습할 수 있도록 비선형성을 부여합니다. ReLU는 입력이 0보다 크면 그대로 출력하고, 0 이하이면 0을 반환하는 함수입니다.</a:t>
            </a:r>
            <a:endParaRPr lang="en-US" sz="853"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3FCC6E-E129-5A83-2107-A18E9D468096}"/>
              </a:ext>
            </a:extLst>
          </p:cNvPr>
          <p:cNvSpPr>
            <a:spLocks noGrp="1"/>
          </p:cNvSpPr>
          <p:nvPr>
            <p:ph type="title"/>
          </p:nvPr>
        </p:nvSpPr>
        <p:spPr/>
        <p:txBody>
          <a:bodyPr/>
          <a:lstStyle/>
          <a:p>
            <a:r>
              <a:rPr lang="ko-KR" altLang="en-US" dirty="0"/>
              <a:t>스마트 시티 기술 적용 사례</a:t>
            </a:r>
          </a:p>
        </p:txBody>
      </p:sp>
      <p:sp>
        <p:nvSpPr>
          <p:cNvPr id="3" name="내용 개체 틀 2">
            <a:extLst>
              <a:ext uri="{FF2B5EF4-FFF2-40B4-BE49-F238E27FC236}">
                <a16:creationId xmlns:a16="http://schemas.microsoft.com/office/drawing/2014/main" id="{2397280A-43E1-7DFA-5A30-9607951F5E4C}"/>
              </a:ext>
            </a:extLst>
          </p:cNvPr>
          <p:cNvSpPr>
            <a:spLocks noGrp="1"/>
          </p:cNvSpPr>
          <p:nvPr>
            <p:ph idx="1"/>
          </p:nvPr>
        </p:nvSpPr>
        <p:spPr/>
        <p:txBody>
          <a:bodyPr/>
          <a:lstStyle/>
          <a:p>
            <a:r>
              <a:rPr lang="ko-KR" altLang="en-US" dirty="0"/>
              <a:t>세종시 스마트 도로 서비스 및 보행자 안전 서비스 구축</a:t>
            </a:r>
          </a:p>
        </p:txBody>
      </p:sp>
      <p:pic>
        <p:nvPicPr>
          <p:cNvPr id="5" name="그림 4">
            <a:extLst>
              <a:ext uri="{FF2B5EF4-FFF2-40B4-BE49-F238E27FC236}">
                <a16:creationId xmlns:a16="http://schemas.microsoft.com/office/drawing/2014/main" id="{97734ADA-CE37-7692-96B7-B3C7384C7F43}"/>
              </a:ext>
            </a:extLst>
          </p:cNvPr>
          <p:cNvPicPr>
            <a:picLocks noChangeAspect="1"/>
          </p:cNvPicPr>
          <p:nvPr/>
        </p:nvPicPr>
        <p:blipFill>
          <a:blip r:embed="rId2"/>
          <a:stretch>
            <a:fillRect/>
          </a:stretch>
        </p:blipFill>
        <p:spPr>
          <a:xfrm>
            <a:off x="1459665" y="1674724"/>
            <a:ext cx="7046825" cy="4226566"/>
          </a:xfrm>
          <a:prstGeom prst="rect">
            <a:avLst/>
          </a:prstGeom>
        </p:spPr>
      </p:pic>
    </p:spTree>
    <p:extLst>
      <p:ext uri="{BB962C8B-B14F-4D97-AF65-F5344CB8AC3E}">
        <p14:creationId xmlns:p14="http://schemas.microsoft.com/office/powerpoint/2010/main" val="266640415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586538"/>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581525" cy="2724150"/>
          </a:xfrm>
          <a:prstGeom prst="rect">
            <a:avLst/>
          </a:prstGeom>
        </p:spPr>
      </p:pic>
      <p:pic>
        <p:nvPicPr>
          <p:cNvPr id="5" name="Image 3" descr="preencoded.png"/>
          <p:cNvPicPr>
            <a:picLocks noChangeAspect="1"/>
          </p:cNvPicPr>
          <p:nvPr/>
        </p:nvPicPr>
        <p:blipFill>
          <a:blip r:embed="rId6"/>
          <a:stretch>
            <a:fillRect/>
          </a:stretch>
        </p:blipFill>
        <p:spPr>
          <a:xfrm>
            <a:off x="433387" y="1625798"/>
            <a:ext cx="185738" cy="185738"/>
          </a:xfrm>
          <a:prstGeom prst="rect">
            <a:avLst/>
          </a:prstGeom>
        </p:spPr>
      </p:pic>
      <p:pic>
        <p:nvPicPr>
          <p:cNvPr id="6" name="Image 4" descr="preencoded.png"/>
          <p:cNvPicPr>
            <a:picLocks noChangeAspect="1"/>
          </p:cNvPicPr>
          <p:nvPr/>
        </p:nvPicPr>
        <p:blipFill>
          <a:blip r:embed="rId7"/>
          <a:stretch>
            <a:fillRect/>
          </a:stretch>
        </p:blipFill>
        <p:spPr>
          <a:xfrm>
            <a:off x="433388" y="3150394"/>
            <a:ext cx="4210050" cy="804863"/>
          </a:xfrm>
          <a:prstGeom prst="rect">
            <a:avLst/>
          </a:prstGeom>
        </p:spPr>
      </p:pic>
      <p:pic>
        <p:nvPicPr>
          <p:cNvPr id="7" name="Image 5" descr="preencoded.png"/>
          <p:cNvPicPr>
            <a:picLocks noChangeAspect="1"/>
          </p:cNvPicPr>
          <p:nvPr/>
        </p:nvPicPr>
        <p:blipFill>
          <a:blip r:embed="rId8"/>
          <a:stretch>
            <a:fillRect/>
          </a:stretch>
        </p:blipFill>
        <p:spPr>
          <a:xfrm>
            <a:off x="557212" y="3297436"/>
            <a:ext cx="92869" cy="123825"/>
          </a:xfrm>
          <a:prstGeom prst="rect">
            <a:avLst/>
          </a:prstGeom>
        </p:spPr>
      </p:pic>
      <p:pic>
        <p:nvPicPr>
          <p:cNvPr id="8" name="Image 6" descr="preencoded.png"/>
          <p:cNvPicPr>
            <a:picLocks noChangeAspect="1"/>
          </p:cNvPicPr>
          <p:nvPr/>
        </p:nvPicPr>
        <p:blipFill>
          <a:blip r:embed="rId9"/>
          <a:stretch>
            <a:fillRect/>
          </a:stretch>
        </p:blipFill>
        <p:spPr>
          <a:xfrm>
            <a:off x="247650" y="4326731"/>
            <a:ext cx="4581525" cy="2538413"/>
          </a:xfrm>
          <a:prstGeom prst="rect">
            <a:avLst/>
          </a:prstGeom>
        </p:spPr>
      </p:pic>
      <p:pic>
        <p:nvPicPr>
          <p:cNvPr id="9" name="Image 7" descr="preencoded.png"/>
          <p:cNvPicPr>
            <a:picLocks noChangeAspect="1"/>
          </p:cNvPicPr>
          <p:nvPr/>
        </p:nvPicPr>
        <p:blipFill>
          <a:blip r:embed="rId10"/>
          <a:stretch>
            <a:fillRect/>
          </a:stretch>
        </p:blipFill>
        <p:spPr>
          <a:xfrm>
            <a:off x="433387" y="4535686"/>
            <a:ext cx="185738" cy="185738"/>
          </a:xfrm>
          <a:prstGeom prst="rect">
            <a:avLst/>
          </a:prstGeom>
        </p:spPr>
      </p:pic>
      <p:pic>
        <p:nvPicPr>
          <p:cNvPr id="10" name="Image 8" descr="preencoded.png"/>
          <p:cNvPicPr>
            <a:picLocks noChangeAspect="1"/>
          </p:cNvPicPr>
          <p:nvPr/>
        </p:nvPicPr>
        <p:blipFill>
          <a:blip r:embed="rId11"/>
          <a:stretch>
            <a:fillRect/>
          </a:stretch>
        </p:blipFill>
        <p:spPr>
          <a:xfrm>
            <a:off x="433387" y="4883944"/>
            <a:ext cx="2043113" cy="835819"/>
          </a:xfrm>
          <a:prstGeom prst="rect">
            <a:avLst/>
          </a:prstGeom>
        </p:spPr>
      </p:pic>
      <p:pic>
        <p:nvPicPr>
          <p:cNvPr id="11" name="Image 9" descr="preencoded.png"/>
          <p:cNvPicPr>
            <a:picLocks noChangeAspect="1"/>
          </p:cNvPicPr>
          <p:nvPr/>
        </p:nvPicPr>
        <p:blipFill>
          <a:blip r:embed="rId12"/>
          <a:stretch>
            <a:fillRect/>
          </a:stretch>
        </p:blipFill>
        <p:spPr>
          <a:xfrm>
            <a:off x="557213" y="5007769"/>
            <a:ext cx="177998" cy="216694"/>
          </a:xfrm>
          <a:prstGeom prst="rect">
            <a:avLst/>
          </a:prstGeom>
        </p:spPr>
      </p:pic>
      <p:pic>
        <p:nvPicPr>
          <p:cNvPr id="12" name="Image 10" descr="preencoded.png"/>
          <p:cNvPicPr>
            <a:picLocks noChangeAspect="1"/>
          </p:cNvPicPr>
          <p:nvPr/>
        </p:nvPicPr>
        <p:blipFill>
          <a:blip r:embed="rId13"/>
          <a:stretch>
            <a:fillRect/>
          </a:stretch>
        </p:blipFill>
        <p:spPr>
          <a:xfrm>
            <a:off x="2600325" y="4883944"/>
            <a:ext cx="2043113" cy="835819"/>
          </a:xfrm>
          <a:prstGeom prst="rect">
            <a:avLst/>
          </a:prstGeom>
        </p:spPr>
      </p:pic>
      <p:pic>
        <p:nvPicPr>
          <p:cNvPr id="13" name="Image 11" descr="preencoded.png"/>
          <p:cNvPicPr>
            <a:picLocks noChangeAspect="1"/>
          </p:cNvPicPr>
          <p:nvPr/>
        </p:nvPicPr>
        <p:blipFill>
          <a:blip r:embed="rId14"/>
          <a:stretch>
            <a:fillRect/>
          </a:stretch>
        </p:blipFill>
        <p:spPr>
          <a:xfrm>
            <a:off x="2724150" y="5007769"/>
            <a:ext cx="154781" cy="216694"/>
          </a:xfrm>
          <a:prstGeom prst="rect">
            <a:avLst/>
          </a:prstGeom>
        </p:spPr>
      </p:pic>
      <p:pic>
        <p:nvPicPr>
          <p:cNvPr id="14" name="Image 12" descr="preencoded.png"/>
          <p:cNvPicPr>
            <a:picLocks noChangeAspect="1"/>
          </p:cNvPicPr>
          <p:nvPr/>
        </p:nvPicPr>
        <p:blipFill>
          <a:blip r:embed="rId15"/>
          <a:stretch>
            <a:fillRect/>
          </a:stretch>
        </p:blipFill>
        <p:spPr>
          <a:xfrm>
            <a:off x="433387" y="5843587"/>
            <a:ext cx="2043113" cy="681038"/>
          </a:xfrm>
          <a:prstGeom prst="rect">
            <a:avLst/>
          </a:prstGeom>
        </p:spPr>
      </p:pic>
      <p:pic>
        <p:nvPicPr>
          <p:cNvPr id="15" name="Image 13" descr="preencoded.png"/>
          <p:cNvPicPr>
            <a:picLocks noChangeAspect="1"/>
          </p:cNvPicPr>
          <p:nvPr/>
        </p:nvPicPr>
        <p:blipFill>
          <a:blip r:embed="rId16"/>
          <a:stretch>
            <a:fillRect/>
          </a:stretch>
        </p:blipFill>
        <p:spPr>
          <a:xfrm>
            <a:off x="557213" y="5967412"/>
            <a:ext cx="139303" cy="216694"/>
          </a:xfrm>
          <a:prstGeom prst="rect">
            <a:avLst/>
          </a:prstGeom>
        </p:spPr>
      </p:pic>
      <p:pic>
        <p:nvPicPr>
          <p:cNvPr id="16" name="Image 14" descr="preencoded.png"/>
          <p:cNvPicPr>
            <a:picLocks noChangeAspect="1"/>
          </p:cNvPicPr>
          <p:nvPr/>
        </p:nvPicPr>
        <p:blipFill>
          <a:blip r:embed="rId17"/>
          <a:stretch>
            <a:fillRect/>
          </a:stretch>
        </p:blipFill>
        <p:spPr>
          <a:xfrm>
            <a:off x="2600325" y="5843587"/>
            <a:ext cx="2043113" cy="681038"/>
          </a:xfrm>
          <a:prstGeom prst="rect">
            <a:avLst/>
          </a:prstGeom>
        </p:spPr>
      </p:pic>
      <p:pic>
        <p:nvPicPr>
          <p:cNvPr id="17" name="Image 15" descr="preencoded.png"/>
          <p:cNvPicPr>
            <a:picLocks noChangeAspect="1"/>
          </p:cNvPicPr>
          <p:nvPr/>
        </p:nvPicPr>
        <p:blipFill>
          <a:blip r:embed="rId18"/>
          <a:stretch>
            <a:fillRect/>
          </a:stretch>
        </p:blipFill>
        <p:spPr>
          <a:xfrm>
            <a:off x="2724150" y="5967412"/>
            <a:ext cx="139303" cy="216694"/>
          </a:xfrm>
          <a:prstGeom prst="rect">
            <a:avLst/>
          </a:prstGeom>
        </p:spPr>
      </p:pic>
      <p:pic>
        <p:nvPicPr>
          <p:cNvPr id="18" name="Image 16" descr="preencoded.png"/>
          <p:cNvPicPr>
            <a:picLocks noChangeAspect="1"/>
          </p:cNvPicPr>
          <p:nvPr/>
        </p:nvPicPr>
        <p:blipFill>
          <a:blip r:embed="rId19"/>
          <a:stretch>
            <a:fillRect/>
          </a:stretch>
        </p:blipFill>
        <p:spPr>
          <a:xfrm>
            <a:off x="5076825" y="1416844"/>
            <a:ext cx="4581525" cy="2662238"/>
          </a:xfrm>
          <a:prstGeom prst="rect">
            <a:avLst/>
          </a:prstGeom>
        </p:spPr>
      </p:pic>
      <p:pic>
        <p:nvPicPr>
          <p:cNvPr id="19" name="Image 17" descr="preencoded.png"/>
          <p:cNvPicPr>
            <a:picLocks noChangeAspect="1"/>
          </p:cNvPicPr>
          <p:nvPr/>
        </p:nvPicPr>
        <p:blipFill>
          <a:blip r:embed="rId20"/>
          <a:stretch>
            <a:fillRect/>
          </a:stretch>
        </p:blipFill>
        <p:spPr>
          <a:xfrm>
            <a:off x="5262562" y="1625798"/>
            <a:ext cx="185738" cy="185738"/>
          </a:xfrm>
          <a:prstGeom prst="rect">
            <a:avLst/>
          </a:prstGeom>
        </p:spPr>
      </p:pic>
      <p:pic>
        <p:nvPicPr>
          <p:cNvPr id="20" name="Image 18" descr="preencoded.png"/>
          <p:cNvPicPr>
            <a:picLocks noChangeAspect="1"/>
          </p:cNvPicPr>
          <p:nvPr/>
        </p:nvPicPr>
        <p:blipFill>
          <a:blip r:embed="rId21"/>
          <a:stretch>
            <a:fillRect/>
          </a:stretch>
        </p:blipFill>
        <p:spPr>
          <a:xfrm>
            <a:off x="5262563" y="3111698"/>
            <a:ext cx="123825" cy="123825"/>
          </a:xfrm>
          <a:prstGeom prst="rect">
            <a:avLst/>
          </a:prstGeom>
        </p:spPr>
      </p:pic>
      <p:pic>
        <p:nvPicPr>
          <p:cNvPr id="21" name="Image 19" descr="preencoded.png"/>
          <p:cNvPicPr>
            <a:picLocks noChangeAspect="1"/>
          </p:cNvPicPr>
          <p:nvPr/>
        </p:nvPicPr>
        <p:blipFill>
          <a:blip r:embed="rId22"/>
          <a:stretch>
            <a:fillRect/>
          </a:stretch>
        </p:blipFill>
        <p:spPr>
          <a:xfrm>
            <a:off x="5262563" y="3545086"/>
            <a:ext cx="123825" cy="123825"/>
          </a:xfrm>
          <a:prstGeom prst="rect">
            <a:avLst/>
          </a:prstGeom>
        </p:spPr>
      </p:pic>
      <p:pic>
        <p:nvPicPr>
          <p:cNvPr id="22" name="Image 20" descr="preencoded.png"/>
          <p:cNvPicPr>
            <a:picLocks noChangeAspect="1"/>
          </p:cNvPicPr>
          <p:nvPr/>
        </p:nvPicPr>
        <p:blipFill>
          <a:blip r:embed="rId23"/>
          <a:stretch>
            <a:fillRect/>
          </a:stretch>
        </p:blipFill>
        <p:spPr>
          <a:xfrm>
            <a:off x="7924800" y="2438400"/>
            <a:ext cx="990600" cy="990600"/>
          </a:xfrm>
          <a:prstGeom prst="rect">
            <a:avLst/>
          </a:prstGeom>
        </p:spPr>
      </p:pic>
      <p:pic>
        <p:nvPicPr>
          <p:cNvPr id="23" name="Image 21" descr="preencoded.png"/>
          <p:cNvPicPr>
            <a:picLocks noChangeAspect="1"/>
          </p:cNvPicPr>
          <p:nvPr/>
        </p:nvPicPr>
        <p:blipFill>
          <a:blip r:embed="rId24"/>
          <a:stretch>
            <a:fillRect/>
          </a:stretch>
        </p:blipFill>
        <p:spPr>
          <a:xfrm>
            <a:off x="5076825" y="4264819"/>
            <a:ext cx="4581525" cy="2600325"/>
          </a:xfrm>
          <a:prstGeom prst="rect">
            <a:avLst/>
          </a:prstGeom>
        </p:spPr>
      </p:pic>
      <p:pic>
        <p:nvPicPr>
          <p:cNvPr id="24" name="Image 22" descr="preencoded.png"/>
          <p:cNvPicPr>
            <a:picLocks noChangeAspect="1"/>
          </p:cNvPicPr>
          <p:nvPr/>
        </p:nvPicPr>
        <p:blipFill>
          <a:blip r:embed="rId25"/>
          <a:stretch>
            <a:fillRect/>
          </a:stretch>
        </p:blipFill>
        <p:spPr>
          <a:xfrm>
            <a:off x="5262562" y="4473773"/>
            <a:ext cx="232172" cy="185738"/>
          </a:xfrm>
          <a:prstGeom prst="rect">
            <a:avLst/>
          </a:prstGeom>
        </p:spPr>
      </p:pic>
      <p:pic>
        <p:nvPicPr>
          <p:cNvPr id="25" name="Image 23" descr="preencoded.png"/>
          <p:cNvPicPr>
            <a:picLocks noChangeAspect="1"/>
          </p:cNvPicPr>
          <p:nvPr/>
        </p:nvPicPr>
        <p:blipFill>
          <a:blip r:embed="rId26"/>
          <a:stretch>
            <a:fillRect/>
          </a:stretch>
        </p:blipFill>
        <p:spPr>
          <a:xfrm>
            <a:off x="5262563" y="4822031"/>
            <a:ext cx="4210050" cy="309563"/>
          </a:xfrm>
          <a:prstGeom prst="rect">
            <a:avLst/>
          </a:prstGeom>
        </p:spPr>
      </p:pic>
      <p:pic>
        <p:nvPicPr>
          <p:cNvPr id="26" name="Image 24" descr="preencoded.png"/>
          <p:cNvPicPr>
            <a:picLocks noChangeAspect="1"/>
          </p:cNvPicPr>
          <p:nvPr/>
        </p:nvPicPr>
        <p:blipFill>
          <a:blip r:embed="rId27"/>
          <a:stretch>
            <a:fillRect/>
          </a:stretch>
        </p:blipFill>
        <p:spPr>
          <a:xfrm>
            <a:off x="5262563" y="4822031"/>
            <a:ext cx="1438136" cy="309563"/>
          </a:xfrm>
          <a:prstGeom prst="rect">
            <a:avLst/>
          </a:prstGeom>
        </p:spPr>
      </p:pic>
      <p:pic>
        <p:nvPicPr>
          <p:cNvPr id="27" name="Image 25" descr="preencoded.png"/>
          <p:cNvPicPr>
            <a:picLocks noChangeAspect="1"/>
          </p:cNvPicPr>
          <p:nvPr/>
        </p:nvPicPr>
        <p:blipFill>
          <a:blip r:embed="rId28"/>
          <a:stretch>
            <a:fillRect/>
          </a:stretch>
        </p:blipFill>
        <p:spPr>
          <a:xfrm>
            <a:off x="6700698" y="4822031"/>
            <a:ext cx="1307418" cy="309563"/>
          </a:xfrm>
          <a:prstGeom prst="rect">
            <a:avLst/>
          </a:prstGeom>
        </p:spPr>
      </p:pic>
      <p:pic>
        <p:nvPicPr>
          <p:cNvPr id="28" name="Image 26" descr="preencoded.png"/>
          <p:cNvPicPr>
            <a:picLocks noChangeAspect="1"/>
          </p:cNvPicPr>
          <p:nvPr/>
        </p:nvPicPr>
        <p:blipFill>
          <a:blip r:embed="rId29"/>
          <a:stretch>
            <a:fillRect/>
          </a:stretch>
        </p:blipFill>
        <p:spPr>
          <a:xfrm>
            <a:off x="8008116" y="4822031"/>
            <a:ext cx="627469" cy="309563"/>
          </a:xfrm>
          <a:prstGeom prst="rect">
            <a:avLst/>
          </a:prstGeom>
        </p:spPr>
      </p:pic>
      <p:pic>
        <p:nvPicPr>
          <p:cNvPr id="29" name="Image 27" descr="preencoded.png"/>
          <p:cNvPicPr>
            <a:picLocks noChangeAspect="1"/>
          </p:cNvPicPr>
          <p:nvPr/>
        </p:nvPicPr>
        <p:blipFill>
          <a:blip r:embed="rId30"/>
          <a:stretch>
            <a:fillRect/>
          </a:stretch>
        </p:blipFill>
        <p:spPr>
          <a:xfrm>
            <a:off x="8635585" y="4822031"/>
            <a:ext cx="837028" cy="309563"/>
          </a:xfrm>
          <a:prstGeom prst="rect">
            <a:avLst/>
          </a:prstGeom>
        </p:spPr>
      </p:pic>
      <p:pic>
        <p:nvPicPr>
          <p:cNvPr id="30" name="Image 28" descr="preencoded.png"/>
          <p:cNvPicPr>
            <a:picLocks noChangeAspect="1"/>
          </p:cNvPicPr>
          <p:nvPr/>
        </p:nvPicPr>
        <p:blipFill>
          <a:blip r:embed="rId31"/>
          <a:stretch>
            <a:fillRect/>
          </a:stretch>
        </p:blipFill>
        <p:spPr>
          <a:xfrm>
            <a:off x="5262563" y="5131594"/>
            <a:ext cx="1438136" cy="309563"/>
          </a:xfrm>
          <a:prstGeom prst="rect">
            <a:avLst/>
          </a:prstGeom>
        </p:spPr>
      </p:pic>
      <p:pic>
        <p:nvPicPr>
          <p:cNvPr id="31" name="Image 29" descr="preencoded.png"/>
          <p:cNvPicPr>
            <a:picLocks noChangeAspect="1"/>
          </p:cNvPicPr>
          <p:nvPr/>
        </p:nvPicPr>
        <p:blipFill>
          <a:blip r:embed="rId32"/>
          <a:stretch>
            <a:fillRect/>
          </a:stretch>
        </p:blipFill>
        <p:spPr>
          <a:xfrm>
            <a:off x="6700698" y="5131594"/>
            <a:ext cx="1307418" cy="309563"/>
          </a:xfrm>
          <a:prstGeom prst="rect">
            <a:avLst/>
          </a:prstGeom>
        </p:spPr>
      </p:pic>
      <p:pic>
        <p:nvPicPr>
          <p:cNvPr id="32" name="Image 30" descr="preencoded.png"/>
          <p:cNvPicPr>
            <a:picLocks noChangeAspect="1"/>
          </p:cNvPicPr>
          <p:nvPr/>
        </p:nvPicPr>
        <p:blipFill>
          <a:blip r:embed="rId29"/>
          <a:stretch>
            <a:fillRect/>
          </a:stretch>
        </p:blipFill>
        <p:spPr>
          <a:xfrm>
            <a:off x="8008116" y="5131594"/>
            <a:ext cx="627469" cy="309563"/>
          </a:xfrm>
          <a:prstGeom prst="rect">
            <a:avLst/>
          </a:prstGeom>
        </p:spPr>
      </p:pic>
      <p:pic>
        <p:nvPicPr>
          <p:cNvPr id="33" name="Image 31" descr="preencoded.png"/>
          <p:cNvPicPr>
            <a:picLocks noChangeAspect="1"/>
          </p:cNvPicPr>
          <p:nvPr/>
        </p:nvPicPr>
        <p:blipFill>
          <a:blip r:embed="rId33"/>
          <a:stretch>
            <a:fillRect/>
          </a:stretch>
        </p:blipFill>
        <p:spPr>
          <a:xfrm>
            <a:off x="8635585" y="5131594"/>
            <a:ext cx="837028" cy="309563"/>
          </a:xfrm>
          <a:prstGeom prst="rect">
            <a:avLst/>
          </a:prstGeom>
        </p:spPr>
      </p:pic>
      <p:pic>
        <p:nvPicPr>
          <p:cNvPr id="34" name="Image 32" descr="preencoded.png"/>
          <p:cNvPicPr>
            <a:picLocks noChangeAspect="1"/>
          </p:cNvPicPr>
          <p:nvPr/>
        </p:nvPicPr>
        <p:blipFill>
          <a:blip r:embed="rId34"/>
          <a:stretch>
            <a:fillRect/>
          </a:stretch>
        </p:blipFill>
        <p:spPr>
          <a:xfrm>
            <a:off x="5262563" y="5441156"/>
            <a:ext cx="4210050" cy="309563"/>
          </a:xfrm>
          <a:prstGeom prst="rect">
            <a:avLst/>
          </a:prstGeom>
        </p:spPr>
      </p:pic>
      <p:pic>
        <p:nvPicPr>
          <p:cNvPr id="35" name="Image 33" descr="preencoded.png"/>
          <p:cNvPicPr>
            <a:picLocks noChangeAspect="1"/>
          </p:cNvPicPr>
          <p:nvPr/>
        </p:nvPicPr>
        <p:blipFill>
          <a:blip r:embed="rId31"/>
          <a:stretch>
            <a:fillRect/>
          </a:stretch>
        </p:blipFill>
        <p:spPr>
          <a:xfrm>
            <a:off x="5262563" y="5441156"/>
            <a:ext cx="1438136" cy="309563"/>
          </a:xfrm>
          <a:prstGeom prst="rect">
            <a:avLst/>
          </a:prstGeom>
        </p:spPr>
      </p:pic>
      <p:pic>
        <p:nvPicPr>
          <p:cNvPr id="36" name="Image 34" descr="preencoded.png"/>
          <p:cNvPicPr>
            <a:picLocks noChangeAspect="1"/>
          </p:cNvPicPr>
          <p:nvPr/>
        </p:nvPicPr>
        <p:blipFill>
          <a:blip r:embed="rId35"/>
          <a:stretch>
            <a:fillRect/>
          </a:stretch>
        </p:blipFill>
        <p:spPr>
          <a:xfrm>
            <a:off x="6700698" y="5441156"/>
            <a:ext cx="1307418" cy="309563"/>
          </a:xfrm>
          <a:prstGeom prst="rect">
            <a:avLst/>
          </a:prstGeom>
        </p:spPr>
      </p:pic>
      <p:pic>
        <p:nvPicPr>
          <p:cNvPr id="37" name="Image 35" descr="preencoded.png"/>
          <p:cNvPicPr>
            <a:picLocks noChangeAspect="1"/>
          </p:cNvPicPr>
          <p:nvPr/>
        </p:nvPicPr>
        <p:blipFill>
          <a:blip r:embed="rId36"/>
          <a:stretch>
            <a:fillRect/>
          </a:stretch>
        </p:blipFill>
        <p:spPr>
          <a:xfrm>
            <a:off x="8008116" y="5441156"/>
            <a:ext cx="627469" cy="309563"/>
          </a:xfrm>
          <a:prstGeom prst="rect">
            <a:avLst/>
          </a:prstGeom>
        </p:spPr>
      </p:pic>
      <p:pic>
        <p:nvPicPr>
          <p:cNvPr id="38" name="Image 36" descr="preencoded.png"/>
          <p:cNvPicPr>
            <a:picLocks noChangeAspect="1"/>
          </p:cNvPicPr>
          <p:nvPr/>
        </p:nvPicPr>
        <p:blipFill>
          <a:blip r:embed="rId37"/>
          <a:stretch>
            <a:fillRect/>
          </a:stretch>
        </p:blipFill>
        <p:spPr>
          <a:xfrm>
            <a:off x="8635585" y="5441156"/>
            <a:ext cx="837028" cy="309563"/>
          </a:xfrm>
          <a:prstGeom prst="rect">
            <a:avLst/>
          </a:prstGeom>
        </p:spPr>
      </p:pic>
      <p:pic>
        <p:nvPicPr>
          <p:cNvPr id="39" name="Image 37" descr="preencoded.png"/>
          <p:cNvPicPr>
            <a:picLocks noChangeAspect="1"/>
          </p:cNvPicPr>
          <p:nvPr/>
        </p:nvPicPr>
        <p:blipFill>
          <a:blip r:embed="rId38"/>
          <a:stretch>
            <a:fillRect/>
          </a:stretch>
        </p:blipFill>
        <p:spPr>
          <a:xfrm>
            <a:off x="5262563" y="5750719"/>
            <a:ext cx="1438136" cy="309563"/>
          </a:xfrm>
          <a:prstGeom prst="rect">
            <a:avLst/>
          </a:prstGeom>
        </p:spPr>
      </p:pic>
      <p:pic>
        <p:nvPicPr>
          <p:cNvPr id="40" name="Image 38" descr="preencoded.png"/>
          <p:cNvPicPr>
            <a:picLocks noChangeAspect="1"/>
          </p:cNvPicPr>
          <p:nvPr/>
        </p:nvPicPr>
        <p:blipFill>
          <a:blip r:embed="rId39"/>
          <a:stretch>
            <a:fillRect/>
          </a:stretch>
        </p:blipFill>
        <p:spPr>
          <a:xfrm>
            <a:off x="6700698" y="5750719"/>
            <a:ext cx="1307418" cy="309563"/>
          </a:xfrm>
          <a:prstGeom prst="rect">
            <a:avLst/>
          </a:prstGeom>
        </p:spPr>
      </p:pic>
      <p:pic>
        <p:nvPicPr>
          <p:cNvPr id="41" name="Image 39" descr="preencoded.png"/>
          <p:cNvPicPr>
            <a:picLocks noChangeAspect="1"/>
          </p:cNvPicPr>
          <p:nvPr/>
        </p:nvPicPr>
        <p:blipFill>
          <a:blip r:embed="rId40"/>
          <a:stretch>
            <a:fillRect/>
          </a:stretch>
        </p:blipFill>
        <p:spPr>
          <a:xfrm>
            <a:off x="8008116" y="5750719"/>
            <a:ext cx="627469" cy="309563"/>
          </a:xfrm>
          <a:prstGeom prst="rect">
            <a:avLst/>
          </a:prstGeom>
        </p:spPr>
      </p:pic>
      <p:pic>
        <p:nvPicPr>
          <p:cNvPr id="42" name="Image 40" descr="preencoded.png"/>
          <p:cNvPicPr>
            <a:picLocks noChangeAspect="1"/>
          </p:cNvPicPr>
          <p:nvPr/>
        </p:nvPicPr>
        <p:blipFill>
          <a:blip r:embed="rId41"/>
          <a:stretch>
            <a:fillRect/>
          </a:stretch>
        </p:blipFill>
        <p:spPr>
          <a:xfrm>
            <a:off x="8635585" y="5750719"/>
            <a:ext cx="837028" cy="309563"/>
          </a:xfrm>
          <a:prstGeom prst="rect">
            <a:avLst/>
          </a:prstGeom>
        </p:spPr>
      </p:pic>
      <p:pic>
        <p:nvPicPr>
          <p:cNvPr id="43" name="Image 41" descr="preencoded.png"/>
          <p:cNvPicPr>
            <a:picLocks noChangeAspect="1"/>
          </p:cNvPicPr>
          <p:nvPr/>
        </p:nvPicPr>
        <p:blipFill>
          <a:blip r:embed="rId42"/>
          <a:stretch>
            <a:fillRect/>
          </a:stretch>
        </p:blipFill>
        <p:spPr>
          <a:xfrm>
            <a:off x="5262563" y="6184106"/>
            <a:ext cx="4210050" cy="495300"/>
          </a:xfrm>
          <a:prstGeom prst="rect">
            <a:avLst/>
          </a:prstGeom>
        </p:spPr>
      </p:pic>
      <p:pic>
        <p:nvPicPr>
          <p:cNvPr id="44" name="Image 42" descr="preencoded.png"/>
          <p:cNvPicPr>
            <a:picLocks noChangeAspect="1"/>
          </p:cNvPicPr>
          <p:nvPr/>
        </p:nvPicPr>
        <p:blipFill>
          <a:blip r:embed="rId43"/>
          <a:stretch>
            <a:fillRect/>
          </a:stretch>
        </p:blipFill>
        <p:spPr>
          <a:xfrm>
            <a:off x="5293521" y="6292453"/>
            <a:ext cx="85130" cy="108347"/>
          </a:xfrm>
          <a:prstGeom prst="rect">
            <a:avLst/>
          </a:prstGeom>
        </p:spPr>
      </p:pic>
      <p:pic>
        <p:nvPicPr>
          <p:cNvPr id="45" name="Image 43" descr="preencoded.png"/>
          <p:cNvPicPr>
            <a:picLocks noChangeAspect="1"/>
          </p:cNvPicPr>
          <p:nvPr/>
        </p:nvPicPr>
        <p:blipFill>
          <a:blip r:embed="rId44"/>
          <a:stretch>
            <a:fillRect/>
          </a:stretch>
        </p:blipFill>
        <p:spPr>
          <a:xfrm>
            <a:off x="0" y="7732514"/>
            <a:ext cx="9906000" cy="61913"/>
          </a:xfrm>
          <a:prstGeom prst="rect">
            <a:avLst/>
          </a:prstGeom>
        </p:spPr>
      </p:pic>
      <p:sp>
        <p:nvSpPr>
          <p:cNvPr id="46"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YOLO(Object Detection) 개요</a:t>
            </a:r>
            <a:endParaRPr lang="en-US" sz="1828" dirty="0"/>
          </a:p>
        </p:txBody>
      </p:sp>
      <p:sp>
        <p:nvSpPr>
          <p:cNvPr id="47" name="Text 1"/>
          <p:cNvSpPr/>
          <p:nvPr/>
        </p:nvSpPr>
        <p:spPr>
          <a:xfrm>
            <a:off x="681038" y="1602581"/>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YOLO 알고리즘의 특성</a:t>
            </a:r>
            <a:endParaRPr lang="en-US" sz="1463" dirty="0"/>
          </a:p>
        </p:txBody>
      </p:sp>
      <p:sp>
        <p:nvSpPr>
          <p:cNvPr id="48" name="Text 2"/>
          <p:cNvSpPr/>
          <p:nvPr/>
        </p:nvSpPr>
        <p:spPr>
          <a:xfrm>
            <a:off x="433388" y="1974056"/>
            <a:ext cx="4210050" cy="371475"/>
          </a:xfrm>
          <a:prstGeom prst="rect">
            <a:avLst/>
          </a:prstGeom>
          <a:noFill/>
          <a:ln/>
        </p:spPr>
        <p:txBody>
          <a:bodyPr wrap="square" lIns="0" tIns="0" rIns="0" bIns="0" rtlCol="0" anchor="t"/>
          <a:lstStyle/>
          <a:p>
            <a:pPr>
              <a:lnSpc>
                <a:spcPts val="1463"/>
              </a:lnSpc>
            </a:pPr>
            <a:r>
              <a:rPr lang="en-US" sz="975" b="1" dirty="0">
                <a:solidFill>
                  <a:srgbClr val="FFA500"/>
                </a:solidFill>
                <a:latin typeface="Roboto" pitchFamily="34" charset="0"/>
                <a:ea typeface="Roboto" pitchFamily="34" charset="-122"/>
                <a:cs typeface="Roboto" pitchFamily="34" charset="-120"/>
              </a:rPr>
              <a:t>YOLO(You Only Look Once)</a:t>
            </a:r>
            <a:r>
              <a:rPr lang="en-US" sz="975" dirty="0">
                <a:solidFill>
                  <a:srgbClr val="374151"/>
                </a:solidFill>
                <a:latin typeface="Roboto" pitchFamily="34" charset="0"/>
                <a:ea typeface="Roboto" pitchFamily="34" charset="-122"/>
                <a:cs typeface="Roboto" pitchFamily="34" charset="-120"/>
              </a:rPr>
              <a:t>는 이미지나 영상에서 객체의 위치와 종류를 동시에 예측하는 실시간 객체 검출 알고리즘입니다.</a:t>
            </a:r>
            <a:endParaRPr lang="en-US" sz="975" dirty="0"/>
          </a:p>
        </p:txBody>
      </p:sp>
      <p:sp>
        <p:nvSpPr>
          <p:cNvPr id="49" name="Text 3"/>
          <p:cNvSpPr/>
          <p:nvPr/>
        </p:nvSpPr>
        <p:spPr>
          <a:xfrm>
            <a:off x="433388" y="2469356"/>
            <a:ext cx="4210050" cy="557213"/>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YOLOv8</a:t>
            </a:r>
            <a:r>
              <a:rPr lang="en-US" sz="975" dirty="0">
                <a:solidFill>
                  <a:srgbClr val="374151"/>
                </a:solidFill>
                <a:latin typeface="Roboto" pitchFamily="34" charset="0"/>
                <a:ea typeface="Roboto" pitchFamily="34" charset="-122"/>
                <a:cs typeface="Roboto" pitchFamily="34" charset="-120"/>
              </a:rPr>
              <a:t>은 Ultralytics에서 제공하는 최신 버전으로, 단일 합성곱 신경망을 통해 이미지를 그리드로 분할하고 각 그리드에 대해 경계 상자(bounding box)와 클래스 확률을 동시에 예측합니다.</a:t>
            </a:r>
            <a:endParaRPr lang="en-US" sz="975" dirty="0"/>
          </a:p>
        </p:txBody>
      </p:sp>
      <p:sp>
        <p:nvSpPr>
          <p:cNvPr id="50" name="Text 4"/>
          <p:cNvSpPr/>
          <p:nvPr/>
        </p:nvSpPr>
        <p:spPr>
          <a:xfrm>
            <a:off x="711994" y="3274219"/>
            <a:ext cx="3962400"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이러한 </a:t>
            </a:r>
            <a:r>
              <a:rPr lang="en-US" sz="975" b="1" dirty="0">
                <a:solidFill>
                  <a:srgbClr val="374151"/>
                </a:solidFill>
                <a:latin typeface="Roboto" pitchFamily="34" charset="0"/>
                <a:ea typeface="Roboto" pitchFamily="34" charset="-122"/>
                <a:cs typeface="Roboto" pitchFamily="34" charset="-120"/>
              </a:rPr>
              <a:t>단일 단계 처리 방식</a:t>
            </a:r>
            <a:r>
              <a:rPr lang="en-US" sz="975" dirty="0">
                <a:solidFill>
                  <a:srgbClr val="374151"/>
                </a:solidFill>
                <a:latin typeface="Roboto" pitchFamily="34" charset="0"/>
                <a:ea typeface="Roboto" pitchFamily="34" charset="-122"/>
                <a:cs typeface="Roboto" pitchFamily="34" charset="-120"/>
              </a:rPr>
              <a:t>은 기존의 다단계 객체 검출 알고리즘(Faster R-CNN, SSD 등)과 달리 빠른 속도를 제공하여 실시간 응용에 적합합니다.</a:t>
            </a:r>
            <a:endParaRPr lang="en-US" sz="975" dirty="0"/>
          </a:p>
        </p:txBody>
      </p:sp>
      <p:sp>
        <p:nvSpPr>
          <p:cNvPr id="51" name="Text 5"/>
          <p:cNvSpPr/>
          <p:nvPr/>
        </p:nvSpPr>
        <p:spPr>
          <a:xfrm>
            <a:off x="681038" y="4512469"/>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YOLO의 주요 특징</a:t>
            </a:r>
            <a:endParaRPr lang="en-US" sz="1463" dirty="0"/>
          </a:p>
        </p:txBody>
      </p:sp>
      <p:sp>
        <p:nvSpPr>
          <p:cNvPr id="52" name="Text 6"/>
          <p:cNvSpPr/>
          <p:nvPr/>
        </p:nvSpPr>
        <p:spPr>
          <a:xfrm>
            <a:off x="797123" y="5023247"/>
            <a:ext cx="29718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속도</a:t>
            </a:r>
            <a:endParaRPr lang="en-US" sz="975" dirty="0"/>
          </a:p>
        </p:txBody>
      </p:sp>
      <p:sp>
        <p:nvSpPr>
          <p:cNvPr id="53" name="Text 7"/>
          <p:cNvSpPr/>
          <p:nvPr/>
        </p:nvSpPr>
        <p:spPr>
          <a:xfrm>
            <a:off x="557212" y="5286375"/>
            <a:ext cx="1795463"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단일 네트워크로 처리하여 실시간 검출 가능</a:t>
            </a:r>
            <a:endParaRPr lang="en-US" sz="853" dirty="0"/>
          </a:p>
        </p:txBody>
      </p:sp>
      <p:sp>
        <p:nvSpPr>
          <p:cNvPr id="54" name="Text 8"/>
          <p:cNvSpPr/>
          <p:nvPr/>
        </p:nvSpPr>
        <p:spPr>
          <a:xfrm>
            <a:off x="2940844" y="5023247"/>
            <a:ext cx="44577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정확도</a:t>
            </a:r>
            <a:endParaRPr lang="en-US" sz="975" dirty="0"/>
          </a:p>
        </p:txBody>
      </p:sp>
      <p:sp>
        <p:nvSpPr>
          <p:cNvPr id="55" name="Text 9"/>
          <p:cNvSpPr/>
          <p:nvPr/>
        </p:nvSpPr>
        <p:spPr>
          <a:xfrm>
            <a:off x="2724150" y="5286375"/>
            <a:ext cx="1795463"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IoU(Intersection over Union)로 성능 평가</a:t>
            </a:r>
            <a:endParaRPr lang="en-US" sz="853" dirty="0"/>
          </a:p>
        </p:txBody>
      </p:sp>
      <p:sp>
        <p:nvSpPr>
          <p:cNvPr id="56" name="Text 10"/>
          <p:cNvSpPr/>
          <p:nvPr/>
        </p:nvSpPr>
        <p:spPr>
          <a:xfrm>
            <a:off x="758428" y="5982890"/>
            <a:ext cx="29718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크기</a:t>
            </a:r>
            <a:endParaRPr lang="en-US" sz="975" dirty="0"/>
          </a:p>
        </p:txBody>
      </p:sp>
      <p:sp>
        <p:nvSpPr>
          <p:cNvPr id="57" name="Text 11"/>
          <p:cNvSpPr/>
          <p:nvPr/>
        </p:nvSpPr>
        <p:spPr>
          <a:xfrm>
            <a:off x="500845" y="6617494"/>
            <a:ext cx="2154555"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배경 및 작은 객체도 효과적 감지</a:t>
            </a:r>
            <a:endParaRPr lang="en-US" sz="853" dirty="0"/>
          </a:p>
        </p:txBody>
      </p:sp>
      <p:sp>
        <p:nvSpPr>
          <p:cNvPr id="58" name="Text 12"/>
          <p:cNvSpPr/>
          <p:nvPr/>
        </p:nvSpPr>
        <p:spPr>
          <a:xfrm>
            <a:off x="2925365" y="5982890"/>
            <a:ext cx="63150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구현 쉬움</a:t>
            </a:r>
            <a:endParaRPr lang="en-US" sz="975" dirty="0"/>
          </a:p>
        </p:txBody>
      </p:sp>
      <p:sp>
        <p:nvSpPr>
          <p:cNvPr id="59" name="Text 13"/>
          <p:cNvSpPr/>
          <p:nvPr/>
        </p:nvSpPr>
        <p:spPr>
          <a:xfrm>
            <a:off x="2667782" y="6617494"/>
            <a:ext cx="2154555"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코드 간결하고 커스텀하기 쉬움</a:t>
            </a:r>
            <a:endParaRPr lang="en-US" sz="853" dirty="0"/>
          </a:p>
        </p:txBody>
      </p:sp>
      <p:sp>
        <p:nvSpPr>
          <p:cNvPr id="60" name="Text 14"/>
          <p:cNvSpPr/>
          <p:nvPr/>
        </p:nvSpPr>
        <p:spPr>
          <a:xfrm>
            <a:off x="5510213" y="1602581"/>
            <a:ext cx="505206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IoU(Intersection over Union)</a:t>
            </a:r>
            <a:endParaRPr lang="en-US" sz="1463" dirty="0"/>
          </a:p>
        </p:txBody>
      </p:sp>
      <p:sp>
        <p:nvSpPr>
          <p:cNvPr id="61" name="Text 15"/>
          <p:cNvSpPr/>
          <p:nvPr/>
        </p:nvSpPr>
        <p:spPr>
          <a:xfrm>
            <a:off x="5262563" y="1974056"/>
            <a:ext cx="2105025"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IoU는 </a:t>
            </a:r>
            <a:r>
              <a:rPr lang="en-US" sz="975" b="1" dirty="0">
                <a:solidFill>
                  <a:srgbClr val="374151"/>
                </a:solidFill>
                <a:latin typeface="Roboto" pitchFamily="34" charset="0"/>
                <a:ea typeface="Roboto" pitchFamily="34" charset="-122"/>
                <a:cs typeface="Roboto" pitchFamily="34" charset="-120"/>
              </a:rPr>
              <a:t>예측된 경계 상자</a:t>
            </a:r>
            <a:r>
              <a:rPr lang="en-US" sz="975" dirty="0">
                <a:solidFill>
                  <a:srgbClr val="374151"/>
                </a:solidFill>
                <a:latin typeface="Roboto" pitchFamily="34" charset="0"/>
                <a:ea typeface="Roboto" pitchFamily="34" charset="-122"/>
                <a:cs typeface="Roboto" pitchFamily="34" charset="-120"/>
              </a:rPr>
              <a:t>와 </a:t>
            </a:r>
            <a:r>
              <a:rPr lang="en-US" sz="975" b="1" dirty="0">
                <a:solidFill>
                  <a:srgbClr val="374151"/>
                </a:solidFill>
                <a:latin typeface="Roboto" pitchFamily="34" charset="0"/>
                <a:ea typeface="Roboto" pitchFamily="34" charset="-122"/>
                <a:cs typeface="Roboto" pitchFamily="34" charset="-120"/>
              </a:rPr>
              <a:t>실제(ground truth) 경계 상자</a:t>
            </a:r>
            <a:r>
              <a:rPr lang="en-US" sz="975" dirty="0">
                <a:solidFill>
                  <a:srgbClr val="374151"/>
                </a:solidFill>
                <a:latin typeface="Roboto" pitchFamily="34" charset="0"/>
                <a:ea typeface="Roboto" pitchFamily="34" charset="-122"/>
                <a:cs typeface="Roboto" pitchFamily="34" charset="-120"/>
              </a:rPr>
              <a:t>의 겹치는 정도를 측정하는 지표입니다.</a:t>
            </a:r>
            <a:endParaRPr lang="en-US" sz="975" dirty="0"/>
          </a:p>
        </p:txBody>
      </p:sp>
      <p:sp>
        <p:nvSpPr>
          <p:cNvPr id="62" name="Text 16"/>
          <p:cNvSpPr/>
          <p:nvPr/>
        </p:nvSpPr>
        <p:spPr>
          <a:xfrm>
            <a:off x="5262563" y="2624138"/>
            <a:ext cx="2105025"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두 영역의 </a:t>
            </a:r>
            <a:r>
              <a:rPr lang="en-US" sz="975" b="1" dirty="0">
                <a:solidFill>
                  <a:srgbClr val="374151"/>
                </a:solidFill>
                <a:latin typeface="Roboto" pitchFamily="34" charset="0"/>
                <a:ea typeface="Roboto" pitchFamily="34" charset="-122"/>
                <a:cs typeface="Roboto" pitchFamily="34" charset="-120"/>
              </a:rPr>
              <a:t>교집합</a:t>
            </a:r>
            <a:r>
              <a:rPr lang="en-US" sz="975" dirty="0">
                <a:solidFill>
                  <a:srgbClr val="374151"/>
                </a:solidFill>
                <a:latin typeface="Roboto" pitchFamily="34" charset="0"/>
                <a:ea typeface="Roboto" pitchFamily="34" charset="-122"/>
                <a:cs typeface="Roboto" pitchFamily="34" charset="-120"/>
              </a:rPr>
              <a:t>을 </a:t>
            </a:r>
            <a:r>
              <a:rPr lang="en-US" sz="975" b="1" dirty="0">
                <a:solidFill>
                  <a:srgbClr val="374151"/>
                </a:solidFill>
                <a:latin typeface="Roboto" pitchFamily="34" charset="0"/>
                <a:ea typeface="Roboto" pitchFamily="34" charset="-122"/>
                <a:cs typeface="Roboto" pitchFamily="34" charset="-120"/>
              </a:rPr>
              <a:t>합집합</a:t>
            </a:r>
            <a:r>
              <a:rPr lang="en-US" sz="975" dirty="0">
                <a:solidFill>
                  <a:srgbClr val="374151"/>
                </a:solidFill>
                <a:latin typeface="Roboto" pitchFamily="34" charset="0"/>
                <a:ea typeface="Roboto" pitchFamily="34" charset="-122"/>
                <a:cs typeface="Roboto" pitchFamily="34" charset="-120"/>
              </a:rPr>
              <a:t>으로 나눈 값입니다.</a:t>
            </a:r>
            <a:endParaRPr lang="en-US" sz="975" dirty="0"/>
          </a:p>
        </p:txBody>
      </p:sp>
      <p:sp>
        <p:nvSpPr>
          <p:cNvPr id="63" name="Text 17"/>
          <p:cNvSpPr/>
          <p:nvPr/>
        </p:nvSpPr>
        <p:spPr>
          <a:xfrm>
            <a:off x="5448300" y="3088481"/>
            <a:ext cx="2105025"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IoU 값이 </a:t>
            </a:r>
            <a:r>
              <a:rPr lang="en-US" sz="975" b="1" dirty="0">
                <a:solidFill>
                  <a:srgbClr val="374151"/>
                </a:solidFill>
                <a:latin typeface="Roboto" pitchFamily="34" charset="0"/>
                <a:ea typeface="Roboto" pitchFamily="34" charset="-122"/>
                <a:cs typeface="Roboto" pitchFamily="34" charset="-120"/>
              </a:rPr>
              <a:t>1에 가까울수록</a:t>
            </a:r>
            <a:r>
              <a:rPr lang="en-US" sz="975" dirty="0">
                <a:solidFill>
                  <a:srgbClr val="374151"/>
                </a:solidFill>
                <a:latin typeface="Roboto" pitchFamily="34" charset="0"/>
                <a:ea typeface="Roboto" pitchFamily="34" charset="-122"/>
                <a:cs typeface="Roboto" pitchFamily="34" charset="-120"/>
              </a:rPr>
              <a:t> 정확한 검출을 의미합니다.</a:t>
            </a:r>
            <a:endParaRPr lang="en-US" sz="975" dirty="0"/>
          </a:p>
        </p:txBody>
      </p:sp>
      <p:sp>
        <p:nvSpPr>
          <p:cNvPr id="64" name="Text 18"/>
          <p:cNvSpPr/>
          <p:nvPr/>
        </p:nvSpPr>
        <p:spPr>
          <a:xfrm>
            <a:off x="5448300" y="3521869"/>
            <a:ext cx="2105025"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일반적으로 </a:t>
            </a:r>
            <a:r>
              <a:rPr lang="en-US" sz="975" b="1" dirty="0">
                <a:solidFill>
                  <a:srgbClr val="374151"/>
                </a:solidFill>
                <a:latin typeface="Roboto" pitchFamily="34" charset="0"/>
                <a:ea typeface="Roboto" pitchFamily="34" charset="-122"/>
                <a:cs typeface="Roboto" pitchFamily="34" charset="-120"/>
              </a:rPr>
              <a:t>0.5 이상</a:t>
            </a:r>
            <a:r>
              <a:rPr lang="en-US" sz="975" dirty="0">
                <a:solidFill>
                  <a:srgbClr val="374151"/>
                </a:solidFill>
                <a:latin typeface="Roboto" pitchFamily="34" charset="0"/>
                <a:ea typeface="Roboto" pitchFamily="34" charset="-122"/>
                <a:cs typeface="Roboto" pitchFamily="34" charset="-120"/>
              </a:rPr>
              <a:t>의 IoU 값을 갖는 예측을 유효한 것으로 간주합니다.</a:t>
            </a:r>
            <a:endParaRPr lang="en-US" sz="975" dirty="0"/>
          </a:p>
        </p:txBody>
      </p:sp>
      <p:sp>
        <p:nvSpPr>
          <p:cNvPr id="65" name="Text 19"/>
          <p:cNvSpPr/>
          <p:nvPr/>
        </p:nvSpPr>
        <p:spPr>
          <a:xfrm>
            <a:off x="5556647" y="4450556"/>
            <a:ext cx="505206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YOLO vs. 기존 객체 검출 방법</a:t>
            </a:r>
            <a:endParaRPr lang="en-US" sz="1463" dirty="0"/>
          </a:p>
        </p:txBody>
      </p:sp>
      <p:sp>
        <p:nvSpPr>
          <p:cNvPr id="66" name="Text 20"/>
          <p:cNvSpPr/>
          <p:nvPr/>
        </p:nvSpPr>
        <p:spPr>
          <a:xfrm>
            <a:off x="5324475" y="4822031"/>
            <a:ext cx="1438136"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검출 방식</a:t>
            </a:r>
            <a:endParaRPr lang="en-US" sz="975" dirty="0"/>
          </a:p>
        </p:txBody>
      </p:sp>
      <p:sp>
        <p:nvSpPr>
          <p:cNvPr id="67" name="Text 21"/>
          <p:cNvSpPr/>
          <p:nvPr/>
        </p:nvSpPr>
        <p:spPr>
          <a:xfrm>
            <a:off x="6762611" y="4822031"/>
            <a:ext cx="1307418"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처리 방식</a:t>
            </a:r>
            <a:endParaRPr lang="en-US" sz="975" dirty="0"/>
          </a:p>
        </p:txBody>
      </p:sp>
      <p:sp>
        <p:nvSpPr>
          <p:cNvPr id="68" name="Text 22"/>
          <p:cNvSpPr/>
          <p:nvPr/>
        </p:nvSpPr>
        <p:spPr>
          <a:xfrm>
            <a:off x="8070029" y="4822031"/>
            <a:ext cx="627469"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속도</a:t>
            </a:r>
            <a:endParaRPr lang="en-US" sz="975" dirty="0"/>
          </a:p>
        </p:txBody>
      </p:sp>
      <p:sp>
        <p:nvSpPr>
          <p:cNvPr id="69" name="Text 23"/>
          <p:cNvSpPr/>
          <p:nvPr/>
        </p:nvSpPr>
        <p:spPr>
          <a:xfrm>
            <a:off x="8697497" y="4822031"/>
            <a:ext cx="837028"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정확도</a:t>
            </a:r>
            <a:endParaRPr lang="en-US" sz="975" dirty="0"/>
          </a:p>
        </p:txBody>
      </p:sp>
      <p:sp>
        <p:nvSpPr>
          <p:cNvPr id="70" name="Text 24"/>
          <p:cNvSpPr/>
          <p:nvPr/>
        </p:nvSpPr>
        <p:spPr>
          <a:xfrm>
            <a:off x="5324475" y="5131594"/>
            <a:ext cx="1438136"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YOLO</a:t>
            </a:r>
            <a:endParaRPr lang="en-US" sz="975" dirty="0"/>
          </a:p>
        </p:txBody>
      </p:sp>
      <p:sp>
        <p:nvSpPr>
          <p:cNvPr id="71" name="Text 25"/>
          <p:cNvSpPr/>
          <p:nvPr/>
        </p:nvSpPr>
        <p:spPr>
          <a:xfrm>
            <a:off x="6762611" y="5131594"/>
            <a:ext cx="130741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단일 단계</a:t>
            </a:r>
            <a:endParaRPr lang="en-US" sz="975" dirty="0"/>
          </a:p>
        </p:txBody>
      </p:sp>
      <p:sp>
        <p:nvSpPr>
          <p:cNvPr id="72" name="Text 26"/>
          <p:cNvSpPr/>
          <p:nvPr/>
        </p:nvSpPr>
        <p:spPr>
          <a:xfrm>
            <a:off x="8070029" y="5131594"/>
            <a:ext cx="627469" cy="309563"/>
          </a:xfrm>
          <a:prstGeom prst="rect">
            <a:avLst/>
          </a:prstGeom>
          <a:noFill/>
          <a:ln/>
        </p:spPr>
        <p:txBody>
          <a:bodyPr wrap="square" lIns="0" tIns="0" rIns="0" bIns="0" rtlCol="0" anchor="t"/>
          <a:lstStyle/>
          <a:p>
            <a:pPr>
              <a:lnSpc>
                <a:spcPts val="1463"/>
              </a:lnSpc>
            </a:pPr>
            <a:r>
              <a:rPr lang="en-US" sz="975" b="1" dirty="0">
                <a:solidFill>
                  <a:srgbClr val="16A34A"/>
                </a:solidFill>
                <a:latin typeface="Roboto" pitchFamily="34" charset="0"/>
                <a:ea typeface="Roboto" pitchFamily="34" charset="-122"/>
                <a:cs typeface="Roboto" pitchFamily="34" charset="-120"/>
              </a:rPr>
              <a:t>빠름</a:t>
            </a:r>
            <a:endParaRPr lang="en-US" sz="975" dirty="0"/>
          </a:p>
        </p:txBody>
      </p:sp>
      <p:sp>
        <p:nvSpPr>
          <p:cNvPr id="73" name="Text 27"/>
          <p:cNvSpPr/>
          <p:nvPr/>
        </p:nvSpPr>
        <p:spPr>
          <a:xfrm>
            <a:off x="8697497" y="5131594"/>
            <a:ext cx="83702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적당</a:t>
            </a:r>
            <a:endParaRPr lang="en-US" sz="975" dirty="0"/>
          </a:p>
        </p:txBody>
      </p:sp>
      <p:sp>
        <p:nvSpPr>
          <p:cNvPr id="74" name="Text 28"/>
          <p:cNvSpPr/>
          <p:nvPr/>
        </p:nvSpPr>
        <p:spPr>
          <a:xfrm>
            <a:off x="5324476" y="5441156"/>
            <a:ext cx="1725762"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Faster R-CNN</a:t>
            </a:r>
            <a:endParaRPr lang="en-US" sz="975" dirty="0"/>
          </a:p>
        </p:txBody>
      </p:sp>
      <p:sp>
        <p:nvSpPr>
          <p:cNvPr id="75" name="Text 29"/>
          <p:cNvSpPr/>
          <p:nvPr/>
        </p:nvSpPr>
        <p:spPr>
          <a:xfrm>
            <a:off x="6762611" y="5441156"/>
            <a:ext cx="130741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두 단계</a:t>
            </a:r>
            <a:endParaRPr lang="en-US" sz="975" dirty="0"/>
          </a:p>
        </p:txBody>
      </p:sp>
      <p:sp>
        <p:nvSpPr>
          <p:cNvPr id="76" name="Text 30"/>
          <p:cNvSpPr/>
          <p:nvPr/>
        </p:nvSpPr>
        <p:spPr>
          <a:xfrm>
            <a:off x="8070029" y="5441156"/>
            <a:ext cx="62746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느림</a:t>
            </a:r>
            <a:endParaRPr lang="en-US" sz="975" dirty="0"/>
          </a:p>
        </p:txBody>
      </p:sp>
      <p:sp>
        <p:nvSpPr>
          <p:cNvPr id="77" name="Text 31"/>
          <p:cNvSpPr/>
          <p:nvPr/>
        </p:nvSpPr>
        <p:spPr>
          <a:xfrm>
            <a:off x="8697497" y="5441156"/>
            <a:ext cx="83702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높음</a:t>
            </a:r>
            <a:endParaRPr lang="en-US" sz="975" dirty="0"/>
          </a:p>
        </p:txBody>
      </p:sp>
      <p:sp>
        <p:nvSpPr>
          <p:cNvPr id="78" name="Text 32"/>
          <p:cNvSpPr/>
          <p:nvPr/>
        </p:nvSpPr>
        <p:spPr>
          <a:xfrm>
            <a:off x="5324475" y="5750719"/>
            <a:ext cx="1438136"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SSD</a:t>
            </a:r>
            <a:endParaRPr lang="en-US" sz="975" dirty="0"/>
          </a:p>
        </p:txBody>
      </p:sp>
      <p:sp>
        <p:nvSpPr>
          <p:cNvPr id="79" name="Text 33"/>
          <p:cNvSpPr/>
          <p:nvPr/>
        </p:nvSpPr>
        <p:spPr>
          <a:xfrm>
            <a:off x="6762611" y="5750719"/>
            <a:ext cx="130741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다중 스케일</a:t>
            </a:r>
            <a:endParaRPr lang="en-US" sz="975" dirty="0"/>
          </a:p>
        </p:txBody>
      </p:sp>
      <p:sp>
        <p:nvSpPr>
          <p:cNvPr id="80" name="Text 34"/>
          <p:cNvSpPr/>
          <p:nvPr/>
        </p:nvSpPr>
        <p:spPr>
          <a:xfrm>
            <a:off x="8070029" y="5750719"/>
            <a:ext cx="62746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중간</a:t>
            </a:r>
            <a:endParaRPr lang="en-US" sz="975" dirty="0"/>
          </a:p>
        </p:txBody>
      </p:sp>
      <p:sp>
        <p:nvSpPr>
          <p:cNvPr id="81" name="Text 35"/>
          <p:cNvSpPr/>
          <p:nvPr/>
        </p:nvSpPr>
        <p:spPr>
          <a:xfrm>
            <a:off x="8697497" y="5750719"/>
            <a:ext cx="83702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중간</a:t>
            </a:r>
            <a:endParaRPr lang="en-US" sz="975" dirty="0"/>
          </a:p>
        </p:txBody>
      </p:sp>
      <p:sp>
        <p:nvSpPr>
          <p:cNvPr id="82" name="Text 36"/>
          <p:cNvSpPr/>
          <p:nvPr/>
        </p:nvSpPr>
        <p:spPr>
          <a:xfrm>
            <a:off x="5440562" y="6269236"/>
            <a:ext cx="4024313"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YOLO의 </a:t>
            </a:r>
            <a:r>
              <a:rPr lang="en-US" sz="853" b="1" dirty="0">
                <a:solidFill>
                  <a:srgbClr val="374151"/>
                </a:solidFill>
                <a:latin typeface="Roboto" pitchFamily="34" charset="0"/>
                <a:ea typeface="Roboto" pitchFamily="34" charset="-122"/>
                <a:cs typeface="Roboto" pitchFamily="34" charset="-120"/>
              </a:rPr>
              <a:t>주요 장점</a:t>
            </a:r>
            <a:r>
              <a:rPr lang="en-US" sz="853" dirty="0">
                <a:solidFill>
                  <a:srgbClr val="374151"/>
                </a:solidFill>
                <a:latin typeface="Roboto" pitchFamily="34" charset="0"/>
                <a:ea typeface="Roboto" pitchFamily="34" charset="-122"/>
                <a:cs typeface="Roboto" pitchFamily="34" charset="-120"/>
              </a:rPr>
              <a:t>은 단일 네트워크로 실시간 처리가 가능하고, 데이터 증강 없이도 좋은 성능을 제공한다는 것입니다.</a:t>
            </a:r>
            <a:endParaRPr lang="en-US" sz="853"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897166"/>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3013034" cy="2399109"/>
          </a:xfrm>
          <a:prstGeom prst="rect">
            <a:avLst/>
          </a:prstGeom>
        </p:spPr>
      </p:pic>
      <p:pic>
        <p:nvPicPr>
          <p:cNvPr id="5" name="Image 3" descr="preencoded.png"/>
          <p:cNvPicPr>
            <a:picLocks noChangeAspect="1"/>
          </p:cNvPicPr>
          <p:nvPr/>
        </p:nvPicPr>
        <p:blipFill>
          <a:blip r:embed="rId6"/>
          <a:stretch>
            <a:fillRect/>
          </a:stretch>
        </p:blipFill>
        <p:spPr>
          <a:xfrm>
            <a:off x="402431" y="1571625"/>
            <a:ext cx="371475" cy="371475"/>
          </a:xfrm>
          <a:prstGeom prst="rect">
            <a:avLst/>
          </a:prstGeom>
        </p:spPr>
      </p:pic>
      <p:pic>
        <p:nvPicPr>
          <p:cNvPr id="6" name="Image 4" descr="preencoded.png"/>
          <p:cNvPicPr>
            <a:picLocks noChangeAspect="1"/>
          </p:cNvPicPr>
          <p:nvPr/>
        </p:nvPicPr>
        <p:blipFill>
          <a:blip r:embed="rId7"/>
          <a:stretch>
            <a:fillRect/>
          </a:stretch>
        </p:blipFill>
        <p:spPr>
          <a:xfrm>
            <a:off x="495300" y="1633538"/>
            <a:ext cx="185738" cy="247650"/>
          </a:xfrm>
          <a:prstGeom prst="rect">
            <a:avLst/>
          </a:prstGeom>
        </p:spPr>
      </p:pic>
      <p:pic>
        <p:nvPicPr>
          <p:cNvPr id="7" name="Image 5" descr="preencoded.png"/>
          <p:cNvPicPr>
            <a:picLocks noChangeAspect="1"/>
          </p:cNvPicPr>
          <p:nvPr/>
        </p:nvPicPr>
        <p:blipFill>
          <a:blip r:embed="rId8"/>
          <a:stretch>
            <a:fillRect/>
          </a:stretch>
        </p:blipFill>
        <p:spPr>
          <a:xfrm>
            <a:off x="402431" y="2686050"/>
            <a:ext cx="2703472" cy="804863"/>
          </a:xfrm>
          <a:prstGeom prst="rect">
            <a:avLst/>
          </a:prstGeom>
        </p:spPr>
      </p:pic>
      <p:pic>
        <p:nvPicPr>
          <p:cNvPr id="8" name="Image 6" descr="preencoded.png"/>
          <p:cNvPicPr>
            <a:picLocks noChangeAspect="1"/>
          </p:cNvPicPr>
          <p:nvPr/>
        </p:nvPicPr>
        <p:blipFill>
          <a:blip r:embed="rId9"/>
          <a:stretch>
            <a:fillRect/>
          </a:stretch>
        </p:blipFill>
        <p:spPr>
          <a:xfrm>
            <a:off x="495300" y="2802136"/>
            <a:ext cx="85130" cy="108347"/>
          </a:xfrm>
          <a:prstGeom prst="rect">
            <a:avLst/>
          </a:prstGeom>
        </p:spPr>
      </p:pic>
      <p:pic>
        <p:nvPicPr>
          <p:cNvPr id="9" name="Image 7" descr="preencoded.png"/>
          <p:cNvPicPr>
            <a:picLocks noChangeAspect="1"/>
          </p:cNvPicPr>
          <p:nvPr/>
        </p:nvPicPr>
        <p:blipFill>
          <a:blip r:embed="rId10"/>
          <a:stretch>
            <a:fillRect/>
          </a:stretch>
        </p:blipFill>
        <p:spPr>
          <a:xfrm>
            <a:off x="3446422" y="1416844"/>
            <a:ext cx="3013034" cy="2399109"/>
          </a:xfrm>
          <a:prstGeom prst="rect">
            <a:avLst/>
          </a:prstGeom>
        </p:spPr>
      </p:pic>
      <p:pic>
        <p:nvPicPr>
          <p:cNvPr id="10" name="Image 8" descr="preencoded.png"/>
          <p:cNvPicPr>
            <a:picLocks noChangeAspect="1"/>
          </p:cNvPicPr>
          <p:nvPr/>
        </p:nvPicPr>
        <p:blipFill>
          <a:blip r:embed="rId11"/>
          <a:stretch>
            <a:fillRect/>
          </a:stretch>
        </p:blipFill>
        <p:spPr>
          <a:xfrm>
            <a:off x="3601203" y="1571625"/>
            <a:ext cx="371475" cy="371475"/>
          </a:xfrm>
          <a:prstGeom prst="rect">
            <a:avLst/>
          </a:prstGeom>
        </p:spPr>
      </p:pic>
      <p:pic>
        <p:nvPicPr>
          <p:cNvPr id="11" name="Image 9" descr="preencoded.png"/>
          <p:cNvPicPr>
            <a:picLocks noChangeAspect="1"/>
          </p:cNvPicPr>
          <p:nvPr/>
        </p:nvPicPr>
        <p:blipFill>
          <a:blip r:embed="rId12"/>
          <a:stretch>
            <a:fillRect/>
          </a:stretch>
        </p:blipFill>
        <p:spPr>
          <a:xfrm>
            <a:off x="3694072" y="1633538"/>
            <a:ext cx="185738" cy="247650"/>
          </a:xfrm>
          <a:prstGeom prst="rect">
            <a:avLst/>
          </a:prstGeom>
        </p:spPr>
      </p:pic>
      <p:pic>
        <p:nvPicPr>
          <p:cNvPr id="12" name="Image 10" descr="preencoded.png"/>
          <p:cNvPicPr>
            <a:picLocks noChangeAspect="1"/>
          </p:cNvPicPr>
          <p:nvPr/>
        </p:nvPicPr>
        <p:blipFill>
          <a:blip r:embed="rId13"/>
          <a:stretch>
            <a:fillRect/>
          </a:stretch>
        </p:blipFill>
        <p:spPr>
          <a:xfrm>
            <a:off x="3794680" y="2693789"/>
            <a:ext cx="773906" cy="773906"/>
          </a:xfrm>
          <a:prstGeom prst="rect">
            <a:avLst/>
          </a:prstGeom>
        </p:spPr>
      </p:pic>
      <p:pic>
        <p:nvPicPr>
          <p:cNvPr id="13" name="Image 11" descr="preencoded.png"/>
          <p:cNvPicPr>
            <a:picLocks noChangeAspect="1"/>
          </p:cNvPicPr>
          <p:nvPr/>
        </p:nvPicPr>
        <p:blipFill>
          <a:blip r:embed="rId14"/>
          <a:stretch>
            <a:fillRect/>
          </a:stretch>
        </p:blipFill>
        <p:spPr>
          <a:xfrm>
            <a:off x="3872070" y="2771180"/>
            <a:ext cx="619125" cy="619125"/>
          </a:xfrm>
          <a:prstGeom prst="rect">
            <a:avLst/>
          </a:prstGeom>
        </p:spPr>
      </p:pic>
      <p:pic>
        <p:nvPicPr>
          <p:cNvPr id="14" name="Image 12" descr="preencoded.png"/>
          <p:cNvPicPr>
            <a:picLocks noChangeAspect="1"/>
          </p:cNvPicPr>
          <p:nvPr/>
        </p:nvPicPr>
        <p:blipFill>
          <a:blip r:embed="rId15"/>
          <a:stretch>
            <a:fillRect/>
          </a:stretch>
        </p:blipFill>
        <p:spPr>
          <a:xfrm>
            <a:off x="4392039" y="2871787"/>
            <a:ext cx="108347" cy="108347"/>
          </a:xfrm>
          <a:prstGeom prst="rect">
            <a:avLst/>
          </a:prstGeom>
        </p:spPr>
      </p:pic>
      <p:pic>
        <p:nvPicPr>
          <p:cNvPr id="15" name="Image 13" descr="preencoded.png"/>
          <p:cNvPicPr>
            <a:picLocks noChangeAspect="1"/>
          </p:cNvPicPr>
          <p:nvPr/>
        </p:nvPicPr>
        <p:blipFill>
          <a:blip r:embed="rId16"/>
          <a:stretch>
            <a:fillRect/>
          </a:stretch>
        </p:blipFill>
        <p:spPr>
          <a:xfrm>
            <a:off x="4392039" y="3026569"/>
            <a:ext cx="108347" cy="108347"/>
          </a:xfrm>
          <a:prstGeom prst="rect">
            <a:avLst/>
          </a:prstGeom>
        </p:spPr>
      </p:pic>
      <p:pic>
        <p:nvPicPr>
          <p:cNvPr id="16" name="Image 14" descr="preencoded.png"/>
          <p:cNvPicPr>
            <a:picLocks noChangeAspect="1"/>
          </p:cNvPicPr>
          <p:nvPr/>
        </p:nvPicPr>
        <p:blipFill>
          <a:blip r:embed="rId17"/>
          <a:stretch>
            <a:fillRect/>
          </a:stretch>
        </p:blipFill>
        <p:spPr>
          <a:xfrm>
            <a:off x="6645195" y="1416844"/>
            <a:ext cx="3013155" cy="2399109"/>
          </a:xfrm>
          <a:prstGeom prst="rect">
            <a:avLst/>
          </a:prstGeom>
        </p:spPr>
      </p:pic>
      <p:pic>
        <p:nvPicPr>
          <p:cNvPr id="17" name="Image 15" descr="preencoded.png"/>
          <p:cNvPicPr>
            <a:picLocks noChangeAspect="1"/>
          </p:cNvPicPr>
          <p:nvPr/>
        </p:nvPicPr>
        <p:blipFill>
          <a:blip r:embed="rId18"/>
          <a:stretch>
            <a:fillRect/>
          </a:stretch>
        </p:blipFill>
        <p:spPr>
          <a:xfrm>
            <a:off x="6799976" y="1571625"/>
            <a:ext cx="371475" cy="371475"/>
          </a:xfrm>
          <a:prstGeom prst="rect">
            <a:avLst/>
          </a:prstGeom>
        </p:spPr>
      </p:pic>
      <p:pic>
        <p:nvPicPr>
          <p:cNvPr id="18" name="Image 16" descr="preencoded.png"/>
          <p:cNvPicPr>
            <a:picLocks noChangeAspect="1"/>
          </p:cNvPicPr>
          <p:nvPr/>
        </p:nvPicPr>
        <p:blipFill>
          <a:blip r:embed="rId19"/>
          <a:stretch>
            <a:fillRect/>
          </a:stretch>
        </p:blipFill>
        <p:spPr>
          <a:xfrm>
            <a:off x="6892844" y="1633538"/>
            <a:ext cx="185738" cy="247650"/>
          </a:xfrm>
          <a:prstGeom prst="rect">
            <a:avLst/>
          </a:prstGeom>
        </p:spPr>
      </p:pic>
      <p:pic>
        <p:nvPicPr>
          <p:cNvPr id="19" name="Image 17" descr="preencoded.png"/>
          <p:cNvPicPr>
            <a:picLocks noChangeAspect="1"/>
          </p:cNvPicPr>
          <p:nvPr/>
        </p:nvPicPr>
        <p:blipFill>
          <a:blip r:embed="rId20"/>
          <a:stretch>
            <a:fillRect/>
          </a:stretch>
        </p:blipFill>
        <p:spPr>
          <a:xfrm>
            <a:off x="6799976" y="2686050"/>
            <a:ext cx="2703593" cy="526256"/>
          </a:xfrm>
          <a:prstGeom prst="rect">
            <a:avLst/>
          </a:prstGeom>
        </p:spPr>
      </p:pic>
      <p:pic>
        <p:nvPicPr>
          <p:cNvPr id="20" name="Image 18" descr="preencoded.png"/>
          <p:cNvPicPr>
            <a:picLocks noChangeAspect="1"/>
          </p:cNvPicPr>
          <p:nvPr/>
        </p:nvPicPr>
        <p:blipFill>
          <a:blip r:embed="rId21"/>
          <a:stretch>
            <a:fillRect/>
          </a:stretch>
        </p:blipFill>
        <p:spPr>
          <a:xfrm>
            <a:off x="6981843" y="2778919"/>
            <a:ext cx="185738" cy="185738"/>
          </a:xfrm>
          <a:prstGeom prst="rect">
            <a:avLst/>
          </a:prstGeom>
        </p:spPr>
      </p:pic>
      <p:pic>
        <p:nvPicPr>
          <p:cNvPr id="21" name="Image 19" descr="preencoded.png"/>
          <p:cNvPicPr>
            <a:picLocks noChangeAspect="1"/>
          </p:cNvPicPr>
          <p:nvPr/>
        </p:nvPicPr>
        <p:blipFill>
          <a:blip r:embed="rId22"/>
          <a:stretch>
            <a:fillRect/>
          </a:stretch>
        </p:blipFill>
        <p:spPr>
          <a:xfrm>
            <a:off x="7469767" y="2778919"/>
            <a:ext cx="185738" cy="185738"/>
          </a:xfrm>
          <a:prstGeom prst="rect">
            <a:avLst/>
          </a:prstGeom>
        </p:spPr>
      </p:pic>
      <p:pic>
        <p:nvPicPr>
          <p:cNvPr id="22" name="Image 20" descr="preencoded.png"/>
          <p:cNvPicPr>
            <a:picLocks noChangeAspect="1"/>
          </p:cNvPicPr>
          <p:nvPr/>
        </p:nvPicPr>
        <p:blipFill>
          <a:blip r:embed="rId23"/>
          <a:stretch>
            <a:fillRect/>
          </a:stretch>
        </p:blipFill>
        <p:spPr>
          <a:xfrm>
            <a:off x="7957691" y="2778919"/>
            <a:ext cx="185738" cy="185738"/>
          </a:xfrm>
          <a:prstGeom prst="rect">
            <a:avLst/>
          </a:prstGeom>
        </p:spPr>
      </p:pic>
      <p:pic>
        <p:nvPicPr>
          <p:cNvPr id="23" name="Image 21" descr="preencoded.png"/>
          <p:cNvPicPr>
            <a:picLocks noChangeAspect="1"/>
          </p:cNvPicPr>
          <p:nvPr/>
        </p:nvPicPr>
        <p:blipFill>
          <a:blip r:embed="rId24"/>
          <a:stretch>
            <a:fillRect/>
          </a:stretch>
        </p:blipFill>
        <p:spPr>
          <a:xfrm>
            <a:off x="8360485" y="2887266"/>
            <a:ext cx="108347" cy="123825"/>
          </a:xfrm>
          <a:prstGeom prst="rect">
            <a:avLst/>
          </a:prstGeom>
        </p:spPr>
      </p:pic>
      <p:pic>
        <p:nvPicPr>
          <p:cNvPr id="24" name="Image 22" descr="preencoded.png"/>
          <p:cNvPicPr>
            <a:picLocks noChangeAspect="1"/>
          </p:cNvPicPr>
          <p:nvPr/>
        </p:nvPicPr>
        <p:blipFill>
          <a:blip r:embed="rId25"/>
          <a:stretch>
            <a:fillRect/>
          </a:stretch>
        </p:blipFill>
        <p:spPr>
          <a:xfrm>
            <a:off x="8596889" y="2778919"/>
            <a:ext cx="185738" cy="185738"/>
          </a:xfrm>
          <a:prstGeom prst="rect">
            <a:avLst/>
          </a:prstGeom>
        </p:spPr>
      </p:pic>
      <p:pic>
        <p:nvPicPr>
          <p:cNvPr id="25" name="Image 23" descr="preencoded.png"/>
          <p:cNvPicPr>
            <a:picLocks noChangeAspect="1"/>
          </p:cNvPicPr>
          <p:nvPr/>
        </p:nvPicPr>
        <p:blipFill>
          <a:blip r:embed="rId26"/>
          <a:stretch>
            <a:fillRect/>
          </a:stretch>
        </p:blipFill>
        <p:spPr>
          <a:xfrm>
            <a:off x="8910684" y="2778919"/>
            <a:ext cx="185738" cy="185738"/>
          </a:xfrm>
          <a:prstGeom prst="rect">
            <a:avLst/>
          </a:prstGeom>
        </p:spPr>
      </p:pic>
      <p:pic>
        <p:nvPicPr>
          <p:cNvPr id="26" name="Image 24" descr="preencoded.png"/>
          <p:cNvPicPr>
            <a:picLocks noChangeAspect="1"/>
          </p:cNvPicPr>
          <p:nvPr/>
        </p:nvPicPr>
        <p:blipFill>
          <a:blip r:embed="rId27"/>
          <a:stretch>
            <a:fillRect/>
          </a:stretch>
        </p:blipFill>
        <p:spPr>
          <a:xfrm>
            <a:off x="9224479" y="2778919"/>
            <a:ext cx="185738" cy="185738"/>
          </a:xfrm>
          <a:prstGeom prst="rect">
            <a:avLst/>
          </a:prstGeom>
        </p:spPr>
      </p:pic>
      <p:pic>
        <p:nvPicPr>
          <p:cNvPr id="27" name="Image 25" descr="preencoded.png"/>
          <p:cNvPicPr>
            <a:picLocks noChangeAspect="1"/>
          </p:cNvPicPr>
          <p:nvPr/>
        </p:nvPicPr>
        <p:blipFill>
          <a:blip r:embed="rId28"/>
          <a:stretch>
            <a:fillRect/>
          </a:stretch>
        </p:blipFill>
        <p:spPr>
          <a:xfrm>
            <a:off x="247650" y="4001691"/>
            <a:ext cx="3013034" cy="2135981"/>
          </a:xfrm>
          <a:prstGeom prst="rect">
            <a:avLst/>
          </a:prstGeom>
        </p:spPr>
      </p:pic>
      <p:pic>
        <p:nvPicPr>
          <p:cNvPr id="28" name="Image 26" descr="preencoded.png"/>
          <p:cNvPicPr>
            <a:picLocks noChangeAspect="1"/>
          </p:cNvPicPr>
          <p:nvPr/>
        </p:nvPicPr>
        <p:blipFill>
          <a:blip r:embed="rId29"/>
          <a:stretch>
            <a:fillRect/>
          </a:stretch>
        </p:blipFill>
        <p:spPr>
          <a:xfrm>
            <a:off x="402431" y="4156472"/>
            <a:ext cx="371475" cy="371475"/>
          </a:xfrm>
          <a:prstGeom prst="rect">
            <a:avLst/>
          </a:prstGeom>
        </p:spPr>
      </p:pic>
      <p:pic>
        <p:nvPicPr>
          <p:cNvPr id="29" name="Image 27" descr="preencoded.png"/>
          <p:cNvPicPr>
            <a:picLocks noChangeAspect="1"/>
          </p:cNvPicPr>
          <p:nvPr/>
        </p:nvPicPr>
        <p:blipFill>
          <a:blip r:embed="rId30"/>
          <a:stretch>
            <a:fillRect/>
          </a:stretch>
        </p:blipFill>
        <p:spPr>
          <a:xfrm>
            <a:off x="506910" y="4218384"/>
            <a:ext cx="162520" cy="247650"/>
          </a:xfrm>
          <a:prstGeom prst="rect">
            <a:avLst/>
          </a:prstGeom>
        </p:spPr>
      </p:pic>
      <p:pic>
        <p:nvPicPr>
          <p:cNvPr id="30" name="Image 28" descr="preencoded.png"/>
          <p:cNvPicPr>
            <a:picLocks noChangeAspect="1"/>
          </p:cNvPicPr>
          <p:nvPr/>
        </p:nvPicPr>
        <p:blipFill>
          <a:blip r:embed="rId31"/>
          <a:stretch>
            <a:fillRect/>
          </a:stretch>
        </p:blipFill>
        <p:spPr>
          <a:xfrm>
            <a:off x="402431" y="5085160"/>
            <a:ext cx="2703472" cy="650081"/>
          </a:xfrm>
          <a:prstGeom prst="rect">
            <a:avLst/>
          </a:prstGeom>
        </p:spPr>
      </p:pic>
      <p:pic>
        <p:nvPicPr>
          <p:cNvPr id="31" name="Image 29" descr="preencoded.png"/>
          <p:cNvPicPr>
            <a:picLocks noChangeAspect="1"/>
          </p:cNvPicPr>
          <p:nvPr/>
        </p:nvPicPr>
        <p:blipFill>
          <a:blip r:embed="rId32"/>
          <a:stretch>
            <a:fillRect/>
          </a:stretch>
        </p:blipFill>
        <p:spPr>
          <a:xfrm>
            <a:off x="760121" y="5178028"/>
            <a:ext cx="309563" cy="309563"/>
          </a:xfrm>
          <a:prstGeom prst="rect">
            <a:avLst/>
          </a:prstGeom>
        </p:spPr>
      </p:pic>
      <p:pic>
        <p:nvPicPr>
          <p:cNvPr id="32" name="Image 30" descr="preencoded.png"/>
          <p:cNvPicPr>
            <a:picLocks noChangeAspect="1"/>
          </p:cNvPicPr>
          <p:nvPr/>
        </p:nvPicPr>
        <p:blipFill>
          <a:blip r:embed="rId33"/>
          <a:stretch>
            <a:fillRect/>
          </a:stretch>
        </p:blipFill>
        <p:spPr>
          <a:xfrm>
            <a:off x="852990" y="5270897"/>
            <a:ext cx="123825" cy="123825"/>
          </a:xfrm>
          <a:prstGeom prst="rect">
            <a:avLst/>
          </a:prstGeom>
        </p:spPr>
      </p:pic>
      <p:pic>
        <p:nvPicPr>
          <p:cNvPr id="33" name="Image 31" descr="preencoded.png"/>
          <p:cNvPicPr>
            <a:picLocks noChangeAspect="1"/>
          </p:cNvPicPr>
          <p:nvPr/>
        </p:nvPicPr>
        <p:blipFill>
          <a:blip r:embed="rId34"/>
          <a:stretch>
            <a:fillRect/>
          </a:stretch>
        </p:blipFill>
        <p:spPr>
          <a:xfrm>
            <a:off x="1599326" y="5178028"/>
            <a:ext cx="309563" cy="309563"/>
          </a:xfrm>
          <a:prstGeom prst="rect">
            <a:avLst/>
          </a:prstGeom>
        </p:spPr>
      </p:pic>
      <p:pic>
        <p:nvPicPr>
          <p:cNvPr id="34" name="Image 32" descr="preencoded.png"/>
          <p:cNvPicPr>
            <a:picLocks noChangeAspect="1"/>
          </p:cNvPicPr>
          <p:nvPr/>
        </p:nvPicPr>
        <p:blipFill>
          <a:blip r:embed="rId35"/>
          <a:stretch>
            <a:fillRect/>
          </a:stretch>
        </p:blipFill>
        <p:spPr>
          <a:xfrm>
            <a:off x="1661238" y="5239940"/>
            <a:ext cx="185738" cy="185738"/>
          </a:xfrm>
          <a:prstGeom prst="rect">
            <a:avLst/>
          </a:prstGeom>
        </p:spPr>
      </p:pic>
      <p:pic>
        <p:nvPicPr>
          <p:cNvPr id="35" name="Image 33" descr="preencoded.png"/>
          <p:cNvPicPr>
            <a:picLocks noChangeAspect="1"/>
          </p:cNvPicPr>
          <p:nvPr/>
        </p:nvPicPr>
        <p:blipFill>
          <a:blip r:embed="rId36"/>
          <a:stretch>
            <a:fillRect/>
          </a:stretch>
        </p:blipFill>
        <p:spPr>
          <a:xfrm>
            <a:off x="2438530" y="5178028"/>
            <a:ext cx="309563" cy="309563"/>
          </a:xfrm>
          <a:prstGeom prst="rect">
            <a:avLst/>
          </a:prstGeom>
        </p:spPr>
      </p:pic>
      <p:pic>
        <p:nvPicPr>
          <p:cNvPr id="36" name="Image 34" descr="preencoded.png"/>
          <p:cNvPicPr>
            <a:picLocks noChangeAspect="1"/>
          </p:cNvPicPr>
          <p:nvPr/>
        </p:nvPicPr>
        <p:blipFill>
          <a:blip r:embed="rId37"/>
          <a:stretch>
            <a:fillRect/>
          </a:stretch>
        </p:blipFill>
        <p:spPr>
          <a:xfrm>
            <a:off x="2469487" y="5208984"/>
            <a:ext cx="247650" cy="247650"/>
          </a:xfrm>
          <a:prstGeom prst="rect">
            <a:avLst/>
          </a:prstGeom>
        </p:spPr>
      </p:pic>
      <p:pic>
        <p:nvPicPr>
          <p:cNvPr id="37" name="Image 35" descr="preencoded.png"/>
          <p:cNvPicPr>
            <a:picLocks noChangeAspect="1"/>
          </p:cNvPicPr>
          <p:nvPr/>
        </p:nvPicPr>
        <p:blipFill>
          <a:blip r:embed="rId38"/>
          <a:stretch>
            <a:fillRect/>
          </a:stretch>
        </p:blipFill>
        <p:spPr>
          <a:xfrm>
            <a:off x="3446422" y="4001691"/>
            <a:ext cx="3013034" cy="2135981"/>
          </a:xfrm>
          <a:prstGeom prst="rect">
            <a:avLst/>
          </a:prstGeom>
        </p:spPr>
      </p:pic>
      <p:pic>
        <p:nvPicPr>
          <p:cNvPr id="38" name="Image 36" descr="preencoded.png"/>
          <p:cNvPicPr>
            <a:picLocks noChangeAspect="1"/>
          </p:cNvPicPr>
          <p:nvPr/>
        </p:nvPicPr>
        <p:blipFill>
          <a:blip r:embed="rId39"/>
          <a:stretch>
            <a:fillRect/>
          </a:stretch>
        </p:blipFill>
        <p:spPr>
          <a:xfrm>
            <a:off x="3601203" y="4156472"/>
            <a:ext cx="371475" cy="371475"/>
          </a:xfrm>
          <a:prstGeom prst="rect">
            <a:avLst/>
          </a:prstGeom>
        </p:spPr>
      </p:pic>
      <p:pic>
        <p:nvPicPr>
          <p:cNvPr id="39" name="Image 37" descr="preencoded.png"/>
          <p:cNvPicPr>
            <a:picLocks noChangeAspect="1"/>
          </p:cNvPicPr>
          <p:nvPr/>
        </p:nvPicPr>
        <p:blipFill>
          <a:blip r:embed="rId40"/>
          <a:stretch>
            <a:fillRect/>
          </a:stretch>
        </p:blipFill>
        <p:spPr>
          <a:xfrm>
            <a:off x="3694072" y="4218384"/>
            <a:ext cx="185738" cy="247650"/>
          </a:xfrm>
          <a:prstGeom prst="rect">
            <a:avLst/>
          </a:prstGeom>
        </p:spPr>
      </p:pic>
      <p:pic>
        <p:nvPicPr>
          <p:cNvPr id="40" name="Image 38" descr="preencoded.png"/>
          <p:cNvPicPr>
            <a:picLocks noChangeAspect="1"/>
          </p:cNvPicPr>
          <p:nvPr/>
        </p:nvPicPr>
        <p:blipFill>
          <a:blip r:embed="rId41"/>
          <a:stretch>
            <a:fillRect/>
          </a:stretch>
        </p:blipFill>
        <p:spPr>
          <a:xfrm>
            <a:off x="3601203" y="5270897"/>
            <a:ext cx="2703472" cy="526256"/>
          </a:xfrm>
          <a:prstGeom prst="rect">
            <a:avLst/>
          </a:prstGeom>
        </p:spPr>
      </p:pic>
      <p:pic>
        <p:nvPicPr>
          <p:cNvPr id="41" name="Image 39" descr="preencoded.png"/>
          <p:cNvPicPr>
            <a:picLocks noChangeAspect="1"/>
          </p:cNvPicPr>
          <p:nvPr/>
        </p:nvPicPr>
        <p:blipFill>
          <a:blip r:embed="rId42"/>
          <a:stretch>
            <a:fillRect/>
          </a:stretch>
        </p:blipFill>
        <p:spPr>
          <a:xfrm>
            <a:off x="3694072" y="5363765"/>
            <a:ext cx="185738" cy="185738"/>
          </a:xfrm>
          <a:prstGeom prst="rect">
            <a:avLst/>
          </a:prstGeom>
        </p:spPr>
      </p:pic>
      <p:pic>
        <p:nvPicPr>
          <p:cNvPr id="42" name="Image 40" descr="preencoded.png"/>
          <p:cNvPicPr>
            <a:picLocks noChangeAspect="1"/>
          </p:cNvPicPr>
          <p:nvPr/>
        </p:nvPicPr>
        <p:blipFill>
          <a:blip r:embed="rId43"/>
          <a:stretch>
            <a:fillRect/>
          </a:stretch>
        </p:blipFill>
        <p:spPr>
          <a:xfrm>
            <a:off x="3725028" y="5394722"/>
            <a:ext cx="123825" cy="123825"/>
          </a:xfrm>
          <a:prstGeom prst="rect">
            <a:avLst/>
          </a:prstGeom>
        </p:spPr>
      </p:pic>
      <p:pic>
        <p:nvPicPr>
          <p:cNvPr id="43" name="Image 41" descr="preencoded.png"/>
          <p:cNvPicPr>
            <a:picLocks noChangeAspect="1"/>
          </p:cNvPicPr>
          <p:nvPr/>
        </p:nvPicPr>
        <p:blipFill>
          <a:blip r:embed="rId24"/>
          <a:stretch>
            <a:fillRect/>
          </a:stretch>
        </p:blipFill>
        <p:spPr>
          <a:xfrm>
            <a:off x="4265432" y="5472113"/>
            <a:ext cx="108347" cy="123825"/>
          </a:xfrm>
          <a:prstGeom prst="rect">
            <a:avLst/>
          </a:prstGeom>
        </p:spPr>
      </p:pic>
      <p:pic>
        <p:nvPicPr>
          <p:cNvPr id="44" name="Image 42" descr="preencoded.png"/>
          <p:cNvPicPr>
            <a:picLocks noChangeAspect="1"/>
          </p:cNvPicPr>
          <p:nvPr/>
        </p:nvPicPr>
        <p:blipFill>
          <a:blip r:embed="rId44"/>
          <a:stretch>
            <a:fillRect/>
          </a:stretch>
        </p:blipFill>
        <p:spPr>
          <a:xfrm>
            <a:off x="4759402" y="5363765"/>
            <a:ext cx="185738" cy="185738"/>
          </a:xfrm>
          <a:prstGeom prst="rect">
            <a:avLst/>
          </a:prstGeom>
        </p:spPr>
      </p:pic>
      <p:pic>
        <p:nvPicPr>
          <p:cNvPr id="45" name="Image 43" descr="preencoded.png"/>
          <p:cNvPicPr>
            <a:picLocks noChangeAspect="1"/>
          </p:cNvPicPr>
          <p:nvPr/>
        </p:nvPicPr>
        <p:blipFill>
          <a:blip r:embed="rId45"/>
          <a:stretch>
            <a:fillRect/>
          </a:stretch>
        </p:blipFill>
        <p:spPr>
          <a:xfrm>
            <a:off x="4790359" y="5394722"/>
            <a:ext cx="123825" cy="123825"/>
          </a:xfrm>
          <a:prstGeom prst="rect">
            <a:avLst/>
          </a:prstGeom>
        </p:spPr>
      </p:pic>
      <p:pic>
        <p:nvPicPr>
          <p:cNvPr id="46" name="Image 44" descr="preencoded.png"/>
          <p:cNvPicPr>
            <a:picLocks noChangeAspect="1"/>
          </p:cNvPicPr>
          <p:nvPr/>
        </p:nvPicPr>
        <p:blipFill>
          <a:blip r:embed="rId46"/>
          <a:stretch>
            <a:fillRect/>
          </a:stretch>
        </p:blipFill>
        <p:spPr>
          <a:xfrm>
            <a:off x="5454588" y="5363765"/>
            <a:ext cx="185738" cy="185738"/>
          </a:xfrm>
          <a:prstGeom prst="rect">
            <a:avLst/>
          </a:prstGeom>
        </p:spPr>
      </p:pic>
      <p:pic>
        <p:nvPicPr>
          <p:cNvPr id="47" name="Image 45" descr="preencoded.png"/>
          <p:cNvPicPr>
            <a:picLocks noChangeAspect="1"/>
          </p:cNvPicPr>
          <p:nvPr/>
        </p:nvPicPr>
        <p:blipFill>
          <a:blip r:embed="rId47"/>
          <a:stretch>
            <a:fillRect/>
          </a:stretch>
        </p:blipFill>
        <p:spPr>
          <a:xfrm>
            <a:off x="5501022" y="5410200"/>
            <a:ext cx="92869" cy="92869"/>
          </a:xfrm>
          <a:prstGeom prst="rect">
            <a:avLst/>
          </a:prstGeom>
        </p:spPr>
      </p:pic>
      <p:pic>
        <p:nvPicPr>
          <p:cNvPr id="48" name="Image 46" descr="preencoded.png"/>
          <p:cNvPicPr>
            <a:picLocks noChangeAspect="1"/>
          </p:cNvPicPr>
          <p:nvPr/>
        </p:nvPicPr>
        <p:blipFill>
          <a:blip r:embed="rId46"/>
          <a:stretch>
            <a:fillRect/>
          </a:stretch>
        </p:blipFill>
        <p:spPr>
          <a:xfrm>
            <a:off x="6025948" y="5363765"/>
            <a:ext cx="185738" cy="185738"/>
          </a:xfrm>
          <a:prstGeom prst="rect">
            <a:avLst/>
          </a:prstGeom>
        </p:spPr>
      </p:pic>
      <p:pic>
        <p:nvPicPr>
          <p:cNvPr id="49" name="Image 47" descr="preencoded.png"/>
          <p:cNvPicPr>
            <a:picLocks noChangeAspect="1"/>
          </p:cNvPicPr>
          <p:nvPr/>
        </p:nvPicPr>
        <p:blipFill>
          <a:blip r:embed="rId48"/>
          <a:stretch>
            <a:fillRect/>
          </a:stretch>
        </p:blipFill>
        <p:spPr>
          <a:xfrm>
            <a:off x="6087861" y="5425678"/>
            <a:ext cx="61913" cy="61913"/>
          </a:xfrm>
          <a:prstGeom prst="rect">
            <a:avLst/>
          </a:prstGeom>
        </p:spPr>
      </p:pic>
      <p:pic>
        <p:nvPicPr>
          <p:cNvPr id="50" name="Image 48" descr="preencoded.png"/>
          <p:cNvPicPr>
            <a:picLocks noChangeAspect="1"/>
          </p:cNvPicPr>
          <p:nvPr/>
        </p:nvPicPr>
        <p:blipFill>
          <a:blip r:embed="rId49"/>
          <a:stretch>
            <a:fillRect/>
          </a:stretch>
        </p:blipFill>
        <p:spPr>
          <a:xfrm>
            <a:off x="6645195" y="4001691"/>
            <a:ext cx="3013155" cy="2135981"/>
          </a:xfrm>
          <a:prstGeom prst="rect">
            <a:avLst/>
          </a:prstGeom>
        </p:spPr>
      </p:pic>
      <p:pic>
        <p:nvPicPr>
          <p:cNvPr id="51" name="Image 49" descr="preencoded.png"/>
          <p:cNvPicPr>
            <a:picLocks noChangeAspect="1"/>
          </p:cNvPicPr>
          <p:nvPr/>
        </p:nvPicPr>
        <p:blipFill>
          <a:blip r:embed="rId50"/>
          <a:stretch>
            <a:fillRect/>
          </a:stretch>
        </p:blipFill>
        <p:spPr>
          <a:xfrm>
            <a:off x="6799976" y="4156472"/>
            <a:ext cx="371475" cy="371475"/>
          </a:xfrm>
          <a:prstGeom prst="rect">
            <a:avLst/>
          </a:prstGeom>
        </p:spPr>
      </p:pic>
      <p:pic>
        <p:nvPicPr>
          <p:cNvPr id="52" name="Image 50" descr="preencoded.png"/>
          <p:cNvPicPr>
            <a:picLocks noChangeAspect="1"/>
          </p:cNvPicPr>
          <p:nvPr/>
        </p:nvPicPr>
        <p:blipFill>
          <a:blip r:embed="rId51"/>
          <a:stretch>
            <a:fillRect/>
          </a:stretch>
        </p:blipFill>
        <p:spPr>
          <a:xfrm>
            <a:off x="6881236" y="4218384"/>
            <a:ext cx="208955" cy="247650"/>
          </a:xfrm>
          <a:prstGeom prst="rect">
            <a:avLst/>
          </a:prstGeom>
        </p:spPr>
      </p:pic>
      <p:pic>
        <p:nvPicPr>
          <p:cNvPr id="53" name="Image 51" descr="preencoded.png"/>
          <p:cNvPicPr>
            <a:picLocks noChangeAspect="1"/>
          </p:cNvPicPr>
          <p:nvPr/>
        </p:nvPicPr>
        <p:blipFill>
          <a:blip r:embed="rId52"/>
          <a:stretch>
            <a:fillRect/>
          </a:stretch>
        </p:blipFill>
        <p:spPr>
          <a:xfrm>
            <a:off x="6799976" y="5270897"/>
            <a:ext cx="2703593" cy="711994"/>
          </a:xfrm>
          <a:prstGeom prst="rect">
            <a:avLst/>
          </a:prstGeom>
        </p:spPr>
      </p:pic>
      <p:pic>
        <p:nvPicPr>
          <p:cNvPr id="54" name="Image 52" descr="preencoded.png"/>
          <p:cNvPicPr>
            <a:picLocks noChangeAspect="1"/>
          </p:cNvPicPr>
          <p:nvPr/>
        </p:nvPicPr>
        <p:blipFill>
          <a:blip r:embed="rId53"/>
          <a:stretch>
            <a:fillRect/>
          </a:stretch>
        </p:blipFill>
        <p:spPr>
          <a:xfrm>
            <a:off x="6892845" y="5456634"/>
            <a:ext cx="123825" cy="123825"/>
          </a:xfrm>
          <a:prstGeom prst="rect">
            <a:avLst/>
          </a:prstGeom>
        </p:spPr>
      </p:pic>
      <p:pic>
        <p:nvPicPr>
          <p:cNvPr id="55" name="Image 53" descr="preencoded.png"/>
          <p:cNvPicPr>
            <a:picLocks noChangeAspect="1"/>
          </p:cNvPicPr>
          <p:nvPr/>
        </p:nvPicPr>
        <p:blipFill>
          <a:blip r:embed="rId53"/>
          <a:stretch>
            <a:fillRect/>
          </a:stretch>
        </p:blipFill>
        <p:spPr>
          <a:xfrm>
            <a:off x="6892845" y="5750719"/>
            <a:ext cx="123825" cy="123825"/>
          </a:xfrm>
          <a:prstGeom prst="rect">
            <a:avLst/>
          </a:prstGeom>
        </p:spPr>
      </p:pic>
      <p:pic>
        <p:nvPicPr>
          <p:cNvPr id="56" name="Image 54" descr="preencoded.png"/>
          <p:cNvPicPr>
            <a:picLocks noChangeAspect="1"/>
          </p:cNvPicPr>
          <p:nvPr/>
        </p:nvPicPr>
        <p:blipFill>
          <a:blip r:embed="rId54"/>
          <a:stretch>
            <a:fillRect/>
          </a:stretch>
        </p:blipFill>
        <p:spPr>
          <a:xfrm>
            <a:off x="0" y="7121128"/>
            <a:ext cx="9906000" cy="61913"/>
          </a:xfrm>
          <a:prstGeom prst="rect">
            <a:avLst/>
          </a:prstGeom>
        </p:spPr>
      </p:pic>
      <p:sp>
        <p:nvSpPr>
          <p:cNvPr id="57"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YOLO의 핵심 원리</a:t>
            </a:r>
            <a:endParaRPr lang="en-US" sz="1828" dirty="0"/>
          </a:p>
        </p:txBody>
      </p:sp>
      <p:sp>
        <p:nvSpPr>
          <p:cNvPr id="58" name="Text 1"/>
          <p:cNvSpPr/>
          <p:nvPr/>
        </p:nvSpPr>
        <p:spPr>
          <a:xfrm>
            <a:off x="866775" y="1649016"/>
            <a:ext cx="1346597"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슬라이딩 윈도우</a:t>
            </a:r>
            <a:endParaRPr lang="en-US" sz="1219" dirty="0"/>
          </a:p>
        </p:txBody>
      </p:sp>
      <p:sp>
        <p:nvSpPr>
          <p:cNvPr id="59" name="Text 2"/>
          <p:cNvSpPr/>
          <p:nvPr/>
        </p:nvSpPr>
        <p:spPr>
          <a:xfrm>
            <a:off x="402431" y="2035969"/>
            <a:ext cx="2703472"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YOLO는 이미지를 고정된 크기의 윈도우로 순차적으로 스캔하며 객체를 검출하는 기법을 단일 네트워크로 처리합니다.</a:t>
            </a:r>
            <a:endParaRPr lang="en-US" sz="975" dirty="0"/>
          </a:p>
        </p:txBody>
      </p:sp>
      <p:sp>
        <p:nvSpPr>
          <p:cNvPr id="60" name="Text 3"/>
          <p:cNvSpPr/>
          <p:nvPr/>
        </p:nvSpPr>
        <p:spPr>
          <a:xfrm>
            <a:off x="611386" y="2778919"/>
            <a:ext cx="2517734" cy="619125"/>
          </a:xfrm>
          <a:prstGeom prst="rect">
            <a:avLst/>
          </a:prstGeom>
          <a:noFill/>
          <a:ln/>
        </p:spPr>
        <p:txBody>
          <a:bodyPr wrap="square" lIns="0" tIns="0" rIns="0" bIns="0" rtlCol="0" anchor="t"/>
          <a:lstStyle/>
          <a:p>
            <a:pPr>
              <a:lnSpc>
                <a:spcPts val="1219"/>
              </a:lnSpc>
            </a:pPr>
            <a:r>
              <a:rPr lang="en-US" sz="853">
                <a:solidFill>
                  <a:srgbClr val="4B5563"/>
                </a:solidFill>
                <a:latin typeface="Roboto" pitchFamily="34" charset="0"/>
                <a:ea typeface="Roboto" pitchFamily="34" charset="-122"/>
                <a:cs typeface="Roboto" pitchFamily="34" charset="-120"/>
              </a:rPr>
              <a:t> </a:t>
            </a:r>
            <a:r>
              <a:rPr lang="ko-KR" altLang="en-US" sz="853">
                <a:solidFill>
                  <a:srgbClr val="4B5563"/>
                </a:solidFill>
                <a:latin typeface="Roboto" pitchFamily="34" charset="0"/>
                <a:ea typeface="Roboto" pitchFamily="34" charset="-122"/>
                <a:cs typeface="Roboto" pitchFamily="34" charset="-120"/>
              </a:rPr>
              <a:t>기존</a:t>
            </a:r>
            <a:r>
              <a:rPr lang="en-US" sz="853">
                <a:solidFill>
                  <a:srgbClr val="4B5563"/>
                </a:solidFill>
                <a:latin typeface="Roboto" pitchFamily="34" charset="0"/>
                <a:ea typeface="Roboto" pitchFamily="34" charset="-122"/>
                <a:cs typeface="Roboto" pitchFamily="34" charset="-120"/>
              </a:rPr>
              <a:t> </a:t>
            </a:r>
            <a:r>
              <a:rPr lang="en-US" sz="853" dirty="0">
                <a:solidFill>
                  <a:srgbClr val="4B5563"/>
                </a:solidFill>
                <a:latin typeface="Roboto" pitchFamily="34" charset="0"/>
                <a:ea typeface="Roboto" pitchFamily="34" charset="-122"/>
                <a:cs typeface="Roboto" pitchFamily="34" charset="-120"/>
              </a:rPr>
              <a:t>객체 검출 알고리즘은 이미지를 작은 부분으로 나누어 각 부분에서 객체를 검색합니다. YOLO는 이 과정을 단일 단계로 처리하여 실시간 검출이 가능합니다.</a:t>
            </a:r>
            <a:endParaRPr lang="en-US" sz="853" dirty="0"/>
          </a:p>
        </p:txBody>
      </p:sp>
      <p:sp>
        <p:nvSpPr>
          <p:cNvPr id="61" name="Text 4"/>
          <p:cNvSpPr/>
          <p:nvPr/>
        </p:nvSpPr>
        <p:spPr>
          <a:xfrm>
            <a:off x="4065547" y="1649016"/>
            <a:ext cx="166235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IOU (교집합/합집합)</a:t>
            </a:r>
            <a:endParaRPr lang="en-US" sz="1219" dirty="0"/>
          </a:p>
        </p:txBody>
      </p:sp>
      <p:sp>
        <p:nvSpPr>
          <p:cNvPr id="62" name="Text 5"/>
          <p:cNvSpPr/>
          <p:nvPr/>
        </p:nvSpPr>
        <p:spPr>
          <a:xfrm>
            <a:off x="3601203" y="2035969"/>
            <a:ext cx="2703472"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IoU는 예측된 경계 상자와 실제(ground truth) 경계 상자의 겹치는 정도를 측정하는 지표입니다.</a:t>
            </a:r>
            <a:endParaRPr lang="en-US" sz="975" dirty="0"/>
          </a:p>
        </p:txBody>
      </p:sp>
      <p:sp>
        <p:nvSpPr>
          <p:cNvPr id="63" name="Text 6"/>
          <p:cNvSpPr/>
          <p:nvPr/>
        </p:nvSpPr>
        <p:spPr>
          <a:xfrm>
            <a:off x="4057808" y="2693789"/>
            <a:ext cx="773906" cy="773906"/>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실제</a:t>
            </a:r>
            <a:endParaRPr lang="en-US" sz="975" dirty="0"/>
          </a:p>
        </p:txBody>
      </p:sp>
      <p:sp>
        <p:nvSpPr>
          <p:cNvPr id="64" name="Text 7"/>
          <p:cNvSpPr/>
          <p:nvPr/>
        </p:nvSpPr>
        <p:spPr>
          <a:xfrm>
            <a:off x="4057808" y="2771180"/>
            <a:ext cx="619125" cy="619125"/>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예측</a:t>
            </a:r>
            <a:endParaRPr lang="en-US" sz="975" dirty="0"/>
          </a:p>
        </p:txBody>
      </p:sp>
      <p:sp>
        <p:nvSpPr>
          <p:cNvPr id="65" name="Text 8"/>
          <p:cNvSpPr/>
          <p:nvPr/>
        </p:nvSpPr>
        <p:spPr>
          <a:xfrm>
            <a:off x="3531407" y="3429000"/>
            <a:ext cx="837560"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Roboto" pitchFamily="34" charset="0"/>
                <a:ea typeface="Roboto" pitchFamily="34" charset="-122"/>
                <a:cs typeface="Roboto" pitchFamily="34" charset="-120"/>
              </a:rPr>
              <a:t>IoU = 0.5</a:t>
            </a:r>
            <a:endParaRPr lang="en-US" sz="853" dirty="0"/>
          </a:p>
        </p:txBody>
      </p:sp>
      <p:sp>
        <p:nvSpPr>
          <p:cNvPr id="66" name="Text 9"/>
          <p:cNvSpPr/>
          <p:nvPr/>
        </p:nvSpPr>
        <p:spPr>
          <a:xfrm>
            <a:off x="4531342" y="2848570"/>
            <a:ext cx="2295164"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 IoU 값이 1에 가까울수록 정확한 검출</a:t>
            </a:r>
            <a:endParaRPr lang="en-US" sz="853" dirty="0"/>
          </a:p>
        </p:txBody>
      </p:sp>
      <p:sp>
        <p:nvSpPr>
          <p:cNvPr id="67" name="Text 10"/>
          <p:cNvSpPr/>
          <p:nvPr/>
        </p:nvSpPr>
        <p:spPr>
          <a:xfrm>
            <a:off x="4531342" y="3003351"/>
            <a:ext cx="1912636"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 일반적으로 0.5 이상의 IoU 값을 갖는 예측을 유효한 것으로 간주</a:t>
            </a:r>
            <a:endParaRPr lang="en-US" sz="853" dirty="0"/>
          </a:p>
        </p:txBody>
      </p:sp>
      <p:sp>
        <p:nvSpPr>
          <p:cNvPr id="68" name="Text 11"/>
          <p:cNvSpPr/>
          <p:nvPr/>
        </p:nvSpPr>
        <p:spPr>
          <a:xfrm>
            <a:off x="7264320" y="1649016"/>
            <a:ext cx="1718072"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클래스와 소프트맥스</a:t>
            </a:r>
            <a:endParaRPr lang="en-US" sz="1219" dirty="0"/>
          </a:p>
        </p:txBody>
      </p:sp>
      <p:sp>
        <p:nvSpPr>
          <p:cNvPr id="69" name="Text 12"/>
          <p:cNvSpPr/>
          <p:nvPr/>
        </p:nvSpPr>
        <p:spPr>
          <a:xfrm>
            <a:off x="6799976" y="2035969"/>
            <a:ext cx="2703593"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YOLO는 각 그리드 셀에서 객체의 클래스 확률을 소프트맥스 함수를 통해 계산하여 다중 클래스 분류를 수행합니다.</a:t>
            </a:r>
            <a:endParaRPr lang="en-US" sz="975" dirty="0"/>
          </a:p>
        </p:txBody>
      </p:sp>
      <p:sp>
        <p:nvSpPr>
          <p:cNvPr id="70" name="Text 13"/>
          <p:cNvSpPr/>
          <p:nvPr/>
        </p:nvSpPr>
        <p:spPr>
          <a:xfrm>
            <a:off x="6892845" y="2995613"/>
            <a:ext cx="436483"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클래스 A</a:t>
            </a:r>
            <a:endParaRPr lang="en-US" sz="731" dirty="0"/>
          </a:p>
        </p:txBody>
      </p:sp>
      <p:sp>
        <p:nvSpPr>
          <p:cNvPr id="71" name="Text 14"/>
          <p:cNvSpPr/>
          <p:nvPr/>
        </p:nvSpPr>
        <p:spPr>
          <a:xfrm>
            <a:off x="7384638" y="2995613"/>
            <a:ext cx="427196"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클래스 B</a:t>
            </a:r>
            <a:endParaRPr lang="en-US" sz="731" dirty="0"/>
          </a:p>
        </p:txBody>
      </p:sp>
      <p:sp>
        <p:nvSpPr>
          <p:cNvPr id="72" name="Text 15"/>
          <p:cNvSpPr/>
          <p:nvPr/>
        </p:nvSpPr>
        <p:spPr>
          <a:xfrm>
            <a:off x="7868692" y="2995613"/>
            <a:ext cx="436483"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클래스 C</a:t>
            </a:r>
            <a:endParaRPr lang="en-US" sz="731" dirty="0"/>
          </a:p>
        </p:txBody>
      </p:sp>
      <p:sp>
        <p:nvSpPr>
          <p:cNvPr id="73" name="Text 16"/>
          <p:cNvSpPr/>
          <p:nvPr/>
        </p:nvSpPr>
        <p:spPr>
          <a:xfrm>
            <a:off x="8623976" y="2995613"/>
            <a:ext cx="157877"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0.7</a:t>
            </a:r>
            <a:endParaRPr lang="en-US" sz="731" dirty="0"/>
          </a:p>
        </p:txBody>
      </p:sp>
      <p:sp>
        <p:nvSpPr>
          <p:cNvPr id="74" name="Text 17"/>
          <p:cNvSpPr/>
          <p:nvPr/>
        </p:nvSpPr>
        <p:spPr>
          <a:xfrm>
            <a:off x="8937771" y="2995613"/>
            <a:ext cx="157877"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0.2</a:t>
            </a:r>
            <a:endParaRPr lang="en-US" sz="731" dirty="0"/>
          </a:p>
        </p:txBody>
      </p:sp>
      <p:sp>
        <p:nvSpPr>
          <p:cNvPr id="75" name="Text 18"/>
          <p:cNvSpPr/>
          <p:nvPr/>
        </p:nvSpPr>
        <p:spPr>
          <a:xfrm>
            <a:off x="9251565" y="2995613"/>
            <a:ext cx="157877"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0.1</a:t>
            </a:r>
            <a:endParaRPr lang="en-US" sz="731" dirty="0"/>
          </a:p>
        </p:txBody>
      </p:sp>
      <p:sp>
        <p:nvSpPr>
          <p:cNvPr id="76" name="Text 19"/>
          <p:cNvSpPr/>
          <p:nvPr/>
        </p:nvSpPr>
        <p:spPr>
          <a:xfrm>
            <a:off x="866775" y="4233862"/>
            <a:ext cx="789384"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앵커 박스</a:t>
            </a:r>
            <a:endParaRPr lang="en-US" sz="1219" dirty="0"/>
          </a:p>
        </p:txBody>
      </p:sp>
      <p:sp>
        <p:nvSpPr>
          <p:cNvPr id="77" name="Text 20"/>
          <p:cNvSpPr/>
          <p:nvPr/>
        </p:nvSpPr>
        <p:spPr>
          <a:xfrm>
            <a:off x="402431" y="4620816"/>
            <a:ext cx="2703472"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다양한 형태와 크기의 객체를 효과적으로 감지하기 위해 사전 정의된 기본 경계 상자입니다.</a:t>
            </a:r>
            <a:endParaRPr lang="en-US" sz="975" dirty="0"/>
          </a:p>
        </p:txBody>
      </p:sp>
      <p:sp>
        <p:nvSpPr>
          <p:cNvPr id="78" name="Text 21"/>
          <p:cNvSpPr/>
          <p:nvPr/>
        </p:nvSpPr>
        <p:spPr>
          <a:xfrm>
            <a:off x="822034" y="5518547"/>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소형</a:t>
            </a:r>
            <a:endParaRPr lang="en-US" sz="731" dirty="0"/>
          </a:p>
        </p:txBody>
      </p:sp>
      <p:sp>
        <p:nvSpPr>
          <p:cNvPr id="79" name="Text 22"/>
          <p:cNvSpPr/>
          <p:nvPr/>
        </p:nvSpPr>
        <p:spPr>
          <a:xfrm>
            <a:off x="1661238" y="5518547"/>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중형</a:t>
            </a:r>
            <a:endParaRPr lang="en-US" sz="731" dirty="0"/>
          </a:p>
        </p:txBody>
      </p:sp>
      <p:sp>
        <p:nvSpPr>
          <p:cNvPr id="80" name="Text 23"/>
          <p:cNvSpPr/>
          <p:nvPr/>
        </p:nvSpPr>
        <p:spPr>
          <a:xfrm>
            <a:off x="2500443" y="5518547"/>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대형</a:t>
            </a:r>
            <a:endParaRPr lang="en-US" sz="731" dirty="0"/>
          </a:p>
        </p:txBody>
      </p:sp>
      <p:sp>
        <p:nvSpPr>
          <p:cNvPr id="81" name="Text 24"/>
          <p:cNvSpPr/>
          <p:nvPr/>
        </p:nvSpPr>
        <p:spPr>
          <a:xfrm>
            <a:off x="4065547" y="4233862"/>
            <a:ext cx="230314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Non-Maximum Suppression</a:t>
            </a:r>
            <a:endParaRPr lang="en-US" sz="1219" dirty="0"/>
          </a:p>
        </p:txBody>
      </p:sp>
      <p:sp>
        <p:nvSpPr>
          <p:cNvPr id="82" name="Text 25"/>
          <p:cNvSpPr/>
          <p:nvPr/>
        </p:nvSpPr>
        <p:spPr>
          <a:xfrm>
            <a:off x="3601203" y="4620815"/>
            <a:ext cx="2703472"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중복 검출된 객체를 제거하는 알고리즘으로, IOU 임계값을 기준으로 가장 높은 신뢰도를 가진 경계 상자만 남깁니다.</a:t>
            </a:r>
            <a:endParaRPr lang="en-US" sz="975" dirty="0"/>
          </a:p>
        </p:txBody>
      </p:sp>
      <p:sp>
        <p:nvSpPr>
          <p:cNvPr id="83" name="Text 26"/>
          <p:cNvSpPr/>
          <p:nvPr/>
        </p:nvSpPr>
        <p:spPr>
          <a:xfrm>
            <a:off x="3721159" y="5580459"/>
            <a:ext cx="157877"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0.8</a:t>
            </a:r>
            <a:endParaRPr lang="en-US" sz="731" dirty="0"/>
          </a:p>
        </p:txBody>
      </p:sp>
      <p:sp>
        <p:nvSpPr>
          <p:cNvPr id="84" name="Text 27"/>
          <p:cNvSpPr/>
          <p:nvPr/>
        </p:nvSpPr>
        <p:spPr>
          <a:xfrm>
            <a:off x="4759402" y="5580459"/>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남김</a:t>
            </a:r>
            <a:endParaRPr lang="en-US" sz="731" dirty="0"/>
          </a:p>
        </p:txBody>
      </p:sp>
      <p:sp>
        <p:nvSpPr>
          <p:cNvPr id="85" name="Text 28"/>
          <p:cNvSpPr/>
          <p:nvPr/>
        </p:nvSpPr>
        <p:spPr>
          <a:xfrm>
            <a:off x="5454588" y="5580459"/>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제거</a:t>
            </a:r>
            <a:endParaRPr lang="en-US" sz="731" dirty="0"/>
          </a:p>
        </p:txBody>
      </p:sp>
      <p:sp>
        <p:nvSpPr>
          <p:cNvPr id="86" name="Text 29"/>
          <p:cNvSpPr/>
          <p:nvPr/>
        </p:nvSpPr>
        <p:spPr>
          <a:xfrm>
            <a:off x="6025949" y="5580459"/>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제거</a:t>
            </a:r>
            <a:endParaRPr lang="en-US" sz="731" dirty="0"/>
          </a:p>
        </p:txBody>
      </p:sp>
      <p:sp>
        <p:nvSpPr>
          <p:cNvPr id="87" name="Text 30"/>
          <p:cNvSpPr/>
          <p:nvPr/>
        </p:nvSpPr>
        <p:spPr>
          <a:xfrm>
            <a:off x="7264319" y="4233862"/>
            <a:ext cx="107727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YOLOv8 개선</a:t>
            </a:r>
            <a:endParaRPr lang="en-US" sz="1219" dirty="0"/>
          </a:p>
        </p:txBody>
      </p:sp>
      <p:sp>
        <p:nvSpPr>
          <p:cNvPr id="88" name="Text 31"/>
          <p:cNvSpPr/>
          <p:nvPr/>
        </p:nvSpPr>
        <p:spPr>
          <a:xfrm>
            <a:off x="6799976" y="4620815"/>
            <a:ext cx="2703593"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YOLOv8은 이전 버전보다 더 간단하고 효율적인 '앵커 프리(Anchor-Free)' 방식을 채택하여 복잡도를 줄였습니다.</a:t>
            </a:r>
            <a:endParaRPr lang="en-US" sz="975" dirty="0"/>
          </a:p>
        </p:txBody>
      </p:sp>
      <p:sp>
        <p:nvSpPr>
          <p:cNvPr id="89" name="Text 32"/>
          <p:cNvSpPr/>
          <p:nvPr/>
        </p:nvSpPr>
        <p:spPr>
          <a:xfrm>
            <a:off x="7078582" y="5363765"/>
            <a:ext cx="2332118"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객체의 중심을 직접 예측하는 방식으로 앵커 박스 없이도 정확한 검출 가능</a:t>
            </a:r>
            <a:endParaRPr lang="en-US" sz="853" dirty="0"/>
          </a:p>
        </p:txBody>
      </p:sp>
      <p:sp>
        <p:nvSpPr>
          <p:cNvPr id="90" name="Text 33"/>
          <p:cNvSpPr/>
          <p:nvPr/>
        </p:nvSpPr>
        <p:spPr>
          <a:xfrm>
            <a:off x="7078582" y="5735241"/>
            <a:ext cx="2795349"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단일 단계 처리로 실시간 검출에 적합한 속도 제공</a:t>
            </a:r>
            <a:endParaRPr lang="en-US" sz="853"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581525" cy="1269206"/>
          </a:xfrm>
          <a:prstGeom prst="rect">
            <a:avLst/>
          </a:prstGeom>
        </p:spPr>
      </p:pic>
      <p:pic>
        <p:nvPicPr>
          <p:cNvPr id="5" name="Image 3" descr="preencoded.png"/>
          <p:cNvPicPr>
            <a:picLocks noChangeAspect="1"/>
          </p:cNvPicPr>
          <p:nvPr/>
        </p:nvPicPr>
        <p:blipFill>
          <a:blip r:embed="rId6"/>
          <a:stretch>
            <a:fillRect/>
          </a:stretch>
        </p:blipFill>
        <p:spPr>
          <a:xfrm>
            <a:off x="402431" y="1571625"/>
            <a:ext cx="247650" cy="247650"/>
          </a:xfrm>
          <a:prstGeom prst="rect">
            <a:avLst/>
          </a:prstGeom>
        </p:spPr>
      </p:pic>
      <p:pic>
        <p:nvPicPr>
          <p:cNvPr id="6" name="Image 4" descr="preencoded.png"/>
          <p:cNvPicPr>
            <a:picLocks noChangeAspect="1"/>
          </p:cNvPicPr>
          <p:nvPr/>
        </p:nvPicPr>
        <p:blipFill>
          <a:blip r:embed="rId7"/>
          <a:stretch>
            <a:fillRect/>
          </a:stretch>
        </p:blipFill>
        <p:spPr>
          <a:xfrm>
            <a:off x="773906" y="2097881"/>
            <a:ext cx="3652838" cy="433388"/>
          </a:xfrm>
          <a:prstGeom prst="rect">
            <a:avLst/>
          </a:prstGeom>
        </p:spPr>
      </p:pic>
      <p:pic>
        <p:nvPicPr>
          <p:cNvPr id="7" name="Image 5" descr="preencoded.png"/>
          <p:cNvPicPr>
            <a:picLocks noChangeAspect="1"/>
          </p:cNvPicPr>
          <p:nvPr/>
        </p:nvPicPr>
        <p:blipFill>
          <a:blip r:embed="rId8"/>
          <a:stretch>
            <a:fillRect/>
          </a:stretch>
        </p:blipFill>
        <p:spPr>
          <a:xfrm>
            <a:off x="247650" y="2809875"/>
            <a:ext cx="4581525" cy="1454944"/>
          </a:xfrm>
          <a:prstGeom prst="rect">
            <a:avLst/>
          </a:prstGeom>
        </p:spPr>
      </p:pic>
      <p:pic>
        <p:nvPicPr>
          <p:cNvPr id="8" name="Image 6" descr="preencoded.png"/>
          <p:cNvPicPr>
            <a:picLocks noChangeAspect="1"/>
          </p:cNvPicPr>
          <p:nvPr/>
        </p:nvPicPr>
        <p:blipFill>
          <a:blip r:embed="rId6"/>
          <a:stretch>
            <a:fillRect/>
          </a:stretch>
        </p:blipFill>
        <p:spPr>
          <a:xfrm>
            <a:off x="402431" y="2964656"/>
            <a:ext cx="247650" cy="247650"/>
          </a:xfrm>
          <a:prstGeom prst="rect">
            <a:avLst/>
          </a:prstGeom>
        </p:spPr>
      </p:pic>
      <p:pic>
        <p:nvPicPr>
          <p:cNvPr id="9" name="Image 7" descr="preencoded.png"/>
          <p:cNvPicPr>
            <a:picLocks noChangeAspect="1"/>
          </p:cNvPicPr>
          <p:nvPr/>
        </p:nvPicPr>
        <p:blipFill>
          <a:blip r:embed="rId9"/>
          <a:stretch>
            <a:fillRect/>
          </a:stretch>
        </p:blipFill>
        <p:spPr>
          <a:xfrm>
            <a:off x="773906" y="3676650"/>
            <a:ext cx="3900488" cy="433388"/>
          </a:xfrm>
          <a:prstGeom prst="rect">
            <a:avLst/>
          </a:prstGeom>
        </p:spPr>
      </p:pic>
      <p:pic>
        <p:nvPicPr>
          <p:cNvPr id="10" name="Image 8" descr="preencoded.png"/>
          <p:cNvPicPr>
            <a:picLocks noChangeAspect="1"/>
          </p:cNvPicPr>
          <p:nvPr/>
        </p:nvPicPr>
        <p:blipFill>
          <a:blip r:embed="rId8"/>
          <a:stretch>
            <a:fillRect/>
          </a:stretch>
        </p:blipFill>
        <p:spPr>
          <a:xfrm>
            <a:off x="247650" y="4388644"/>
            <a:ext cx="4581525" cy="1454944"/>
          </a:xfrm>
          <a:prstGeom prst="rect">
            <a:avLst/>
          </a:prstGeom>
        </p:spPr>
      </p:pic>
      <p:pic>
        <p:nvPicPr>
          <p:cNvPr id="11" name="Image 9" descr="preencoded.png"/>
          <p:cNvPicPr>
            <a:picLocks noChangeAspect="1"/>
          </p:cNvPicPr>
          <p:nvPr/>
        </p:nvPicPr>
        <p:blipFill>
          <a:blip r:embed="rId10"/>
          <a:stretch>
            <a:fillRect/>
          </a:stretch>
        </p:blipFill>
        <p:spPr>
          <a:xfrm>
            <a:off x="402431" y="4543425"/>
            <a:ext cx="247650" cy="247650"/>
          </a:xfrm>
          <a:prstGeom prst="rect">
            <a:avLst/>
          </a:prstGeom>
        </p:spPr>
      </p:pic>
      <p:pic>
        <p:nvPicPr>
          <p:cNvPr id="12" name="Image 10" descr="preencoded.png"/>
          <p:cNvPicPr>
            <a:picLocks noChangeAspect="1"/>
          </p:cNvPicPr>
          <p:nvPr/>
        </p:nvPicPr>
        <p:blipFill>
          <a:blip r:embed="rId9"/>
          <a:stretch>
            <a:fillRect/>
          </a:stretch>
        </p:blipFill>
        <p:spPr>
          <a:xfrm>
            <a:off x="773906" y="5255419"/>
            <a:ext cx="3900488" cy="433388"/>
          </a:xfrm>
          <a:prstGeom prst="rect">
            <a:avLst/>
          </a:prstGeom>
        </p:spPr>
      </p:pic>
      <p:pic>
        <p:nvPicPr>
          <p:cNvPr id="13" name="Image 11" descr="preencoded.png"/>
          <p:cNvPicPr>
            <a:picLocks noChangeAspect="1"/>
          </p:cNvPicPr>
          <p:nvPr/>
        </p:nvPicPr>
        <p:blipFill>
          <a:blip r:embed="rId8"/>
          <a:stretch>
            <a:fillRect/>
          </a:stretch>
        </p:blipFill>
        <p:spPr>
          <a:xfrm>
            <a:off x="5076825" y="1416844"/>
            <a:ext cx="4581525" cy="1454944"/>
          </a:xfrm>
          <a:prstGeom prst="rect">
            <a:avLst/>
          </a:prstGeom>
        </p:spPr>
      </p:pic>
      <p:pic>
        <p:nvPicPr>
          <p:cNvPr id="14" name="Image 12" descr="preencoded.png"/>
          <p:cNvPicPr>
            <a:picLocks noChangeAspect="1"/>
          </p:cNvPicPr>
          <p:nvPr/>
        </p:nvPicPr>
        <p:blipFill>
          <a:blip r:embed="rId11"/>
          <a:stretch>
            <a:fillRect/>
          </a:stretch>
        </p:blipFill>
        <p:spPr>
          <a:xfrm>
            <a:off x="5231606" y="1571625"/>
            <a:ext cx="247650" cy="247650"/>
          </a:xfrm>
          <a:prstGeom prst="rect">
            <a:avLst/>
          </a:prstGeom>
        </p:spPr>
      </p:pic>
      <p:pic>
        <p:nvPicPr>
          <p:cNvPr id="15" name="Image 13" descr="preencoded.png"/>
          <p:cNvPicPr>
            <a:picLocks noChangeAspect="1"/>
          </p:cNvPicPr>
          <p:nvPr/>
        </p:nvPicPr>
        <p:blipFill>
          <a:blip r:embed="rId9"/>
          <a:stretch>
            <a:fillRect/>
          </a:stretch>
        </p:blipFill>
        <p:spPr>
          <a:xfrm>
            <a:off x="5603081" y="2283619"/>
            <a:ext cx="3900488" cy="433388"/>
          </a:xfrm>
          <a:prstGeom prst="rect">
            <a:avLst/>
          </a:prstGeom>
        </p:spPr>
      </p:pic>
      <p:pic>
        <p:nvPicPr>
          <p:cNvPr id="16" name="Image 14" descr="preencoded.png"/>
          <p:cNvPicPr>
            <a:picLocks noChangeAspect="1"/>
          </p:cNvPicPr>
          <p:nvPr/>
        </p:nvPicPr>
        <p:blipFill>
          <a:blip r:embed="rId12"/>
          <a:stretch>
            <a:fillRect/>
          </a:stretch>
        </p:blipFill>
        <p:spPr>
          <a:xfrm>
            <a:off x="5076825" y="2995612"/>
            <a:ext cx="4581525" cy="1826419"/>
          </a:xfrm>
          <a:prstGeom prst="rect">
            <a:avLst/>
          </a:prstGeom>
        </p:spPr>
      </p:pic>
      <p:pic>
        <p:nvPicPr>
          <p:cNvPr id="17" name="Image 15" descr="preencoded.png"/>
          <p:cNvPicPr>
            <a:picLocks noChangeAspect="1"/>
          </p:cNvPicPr>
          <p:nvPr/>
        </p:nvPicPr>
        <p:blipFill>
          <a:blip r:embed="rId13"/>
          <a:stretch>
            <a:fillRect/>
          </a:stretch>
        </p:blipFill>
        <p:spPr>
          <a:xfrm>
            <a:off x="5231607" y="3181350"/>
            <a:ext cx="116086" cy="154781"/>
          </a:xfrm>
          <a:prstGeom prst="rect">
            <a:avLst/>
          </a:prstGeom>
        </p:spPr>
      </p:pic>
      <p:pic>
        <p:nvPicPr>
          <p:cNvPr id="18" name="Image 16" descr="preencoded.png"/>
          <p:cNvPicPr>
            <a:picLocks noChangeAspect="1"/>
          </p:cNvPicPr>
          <p:nvPr/>
        </p:nvPicPr>
        <p:blipFill>
          <a:blip r:embed="rId14"/>
          <a:stretch>
            <a:fillRect/>
          </a:stretch>
        </p:blipFill>
        <p:spPr>
          <a:xfrm>
            <a:off x="5231606" y="3490913"/>
            <a:ext cx="123825" cy="123825"/>
          </a:xfrm>
          <a:prstGeom prst="rect">
            <a:avLst/>
          </a:prstGeom>
        </p:spPr>
      </p:pic>
      <p:pic>
        <p:nvPicPr>
          <p:cNvPr id="19" name="Image 17" descr="preencoded.png"/>
          <p:cNvPicPr>
            <a:picLocks noChangeAspect="1"/>
          </p:cNvPicPr>
          <p:nvPr/>
        </p:nvPicPr>
        <p:blipFill>
          <a:blip r:embed="rId14"/>
          <a:stretch>
            <a:fillRect/>
          </a:stretch>
        </p:blipFill>
        <p:spPr>
          <a:xfrm>
            <a:off x="5231606" y="3769519"/>
            <a:ext cx="123825" cy="123825"/>
          </a:xfrm>
          <a:prstGeom prst="rect">
            <a:avLst/>
          </a:prstGeom>
        </p:spPr>
      </p:pic>
      <p:pic>
        <p:nvPicPr>
          <p:cNvPr id="20" name="Image 18" descr="preencoded.png"/>
          <p:cNvPicPr>
            <a:picLocks noChangeAspect="1"/>
          </p:cNvPicPr>
          <p:nvPr/>
        </p:nvPicPr>
        <p:blipFill>
          <a:blip r:embed="rId14"/>
          <a:stretch>
            <a:fillRect/>
          </a:stretch>
        </p:blipFill>
        <p:spPr>
          <a:xfrm>
            <a:off x="5231606" y="4048125"/>
            <a:ext cx="123825" cy="123825"/>
          </a:xfrm>
          <a:prstGeom prst="rect">
            <a:avLst/>
          </a:prstGeom>
        </p:spPr>
      </p:pic>
      <p:pic>
        <p:nvPicPr>
          <p:cNvPr id="21" name="Image 19" descr="preencoded.png"/>
          <p:cNvPicPr>
            <a:picLocks noChangeAspect="1"/>
          </p:cNvPicPr>
          <p:nvPr/>
        </p:nvPicPr>
        <p:blipFill>
          <a:blip r:embed="rId14"/>
          <a:stretch>
            <a:fillRect/>
          </a:stretch>
        </p:blipFill>
        <p:spPr>
          <a:xfrm>
            <a:off x="5231606" y="4512469"/>
            <a:ext cx="123825" cy="123825"/>
          </a:xfrm>
          <a:prstGeom prst="rect">
            <a:avLst/>
          </a:prstGeom>
        </p:spPr>
      </p:pic>
      <p:pic>
        <p:nvPicPr>
          <p:cNvPr id="22" name="Image 20" descr="preencoded.png"/>
          <p:cNvPicPr>
            <a:picLocks noChangeAspect="1"/>
          </p:cNvPicPr>
          <p:nvPr/>
        </p:nvPicPr>
        <p:blipFill>
          <a:blip r:embed="rId15"/>
          <a:stretch>
            <a:fillRect/>
          </a:stretch>
        </p:blipFill>
        <p:spPr>
          <a:xfrm>
            <a:off x="5076825" y="4945856"/>
            <a:ext cx="4581525" cy="1269206"/>
          </a:xfrm>
          <a:prstGeom prst="rect">
            <a:avLst/>
          </a:prstGeom>
        </p:spPr>
      </p:pic>
      <p:pic>
        <p:nvPicPr>
          <p:cNvPr id="23" name="Image 21" descr="preencoded.png"/>
          <p:cNvPicPr>
            <a:picLocks noChangeAspect="1"/>
          </p:cNvPicPr>
          <p:nvPr/>
        </p:nvPicPr>
        <p:blipFill>
          <a:blip r:embed="rId16"/>
          <a:stretch>
            <a:fillRect/>
          </a:stretch>
        </p:blipFill>
        <p:spPr>
          <a:xfrm>
            <a:off x="5231606" y="5131594"/>
            <a:ext cx="154781" cy="154781"/>
          </a:xfrm>
          <a:prstGeom prst="rect">
            <a:avLst/>
          </a:prstGeom>
        </p:spPr>
      </p:pic>
      <p:pic>
        <p:nvPicPr>
          <p:cNvPr id="24" name="Image 22" descr="preencoded.png"/>
          <p:cNvPicPr>
            <a:picLocks noChangeAspect="1"/>
          </p:cNvPicPr>
          <p:nvPr/>
        </p:nvPicPr>
        <p:blipFill>
          <a:blip r:embed="rId17"/>
          <a:stretch>
            <a:fillRect/>
          </a:stretch>
        </p:blipFill>
        <p:spPr>
          <a:xfrm>
            <a:off x="5231606" y="5410200"/>
            <a:ext cx="2089547" cy="650081"/>
          </a:xfrm>
          <a:prstGeom prst="rect">
            <a:avLst/>
          </a:prstGeom>
        </p:spPr>
      </p:pic>
      <p:pic>
        <p:nvPicPr>
          <p:cNvPr id="25" name="Image 23" descr="preencoded.png"/>
          <p:cNvPicPr>
            <a:picLocks noChangeAspect="1"/>
          </p:cNvPicPr>
          <p:nvPr/>
        </p:nvPicPr>
        <p:blipFill>
          <a:blip r:embed="rId18"/>
          <a:stretch>
            <a:fillRect/>
          </a:stretch>
        </p:blipFill>
        <p:spPr>
          <a:xfrm>
            <a:off x="7414022" y="5410200"/>
            <a:ext cx="2089547" cy="650081"/>
          </a:xfrm>
          <a:prstGeom prst="rect">
            <a:avLst/>
          </a:prstGeom>
        </p:spPr>
      </p:pic>
      <p:pic>
        <p:nvPicPr>
          <p:cNvPr id="26" name="Image 24" descr="preencoded.png"/>
          <p:cNvPicPr>
            <a:picLocks noChangeAspect="1"/>
          </p:cNvPicPr>
          <p:nvPr/>
        </p:nvPicPr>
        <p:blipFill>
          <a:blip r:embed="rId19"/>
          <a:stretch>
            <a:fillRect/>
          </a:stretch>
        </p:blipFill>
        <p:spPr>
          <a:xfrm>
            <a:off x="0" y="7043738"/>
            <a:ext cx="9906000" cy="61913"/>
          </a:xfrm>
          <a:prstGeom prst="rect">
            <a:avLst/>
          </a:prstGeom>
        </p:spPr>
      </p:pic>
      <p:sp>
        <p:nvSpPr>
          <p:cNvPr id="27"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YOLO v8 환경 구축 및 설치 절차</a:t>
            </a:r>
            <a:endParaRPr lang="en-US" sz="1828" dirty="0"/>
          </a:p>
        </p:txBody>
      </p:sp>
      <p:sp>
        <p:nvSpPr>
          <p:cNvPr id="28" name="Text 1"/>
          <p:cNvSpPr/>
          <p:nvPr/>
        </p:nvSpPr>
        <p:spPr>
          <a:xfrm>
            <a:off x="491431" y="1571625"/>
            <a:ext cx="247650" cy="247650"/>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1</a:t>
            </a:r>
            <a:endParaRPr lang="en-US" sz="975" dirty="0"/>
          </a:p>
        </p:txBody>
      </p:sp>
      <p:sp>
        <p:nvSpPr>
          <p:cNvPr id="29" name="Text 2"/>
          <p:cNvSpPr/>
          <p:nvPr/>
        </p:nvSpPr>
        <p:spPr>
          <a:xfrm>
            <a:off x="773906" y="1571625"/>
            <a:ext cx="365283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가상 환경 준비</a:t>
            </a:r>
            <a:endParaRPr lang="en-US" sz="1219" dirty="0"/>
          </a:p>
        </p:txBody>
      </p:sp>
      <p:sp>
        <p:nvSpPr>
          <p:cNvPr id="30" name="Text 3"/>
          <p:cNvSpPr/>
          <p:nvPr/>
        </p:nvSpPr>
        <p:spPr>
          <a:xfrm>
            <a:off x="773906" y="1850231"/>
            <a:ext cx="4383405"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Python 가상 환경을 생성하고 pip을 최신 버전으로 업데이트합니다.</a:t>
            </a:r>
            <a:endParaRPr lang="en-US" sz="975" dirty="0"/>
          </a:p>
        </p:txBody>
      </p:sp>
      <p:sp>
        <p:nvSpPr>
          <p:cNvPr id="31" name="Text 4"/>
          <p:cNvSpPr/>
          <p:nvPr/>
        </p:nvSpPr>
        <p:spPr>
          <a:xfrm>
            <a:off x="835819" y="2097881"/>
            <a:ext cx="3652838" cy="433388"/>
          </a:xfrm>
          <a:prstGeom prst="rect">
            <a:avLst/>
          </a:prstGeom>
          <a:noFill/>
          <a:ln/>
        </p:spPr>
        <p:txBody>
          <a:bodyPr wrap="square" lIns="0" tIns="0" rIns="0" bIns="0" rtlCol="0" anchor="t"/>
          <a:lstStyle/>
          <a:p>
            <a:pPr>
              <a:lnSpc>
                <a:spcPts val="1219"/>
              </a:lnSpc>
            </a:pPr>
            <a:r>
              <a:rPr lang="en-US" sz="853" dirty="0">
                <a:solidFill>
                  <a:srgbClr val="000000"/>
                </a:solidFill>
                <a:latin typeface="Courier New" pitchFamily="34" charset="0"/>
                <a:ea typeface="Courier New" pitchFamily="34" charset="-122"/>
                <a:cs typeface="Courier New" pitchFamily="34" charset="-120"/>
              </a:rPr>
              <a:t>python3 -m venv .venvpip install --upgrade pip</a:t>
            </a:r>
            <a:endParaRPr lang="en-US" sz="853" dirty="0"/>
          </a:p>
        </p:txBody>
      </p:sp>
      <p:sp>
        <p:nvSpPr>
          <p:cNvPr id="32" name="Text 5"/>
          <p:cNvSpPr/>
          <p:nvPr/>
        </p:nvSpPr>
        <p:spPr>
          <a:xfrm>
            <a:off x="491431" y="2964656"/>
            <a:ext cx="247650" cy="247650"/>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2</a:t>
            </a:r>
            <a:endParaRPr lang="en-US" sz="975" dirty="0"/>
          </a:p>
        </p:txBody>
      </p:sp>
      <p:sp>
        <p:nvSpPr>
          <p:cNvPr id="33" name="Text 6"/>
          <p:cNvSpPr/>
          <p:nvPr/>
        </p:nvSpPr>
        <p:spPr>
          <a:xfrm>
            <a:off x="773906" y="2964656"/>
            <a:ext cx="39004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패키지 설치</a:t>
            </a:r>
            <a:endParaRPr lang="en-US" sz="1219" dirty="0"/>
          </a:p>
        </p:txBody>
      </p:sp>
      <p:sp>
        <p:nvSpPr>
          <p:cNvPr id="34" name="Text 7"/>
          <p:cNvSpPr/>
          <p:nvPr/>
        </p:nvSpPr>
        <p:spPr>
          <a:xfrm>
            <a:off x="773906" y="3243263"/>
            <a:ext cx="3900488"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YOLOv8 라이브러리를 설치합니다. 필요한 경우 OpenCV, TQDM 등 추가 라이브러리도 설치하세요.</a:t>
            </a:r>
            <a:endParaRPr lang="en-US" sz="975" dirty="0"/>
          </a:p>
        </p:txBody>
      </p:sp>
      <p:sp>
        <p:nvSpPr>
          <p:cNvPr id="35" name="Text 8"/>
          <p:cNvSpPr/>
          <p:nvPr/>
        </p:nvSpPr>
        <p:spPr>
          <a:xfrm>
            <a:off x="835819" y="3676650"/>
            <a:ext cx="3900488" cy="433388"/>
          </a:xfrm>
          <a:prstGeom prst="rect">
            <a:avLst/>
          </a:prstGeom>
          <a:noFill/>
          <a:ln/>
        </p:spPr>
        <p:txBody>
          <a:bodyPr wrap="square" lIns="0" tIns="0" rIns="0" bIns="0" rtlCol="0" anchor="t"/>
          <a:lstStyle/>
          <a:p>
            <a:pPr>
              <a:lnSpc>
                <a:spcPts val="1219"/>
              </a:lnSpc>
            </a:pPr>
            <a:r>
              <a:rPr lang="en-US" sz="853" dirty="0">
                <a:solidFill>
                  <a:srgbClr val="000000"/>
                </a:solidFill>
                <a:latin typeface="Courier New" pitchFamily="34" charset="0"/>
                <a:ea typeface="Courier New" pitchFamily="34" charset="-122"/>
                <a:cs typeface="Courier New" pitchFamily="34" charset="-120"/>
              </a:rPr>
              <a:t>pip install ultralyticspip install opencv-python tqdm</a:t>
            </a:r>
            <a:endParaRPr lang="en-US" sz="853" dirty="0"/>
          </a:p>
        </p:txBody>
      </p:sp>
      <p:sp>
        <p:nvSpPr>
          <p:cNvPr id="36" name="Text 9"/>
          <p:cNvSpPr/>
          <p:nvPr/>
        </p:nvSpPr>
        <p:spPr>
          <a:xfrm>
            <a:off x="491431" y="4543425"/>
            <a:ext cx="247650" cy="247650"/>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3</a:t>
            </a:r>
            <a:endParaRPr lang="en-US" sz="975" dirty="0"/>
          </a:p>
        </p:txBody>
      </p:sp>
      <p:sp>
        <p:nvSpPr>
          <p:cNvPr id="37" name="Text 10"/>
          <p:cNvSpPr/>
          <p:nvPr/>
        </p:nvSpPr>
        <p:spPr>
          <a:xfrm>
            <a:off x="773906" y="4543425"/>
            <a:ext cx="39004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GPU 설정</a:t>
            </a:r>
            <a:endParaRPr lang="en-US" sz="1219" dirty="0"/>
          </a:p>
        </p:txBody>
      </p:sp>
      <p:sp>
        <p:nvSpPr>
          <p:cNvPr id="38" name="Text 11"/>
          <p:cNvSpPr/>
          <p:nvPr/>
        </p:nvSpPr>
        <p:spPr>
          <a:xfrm>
            <a:off x="773906" y="4822031"/>
            <a:ext cx="3900488"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NVIDIA GPU를 사용하려면 CUDA와 cuDNN이 설치되어 있어야 하며, PyTorch GPU 버전으로 설치해야 합니다.</a:t>
            </a:r>
            <a:endParaRPr lang="en-US" sz="975" dirty="0"/>
          </a:p>
        </p:txBody>
      </p:sp>
      <p:sp>
        <p:nvSpPr>
          <p:cNvPr id="39" name="Text 12"/>
          <p:cNvSpPr/>
          <p:nvPr/>
        </p:nvSpPr>
        <p:spPr>
          <a:xfrm>
            <a:off x="835819" y="5255419"/>
            <a:ext cx="3900488" cy="433388"/>
          </a:xfrm>
          <a:prstGeom prst="rect">
            <a:avLst/>
          </a:prstGeom>
          <a:noFill/>
          <a:ln/>
        </p:spPr>
        <p:txBody>
          <a:bodyPr wrap="square" lIns="0" tIns="0" rIns="0" bIns="0" rtlCol="0" anchor="t"/>
          <a:lstStyle/>
          <a:p>
            <a:pPr>
              <a:lnSpc>
                <a:spcPts val="1219"/>
              </a:lnSpc>
            </a:pPr>
            <a:r>
              <a:rPr lang="en-US" sz="853" dirty="0">
                <a:solidFill>
                  <a:srgbClr val="000000"/>
                </a:solidFill>
                <a:latin typeface="Courier New" pitchFamily="34" charset="0"/>
                <a:ea typeface="Courier New" pitchFamily="34" charset="-122"/>
                <a:cs typeface="Courier New" pitchFamily="34" charset="-120"/>
              </a:rPr>
              <a:t># CUDA 및 cuDNN 설치pip install torch==&lt;버전&gt;+cu116 --extra-index-url</a:t>
            </a:r>
            <a:endParaRPr lang="en-US" sz="853" dirty="0"/>
          </a:p>
        </p:txBody>
      </p:sp>
      <p:sp>
        <p:nvSpPr>
          <p:cNvPr id="40" name="Text 13"/>
          <p:cNvSpPr/>
          <p:nvPr/>
        </p:nvSpPr>
        <p:spPr>
          <a:xfrm>
            <a:off x="5320606" y="1571625"/>
            <a:ext cx="247650" cy="247650"/>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4</a:t>
            </a:r>
            <a:endParaRPr lang="en-US" sz="975" dirty="0"/>
          </a:p>
        </p:txBody>
      </p:sp>
      <p:sp>
        <p:nvSpPr>
          <p:cNvPr id="41" name="Text 14"/>
          <p:cNvSpPr/>
          <p:nvPr/>
        </p:nvSpPr>
        <p:spPr>
          <a:xfrm>
            <a:off x="5603081" y="1571625"/>
            <a:ext cx="39004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모델 다운로드 및 테스트</a:t>
            </a:r>
            <a:endParaRPr lang="en-US" sz="1219" dirty="0"/>
          </a:p>
        </p:txBody>
      </p:sp>
      <p:sp>
        <p:nvSpPr>
          <p:cNvPr id="42" name="Text 15"/>
          <p:cNvSpPr/>
          <p:nvPr/>
        </p:nvSpPr>
        <p:spPr>
          <a:xfrm>
            <a:off x="5603081" y="1850231"/>
            <a:ext cx="3900488"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다음 명령으로 테스트 예측을 수행하면 필요한 모델 가중치가 자동으로 다운로드됩니다.</a:t>
            </a:r>
            <a:endParaRPr lang="en-US" sz="975" dirty="0"/>
          </a:p>
        </p:txBody>
      </p:sp>
      <p:sp>
        <p:nvSpPr>
          <p:cNvPr id="43" name="Text 16"/>
          <p:cNvSpPr/>
          <p:nvPr/>
        </p:nvSpPr>
        <p:spPr>
          <a:xfrm>
            <a:off x="5664994" y="2283619"/>
            <a:ext cx="3900488" cy="433388"/>
          </a:xfrm>
          <a:prstGeom prst="rect">
            <a:avLst/>
          </a:prstGeom>
          <a:noFill/>
          <a:ln/>
        </p:spPr>
        <p:txBody>
          <a:bodyPr wrap="square" lIns="0" tIns="0" rIns="0" bIns="0" rtlCol="0" anchor="t"/>
          <a:lstStyle/>
          <a:p>
            <a:pPr>
              <a:lnSpc>
                <a:spcPts val="1219"/>
              </a:lnSpc>
            </a:pPr>
            <a:r>
              <a:rPr lang="en-US" sz="853" dirty="0">
                <a:solidFill>
                  <a:srgbClr val="000000"/>
                </a:solidFill>
                <a:latin typeface="Courier New" pitchFamily="34" charset="0"/>
                <a:ea typeface="Courier New" pitchFamily="34" charset="-122"/>
                <a:cs typeface="Courier New" pitchFamily="34" charset="-120"/>
              </a:rPr>
              <a:t>yolo task=detect mode=predict model=yolov8n.pt source=your_image.jpg</a:t>
            </a:r>
            <a:endParaRPr lang="en-US" sz="853" dirty="0"/>
          </a:p>
        </p:txBody>
      </p:sp>
      <p:sp>
        <p:nvSpPr>
          <p:cNvPr id="44" name="Text 17"/>
          <p:cNvSpPr/>
          <p:nvPr/>
        </p:nvSpPr>
        <p:spPr>
          <a:xfrm>
            <a:off x="5409604" y="3150394"/>
            <a:ext cx="4271963"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설치 팁</a:t>
            </a:r>
            <a:endParaRPr lang="en-US" sz="1219" dirty="0"/>
          </a:p>
        </p:txBody>
      </p:sp>
      <p:sp>
        <p:nvSpPr>
          <p:cNvPr id="45" name="Text 18"/>
          <p:cNvSpPr/>
          <p:nvPr/>
        </p:nvSpPr>
        <p:spPr>
          <a:xfrm>
            <a:off x="5417344" y="3459956"/>
            <a:ext cx="3343275"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가상 환경을 활성화한 상태에서 설치를 진행하세요.</a:t>
            </a:r>
            <a:endParaRPr lang="en-US" sz="975" dirty="0"/>
          </a:p>
        </p:txBody>
      </p:sp>
      <p:sp>
        <p:nvSpPr>
          <p:cNvPr id="46" name="Text 19"/>
          <p:cNvSpPr/>
          <p:nvPr/>
        </p:nvSpPr>
        <p:spPr>
          <a:xfrm>
            <a:off x="5417344" y="3738562"/>
            <a:ext cx="4253389"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GPU 설정이 필요한 경우, </a:t>
            </a:r>
            <a:r>
              <a:rPr lang="en-US" sz="975" b="1" dirty="0">
                <a:solidFill>
                  <a:srgbClr val="374151"/>
                </a:solidFill>
                <a:latin typeface="Roboto" pitchFamily="34" charset="0"/>
                <a:ea typeface="Roboto" pitchFamily="34" charset="-122"/>
                <a:cs typeface="Roboto" pitchFamily="34" charset="-120"/>
              </a:rPr>
              <a:t>torch</a:t>
            </a:r>
            <a:r>
              <a:rPr lang="en-US" sz="975" dirty="0">
                <a:solidFill>
                  <a:srgbClr val="374151"/>
                </a:solidFill>
                <a:latin typeface="Roboto" pitchFamily="34" charset="0"/>
                <a:ea typeface="Roboto" pitchFamily="34" charset="-122"/>
                <a:cs typeface="Roboto" pitchFamily="34" charset="-120"/>
              </a:rPr>
              <a:t>를 GPU 버전으로 설치해야 합니다.</a:t>
            </a:r>
            <a:endParaRPr lang="en-US" sz="975" dirty="0"/>
          </a:p>
        </p:txBody>
      </p:sp>
      <p:sp>
        <p:nvSpPr>
          <p:cNvPr id="47" name="Text 20"/>
          <p:cNvSpPr/>
          <p:nvPr/>
        </p:nvSpPr>
        <p:spPr>
          <a:xfrm>
            <a:off x="5417344" y="4017169"/>
            <a:ext cx="4086225"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의존성 문제가 발생하면, 패키지 버전을 확인하거나 </a:t>
            </a:r>
            <a:r>
              <a:rPr lang="en-US" sz="975" b="1" dirty="0">
                <a:solidFill>
                  <a:srgbClr val="374151"/>
                </a:solidFill>
                <a:latin typeface="Roboto" pitchFamily="34" charset="0"/>
                <a:ea typeface="Roboto" pitchFamily="34" charset="-122"/>
                <a:cs typeface="Roboto" pitchFamily="34" charset="-120"/>
              </a:rPr>
              <a:t>conda</a:t>
            </a:r>
            <a:r>
              <a:rPr lang="en-US" sz="975" dirty="0">
                <a:solidFill>
                  <a:srgbClr val="374151"/>
                </a:solidFill>
                <a:latin typeface="Roboto" pitchFamily="34" charset="0"/>
                <a:ea typeface="Roboto" pitchFamily="34" charset="-122"/>
                <a:cs typeface="Roboto" pitchFamily="34" charset="-120"/>
              </a:rPr>
              <a:t> 환경을 사용해보세요.</a:t>
            </a:r>
            <a:endParaRPr lang="en-US" sz="975" dirty="0"/>
          </a:p>
        </p:txBody>
      </p:sp>
      <p:sp>
        <p:nvSpPr>
          <p:cNvPr id="48" name="Text 21"/>
          <p:cNvSpPr/>
          <p:nvPr/>
        </p:nvSpPr>
        <p:spPr>
          <a:xfrm>
            <a:off x="5417344" y="4481512"/>
            <a:ext cx="4680585"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모델 테스트 시, </a:t>
            </a:r>
            <a:r>
              <a:rPr lang="en-US" sz="975" b="1" dirty="0">
                <a:solidFill>
                  <a:srgbClr val="374151"/>
                </a:solidFill>
                <a:latin typeface="Roboto" pitchFamily="34" charset="0"/>
                <a:ea typeface="Roboto" pitchFamily="34" charset="-122"/>
                <a:cs typeface="Roboto" pitchFamily="34" charset="-120"/>
              </a:rPr>
              <a:t>source</a:t>
            </a:r>
            <a:r>
              <a:rPr lang="en-US" sz="975" dirty="0">
                <a:solidFill>
                  <a:srgbClr val="374151"/>
                </a:solidFill>
                <a:latin typeface="Roboto" pitchFamily="34" charset="0"/>
                <a:ea typeface="Roboto" pitchFamily="34" charset="-122"/>
                <a:cs typeface="Roboto" pitchFamily="34" charset="-120"/>
              </a:rPr>
              <a:t> 매개변수에 테스트할 이미지 경로를 지정하세요.</a:t>
            </a:r>
            <a:endParaRPr lang="en-US" sz="975" dirty="0"/>
          </a:p>
        </p:txBody>
      </p:sp>
      <p:sp>
        <p:nvSpPr>
          <p:cNvPr id="49" name="Text 22"/>
          <p:cNvSpPr/>
          <p:nvPr/>
        </p:nvSpPr>
        <p:spPr>
          <a:xfrm>
            <a:off x="5448300" y="5100637"/>
            <a:ext cx="4271963"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오류 해결</a:t>
            </a:r>
            <a:endParaRPr lang="en-US" sz="1219" dirty="0"/>
          </a:p>
        </p:txBody>
      </p:sp>
      <p:sp>
        <p:nvSpPr>
          <p:cNvPr id="50" name="Text 23"/>
          <p:cNvSpPr/>
          <p:nvPr/>
        </p:nvSpPr>
        <p:spPr>
          <a:xfrm>
            <a:off x="5324475" y="5503069"/>
            <a:ext cx="2284571" cy="154781"/>
          </a:xfrm>
          <a:prstGeom prst="rect">
            <a:avLst/>
          </a:prstGeom>
          <a:noFill/>
          <a:ln/>
        </p:spPr>
        <p:txBody>
          <a:bodyPr wrap="square" lIns="0" tIns="0" rIns="0" bIns="0" rtlCol="0" anchor="t"/>
          <a:lstStyle/>
          <a:p>
            <a:pPr>
              <a:lnSpc>
                <a:spcPts val="1219"/>
              </a:lnSpc>
            </a:pPr>
            <a:r>
              <a:rPr lang="en-US" sz="853" b="1" dirty="0">
                <a:solidFill>
                  <a:srgbClr val="374151"/>
                </a:solidFill>
                <a:latin typeface="Roboto" pitchFamily="34" charset="0"/>
                <a:ea typeface="Roboto" pitchFamily="34" charset="-122"/>
                <a:cs typeface="Roboto" pitchFamily="34" charset="-120"/>
              </a:rPr>
              <a:t>오류:</a:t>
            </a:r>
            <a:r>
              <a:rPr lang="en-US" sz="853" dirty="0">
                <a:solidFill>
                  <a:srgbClr val="374151"/>
                </a:solidFill>
                <a:latin typeface="Roboto" pitchFamily="34" charset="0"/>
                <a:ea typeface="Roboto" pitchFamily="34" charset="-122"/>
                <a:cs typeface="Roboto" pitchFamily="34" charset="-120"/>
              </a:rPr>
              <a:t> ModuleNotFoundError</a:t>
            </a:r>
            <a:endParaRPr lang="en-US" sz="853" dirty="0"/>
          </a:p>
        </p:txBody>
      </p:sp>
      <p:sp>
        <p:nvSpPr>
          <p:cNvPr id="51" name="Text 24"/>
          <p:cNvSpPr/>
          <p:nvPr/>
        </p:nvSpPr>
        <p:spPr>
          <a:xfrm>
            <a:off x="5324475" y="5657850"/>
            <a:ext cx="1903809"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ultralytics 패키지가 설치되지 않았습니다. 다시 설치해주세요.</a:t>
            </a:r>
            <a:endParaRPr lang="en-US" sz="853" dirty="0"/>
          </a:p>
        </p:txBody>
      </p:sp>
      <p:sp>
        <p:nvSpPr>
          <p:cNvPr id="52" name="Text 25"/>
          <p:cNvSpPr/>
          <p:nvPr/>
        </p:nvSpPr>
        <p:spPr>
          <a:xfrm>
            <a:off x="7506891" y="5503069"/>
            <a:ext cx="2284571" cy="154781"/>
          </a:xfrm>
          <a:prstGeom prst="rect">
            <a:avLst/>
          </a:prstGeom>
          <a:noFill/>
          <a:ln/>
        </p:spPr>
        <p:txBody>
          <a:bodyPr wrap="square" lIns="0" tIns="0" rIns="0" bIns="0" rtlCol="0" anchor="t"/>
          <a:lstStyle/>
          <a:p>
            <a:pPr>
              <a:lnSpc>
                <a:spcPts val="1219"/>
              </a:lnSpc>
            </a:pPr>
            <a:r>
              <a:rPr lang="en-US" sz="853" b="1" dirty="0">
                <a:solidFill>
                  <a:srgbClr val="374151"/>
                </a:solidFill>
                <a:latin typeface="Roboto" pitchFamily="34" charset="0"/>
                <a:ea typeface="Roboto" pitchFamily="34" charset="-122"/>
                <a:cs typeface="Roboto" pitchFamily="34" charset="-120"/>
              </a:rPr>
              <a:t>오류:</a:t>
            </a:r>
            <a:r>
              <a:rPr lang="en-US" sz="853" dirty="0">
                <a:solidFill>
                  <a:srgbClr val="374151"/>
                </a:solidFill>
                <a:latin typeface="Roboto" pitchFamily="34" charset="0"/>
                <a:ea typeface="Roboto" pitchFamily="34" charset="-122"/>
                <a:cs typeface="Roboto" pitchFamily="34" charset="-120"/>
              </a:rPr>
              <a:t> CUDA out of memory</a:t>
            </a:r>
            <a:endParaRPr lang="en-US" sz="853" dirty="0"/>
          </a:p>
        </p:txBody>
      </p:sp>
      <p:sp>
        <p:nvSpPr>
          <p:cNvPr id="53" name="Text 26"/>
          <p:cNvSpPr/>
          <p:nvPr/>
        </p:nvSpPr>
        <p:spPr>
          <a:xfrm>
            <a:off x="7506891" y="5657850"/>
            <a:ext cx="1903809"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GPU 메모리 부족. batch size를 줄이거나 GPU 설정을 확인하세요.</a:t>
            </a:r>
            <a:endParaRPr lang="en-US" sz="853"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612481" cy="4395788"/>
          </a:xfrm>
          <a:prstGeom prst="rect">
            <a:avLst/>
          </a:prstGeom>
        </p:spPr>
      </p:pic>
      <p:pic>
        <p:nvPicPr>
          <p:cNvPr id="5" name="Image 3" descr="preencoded.png"/>
          <p:cNvPicPr>
            <a:picLocks noChangeAspect="1"/>
          </p:cNvPicPr>
          <p:nvPr/>
        </p:nvPicPr>
        <p:blipFill>
          <a:blip r:embed="rId6"/>
          <a:stretch>
            <a:fillRect/>
          </a:stretch>
        </p:blipFill>
        <p:spPr>
          <a:xfrm>
            <a:off x="433387" y="1625798"/>
            <a:ext cx="185738" cy="185738"/>
          </a:xfrm>
          <a:prstGeom prst="rect">
            <a:avLst/>
          </a:prstGeom>
        </p:spPr>
      </p:pic>
      <p:pic>
        <p:nvPicPr>
          <p:cNvPr id="6" name="Image 4" descr="preencoded.png"/>
          <p:cNvPicPr>
            <a:picLocks noChangeAspect="1"/>
          </p:cNvPicPr>
          <p:nvPr/>
        </p:nvPicPr>
        <p:blipFill>
          <a:blip r:embed="rId7"/>
          <a:stretch>
            <a:fillRect/>
          </a:stretch>
        </p:blipFill>
        <p:spPr>
          <a:xfrm>
            <a:off x="433388" y="2035969"/>
            <a:ext cx="235074" cy="309563"/>
          </a:xfrm>
          <a:prstGeom prst="rect">
            <a:avLst/>
          </a:prstGeom>
        </p:spPr>
      </p:pic>
      <p:pic>
        <p:nvPicPr>
          <p:cNvPr id="7" name="Image 5" descr="preencoded.png"/>
          <p:cNvPicPr>
            <a:picLocks noChangeAspect="1"/>
          </p:cNvPicPr>
          <p:nvPr/>
        </p:nvPicPr>
        <p:blipFill>
          <a:blip r:embed="rId8"/>
          <a:stretch>
            <a:fillRect/>
          </a:stretch>
        </p:blipFill>
        <p:spPr>
          <a:xfrm>
            <a:off x="496751" y="2128838"/>
            <a:ext cx="108347" cy="123825"/>
          </a:xfrm>
          <a:prstGeom prst="rect">
            <a:avLst/>
          </a:prstGeom>
        </p:spPr>
      </p:pic>
      <p:pic>
        <p:nvPicPr>
          <p:cNvPr id="8" name="Image 6" descr="preencoded.png"/>
          <p:cNvPicPr>
            <a:picLocks noChangeAspect="1"/>
          </p:cNvPicPr>
          <p:nvPr/>
        </p:nvPicPr>
        <p:blipFill>
          <a:blip r:embed="rId9"/>
          <a:stretch>
            <a:fillRect/>
          </a:stretch>
        </p:blipFill>
        <p:spPr>
          <a:xfrm>
            <a:off x="433387" y="2686050"/>
            <a:ext cx="309563" cy="309563"/>
          </a:xfrm>
          <a:prstGeom prst="rect">
            <a:avLst/>
          </a:prstGeom>
        </p:spPr>
      </p:pic>
      <p:pic>
        <p:nvPicPr>
          <p:cNvPr id="9" name="Image 7" descr="preencoded.png"/>
          <p:cNvPicPr>
            <a:picLocks noChangeAspect="1"/>
          </p:cNvPicPr>
          <p:nvPr/>
        </p:nvPicPr>
        <p:blipFill>
          <a:blip r:embed="rId10"/>
          <a:stretch>
            <a:fillRect/>
          </a:stretch>
        </p:blipFill>
        <p:spPr>
          <a:xfrm>
            <a:off x="541734" y="2778919"/>
            <a:ext cx="92869" cy="123825"/>
          </a:xfrm>
          <a:prstGeom prst="rect">
            <a:avLst/>
          </a:prstGeom>
        </p:spPr>
      </p:pic>
      <p:pic>
        <p:nvPicPr>
          <p:cNvPr id="10" name="Image 8" descr="preencoded.png"/>
          <p:cNvPicPr>
            <a:picLocks noChangeAspect="1"/>
          </p:cNvPicPr>
          <p:nvPr/>
        </p:nvPicPr>
        <p:blipFill>
          <a:blip r:embed="rId11"/>
          <a:stretch>
            <a:fillRect/>
          </a:stretch>
        </p:blipFill>
        <p:spPr>
          <a:xfrm>
            <a:off x="433387" y="3181350"/>
            <a:ext cx="292029" cy="309563"/>
          </a:xfrm>
          <a:prstGeom prst="rect">
            <a:avLst/>
          </a:prstGeom>
        </p:spPr>
      </p:pic>
      <p:pic>
        <p:nvPicPr>
          <p:cNvPr id="11" name="Image 9" descr="preencoded.png"/>
          <p:cNvPicPr>
            <a:picLocks noChangeAspect="1"/>
          </p:cNvPicPr>
          <p:nvPr/>
        </p:nvPicPr>
        <p:blipFill>
          <a:blip r:embed="rId12"/>
          <a:stretch>
            <a:fillRect/>
          </a:stretch>
        </p:blipFill>
        <p:spPr>
          <a:xfrm>
            <a:off x="501951" y="3274219"/>
            <a:ext cx="154781" cy="123825"/>
          </a:xfrm>
          <a:prstGeom prst="rect">
            <a:avLst/>
          </a:prstGeom>
        </p:spPr>
      </p:pic>
      <p:pic>
        <p:nvPicPr>
          <p:cNvPr id="12" name="Image 10" descr="preencoded.png"/>
          <p:cNvPicPr>
            <a:picLocks noChangeAspect="1"/>
          </p:cNvPicPr>
          <p:nvPr/>
        </p:nvPicPr>
        <p:blipFill>
          <a:blip r:embed="rId13"/>
          <a:stretch>
            <a:fillRect/>
          </a:stretch>
        </p:blipFill>
        <p:spPr>
          <a:xfrm>
            <a:off x="818285" y="3614738"/>
            <a:ext cx="3856109" cy="371475"/>
          </a:xfrm>
          <a:prstGeom prst="rect">
            <a:avLst/>
          </a:prstGeom>
        </p:spPr>
      </p:pic>
      <p:pic>
        <p:nvPicPr>
          <p:cNvPr id="13" name="Image 11" descr="preencoded.png"/>
          <p:cNvPicPr>
            <a:picLocks noChangeAspect="1"/>
          </p:cNvPicPr>
          <p:nvPr/>
        </p:nvPicPr>
        <p:blipFill>
          <a:blip r:embed="rId14"/>
          <a:stretch>
            <a:fillRect/>
          </a:stretch>
        </p:blipFill>
        <p:spPr>
          <a:xfrm>
            <a:off x="433387" y="4110037"/>
            <a:ext cx="155386" cy="309563"/>
          </a:xfrm>
          <a:prstGeom prst="rect">
            <a:avLst/>
          </a:prstGeom>
        </p:spPr>
      </p:pic>
      <p:pic>
        <p:nvPicPr>
          <p:cNvPr id="14" name="Image 12" descr="preencoded.png"/>
          <p:cNvPicPr>
            <a:picLocks noChangeAspect="1"/>
          </p:cNvPicPr>
          <p:nvPr/>
        </p:nvPicPr>
        <p:blipFill>
          <a:blip r:embed="rId15"/>
          <a:stretch>
            <a:fillRect/>
          </a:stretch>
        </p:blipFill>
        <p:spPr>
          <a:xfrm>
            <a:off x="449108" y="4202906"/>
            <a:ext cx="123825" cy="123825"/>
          </a:xfrm>
          <a:prstGeom prst="rect">
            <a:avLst/>
          </a:prstGeom>
        </p:spPr>
      </p:pic>
      <p:pic>
        <p:nvPicPr>
          <p:cNvPr id="15" name="Image 13" descr="preencoded.png"/>
          <p:cNvPicPr>
            <a:picLocks noChangeAspect="1"/>
          </p:cNvPicPr>
          <p:nvPr/>
        </p:nvPicPr>
        <p:blipFill>
          <a:blip r:embed="rId16"/>
          <a:stretch>
            <a:fillRect/>
          </a:stretch>
        </p:blipFill>
        <p:spPr>
          <a:xfrm>
            <a:off x="681642" y="4852988"/>
            <a:ext cx="3992752" cy="371475"/>
          </a:xfrm>
          <a:prstGeom prst="rect">
            <a:avLst/>
          </a:prstGeom>
        </p:spPr>
      </p:pic>
      <p:pic>
        <p:nvPicPr>
          <p:cNvPr id="16" name="Image 14" descr="preencoded.png"/>
          <p:cNvPicPr>
            <a:picLocks noChangeAspect="1"/>
          </p:cNvPicPr>
          <p:nvPr/>
        </p:nvPicPr>
        <p:blipFill>
          <a:blip r:embed="rId17"/>
          <a:stretch>
            <a:fillRect/>
          </a:stretch>
        </p:blipFill>
        <p:spPr>
          <a:xfrm>
            <a:off x="5045869" y="1416844"/>
            <a:ext cx="4612481" cy="2166938"/>
          </a:xfrm>
          <a:prstGeom prst="rect">
            <a:avLst/>
          </a:prstGeom>
        </p:spPr>
      </p:pic>
      <p:pic>
        <p:nvPicPr>
          <p:cNvPr id="17" name="Image 15" descr="preencoded.png"/>
          <p:cNvPicPr>
            <a:picLocks noChangeAspect="1"/>
          </p:cNvPicPr>
          <p:nvPr/>
        </p:nvPicPr>
        <p:blipFill>
          <a:blip r:embed="rId18"/>
          <a:stretch>
            <a:fillRect/>
          </a:stretch>
        </p:blipFill>
        <p:spPr>
          <a:xfrm>
            <a:off x="5231606" y="1625798"/>
            <a:ext cx="185738" cy="185738"/>
          </a:xfrm>
          <a:prstGeom prst="rect">
            <a:avLst/>
          </a:prstGeom>
        </p:spPr>
      </p:pic>
      <p:pic>
        <p:nvPicPr>
          <p:cNvPr id="18" name="Image 16" descr="preencoded.png"/>
          <p:cNvPicPr>
            <a:picLocks noChangeAspect="1"/>
          </p:cNvPicPr>
          <p:nvPr/>
        </p:nvPicPr>
        <p:blipFill>
          <a:blip r:embed="rId19"/>
          <a:stretch>
            <a:fillRect/>
          </a:stretch>
        </p:blipFill>
        <p:spPr>
          <a:xfrm>
            <a:off x="5231606" y="1974056"/>
            <a:ext cx="2058591" cy="650081"/>
          </a:xfrm>
          <a:prstGeom prst="rect">
            <a:avLst/>
          </a:prstGeom>
        </p:spPr>
      </p:pic>
      <p:pic>
        <p:nvPicPr>
          <p:cNvPr id="19" name="Image 17" descr="preencoded.png"/>
          <p:cNvPicPr>
            <a:picLocks noChangeAspect="1"/>
          </p:cNvPicPr>
          <p:nvPr/>
        </p:nvPicPr>
        <p:blipFill>
          <a:blip r:embed="rId20"/>
          <a:stretch>
            <a:fillRect/>
          </a:stretch>
        </p:blipFill>
        <p:spPr>
          <a:xfrm>
            <a:off x="5324475" y="2097881"/>
            <a:ext cx="154781" cy="123825"/>
          </a:xfrm>
          <a:prstGeom prst="rect">
            <a:avLst/>
          </a:prstGeom>
        </p:spPr>
      </p:pic>
      <p:pic>
        <p:nvPicPr>
          <p:cNvPr id="20" name="Image 18" descr="preencoded.png"/>
          <p:cNvPicPr>
            <a:picLocks noChangeAspect="1"/>
          </p:cNvPicPr>
          <p:nvPr/>
        </p:nvPicPr>
        <p:blipFill>
          <a:blip r:embed="rId21"/>
          <a:stretch>
            <a:fillRect/>
          </a:stretch>
        </p:blipFill>
        <p:spPr>
          <a:xfrm>
            <a:off x="7414022" y="1974056"/>
            <a:ext cx="2058591" cy="650081"/>
          </a:xfrm>
          <a:prstGeom prst="rect">
            <a:avLst/>
          </a:prstGeom>
        </p:spPr>
      </p:pic>
      <p:pic>
        <p:nvPicPr>
          <p:cNvPr id="21" name="Image 19" descr="preencoded.png"/>
          <p:cNvPicPr>
            <a:picLocks noChangeAspect="1"/>
          </p:cNvPicPr>
          <p:nvPr/>
        </p:nvPicPr>
        <p:blipFill>
          <a:blip r:embed="rId22"/>
          <a:stretch>
            <a:fillRect/>
          </a:stretch>
        </p:blipFill>
        <p:spPr>
          <a:xfrm>
            <a:off x="7506891" y="2097881"/>
            <a:ext cx="139303" cy="123825"/>
          </a:xfrm>
          <a:prstGeom prst="rect">
            <a:avLst/>
          </a:prstGeom>
        </p:spPr>
      </p:pic>
      <p:pic>
        <p:nvPicPr>
          <p:cNvPr id="22" name="Image 20" descr="preencoded.png"/>
          <p:cNvPicPr>
            <a:picLocks noChangeAspect="1"/>
          </p:cNvPicPr>
          <p:nvPr/>
        </p:nvPicPr>
        <p:blipFill>
          <a:blip r:embed="rId23"/>
          <a:stretch>
            <a:fillRect/>
          </a:stretch>
        </p:blipFill>
        <p:spPr>
          <a:xfrm>
            <a:off x="5231606" y="2747963"/>
            <a:ext cx="2058591" cy="650081"/>
          </a:xfrm>
          <a:prstGeom prst="rect">
            <a:avLst/>
          </a:prstGeom>
        </p:spPr>
      </p:pic>
      <p:pic>
        <p:nvPicPr>
          <p:cNvPr id="23" name="Image 21" descr="preencoded.png"/>
          <p:cNvPicPr>
            <a:picLocks noChangeAspect="1"/>
          </p:cNvPicPr>
          <p:nvPr/>
        </p:nvPicPr>
        <p:blipFill>
          <a:blip r:embed="rId24"/>
          <a:stretch>
            <a:fillRect/>
          </a:stretch>
        </p:blipFill>
        <p:spPr>
          <a:xfrm>
            <a:off x="5324475" y="2871788"/>
            <a:ext cx="108347" cy="123825"/>
          </a:xfrm>
          <a:prstGeom prst="rect">
            <a:avLst/>
          </a:prstGeom>
        </p:spPr>
      </p:pic>
      <p:pic>
        <p:nvPicPr>
          <p:cNvPr id="24" name="Image 22" descr="preencoded.png"/>
          <p:cNvPicPr>
            <a:picLocks noChangeAspect="1"/>
          </p:cNvPicPr>
          <p:nvPr/>
        </p:nvPicPr>
        <p:blipFill>
          <a:blip r:embed="rId25"/>
          <a:stretch>
            <a:fillRect/>
          </a:stretch>
        </p:blipFill>
        <p:spPr>
          <a:xfrm>
            <a:off x="7414022" y="2747963"/>
            <a:ext cx="2058591" cy="650081"/>
          </a:xfrm>
          <a:prstGeom prst="rect">
            <a:avLst/>
          </a:prstGeom>
        </p:spPr>
      </p:pic>
      <p:pic>
        <p:nvPicPr>
          <p:cNvPr id="25" name="Image 23" descr="preencoded.png"/>
          <p:cNvPicPr>
            <a:picLocks noChangeAspect="1"/>
          </p:cNvPicPr>
          <p:nvPr/>
        </p:nvPicPr>
        <p:blipFill>
          <a:blip r:embed="rId26"/>
          <a:stretch>
            <a:fillRect/>
          </a:stretch>
        </p:blipFill>
        <p:spPr>
          <a:xfrm>
            <a:off x="7506891" y="2871788"/>
            <a:ext cx="123825" cy="123825"/>
          </a:xfrm>
          <a:prstGeom prst="rect">
            <a:avLst/>
          </a:prstGeom>
        </p:spPr>
      </p:pic>
      <p:pic>
        <p:nvPicPr>
          <p:cNvPr id="26" name="Image 24" descr="preencoded.png"/>
          <p:cNvPicPr>
            <a:picLocks noChangeAspect="1"/>
          </p:cNvPicPr>
          <p:nvPr/>
        </p:nvPicPr>
        <p:blipFill>
          <a:blip r:embed="rId27"/>
          <a:stretch>
            <a:fillRect/>
          </a:stretch>
        </p:blipFill>
        <p:spPr>
          <a:xfrm>
            <a:off x="5045869" y="3769519"/>
            <a:ext cx="4612481" cy="2043113"/>
          </a:xfrm>
          <a:prstGeom prst="rect">
            <a:avLst/>
          </a:prstGeom>
        </p:spPr>
      </p:pic>
      <p:pic>
        <p:nvPicPr>
          <p:cNvPr id="27" name="Image 25" descr="preencoded.png"/>
          <p:cNvPicPr>
            <a:picLocks noChangeAspect="1"/>
          </p:cNvPicPr>
          <p:nvPr/>
        </p:nvPicPr>
        <p:blipFill>
          <a:blip r:embed="rId28"/>
          <a:stretch>
            <a:fillRect/>
          </a:stretch>
        </p:blipFill>
        <p:spPr>
          <a:xfrm>
            <a:off x="5231607" y="3978473"/>
            <a:ext cx="162520" cy="185738"/>
          </a:xfrm>
          <a:prstGeom prst="rect">
            <a:avLst/>
          </a:prstGeom>
        </p:spPr>
      </p:pic>
      <p:pic>
        <p:nvPicPr>
          <p:cNvPr id="28" name="Image 26" descr="preencoded.png"/>
          <p:cNvPicPr>
            <a:picLocks noChangeAspect="1"/>
          </p:cNvPicPr>
          <p:nvPr/>
        </p:nvPicPr>
        <p:blipFill>
          <a:blip r:embed="rId29"/>
          <a:stretch>
            <a:fillRect/>
          </a:stretch>
        </p:blipFill>
        <p:spPr>
          <a:xfrm>
            <a:off x="5231606" y="4326731"/>
            <a:ext cx="309563" cy="309563"/>
          </a:xfrm>
          <a:prstGeom prst="rect">
            <a:avLst/>
          </a:prstGeom>
        </p:spPr>
      </p:pic>
      <p:pic>
        <p:nvPicPr>
          <p:cNvPr id="29" name="Image 27" descr="preencoded.png"/>
          <p:cNvPicPr>
            <a:picLocks noChangeAspect="1"/>
          </p:cNvPicPr>
          <p:nvPr/>
        </p:nvPicPr>
        <p:blipFill>
          <a:blip r:embed="rId30"/>
          <a:stretch>
            <a:fillRect/>
          </a:stretch>
        </p:blipFill>
        <p:spPr>
          <a:xfrm>
            <a:off x="5324475" y="4419600"/>
            <a:ext cx="123825" cy="123825"/>
          </a:xfrm>
          <a:prstGeom prst="rect">
            <a:avLst/>
          </a:prstGeom>
        </p:spPr>
      </p:pic>
      <p:pic>
        <p:nvPicPr>
          <p:cNvPr id="30" name="Image 28" descr="preencoded.png"/>
          <p:cNvPicPr>
            <a:picLocks noChangeAspect="1"/>
          </p:cNvPicPr>
          <p:nvPr/>
        </p:nvPicPr>
        <p:blipFill>
          <a:blip r:embed="rId31"/>
          <a:stretch>
            <a:fillRect/>
          </a:stretch>
        </p:blipFill>
        <p:spPr>
          <a:xfrm>
            <a:off x="5231606" y="4822031"/>
            <a:ext cx="259259" cy="309563"/>
          </a:xfrm>
          <a:prstGeom prst="rect">
            <a:avLst/>
          </a:prstGeom>
        </p:spPr>
      </p:pic>
      <p:pic>
        <p:nvPicPr>
          <p:cNvPr id="31" name="Image 29" descr="preencoded.png"/>
          <p:cNvPicPr>
            <a:picLocks noChangeAspect="1"/>
          </p:cNvPicPr>
          <p:nvPr/>
        </p:nvPicPr>
        <p:blipFill>
          <a:blip r:embed="rId32"/>
          <a:stretch>
            <a:fillRect/>
          </a:stretch>
        </p:blipFill>
        <p:spPr>
          <a:xfrm>
            <a:off x="5299323" y="4914900"/>
            <a:ext cx="123825" cy="123825"/>
          </a:xfrm>
          <a:prstGeom prst="rect">
            <a:avLst/>
          </a:prstGeom>
        </p:spPr>
      </p:pic>
      <p:pic>
        <p:nvPicPr>
          <p:cNvPr id="32" name="Image 30" descr="preencoded.png"/>
          <p:cNvPicPr>
            <a:picLocks noChangeAspect="1"/>
          </p:cNvPicPr>
          <p:nvPr/>
        </p:nvPicPr>
        <p:blipFill>
          <a:blip r:embed="rId33"/>
          <a:stretch>
            <a:fillRect/>
          </a:stretch>
        </p:blipFill>
        <p:spPr>
          <a:xfrm>
            <a:off x="5583735" y="5255419"/>
            <a:ext cx="3888879" cy="371475"/>
          </a:xfrm>
          <a:prstGeom prst="rect">
            <a:avLst/>
          </a:prstGeom>
        </p:spPr>
      </p:pic>
      <p:pic>
        <p:nvPicPr>
          <p:cNvPr id="33" name="Image 31" descr="preencoded.png"/>
          <p:cNvPicPr>
            <a:picLocks noChangeAspect="1"/>
          </p:cNvPicPr>
          <p:nvPr/>
        </p:nvPicPr>
        <p:blipFill>
          <a:blip r:embed="rId34"/>
          <a:stretch>
            <a:fillRect/>
          </a:stretch>
        </p:blipFill>
        <p:spPr>
          <a:xfrm>
            <a:off x="0" y="6153150"/>
            <a:ext cx="9906000" cy="61913"/>
          </a:xfrm>
          <a:prstGeom prst="rect">
            <a:avLst/>
          </a:prstGeom>
        </p:spPr>
      </p:pic>
      <p:sp>
        <p:nvSpPr>
          <p:cNvPr id="34"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YOLO v8 학습 과정</a:t>
            </a:r>
            <a:endParaRPr lang="en-US" sz="1828" dirty="0"/>
          </a:p>
        </p:txBody>
      </p:sp>
      <p:sp>
        <p:nvSpPr>
          <p:cNvPr id="35" name="Text 1"/>
          <p:cNvSpPr/>
          <p:nvPr/>
        </p:nvSpPr>
        <p:spPr>
          <a:xfrm>
            <a:off x="681038" y="1602581"/>
            <a:ext cx="4241006"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학습 흐름</a:t>
            </a:r>
            <a:endParaRPr lang="en-US" sz="1463" dirty="0"/>
          </a:p>
        </p:txBody>
      </p:sp>
      <p:sp>
        <p:nvSpPr>
          <p:cNvPr id="36" name="Text 2"/>
          <p:cNvSpPr/>
          <p:nvPr/>
        </p:nvSpPr>
        <p:spPr>
          <a:xfrm>
            <a:off x="761331" y="2035969"/>
            <a:ext cx="3913063"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1. 데이터 준비 및 어노테이션</a:t>
            </a:r>
            <a:endParaRPr lang="en-US" sz="975" dirty="0"/>
          </a:p>
        </p:txBody>
      </p:sp>
      <p:sp>
        <p:nvSpPr>
          <p:cNvPr id="37" name="Text 3"/>
          <p:cNvSpPr/>
          <p:nvPr/>
        </p:nvSpPr>
        <p:spPr>
          <a:xfrm>
            <a:off x="761331" y="2252662"/>
            <a:ext cx="3913063"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라벨링된 이미지 데이터셋 준비. 관심 객체의 경계 상자와 클래스 레이블을 수동 또는 자동 도구로 어노테이션.</a:t>
            </a:r>
            <a:endParaRPr lang="en-US" sz="853" dirty="0"/>
          </a:p>
        </p:txBody>
      </p:sp>
      <p:sp>
        <p:nvSpPr>
          <p:cNvPr id="38" name="Text 4"/>
          <p:cNvSpPr/>
          <p:nvPr/>
        </p:nvSpPr>
        <p:spPr>
          <a:xfrm>
            <a:off x="835819" y="2686050"/>
            <a:ext cx="3583186"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2. 구성 파일 작성</a:t>
            </a:r>
            <a:endParaRPr lang="en-US" sz="975" dirty="0"/>
          </a:p>
        </p:txBody>
      </p:sp>
      <p:sp>
        <p:nvSpPr>
          <p:cNvPr id="39" name="Text 5"/>
          <p:cNvSpPr/>
          <p:nvPr/>
        </p:nvSpPr>
        <p:spPr>
          <a:xfrm>
            <a:off x="835819" y="2902744"/>
            <a:ext cx="4299823"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데이터셋 경로, 클래스 수, 훈련/검증 분할 등을 정의한 YAML 구성 파일 작성.</a:t>
            </a:r>
            <a:endParaRPr lang="en-US" sz="853" dirty="0"/>
          </a:p>
        </p:txBody>
      </p:sp>
      <p:sp>
        <p:nvSpPr>
          <p:cNvPr id="40" name="Text 6"/>
          <p:cNvSpPr/>
          <p:nvPr/>
        </p:nvSpPr>
        <p:spPr>
          <a:xfrm>
            <a:off x="818285" y="3181350"/>
            <a:ext cx="3856109"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3. 모델 학습</a:t>
            </a:r>
            <a:endParaRPr lang="en-US" sz="975" dirty="0"/>
          </a:p>
        </p:txBody>
      </p:sp>
      <p:sp>
        <p:nvSpPr>
          <p:cNvPr id="41" name="Text 7"/>
          <p:cNvSpPr/>
          <p:nvPr/>
        </p:nvSpPr>
        <p:spPr>
          <a:xfrm>
            <a:off x="818285" y="3398044"/>
            <a:ext cx="4627331"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사전 학습된 작은 모델(yolov8n)을 기반으로 자신의 데이터에 파인튜닝.</a:t>
            </a:r>
            <a:endParaRPr lang="en-US" sz="853" dirty="0"/>
          </a:p>
        </p:txBody>
      </p:sp>
      <p:sp>
        <p:nvSpPr>
          <p:cNvPr id="42" name="Text 8"/>
          <p:cNvSpPr/>
          <p:nvPr/>
        </p:nvSpPr>
        <p:spPr>
          <a:xfrm>
            <a:off x="911154" y="3614738"/>
            <a:ext cx="3856109" cy="371475"/>
          </a:xfrm>
          <a:prstGeom prst="rect">
            <a:avLst/>
          </a:prstGeom>
          <a:noFill/>
          <a:ln/>
        </p:spPr>
        <p:txBody>
          <a:bodyPr wrap="square" lIns="0" tIns="0" rIns="0" bIns="0" rtlCol="0" anchor="t"/>
          <a:lstStyle/>
          <a:p>
            <a:pPr>
              <a:lnSpc>
                <a:spcPts val="975"/>
              </a:lnSpc>
            </a:pPr>
            <a:r>
              <a:rPr lang="en-US" sz="731" dirty="0">
                <a:solidFill>
                  <a:srgbClr val="000000"/>
                </a:solidFill>
                <a:latin typeface="Courier New" pitchFamily="34" charset="0"/>
                <a:ea typeface="Courier New" pitchFamily="34" charset="-122"/>
                <a:cs typeface="Courier New" pitchFamily="34" charset="-120"/>
              </a:rPr>
              <a:t>yolo task=detect mode=train model=yolov8n.pt data=data.yaml epochs=100</a:t>
            </a:r>
            <a:endParaRPr lang="en-US" sz="731" dirty="0"/>
          </a:p>
        </p:txBody>
      </p:sp>
      <p:sp>
        <p:nvSpPr>
          <p:cNvPr id="43" name="Text 9"/>
          <p:cNvSpPr/>
          <p:nvPr/>
        </p:nvSpPr>
        <p:spPr>
          <a:xfrm>
            <a:off x="681642" y="4110037"/>
            <a:ext cx="399275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4. 평가</a:t>
            </a:r>
            <a:endParaRPr lang="en-US" sz="975" dirty="0"/>
          </a:p>
        </p:txBody>
      </p:sp>
      <p:sp>
        <p:nvSpPr>
          <p:cNvPr id="44" name="Text 10"/>
          <p:cNvSpPr/>
          <p:nvPr/>
        </p:nvSpPr>
        <p:spPr>
          <a:xfrm>
            <a:off x="681642" y="4326731"/>
            <a:ext cx="3992752" cy="464344"/>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검증 데이터에서 mAP(mean average precision)와 IoU 값을 확인. IoU는 예측 상자와 실제 상자의 겹침 정도를 나타내며, mAP는 모든 클래스의 평균 Precision을 의미한다.</a:t>
            </a:r>
            <a:endParaRPr lang="en-US" sz="853" dirty="0"/>
          </a:p>
        </p:txBody>
      </p:sp>
      <p:sp>
        <p:nvSpPr>
          <p:cNvPr id="45" name="Text 11"/>
          <p:cNvSpPr/>
          <p:nvPr/>
        </p:nvSpPr>
        <p:spPr>
          <a:xfrm>
            <a:off x="774511" y="4852988"/>
            <a:ext cx="3992752" cy="371475"/>
          </a:xfrm>
          <a:prstGeom prst="rect">
            <a:avLst/>
          </a:prstGeom>
          <a:noFill/>
          <a:ln/>
        </p:spPr>
        <p:txBody>
          <a:bodyPr wrap="square" lIns="0" tIns="0" rIns="0" bIns="0" rtlCol="0" anchor="t"/>
          <a:lstStyle/>
          <a:p>
            <a:pPr>
              <a:lnSpc>
                <a:spcPts val="975"/>
              </a:lnSpc>
            </a:pPr>
            <a:r>
              <a:rPr lang="en-US" sz="731" dirty="0">
                <a:solidFill>
                  <a:srgbClr val="000000"/>
                </a:solidFill>
                <a:latin typeface="Courier New" pitchFamily="34" charset="0"/>
                <a:ea typeface="Courier New" pitchFamily="34" charset="-122"/>
                <a:cs typeface="Courier New" pitchFamily="34" charset="-120"/>
              </a:rPr>
              <a:t>yolo task=detect mode=val model=runs/detect/train/weights/best.pt data=data.yaml</a:t>
            </a:r>
            <a:endParaRPr lang="en-US" sz="731" dirty="0"/>
          </a:p>
        </p:txBody>
      </p:sp>
      <p:sp>
        <p:nvSpPr>
          <p:cNvPr id="46" name="Text 12"/>
          <p:cNvSpPr/>
          <p:nvPr/>
        </p:nvSpPr>
        <p:spPr>
          <a:xfrm>
            <a:off x="5479256" y="1602581"/>
            <a:ext cx="4241006"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5. 하이퍼파라미터 튜닝</a:t>
            </a:r>
            <a:endParaRPr lang="en-US" sz="1463" dirty="0"/>
          </a:p>
        </p:txBody>
      </p:sp>
      <p:sp>
        <p:nvSpPr>
          <p:cNvPr id="47" name="Text 13"/>
          <p:cNvSpPr/>
          <p:nvPr/>
        </p:nvSpPr>
        <p:spPr>
          <a:xfrm>
            <a:off x="5541169" y="2066925"/>
            <a:ext cx="631508" cy="185738"/>
          </a:xfrm>
          <a:prstGeom prst="rect">
            <a:avLst/>
          </a:prstGeom>
          <a:noFill/>
          <a:ln/>
        </p:spPr>
        <p:txBody>
          <a:bodyPr wrap="square" lIns="0" tIns="0" rIns="0" bIns="0" rtlCol="0" anchor="t"/>
          <a:lstStyle/>
          <a:p>
            <a:pPr>
              <a:lnSpc>
                <a:spcPts val="1463"/>
              </a:lnSpc>
            </a:pPr>
            <a:r>
              <a:rPr lang="en-US" sz="975" dirty="0">
                <a:solidFill>
                  <a:srgbClr val="1F2937"/>
                </a:solidFill>
                <a:latin typeface="Roboto" pitchFamily="34" charset="0"/>
                <a:ea typeface="Roboto" pitchFamily="34" charset="-122"/>
                <a:cs typeface="Roboto" pitchFamily="34" charset="-120"/>
              </a:rPr>
              <a:t>배치 크기</a:t>
            </a:r>
            <a:endParaRPr lang="en-US" sz="975" dirty="0"/>
          </a:p>
        </p:txBody>
      </p:sp>
      <p:sp>
        <p:nvSpPr>
          <p:cNvPr id="48" name="Text 14"/>
          <p:cNvSpPr/>
          <p:nvPr/>
        </p:nvSpPr>
        <p:spPr>
          <a:xfrm>
            <a:off x="5324475" y="2283619"/>
            <a:ext cx="1872853"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학습 데이터의 배치 크기를 조정하여 메모리 사용량과 학습 속도를 균형 맞춤</a:t>
            </a:r>
            <a:endParaRPr lang="en-US" sz="731" dirty="0"/>
          </a:p>
        </p:txBody>
      </p:sp>
      <p:sp>
        <p:nvSpPr>
          <p:cNvPr id="49" name="Text 15"/>
          <p:cNvSpPr/>
          <p:nvPr/>
        </p:nvSpPr>
        <p:spPr>
          <a:xfrm>
            <a:off x="7708106" y="2066925"/>
            <a:ext cx="445770" cy="185738"/>
          </a:xfrm>
          <a:prstGeom prst="rect">
            <a:avLst/>
          </a:prstGeom>
          <a:noFill/>
          <a:ln/>
        </p:spPr>
        <p:txBody>
          <a:bodyPr wrap="square" lIns="0" tIns="0" rIns="0" bIns="0" rtlCol="0" anchor="t"/>
          <a:lstStyle/>
          <a:p>
            <a:pPr>
              <a:lnSpc>
                <a:spcPts val="1463"/>
              </a:lnSpc>
            </a:pPr>
            <a:r>
              <a:rPr lang="en-US" sz="975" dirty="0">
                <a:solidFill>
                  <a:srgbClr val="1F2937"/>
                </a:solidFill>
                <a:latin typeface="Roboto" pitchFamily="34" charset="0"/>
                <a:ea typeface="Roboto" pitchFamily="34" charset="-122"/>
                <a:cs typeface="Roboto" pitchFamily="34" charset="-120"/>
              </a:rPr>
              <a:t>학습률</a:t>
            </a:r>
            <a:endParaRPr lang="en-US" sz="975" dirty="0"/>
          </a:p>
        </p:txBody>
      </p:sp>
      <p:sp>
        <p:nvSpPr>
          <p:cNvPr id="50" name="Text 16"/>
          <p:cNvSpPr/>
          <p:nvPr/>
        </p:nvSpPr>
        <p:spPr>
          <a:xfrm>
            <a:off x="7506891" y="2283619"/>
            <a:ext cx="1872853"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초기 학습률을 높은 값으로 설정하고, 수렴에 도달하면 점진적으로 감소</a:t>
            </a:r>
            <a:endParaRPr lang="en-US" sz="731" dirty="0"/>
          </a:p>
        </p:txBody>
      </p:sp>
      <p:sp>
        <p:nvSpPr>
          <p:cNvPr id="51" name="Text 17"/>
          <p:cNvSpPr/>
          <p:nvPr/>
        </p:nvSpPr>
        <p:spPr>
          <a:xfrm>
            <a:off x="5494734" y="2840831"/>
            <a:ext cx="780098" cy="185738"/>
          </a:xfrm>
          <a:prstGeom prst="rect">
            <a:avLst/>
          </a:prstGeom>
          <a:noFill/>
          <a:ln/>
        </p:spPr>
        <p:txBody>
          <a:bodyPr wrap="square" lIns="0" tIns="0" rIns="0" bIns="0" rtlCol="0" anchor="t"/>
          <a:lstStyle/>
          <a:p>
            <a:pPr>
              <a:lnSpc>
                <a:spcPts val="1463"/>
              </a:lnSpc>
            </a:pPr>
            <a:r>
              <a:rPr lang="en-US" sz="975" dirty="0">
                <a:solidFill>
                  <a:srgbClr val="1F2937"/>
                </a:solidFill>
                <a:latin typeface="Roboto" pitchFamily="34" charset="0"/>
                <a:ea typeface="Roboto" pitchFamily="34" charset="-122"/>
                <a:cs typeface="Roboto" pitchFamily="34" charset="-120"/>
              </a:rPr>
              <a:t>이미지 크기</a:t>
            </a:r>
            <a:endParaRPr lang="en-US" sz="975" dirty="0"/>
          </a:p>
        </p:txBody>
      </p:sp>
      <p:sp>
        <p:nvSpPr>
          <p:cNvPr id="52" name="Text 18"/>
          <p:cNvSpPr/>
          <p:nvPr/>
        </p:nvSpPr>
        <p:spPr>
          <a:xfrm>
            <a:off x="5324475" y="3057525"/>
            <a:ext cx="1872853"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입력 이미지의 크기를 조정하여 작은 객체도 잘 인식되도록 함</a:t>
            </a:r>
            <a:endParaRPr lang="en-US" sz="731" dirty="0"/>
          </a:p>
        </p:txBody>
      </p:sp>
      <p:sp>
        <p:nvSpPr>
          <p:cNvPr id="53" name="Text 19"/>
          <p:cNvSpPr/>
          <p:nvPr/>
        </p:nvSpPr>
        <p:spPr>
          <a:xfrm>
            <a:off x="7692628" y="2840831"/>
            <a:ext cx="780098" cy="185738"/>
          </a:xfrm>
          <a:prstGeom prst="rect">
            <a:avLst/>
          </a:prstGeom>
          <a:noFill/>
          <a:ln/>
        </p:spPr>
        <p:txBody>
          <a:bodyPr wrap="square" lIns="0" tIns="0" rIns="0" bIns="0" rtlCol="0" anchor="t"/>
          <a:lstStyle/>
          <a:p>
            <a:pPr>
              <a:lnSpc>
                <a:spcPts val="1463"/>
              </a:lnSpc>
            </a:pPr>
            <a:r>
              <a:rPr lang="en-US" sz="975" dirty="0">
                <a:solidFill>
                  <a:srgbClr val="1F2937"/>
                </a:solidFill>
                <a:latin typeface="Roboto" pitchFamily="34" charset="0"/>
                <a:ea typeface="Roboto" pitchFamily="34" charset="-122"/>
                <a:cs typeface="Roboto" pitchFamily="34" charset="-120"/>
              </a:rPr>
              <a:t>데이터 증강</a:t>
            </a:r>
            <a:endParaRPr lang="en-US" sz="975" dirty="0"/>
          </a:p>
        </p:txBody>
      </p:sp>
      <p:sp>
        <p:nvSpPr>
          <p:cNvPr id="54" name="Text 20"/>
          <p:cNvSpPr/>
          <p:nvPr/>
        </p:nvSpPr>
        <p:spPr>
          <a:xfrm>
            <a:off x="7506891" y="3057525"/>
            <a:ext cx="1872853"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회전, 스케일링, 잘라내기 등 기법으로 데이터 증강하여 모델의 다양성 증가</a:t>
            </a:r>
            <a:endParaRPr lang="en-US" sz="731" dirty="0"/>
          </a:p>
        </p:txBody>
      </p:sp>
      <p:sp>
        <p:nvSpPr>
          <p:cNvPr id="55" name="Text 21"/>
          <p:cNvSpPr/>
          <p:nvPr/>
        </p:nvSpPr>
        <p:spPr>
          <a:xfrm>
            <a:off x="5456039" y="3955256"/>
            <a:ext cx="4241006"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6. 추론 및 모델 저장</a:t>
            </a:r>
            <a:endParaRPr lang="en-US" sz="1463" dirty="0"/>
          </a:p>
        </p:txBody>
      </p:sp>
      <p:sp>
        <p:nvSpPr>
          <p:cNvPr id="56" name="Text 22"/>
          <p:cNvSpPr/>
          <p:nvPr/>
        </p:nvSpPr>
        <p:spPr>
          <a:xfrm>
            <a:off x="5634038" y="4326731"/>
            <a:ext cx="381535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추론</a:t>
            </a:r>
            <a:endParaRPr lang="en-US" sz="975" dirty="0"/>
          </a:p>
        </p:txBody>
      </p:sp>
      <p:sp>
        <p:nvSpPr>
          <p:cNvPr id="57" name="Text 23"/>
          <p:cNvSpPr/>
          <p:nvPr/>
        </p:nvSpPr>
        <p:spPr>
          <a:xfrm>
            <a:off x="5634038" y="4543425"/>
            <a:ext cx="4578429"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학습된 모델로 새로운 이미지나 영상을 입력하여 객체를 검출하고 결과를 시각화.</a:t>
            </a:r>
            <a:endParaRPr lang="en-US" sz="853" dirty="0"/>
          </a:p>
        </p:txBody>
      </p:sp>
      <p:sp>
        <p:nvSpPr>
          <p:cNvPr id="58" name="Text 24"/>
          <p:cNvSpPr/>
          <p:nvPr/>
        </p:nvSpPr>
        <p:spPr>
          <a:xfrm>
            <a:off x="5583735" y="4822031"/>
            <a:ext cx="3888879"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모델 저장 및 배포</a:t>
            </a:r>
            <a:endParaRPr lang="en-US" sz="975" dirty="0"/>
          </a:p>
        </p:txBody>
      </p:sp>
      <p:sp>
        <p:nvSpPr>
          <p:cNvPr id="59" name="Text 25"/>
          <p:cNvSpPr/>
          <p:nvPr/>
        </p:nvSpPr>
        <p:spPr>
          <a:xfrm>
            <a:off x="5583734" y="5038725"/>
            <a:ext cx="4666655"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best.pt 가중치를 저장하고 추후 예측에 사용할 수 있도록 별도 폴더에 관리.</a:t>
            </a:r>
            <a:endParaRPr lang="en-US" sz="853" dirty="0"/>
          </a:p>
        </p:txBody>
      </p:sp>
      <p:sp>
        <p:nvSpPr>
          <p:cNvPr id="60" name="Text 26"/>
          <p:cNvSpPr/>
          <p:nvPr/>
        </p:nvSpPr>
        <p:spPr>
          <a:xfrm>
            <a:off x="5676603" y="5255419"/>
            <a:ext cx="3888879" cy="371475"/>
          </a:xfrm>
          <a:prstGeom prst="rect">
            <a:avLst/>
          </a:prstGeom>
          <a:noFill/>
          <a:ln/>
        </p:spPr>
        <p:txBody>
          <a:bodyPr wrap="square" lIns="0" tIns="0" rIns="0" bIns="0" rtlCol="0" anchor="t"/>
          <a:lstStyle/>
          <a:p>
            <a:pPr>
              <a:lnSpc>
                <a:spcPts val="975"/>
              </a:lnSpc>
            </a:pPr>
            <a:r>
              <a:rPr lang="en-US" sz="731" dirty="0">
                <a:solidFill>
                  <a:srgbClr val="000000"/>
                </a:solidFill>
                <a:latin typeface="Courier New" pitchFamily="34" charset="0"/>
                <a:ea typeface="Courier New" pitchFamily="34" charset="-122"/>
                <a:cs typeface="Courier New" pitchFamily="34" charset="-120"/>
              </a:rPr>
              <a:t>yolo task=detect mode=export model=runs/detect/train/weights/best.pt format=onnx</a:t>
            </a:r>
            <a:endParaRPr lang="en-US" sz="731"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3652838" cy="2290763"/>
          </a:xfrm>
          <a:prstGeom prst="rect">
            <a:avLst/>
          </a:prstGeom>
        </p:spPr>
      </p:pic>
      <p:pic>
        <p:nvPicPr>
          <p:cNvPr id="5" name="Image 3" descr="preencoded.png"/>
          <p:cNvPicPr>
            <a:picLocks noChangeAspect="1"/>
          </p:cNvPicPr>
          <p:nvPr/>
        </p:nvPicPr>
        <p:blipFill>
          <a:blip r:embed="rId6"/>
          <a:stretch>
            <a:fillRect/>
          </a:stretch>
        </p:blipFill>
        <p:spPr>
          <a:xfrm>
            <a:off x="402431" y="1602581"/>
            <a:ext cx="154781" cy="154781"/>
          </a:xfrm>
          <a:prstGeom prst="rect">
            <a:avLst/>
          </a:prstGeom>
        </p:spPr>
      </p:pic>
      <p:pic>
        <p:nvPicPr>
          <p:cNvPr id="6" name="Image 4" descr="preencoded.png"/>
          <p:cNvPicPr>
            <a:picLocks noChangeAspect="1"/>
          </p:cNvPicPr>
          <p:nvPr/>
        </p:nvPicPr>
        <p:blipFill>
          <a:blip r:embed="rId7"/>
          <a:stretch>
            <a:fillRect/>
          </a:stretch>
        </p:blipFill>
        <p:spPr>
          <a:xfrm>
            <a:off x="402431" y="1912144"/>
            <a:ext cx="139303" cy="123825"/>
          </a:xfrm>
          <a:prstGeom prst="rect">
            <a:avLst/>
          </a:prstGeom>
        </p:spPr>
      </p:pic>
      <p:pic>
        <p:nvPicPr>
          <p:cNvPr id="7" name="Image 5" descr="preencoded.png"/>
          <p:cNvPicPr>
            <a:picLocks noChangeAspect="1"/>
          </p:cNvPicPr>
          <p:nvPr/>
        </p:nvPicPr>
        <p:blipFill>
          <a:blip r:embed="rId8"/>
          <a:stretch>
            <a:fillRect/>
          </a:stretch>
        </p:blipFill>
        <p:spPr>
          <a:xfrm>
            <a:off x="402431" y="2562225"/>
            <a:ext cx="139303" cy="123825"/>
          </a:xfrm>
          <a:prstGeom prst="rect">
            <a:avLst/>
          </a:prstGeom>
        </p:spPr>
      </p:pic>
      <p:pic>
        <p:nvPicPr>
          <p:cNvPr id="8" name="Image 6" descr="preencoded.png"/>
          <p:cNvPicPr>
            <a:picLocks noChangeAspect="1"/>
          </p:cNvPicPr>
          <p:nvPr/>
        </p:nvPicPr>
        <p:blipFill>
          <a:blip r:embed="rId9"/>
          <a:stretch>
            <a:fillRect/>
          </a:stretch>
        </p:blipFill>
        <p:spPr>
          <a:xfrm>
            <a:off x="402431" y="2995612"/>
            <a:ext cx="3343275" cy="557213"/>
          </a:xfrm>
          <a:prstGeom prst="rect">
            <a:avLst/>
          </a:prstGeom>
        </p:spPr>
      </p:pic>
      <p:pic>
        <p:nvPicPr>
          <p:cNvPr id="9" name="Image 7" descr="preencoded.png"/>
          <p:cNvPicPr>
            <a:picLocks noChangeAspect="1"/>
          </p:cNvPicPr>
          <p:nvPr/>
        </p:nvPicPr>
        <p:blipFill>
          <a:blip r:embed="rId10"/>
          <a:stretch>
            <a:fillRect/>
          </a:stretch>
        </p:blipFill>
        <p:spPr>
          <a:xfrm>
            <a:off x="495300" y="3111698"/>
            <a:ext cx="123825" cy="123825"/>
          </a:xfrm>
          <a:prstGeom prst="rect">
            <a:avLst/>
          </a:prstGeom>
        </p:spPr>
      </p:pic>
      <p:pic>
        <p:nvPicPr>
          <p:cNvPr id="10" name="Image 8" descr="preencoded.png"/>
          <p:cNvPicPr>
            <a:picLocks noChangeAspect="1"/>
          </p:cNvPicPr>
          <p:nvPr/>
        </p:nvPicPr>
        <p:blipFill>
          <a:blip r:embed="rId11"/>
          <a:stretch>
            <a:fillRect/>
          </a:stretch>
        </p:blipFill>
        <p:spPr>
          <a:xfrm>
            <a:off x="247650" y="3893344"/>
            <a:ext cx="3652838" cy="2321719"/>
          </a:xfrm>
          <a:prstGeom prst="rect">
            <a:avLst/>
          </a:prstGeom>
        </p:spPr>
      </p:pic>
      <p:pic>
        <p:nvPicPr>
          <p:cNvPr id="11" name="Image 9" descr="preencoded.png"/>
          <p:cNvPicPr>
            <a:picLocks noChangeAspect="1"/>
          </p:cNvPicPr>
          <p:nvPr/>
        </p:nvPicPr>
        <p:blipFill>
          <a:blip r:embed="rId12"/>
          <a:stretch>
            <a:fillRect/>
          </a:stretch>
        </p:blipFill>
        <p:spPr>
          <a:xfrm>
            <a:off x="402431" y="4079081"/>
            <a:ext cx="139303" cy="154781"/>
          </a:xfrm>
          <a:prstGeom prst="rect">
            <a:avLst/>
          </a:prstGeom>
        </p:spPr>
      </p:pic>
      <p:pic>
        <p:nvPicPr>
          <p:cNvPr id="12" name="Image 10" descr="preencoded.png"/>
          <p:cNvPicPr>
            <a:picLocks noChangeAspect="1"/>
          </p:cNvPicPr>
          <p:nvPr/>
        </p:nvPicPr>
        <p:blipFill>
          <a:blip r:embed="rId13"/>
          <a:stretch>
            <a:fillRect/>
          </a:stretch>
        </p:blipFill>
        <p:spPr>
          <a:xfrm>
            <a:off x="402431" y="4357687"/>
            <a:ext cx="1052513" cy="588169"/>
          </a:xfrm>
          <a:prstGeom prst="rect">
            <a:avLst/>
          </a:prstGeom>
        </p:spPr>
      </p:pic>
      <p:pic>
        <p:nvPicPr>
          <p:cNvPr id="13" name="Image 11" descr="preencoded.png"/>
          <p:cNvPicPr>
            <a:picLocks noChangeAspect="1"/>
          </p:cNvPicPr>
          <p:nvPr/>
        </p:nvPicPr>
        <p:blipFill>
          <a:blip r:embed="rId14"/>
          <a:stretch>
            <a:fillRect/>
          </a:stretch>
        </p:blipFill>
        <p:spPr>
          <a:xfrm>
            <a:off x="851297" y="4450556"/>
            <a:ext cx="154781" cy="216694"/>
          </a:xfrm>
          <a:prstGeom prst="rect">
            <a:avLst/>
          </a:prstGeom>
        </p:spPr>
      </p:pic>
      <p:pic>
        <p:nvPicPr>
          <p:cNvPr id="14" name="Image 12" descr="preencoded.png"/>
          <p:cNvPicPr>
            <a:picLocks noChangeAspect="1"/>
          </p:cNvPicPr>
          <p:nvPr/>
        </p:nvPicPr>
        <p:blipFill>
          <a:blip r:embed="rId13"/>
          <a:stretch>
            <a:fillRect/>
          </a:stretch>
        </p:blipFill>
        <p:spPr>
          <a:xfrm>
            <a:off x="1547812" y="4357687"/>
            <a:ext cx="1052513" cy="588169"/>
          </a:xfrm>
          <a:prstGeom prst="rect">
            <a:avLst/>
          </a:prstGeom>
        </p:spPr>
      </p:pic>
      <p:pic>
        <p:nvPicPr>
          <p:cNvPr id="15" name="Image 13" descr="preencoded.png"/>
          <p:cNvPicPr>
            <a:picLocks noChangeAspect="1"/>
          </p:cNvPicPr>
          <p:nvPr/>
        </p:nvPicPr>
        <p:blipFill>
          <a:blip r:embed="rId15"/>
          <a:stretch>
            <a:fillRect/>
          </a:stretch>
        </p:blipFill>
        <p:spPr>
          <a:xfrm>
            <a:off x="2016027" y="4450556"/>
            <a:ext cx="116086" cy="216694"/>
          </a:xfrm>
          <a:prstGeom prst="rect">
            <a:avLst/>
          </a:prstGeom>
        </p:spPr>
      </p:pic>
      <p:pic>
        <p:nvPicPr>
          <p:cNvPr id="16" name="Image 14" descr="preencoded.png"/>
          <p:cNvPicPr>
            <a:picLocks noChangeAspect="1"/>
          </p:cNvPicPr>
          <p:nvPr/>
        </p:nvPicPr>
        <p:blipFill>
          <a:blip r:embed="rId13"/>
          <a:stretch>
            <a:fillRect/>
          </a:stretch>
        </p:blipFill>
        <p:spPr>
          <a:xfrm>
            <a:off x="2693194" y="4357687"/>
            <a:ext cx="1052513" cy="588169"/>
          </a:xfrm>
          <a:prstGeom prst="rect">
            <a:avLst/>
          </a:prstGeom>
        </p:spPr>
      </p:pic>
      <p:pic>
        <p:nvPicPr>
          <p:cNvPr id="17" name="Image 15" descr="preencoded.png"/>
          <p:cNvPicPr>
            <a:picLocks noChangeAspect="1"/>
          </p:cNvPicPr>
          <p:nvPr/>
        </p:nvPicPr>
        <p:blipFill>
          <a:blip r:embed="rId16"/>
          <a:stretch>
            <a:fillRect/>
          </a:stretch>
        </p:blipFill>
        <p:spPr>
          <a:xfrm>
            <a:off x="3142060" y="4450556"/>
            <a:ext cx="154781" cy="216694"/>
          </a:xfrm>
          <a:prstGeom prst="rect">
            <a:avLst/>
          </a:prstGeom>
        </p:spPr>
      </p:pic>
      <p:pic>
        <p:nvPicPr>
          <p:cNvPr id="18" name="Image 16" descr="preencoded.png"/>
          <p:cNvPicPr>
            <a:picLocks noChangeAspect="1"/>
          </p:cNvPicPr>
          <p:nvPr/>
        </p:nvPicPr>
        <p:blipFill>
          <a:blip r:embed="rId17"/>
          <a:stretch>
            <a:fillRect/>
          </a:stretch>
        </p:blipFill>
        <p:spPr>
          <a:xfrm>
            <a:off x="402431" y="5038725"/>
            <a:ext cx="1052513" cy="742950"/>
          </a:xfrm>
          <a:prstGeom prst="rect">
            <a:avLst/>
          </a:prstGeom>
        </p:spPr>
      </p:pic>
      <p:pic>
        <p:nvPicPr>
          <p:cNvPr id="19" name="Image 17" descr="preencoded.png"/>
          <p:cNvPicPr>
            <a:picLocks noChangeAspect="1"/>
          </p:cNvPicPr>
          <p:nvPr/>
        </p:nvPicPr>
        <p:blipFill>
          <a:blip r:embed="rId18"/>
          <a:stretch>
            <a:fillRect/>
          </a:stretch>
        </p:blipFill>
        <p:spPr>
          <a:xfrm>
            <a:off x="859036" y="5131594"/>
            <a:ext cx="139303" cy="216694"/>
          </a:xfrm>
          <a:prstGeom prst="rect">
            <a:avLst/>
          </a:prstGeom>
        </p:spPr>
      </p:pic>
      <p:pic>
        <p:nvPicPr>
          <p:cNvPr id="20" name="Image 18" descr="preencoded.png"/>
          <p:cNvPicPr>
            <a:picLocks noChangeAspect="1"/>
          </p:cNvPicPr>
          <p:nvPr/>
        </p:nvPicPr>
        <p:blipFill>
          <a:blip r:embed="rId17"/>
          <a:stretch>
            <a:fillRect/>
          </a:stretch>
        </p:blipFill>
        <p:spPr>
          <a:xfrm>
            <a:off x="1547812" y="5038725"/>
            <a:ext cx="1052513" cy="742950"/>
          </a:xfrm>
          <a:prstGeom prst="rect">
            <a:avLst/>
          </a:prstGeom>
        </p:spPr>
      </p:pic>
      <p:pic>
        <p:nvPicPr>
          <p:cNvPr id="21" name="Image 19" descr="preencoded.png"/>
          <p:cNvPicPr>
            <a:picLocks noChangeAspect="1"/>
          </p:cNvPicPr>
          <p:nvPr/>
        </p:nvPicPr>
        <p:blipFill>
          <a:blip r:embed="rId19"/>
          <a:stretch>
            <a:fillRect/>
          </a:stretch>
        </p:blipFill>
        <p:spPr>
          <a:xfrm>
            <a:off x="1996678" y="5131594"/>
            <a:ext cx="154781" cy="216694"/>
          </a:xfrm>
          <a:prstGeom prst="rect">
            <a:avLst/>
          </a:prstGeom>
        </p:spPr>
      </p:pic>
      <p:pic>
        <p:nvPicPr>
          <p:cNvPr id="22" name="Image 20" descr="preencoded.png"/>
          <p:cNvPicPr>
            <a:picLocks noChangeAspect="1"/>
          </p:cNvPicPr>
          <p:nvPr/>
        </p:nvPicPr>
        <p:blipFill>
          <a:blip r:embed="rId17"/>
          <a:stretch>
            <a:fillRect/>
          </a:stretch>
        </p:blipFill>
        <p:spPr>
          <a:xfrm>
            <a:off x="2693194" y="5038725"/>
            <a:ext cx="1052513" cy="742950"/>
          </a:xfrm>
          <a:prstGeom prst="rect">
            <a:avLst/>
          </a:prstGeom>
        </p:spPr>
      </p:pic>
      <p:pic>
        <p:nvPicPr>
          <p:cNvPr id="23" name="Image 21" descr="preencoded.png"/>
          <p:cNvPicPr>
            <a:picLocks noChangeAspect="1"/>
          </p:cNvPicPr>
          <p:nvPr/>
        </p:nvPicPr>
        <p:blipFill>
          <a:blip r:embed="rId20"/>
          <a:stretch>
            <a:fillRect/>
          </a:stretch>
        </p:blipFill>
        <p:spPr>
          <a:xfrm>
            <a:off x="3122712" y="5131594"/>
            <a:ext cx="193477" cy="216694"/>
          </a:xfrm>
          <a:prstGeom prst="rect">
            <a:avLst/>
          </a:prstGeom>
        </p:spPr>
      </p:pic>
      <p:pic>
        <p:nvPicPr>
          <p:cNvPr id="24" name="Image 22" descr="preencoded.png"/>
          <p:cNvPicPr>
            <a:picLocks noChangeAspect="1"/>
          </p:cNvPicPr>
          <p:nvPr/>
        </p:nvPicPr>
        <p:blipFill>
          <a:blip r:embed="rId21"/>
          <a:stretch>
            <a:fillRect/>
          </a:stretch>
        </p:blipFill>
        <p:spPr>
          <a:xfrm>
            <a:off x="4086225" y="1416844"/>
            <a:ext cx="5572125" cy="1485900"/>
          </a:xfrm>
          <a:prstGeom prst="rect">
            <a:avLst/>
          </a:prstGeom>
        </p:spPr>
      </p:pic>
      <p:pic>
        <p:nvPicPr>
          <p:cNvPr id="25" name="Image 23" descr="preencoded.png"/>
          <p:cNvPicPr>
            <a:picLocks noChangeAspect="1"/>
          </p:cNvPicPr>
          <p:nvPr/>
        </p:nvPicPr>
        <p:blipFill>
          <a:blip r:embed="rId22"/>
          <a:stretch>
            <a:fillRect/>
          </a:stretch>
        </p:blipFill>
        <p:spPr>
          <a:xfrm>
            <a:off x="4210050" y="1628943"/>
            <a:ext cx="1774784" cy="1061703"/>
          </a:xfrm>
          <a:prstGeom prst="rect">
            <a:avLst/>
          </a:prstGeom>
        </p:spPr>
      </p:pic>
      <p:pic>
        <p:nvPicPr>
          <p:cNvPr id="26" name="Image 24" descr="preencoded.png"/>
          <p:cNvPicPr>
            <a:picLocks noChangeAspect="1"/>
          </p:cNvPicPr>
          <p:nvPr/>
        </p:nvPicPr>
        <p:blipFill>
          <a:blip r:embed="rId23"/>
          <a:stretch>
            <a:fillRect/>
          </a:stretch>
        </p:blipFill>
        <p:spPr>
          <a:xfrm>
            <a:off x="6108660" y="2190750"/>
            <a:ext cx="3425745" cy="588169"/>
          </a:xfrm>
          <a:prstGeom prst="rect">
            <a:avLst/>
          </a:prstGeom>
        </p:spPr>
      </p:pic>
      <p:pic>
        <p:nvPicPr>
          <p:cNvPr id="27" name="Image 25" descr="preencoded.png"/>
          <p:cNvPicPr>
            <a:picLocks noChangeAspect="1"/>
          </p:cNvPicPr>
          <p:nvPr/>
        </p:nvPicPr>
        <p:blipFill>
          <a:blip r:embed="rId24"/>
          <a:stretch>
            <a:fillRect/>
          </a:stretch>
        </p:blipFill>
        <p:spPr>
          <a:xfrm>
            <a:off x="6170572" y="2275880"/>
            <a:ext cx="108347" cy="108347"/>
          </a:xfrm>
          <a:prstGeom prst="rect">
            <a:avLst/>
          </a:prstGeom>
        </p:spPr>
      </p:pic>
      <p:pic>
        <p:nvPicPr>
          <p:cNvPr id="28" name="Image 26" descr="preencoded.png"/>
          <p:cNvPicPr>
            <a:picLocks noChangeAspect="1"/>
          </p:cNvPicPr>
          <p:nvPr/>
        </p:nvPicPr>
        <p:blipFill>
          <a:blip r:embed="rId25"/>
          <a:stretch>
            <a:fillRect/>
          </a:stretch>
        </p:blipFill>
        <p:spPr>
          <a:xfrm>
            <a:off x="4086225" y="3088481"/>
            <a:ext cx="5572125" cy="3126581"/>
          </a:xfrm>
          <a:prstGeom prst="rect">
            <a:avLst/>
          </a:prstGeom>
        </p:spPr>
      </p:pic>
      <p:pic>
        <p:nvPicPr>
          <p:cNvPr id="29" name="Image 27" descr="preencoded.png"/>
          <p:cNvPicPr>
            <a:picLocks noChangeAspect="1"/>
          </p:cNvPicPr>
          <p:nvPr/>
        </p:nvPicPr>
        <p:blipFill>
          <a:blip r:embed="rId26"/>
          <a:stretch>
            <a:fillRect/>
          </a:stretch>
        </p:blipFill>
        <p:spPr>
          <a:xfrm>
            <a:off x="4210050" y="3243263"/>
            <a:ext cx="154781" cy="154781"/>
          </a:xfrm>
          <a:prstGeom prst="rect">
            <a:avLst/>
          </a:prstGeom>
        </p:spPr>
      </p:pic>
      <p:pic>
        <p:nvPicPr>
          <p:cNvPr id="30" name="Image 28" descr="preencoded.png"/>
          <p:cNvPicPr>
            <a:picLocks noChangeAspect="1"/>
          </p:cNvPicPr>
          <p:nvPr/>
        </p:nvPicPr>
        <p:blipFill>
          <a:blip r:embed="rId27"/>
          <a:stretch>
            <a:fillRect/>
          </a:stretch>
        </p:blipFill>
        <p:spPr>
          <a:xfrm>
            <a:off x="4210050" y="3521869"/>
            <a:ext cx="1692195" cy="1145381"/>
          </a:xfrm>
          <a:prstGeom prst="rect">
            <a:avLst/>
          </a:prstGeom>
        </p:spPr>
      </p:pic>
      <p:pic>
        <p:nvPicPr>
          <p:cNvPr id="31" name="Image 29" descr="preencoded.png"/>
          <p:cNvPicPr>
            <a:picLocks noChangeAspect="1"/>
          </p:cNvPicPr>
          <p:nvPr/>
        </p:nvPicPr>
        <p:blipFill>
          <a:blip r:embed="rId28"/>
          <a:stretch>
            <a:fillRect/>
          </a:stretch>
        </p:blipFill>
        <p:spPr>
          <a:xfrm>
            <a:off x="4333876" y="3645694"/>
            <a:ext cx="177998" cy="216694"/>
          </a:xfrm>
          <a:prstGeom prst="rect">
            <a:avLst/>
          </a:prstGeom>
        </p:spPr>
      </p:pic>
      <p:pic>
        <p:nvPicPr>
          <p:cNvPr id="32" name="Image 30" descr="preencoded.png"/>
          <p:cNvPicPr>
            <a:picLocks noChangeAspect="1"/>
          </p:cNvPicPr>
          <p:nvPr/>
        </p:nvPicPr>
        <p:blipFill>
          <a:blip r:embed="rId29"/>
          <a:stretch>
            <a:fillRect/>
          </a:stretch>
        </p:blipFill>
        <p:spPr>
          <a:xfrm>
            <a:off x="6026069" y="3521869"/>
            <a:ext cx="1692316" cy="1145381"/>
          </a:xfrm>
          <a:prstGeom prst="rect">
            <a:avLst/>
          </a:prstGeom>
        </p:spPr>
      </p:pic>
      <p:pic>
        <p:nvPicPr>
          <p:cNvPr id="33" name="Image 31" descr="preencoded.png"/>
          <p:cNvPicPr>
            <a:picLocks noChangeAspect="1"/>
          </p:cNvPicPr>
          <p:nvPr/>
        </p:nvPicPr>
        <p:blipFill>
          <a:blip r:embed="rId30"/>
          <a:stretch>
            <a:fillRect/>
          </a:stretch>
        </p:blipFill>
        <p:spPr>
          <a:xfrm>
            <a:off x="7842209" y="3521869"/>
            <a:ext cx="1692316" cy="1145381"/>
          </a:xfrm>
          <a:prstGeom prst="rect">
            <a:avLst/>
          </a:prstGeom>
        </p:spPr>
      </p:pic>
      <p:pic>
        <p:nvPicPr>
          <p:cNvPr id="34" name="Image 32" descr="preencoded.png"/>
          <p:cNvPicPr>
            <a:picLocks noChangeAspect="1"/>
          </p:cNvPicPr>
          <p:nvPr/>
        </p:nvPicPr>
        <p:blipFill>
          <a:blip r:embed="rId31"/>
          <a:stretch>
            <a:fillRect/>
          </a:stretch>
        </p:blipFill>
        <p:spPr>
          <a:xfrm>
            <a:off x="7966035" y="3645694"/>
            <a:ext cx="154781" cy="216694"/>
          </a:xfrm>
          <a:prstGeom prst="rect">
            <a:avLst/>
          </a:prstGeom>
        </p:spPr>
      </p:pic>
      <p:pic>
        <p:nvPicPr>
          <p:cNvPr id="35" name="Image 33" descr="preencoded.png"/>
          <p:cNvPicPr>
            <a:picLocks noChangeAspect="1"/>
          </p:cNvPicPr>
          <p:nvPr/>
        </p:nvPicPr>
        <p:blipFill>
          <a:blip r:embed="rId32"/>
          <a:stretch>
            <a:fillRect/>
          </a:stretch>
        </p:blipFill>
        <p:spPr>
          <a:xfrm>
            <a:off x="4210050" y="4791075"/>
            <a:ext cx="1692195" cy="1300163"/>
          </a:xfrm>
          <a:prstGeom prst="rect">
            <a:avLst/>
          </a:prstGeom>
        </p:spPr>
      </p:pic>
      <p:pic>
        <p:nvPicPr>
          <p:cNvPr id="36" name="Image 34" descr="preencoded.png"/>
          <p:cNvPicPr>
            <a:picLocks noChangeAspect="1"/>
          </p:cNvPicPr>
          <p:nvPr/>
        </p:nvPicPr>
        <p:blipFill>
          <a:blip r:embed="rId33"/>
          <a:stretch>
            <a:fillRect/>
          </a:stretch>
        </p:blipFill>
        <p:spPr>
          <a:xfrm>
            <a:off x="4333875" y="4914900"/>
            <a:ext cx="139303" cy="216694"/>
          </a:xfrm>
          <a:prstGeom prst="rect">
            <a:avLst/>
          </a:prstGeom>
        </p:spPr>
      </p:pic>
      <p:pic>
        <p:nvPicPr>
          <p:cNvPr id="37" name="Image 35" descr="preencoded.png"/>
          <p:cNvPicPr>
            <a:picLocks noChangeAspect="1"/>
          </p:cNvPicPr>
          <p:nvPr/>
        </p:nvPicPr>
        <p:blipFill>
          <a:blip r:embed="rId34"/>
          <a:stretch>
            <a:fillRect/>
          </a:stretch>
        </p:blipFill>
        <p:spPr>
          <a:xfrm>
            <a:off x="6026069" y="4791075"/>
            <a:ext cx="1692316" cy="1300163"/>
          </a:xfrm>
          <a:prstGeom prst="rect">
            <a:avLst/>
          </a:prstGeom>
        </p:spPr>
      </p:pic>
      <p:pic>
        <p:nvPicPr>
          <p:cNvPr id="38" name="Image 36" descr="preencoded.png"/>
          <p:cNvPicPr>
            <a:picLocks noChangeAspect="1"/>
          </p:cNvPicPr>
          <p:nvPr/>
        </p:nvPicPr>
        <p:blipFill>
          <a:blip r:embed="rId35"/>
          <a:stretch>
            <a:fillRect/>
          </a:stretch>
        </p:blipFill>
        <p:spPr>
          <a:xfrm>
            <a:off x="6149895" y="4992291"/>
            <a:ext cx="193477" cy="216694"/>
          </a:xfrm>
          <a:prstGeom prst="rect">
            <a:avLst/>
          </a:prstGeom>
        </p:spPr>
      </p:pic>
      <p:pic>
        <p:nvPicPr>
          <p:cNvPr id="39" name="Image 37" descr="preencoded.png"/>
          <p:cNvPicPr>
            <a:picLocks noChangeAspect="1"/>
          </p:cNvPicPr>
          <p:nvPr/>
        </p:nvPicPr>
        <p:blipFill>
          <a:blip r:embed="rId36"/>
          <a:stretch>
            <a:fillRect/>
          </a:stretch>
        </p:blipFill>
        <p:spPr>
          <a:xfrm>
            <a:off x="0" y="7043738"/>
            <a:ext cx="9906000" cy="61913"/>
          </a:xfrm>
          <a:prstGeom prst="rect">
            <a:avLst/>
          </a:prstGeom>
        </p:spPr>
      </p:pic>
      <p:sp>
        <p:nvSpPr>
          <p:cNvPr id="40"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싱크홀 위험 예측을 위한 데이터 수집</a:t>
            </a:r>
            <a:endParaRPr lang="en-US" sz="1828" dirty="0"/>
          </a:p>
        </p:txBody>
      </p:sp>
      <p:sp>
        <p:nvSpPr>
          <p:cNvPr id="41" name="Text 1"/>
          <p:cNvSpPr/>
          <p:nvPr/>
        </p:nvSpPr>
        <p:spPr>
          <a:xfrm>
            <a:off x="619125" y="1571625"/>
            <a:ext cx="33432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싱크홀과 공사현장 위험의 특성</a:t>
            </a:r>
            <a:endParaRPr lang="en-US" sz="1219" dirty="0"/>
          </a:p>
        </p:txBody>
      </p:sp>
      <p:sp>
        <p:nvSpPr>
          <p:cNvPr id="42" name="Text 2"/>
          <p:cNvSpPr/>
          <p:nvPr/>
        </p:nvSpPr>
        <p:spPr>
          <a:xfrm>
            <a:off x="603647" y="1881187"/>
            <a:ext cx="3142059" cy="557213"/>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싱크홀:</a:t>
            </a:r>
            <a:r>
              <a:rPr lang="en-US" sz="975" dirty="0">
                <a:solidFill>
                  <a:srgbClr val="374151"/>
                </a:solidFill>
                <a:latin typeface="Roboto" pitchFamily="34" charset="0"/>
                <a:ea typeface="Roboto" pitchFamily="34" charset="-122"/>
                <a:cs typeface="Roboto" pitchFamily="34" charset="-120"/>
              </a:rPr>
              <a:t> 지반 침하로 인해 땅이 꺼지는 현상으로, 노후된 지하 시설물이나 지하수 유출, 집중 호우 등 다양한 요인으로 발생한다.</a:t>
            </a:r>
            <a:endParaRPr lang="en-US" sz="975" dirty="0"/>
          </a:p>
        </p:txBody>
      </p:sp>
      <p:sp>
        <p:nvSpPr>
          <p:cNvPr id="43" name="Text 3"/>
          <p:cNvSpPr/>
          <p:nvPr/>
        </p:nvSpPr>
        <p:spPr>
          <a:xfrm>
            <a:off x="603647" y="2531269"/>
            <a:ext cx="3142059" cy="371475"/>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공사현장 위험:</a:t>
            </a:r>
            <a:r>
              <a:rPr lang="en-US" sz="975" dirty="0">
                <a:solidFill>
                  <a:srgbClr val="374151"/>
                </a:solidFill>
                <a:latin typeface="Roboto" pitchFamily="34" charset="0"/>
                <a:ea typeface="Roboto" pitchFamily="34" charset="-122"/>
                <a:cs typeface="Roboto" pitchFamily="34" charset="-120"/>
              </a:rPr>
              <a:t> 지반 약화, 시설물 붕괴, 장비 사고 등으로 나타난다.</a:t>
            </a:r>
            <a:endParaRPr lang="en-US" sz="975" dirty="0"/>
          </a:p>
        </p:txBody>
      </p:sp>
      <p:sp>
        <p:nvSpPr>
          <p:cNvPr id="44" name="Text 4"/>
          <p:cNvSpPr/>
          <p:nvPr/>
        </p:nvSpPr>
        <p:spPr>
          <a:xfrm>
            <a:off x="681037" y="3088481"/>
            <a:ext cx="3157538" cy="371475"/>
          </a:xfrm>
          <a:prstGeom prst="rect">
            <a:avLst/>
          </a:prstGeom>
          <a:noFill/>
          <a:ln/>
        </p:spPr>
        <p:txBody>
          <a:bodyPr wrap="square" lIns="0" tIns="0" rIns="0" bIns="0" rtlCol="0" anchor="t"/>
          <a:lstStyle/>
          <a:p>
            <a:pPr>
              <a:lnSpc>
                <a:spcPts val="1463"/>
              </a:lnSpc>
            </a:pPr>
            <a:r>
              <a:rPr lang="en-US" sz="975" dirty="0">
                <a:solidFill>
                  <a:srgbClr val="B91C1C"/>
                </a:solidFill>
                <a:latin typeface="Roboto" pitchFamily="34" charset="0"/>
                <a:ea typeface="Roboto" pitchFamily="34" charset="-122"/>
                <a:cs typeface="Roboto" pitchFamily="34" charset="-120"/>
              </a:rPr>
              <a:t>두 현상 모두 스마트시티의 안전에 큰 위협이기 때문에 </a:t>
            </a:r>
            <a:r>
              <a:rPr lang="en-US" sz="975" b="1" dirty="0">
                <a:solidFill>
                  <a:srgbClr val="B91C1C"/>
                </a:solidFill>
                <a:latin typeface="Roboto" pitchFamily="34" charset="0"/>
                <a:ea typeface="Roboto" pitchFamily="34" charset="-122"/>
                <a:cs typeface="Roboto" pitchFamily="34" charset="-120"/>
              </a:rPr>
              <a:t>정확한 데이터 수집과 조기 예측</a:t>
            </a:r>
            <a:r>
              <a:rPr lang="en-US" sz="975" dirty="0">
                <a:solidFill>
                  <a:srgbClr val="B91C1C"/>
                </a:solidFill>
                <a:latin typeface="Roboto" pitchFamily="34" charset="0"/>
                <a:ea typeface="Roboto" pitchFamily="34" charset="-122"/>
                <a:cs typeface="Roboto" pitchFamily="34" charset="-120"/>
              </a:rPr>
              <a:t>이 필수적이다.</a:t>
            </a:r>
            <a:endParaRPr lang="en-US" sz="975" dirty="0"/>
          </a:p>
        </p:txBody>
      </p:sp>
      <p:sp>
        <p:nvSpPr>
          <p:cNvPr id="45" name="Text 5"/>
          <p:cNvSpPr/>
          <p:nvPr/>
        </p:nvSpPr>
        <p:spPr>
          <a:xfrm>
            <a:off x="603647" y="4048125"/>
            <a:ext cx="33432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데이터 수집 및 관리 절차</a:t>
            </a:r>
            <a:endParaRPr lang="en-US" sz="1219" dirty="0"/>
          </a:p>
        </p:txBody>
      </p:sp>
      <p:sp>
        <p:nvSpPr>
          <p:cNvPr id="46" name="Text 6"/>
          <p:cNvSpPr/>
          <p:nvPr/>
        </p:nvSpPr>
        <p:spPr>
          <a:xfrm>
            <a:off x="408623" y="4698206"/>
            <a:ext cx="1040130"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데이터 요구 정의</a:t>
            </a:r>
            <a:endParaRPr lang="en-US" sz="853" dirty="0"/>
          </a:p>
        </p:txBody>
      </p:sp>
      <p:sp>
        <p:nvSpPr>
          <p:cNvPr id="47" name="Text 7"/>
          <p:cNvSpPr/>
          <p:nvPr/>
        </p:nvSpPr>
        <p:spPr>
          <a:xfrm>
            <a:off x="1554004" y="4698206"/>
            <a:ext cx="1040130"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수집 계획 수립</a:t>
            </a:r>
            <a:endParaRPr lang="en-US" sz="853" dirty="0"/>
          </a:p>
        </p:txBody>
      </p:sp>
      <p:sp>
        <p:nvSpPr>
          <p:cNvPr id="48" name="Text 8"/>
          <p:cNvSpPr/>
          <p:nvPr/>
        </p:nvSpPr>
        <p:spPr>
          <a:xfrm>
            <a:off x="2699385" y="4698206"/>
            <a:ext cx="1040130"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라벨링 기준 설정</a:t>
            </a:r>
            <a:endParaRPr lang="en-US" sz="853" dirty="0"/>
          </a:p>
        </p:txBody>
      </p:sp>
      <p:sp>
        <p:nvSpPr>
          <p:cNvPr id="49" name="Text 9"/>
          <p:cNvSpPr/>
          <p:nvPr/>
        </p:nvSpPr>
        <p:spPr>
          <a:xfrm>
            <a:off x="408623" y="5379244"/>
            <a:ext cx="1040130"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저장 및 백업</a:t>
            </a:r>
            <a:endParaRPr lang="en-US" sz="853" dirty="0"/>
          </a:p>
        </p:txBody>
      </p:sp>
      <p:sp>
        <p:nvSpPr>
          <p:cNvPr id="50" name="Text 10"/>
          <p:cNvSpPr/>
          <p:nvPr/>
        </p:nvSpPr>
        <p:spPr>
          <a:xfrm>
            <a:off x="1640681" y="5379244"/>
            <a:ext cx="866775"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품질 검토</a:t>
            </a:r>
            <a:endParaRPr lang="en-US" sz="853" dirty="0"/>
          </a:p>
        </p:txBody>
      </p:sp>
      <p:sp>
        <p:nvSpPr>
          <p:cNvPr id="51" name="Text 11"/>
          <p:cNvSpPr/>
          <p:nvPr/>
        </p:nvSpPr>
        <p:spPr>
          <a:xfrm>
            <a:off x="2786063" y="5379244"/>
            <a:ext cx="866775" cy="309563"/>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윤리 및 개인정보 보호</a:t>
            </a:r>
            <a:endParaRPr lang="en-US" sz="853" dirty="0"/>
          </a:p>
        </p:txBody>
      </p:sp>
      <p:sp>
        <p:nvSpPr>
          <p:cNvPr id="52" name="Text 12"/>
          <p:cNvSpPr/>
          <p:nvPr/>
        </p:nvSpPr>
        <p:spPr>
          <a:xfrm>
            <a:off x="6108660" y="1540669"/>
            <a:ext cx="3425745"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싱크홀의 위험성</a:t>
            </a:r>
            <a:endParaRPr lang="en-US" sz="1097" dirty="0"/>
          </a:p>
        </p:txBody>
      </p:sp>
      <p:sp>
        <p:nvSpPr>
          <p:cNvPr id="53" name="Text 13"/>
          <p:cNvSpPr/>
          <p:nvPr/>
        </p:nvSpPr>
        <p:spPr>
          <a:xfrm>
            <a:off x="6108660" y="1819275"/>
            <a:ext cx="3425745"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도시 지역에서 발생한 싱크홀은 주로 도로 표면의 지반 약화로 인한 현상으로, 많은 경우에 교통 중단 및 차량 손실로 이어진다.</a:t>
            </a:r>
            <a:endParaRPr lang="en-US" sz="853" dirty="0"/>
          </a:p>
        </p:txBody>
      </p:sp>
      <p:sp>
        <p:nvSpPr>
          <p:cNvPr id="54" name="Text 14"/>
          <p:cNvSpPr/>
          <p:nvPr/>
        </p:nvSpPr>
        <p:spPr>
          <a:xfrm>
            <a:off x="6309875" y="2190750"/>
            <a:ext cx="3425745" cy="588169"/>
          </a:xfrm>
          <a:prstGeom prst="rect">
            <a:avLst/>
          </a:prstGeom>
          <a:noFill/>
          <a:ln/>
        </p:spPr>
        <p:txBody>
          <a:bodyPr wrap="square" lIns="0" tIns="0" rIns="0" bIns="0" rtlCol="0" anchor="t"/>
          <a:lstStyle/>
          <a:p>
            <a:pPr>
              <a:lnSpc>
                <a:spcPts val="1219"/>
              </a:lnSpc>
            </a:pPr>
            <a:r>
              <a:rPr lang="en-US" sz="853" dirty="0">
                <a:solidFill>
                  <a:srgbClr val="1D4ED8"/>
                </a:solidFill>
                <a:latin typeface="Roboto" pitchFamily="34" charset="0"/>
                <a:ea typeface="Roboto" pitchFamily="34" charset="-122"/>
                <a:cs typeface="Roboto" pitchFamily="34" charset="-120"/>
              </a:rPr>
              <a:t> 원격감지(Remote sensing)는 위성이나 레이더 </a:t>
            </a:r>
            <a:r>
              <a:rPr lang="en-US" sz="853">
                <a:solidFill>
                  <a:srgbClr val="1D4ED8"/>
                </a:solidFill>
                <a:latin typeface="Roboto" pitchFamily="34" charset="0"/>
                <a:ea typeface="Roboto" pitchFamily="34" charset="-122"/>
                <a:cs typeface="Roboto" pitchFamily="34" charset="-120"/>
              </a:rPr>
              <a:t>등으로 </a:t>
            </a:r>
          </a:p>
          <a:p>
            <a:pPr>
              <a:lnSpc>
                <a:spcPts val="1219"/>
              </a:lnSpc>
            </a:pPr>
            <a:r>
              <a:rPr lang="en-US" sz="853">
                <a:solidFill>
                  <a:srgbClr val="1D4ED8"/>
                </a:solidFill>
                <a:latin typeface="Roboto" pitchFamily="34" charset="0"/>
                <a:ea typeface="Roboto" pitchFamily="34" charset="-122"/>
                <a:cs typeface="Roboto" pitchFamily="34" charset="-120"/>
              </a:rPr>
              <a:t>넓은 </a:t>
            </a:r>
            <a:r>
              <a:rPr lang="en-US" sz="853" dirty="0">
                <a:solidFill>
                  <a:srgbClr val="1D4ED8"/>
                </a:solidFill>
                <a:latin typeface="Roboto" pitchFamily="34" charset="0"/>
                <a:ea typeface="Roboto" pitchFamily="34" charset="-122"/>
                <a:cs typeface="Roboto" pitchFamily="34" charset="-120"/>
              </a:rPr>
              <a:t>영역의 지표 상태를 측정하는 방법으로</a:t>
            </a:r>
            <a:r>
              <a:rPr lang="en-US" sz="853">
                <a:solidFill>
                  <a:srgbClr val="1D4ED8"/>
                </a:solidFill>
                <a:latin typeface="Roboto" pitchFamily="34" charset="0"/>
                <a:ea typeface="Roboto" pitchFamily="34" charset="-122"/>
                <a:cs typeface="Roboto" pitchFamily="34" charset="-120"/>
              </a:rPr>
              <a:t>, </a:t>
            </a:r>
          </a:p>
          <a:p>
            <a:pPr>
              <a:lnSpc>
                <a:spcPts val="1219"/>
              </a:lnSpc>
            </a:pPr>
            <a:r>
              <a:rPr lang="en-US" sz="853">
                <a:solidFill>
                  <a:srgbClr val="1D4ED8"/>
                </a:solidFill>
                <a:latin typeface="Roboto" pitchFamily="34" charset="0"/>
                <a:ea typeface="Roboto" pitchFamily="34" charset="-122"/>
                <a:cs typeface="Roboto" pitchFamily="34" charset="-120"/>
              </a:rPr>
              <a:t>이는 </a:t>
            </a:r>
            <a:r>
              <a:rPr lang="en-US" sz="853" dirty="0">
                <a:solidFill>
                  <a:srgbClr val="1D4ED8"/>
                </a:solidFill>
                <a:latin typeface="Roboto" pitchFamily="34" charset="0"/>
                <a:ea typeface="Roboto" pitchFamily="34" charset="-122"/>
                <a:cs typeface="Roboto" pitchFamily="34" charset="-120"/>
              </a:rPr>
              <a:t>위험 지역의 정기적 모니터링에 효과적이다.</a:t>
            </a:r>
            <a:endParaRPr lang="en-US" sz="853" dirty="0"/>
          </a:p>
        </p:txBody>
      </p:sp>
      <p:sp>
        <p:nvSpPr>
          <p:cNvPr id="55" name="Text 15"/>
          <p:cNvSpPr/>
          <p:nvPr/>
        </p:nvSpPr>
        <p:spPr>
          <a:xfrm>
            <a:off x="4426744" y="3212306"/>
            <a:ext cx="53244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데이터 수집 원천</a:t>
            </a:r>
            <a:endParaRPr lang="en-US" sz="1219" dirty="0"/>
          </a:p>
        </p:txBody>
      </p:sp>
      <p:sp>
        <p:nvSpPr>
          <p:cNvPr id="56" name="Text 16"/>
          <p:cNvSpPr/>
          <p:nvPr/>
        </p:nvSpPr>
        <p:spPr>
          <a:xfrm>
            <a:off x="4573786" y="3661172"/>
            <a:ext cx="1049417"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도로·교통 CCTV</a:t>
            </a:r>
            <a:endParaRPr lang="en-US" sz="975" dirty="0"/>
          </a:p>
        </p:txBody>
      </p:sp>
      <p:sp>
        <p:nvSpPr>
          <p:cNvPr id="57" name="Text 17"/>
          <p:cNvSpPr/>
          <p:nvPr/>
        </p:nvSpPr>
        <p:spPr>
          <a:xfrm>
            <a:off x="4333875" y="3924300"/>
            <a:ext cx="1444545"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도시 전역에 설치된 CCTV에서 도로 표면과 지반 침하 징후를 캡처하여 실시간 모니터링에 활용한다.</a:t>
            </a:r>
            <a:endParaRPr lang="en-US" sz="853" dirty="0"/>
          </a:p>
        </p:txBody>
      </p:sp>
      <p:sp>
        <p:nvSpPr>
          <p:cNvPr id="58" name="Text 18"/>
          <p:cNvSpPr/>
          <p:nvPr/>
        </p:nvSpPr>
        <p:spPr>
          <a:xfrm>
            <a:off x="6211807" y="3645694"/>
            <a:ext cx="1151573"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드론 및 항공 촬영</a:t>
            </a:r>
            <a:endParaRPr lang="en-US" sz="975" dirty="0"/>
          </a:p>
        </p:txBody>
      </p:sp>
      <p:sp>
        <p:nvSpPr>
          <p:cNvPr id="59" name="Text 19"/>
          <p:cNvSpPr/>
          <p:nvPr/>
        </p:nvSpPr>
        <p:spPr>
          <a:xfrm>
            <a:off x="6149894" y="3893344"/>
            <a:ext cx="1444666"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건설 현장과 위험 지역을 드론으로 촬영하여 고해상도 사진과 동영상을 확보한다.</a:t>
            </a:r>
            <a:endParaRPr lang="en-US" sz="853" dirty="0"/>
          </a:p>
        </p:txBody>
      </p:sp>
      <p:sp>
        <p:nvSpPr>
          <p:cNvPr id="60" name="Text 20"/>
          <p:cNvSpPr/>
          <p:nvPr/>
        </p:nvSpPr>
        <p:spPr>
          <a:xfrm>
            <a:off x="8182728" y="3661172"/>
            <a:ext cx="1448753"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위성 및 레이더 이미지</a:t>
            </a:r>
            <a:endParaRPr lang="en-US" sz="975" dirty="0"/>
          </a:p>
        </p:txBody>
      </p:sp>
      <p:sp>
        <p:nvSpPr>
          <p:cNvPr id="61" name="Text 21"/>
          <p:cNvSpPr/>
          <p:nvPr/>
        </p:nvSpPr>
        <p:spPr>
          <a:xfrm>
            <a:off x="7966034" y="3924300"/>
            <a:ext cx="1444666"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위성 센서와 SAR을 활용하여 지표 변위와 지하수 변화를 추정한다.</a:t>
            </a:r>
            <a:endParaRPr lang="en-US" sz="853" dirty="0"/>
          </a:p>
        </p:txBody>
      </p:sp>
      <p:sp>
        <p:nvSpPr>
          <p:cNvPr id="62" name="Text 22"/>
          <p:cNvSpPr/>
          <p:nvPr/>
        </p:nvSpPr>
        <p:spPr>
          <a:xfrm>
            <a:off x="4535091" y="4930378"/>
            <a:ext cx="1263015"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강사 제공 데이터셋</a:t>
            </a:r>
            <a:endParaRPr lang="en-US" sz="975" dirty="0"/>
          </a:p>
        </p:txBody>
      </p:sp>
      <p:sp>
        <p:nvSpPr>
          <p:cNvPr id="63" name="Text 23"/>
          <p:cNvSpPr/>
          <p:nvPr/>
        </p:nvSpPr>
        <p:spPr>
          <a:xfrm>
            <a:off x="4333875" y="5193506"/>
            <a:ext cx="1444545"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과거 싱크홀 사례와 공사현장 사진을 포함한 데이터셋을 활용하여 모델 학습에 필요한 초기 데이터를 확보한다.</a:t>
            </a:r>
            <a:endParaRPr lang="en-US" sz="853" dirty="0"/>
          </a:p>
        </p:txBody>
      </p:sp>
      <p:sp>
        <p:nvSpPr>
          <p:cNvPr id="64" name="Text 24"/>
          <p:cNvSpPr/>
          <p:nvPr/>
        </p:nvSpPr>
        <p:spPr>
          <a:xfrm>
            <a:off x="6405284" y="4914900"/>
            <a:ext cx="1189277" cy="371475"/>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AI HUB 및 공공데이터 포털</a:t>
            </a:r>
            <a:endParaRPr lang="en-US" sz="975" dirty="0"/>
          </a:p>
        </p:txBody>
      </p:sp>
      <p:sp>
        <p:nvSpPr>
          <p:cNvPr id="65" name="Text 25"/>
          <p:cNvSpPr/>
          <p:nvPr/>
        </p:nvSpPr>
        <p:spPr>
          <a:xfrm>
            <a:off x="6149894" y="5348288"/>
            <a:ext cx="1444666"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도로 보수, 지반 조사, 시설물 유지보수 등과 관련된 이미지 자료를 수집하여 데이터의 다양성을 확보한다.</a:t>
            </a:r>
            <a:endParaRPr lang="en-US" sz="853"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717506"/>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788319"/>
            <a:ext cx="3013034" cy="5324475"/>
          </a:xfrm>
          <a:prstGeom prst="rect">
            <a:avLst/>
          </a:prstGeom>
        </p:spPr>
      </p:pic>
      <p:pic>
        <p:nvPicPr>
          <p:cNvPr id="5" name="Image 3" descr="preencoded.png"/>
          <p:cNvPicPr>
            <a:picLocks noChangeAspect="1"/>
          </p:cNvPicPr>
          <p:nvPr/>
        </p:nvPicPr>
        <p:blipFill>
          <a:blip r:embed="rId6"/>
          <a:stretch>
            <a:fillRect/>
          </a:stretch>
        </p:blipFill>
        <p:spPr>
          <a:xfrm>
            <a:off x="371475" y="2221706"/>
            <a:ext cx="2765384" cy="1556882"/>
          </a:xfrm>
          <a:prstGeom prst="rect">
            <a:avLst/>
          </a:prstGeom>
        </p:spPr>
      </p:pic>
      <p:pic>
        <p:nvPicPr>
          <p:cNvPr id="6" name="Image 4" descr="preencoded.png"/>
          <p:cNvPicPr>
            <a:picLocks noChangeAspect="1"/>
          </p:cNvPicPr>
          <p:nvPr/>
        </p:nvPicPr>
        <p:blipFill>
          <a:blip r:embed="rId7"/>
          <a:stretch>
            <a:fillRect/>
          </a:stretch>
        </p:blipFill>
        <p:spPr>
          <a:xfrm>
            <a:off x="371475" y="3499982"/>
            <a:ext cx="2765384" cy="278606"/>
          </a:xfrm>
          <a:prstGeom prst="rect">
            <a:avLst/>
          </a:prstGeom>
        </p:spPr>
      </p:pic>
      <p:pic>
        <p:nvPicPr>
          <p:cNvPr id="7" name="Image 5" descr="preencoded.png"/>
          <p:cNvPicPr>
            <a:picLocks noChangeAspect="1"/>
          </p:cNvPicPr>
          <p:nvPr/>
        </p:nvPicPr>
        <p:blipFill>
          <a:blip r:embed="rId8"/>
          <a:stretch>
            <a:fillRect/>
          </a:stretch>
        </p:blipFill>
        <p:spPr>
          <a:xfrm>
            <a:off x="371475" y="3902413"/>
            <a:ext cx="2765384" cy="650081"/>
          </a:xfrm>
          <a:prstGeom prst="rect">
            <a:avLst/>
          </a:prstGeom>
        </p:spPr>
      </p:pic>
      <p:pic>
        <p:nvPicPr>
          <p:cNvPr id="8" name="Image 6" descr="preencoded.png"/>
          <p:cNvPicPr>
            <a:picLocks noChangeAspect="1"/>
          </p:cNvPicPr>
          <p:nvPr/>
        </p:nvPicPr>
        <p:blipFill>
          <a:blip r:embed="rId9"/>
          <a:stretch>
            <a:fillRect/>
          </a:stretch>
        </p:blipFill>
        <p:spPr>
          <a:xfrm>
            <a:off x="464344" y="4018499"/>
            <a:ext cx="108347" cy="108347"/>
          </a:xfrm>
          <a:prstGeom prst="rect">
            <a:avLst/>
          </a:prstGeom>
        </p:spPr>
      </p:pic>
      <p:pic>
        <p:nvPicPr>
          <p:cNvPr id="9" name="Image 7" descr="preencoded.png"/>
          <p:cNvPicPr>
            <a:picLocks noChangeAspect="1"/>
          </p:cNvPicPr>
          <p:nvPr/>
        </p:nvPicPr>
        <p:blipFill>
          <a:blip r:embed="rId10"/>
          <a:stretch>
            <a:fillRect/>
          </a:stretch>
        </p:blipFill>
        <p:spPr>
          <a:xfrm>
            <a:off x="3446422" y="1788319"/>
            <a:ext cx="3013034" cy="5324475"/>
          </a:xfrm>
          <a:prstGeom prst="rect">
            <a:avLst/>
          </a:prstGeom>
        </p:spPr>
      </p:pic>
      <p:pic>
        <p:nvPicPr>
          <p:cNvPr id="10" name="Image 8" descr="preencoded.png"/>
          <p:cNvPicPr>
            <a:picLocks noChangeAspect="1"/>
          </p:cNvPicPr>
          <p:nvPr/>
        </p:nvPicPr>
        <p:blipFill>
          <a:blip r:embed="rId11"/>
          <a:stretch>
            <a:fillRect/>
          </a:stretch>
        </p:blipFill>
        <p:spPr>
          <a:xfrm>
            <a:off x="4705229" y="2221706"/>
            <a:ext cx="495300" cy="495300"/>
          </a:xfrm>
          <a:prstGeom prst="rect">
            <a:avLst/>
          </a:prstGeom>
        </p:spPr>
      </p:pic>
      <p:pic>
        <p:nvPicPr>
          <p:cNvPr id="11" name="Image 9" descr="preencoded.png"/>
          <p:cNvPicPr>
            <a:picLocks noChangeAspect="1"/>
          </p:cNvPicPr>
          <p:nvPr/>
        </p:nvPicPr>
        <p:blipFill>
          <a:blip r:embed="rId12"/>
          <a:stretch>
            <a:fillRect/>
          </a:stretch>
        </p:blipFill>
        <p:spPr>
          <a:xfrm>
            <a:off x="4860010" y="2268141"/>
            <a:ext cx="185738" cy="247650"/>
          </a:xfrm>
          <a:prstGeom prst="rect">
            <a:avLst/>
          </a:prstGeom>
        </p:spPr>
      </p:pic>
      <p:pic>
        <p:nvPicPr>
          <p:cNvPr id="12" name="Image 10" descr="preencoded.png"/>
          <p:cNvPicPr>
            <a:picLocks noChangeAspect="1"/>
          </p:cNvPicPr>
          <p:nvPr/>
        </p:nvPicPr>
        <p:blipFill>
          <a:blip r:embed="rId13"/>
          <a:stretch>
            <a:fillRect/>
          </a:stretch>
        </p:blipFill>
        <p:spPr>
          <a:xfrm>
            <a:off x="4705229" y="3212306"/>
            <a:ext cx="495300" cy="495300"/>
          </a:xfrm>
          <a:prstGeom prst="rect">
            <a:avLst/>
          </a:prstGeom>
        </p:spPr>
      </p:pic>
      <p:pic>
        <p:nvPicPr>
          <p:cNvPr id="13" name="Image 11" descr="preencoded.png"/>
          <p:cNvPicPr>
            <a:picLocks noChangeAspect="1"/>
          </p:cNvPicPr>
          <p:nvPr/>
        </p:nvPicPr>
        <p:blipFill>
          <a:blip r:embed="rId14"/>
          <a:stretch>
            <a:fillRect/>
          </a:stretch>
        </p:blipFill>
        <p:spPr>
          <a:xfrm>
            <a:off x="4860010" y="3258741"/>
            <a:ext cx="185738" cy="247650"/>
          </a:xfrm>
          <a:prstGeom prst="rect">
            <a:avLst/>
          </a:prstGeom>
        </p:spPr>
      </p:pic>
      <p:pic>
        <p:nvPicPr>
          <p:cNvPr id="14" name="Image 12" descr="preencoded.png"/>
          <p:cNvPicPr>
            <a:picLocks noChangeAspect="1"/>
          </p:cNvPicPr>
          <p:nvPr/>
        </p:nvPicPr>
        <p:blipFill>
          <a:blip r:embed="rId15"/>
          <a:stretch>
            <a:fillRect/>
          </a:stretch>
        </p:blipFill>
        <p:spPr>
          <a:xfrm>
            <a:off x="4705229" y="4202906"/>
            <a:ext cx="495300" cy="495300"/>
          </a:xfrm>
          <a:prstGeom prst="rect">
            <a:avLst/>
          </a:prstGeom>
        </p:spPr>
      </p:pic>
      <p:pic>
        <p:nvPicPr>
          <p:cNvPr id="15" name="Image 13" descr="preencoded.png"/>
          <p:cNvPicPr>
            <a:picLocks noChangeAspect="1"/>
          </p:cNvPicPr>
          <p:nvPr/>
        </p:nvPicPr>
        <p:blipFill>
          <a:blip r:embed="rId16"/>
          <a:stretch>
            <a:fillRect/>
          </a:stretch>
        </p:blipFill>
        <p:spPr>
          <a:xfrm>
            <a:off x="4860010" y="4249341"/>
            <a:ext cx="185738" cy="247650"/>
          </a:xfrm>
          <a:prstGeom prst="rect">
            <a:avLst/>
          </a:prstGeom>
        </p:spPr>
      </p:pic>
      <p:pic>
        <p:nvPicPr>
          <p:cNvPr id="16" name="Image 14" descr="preencoded.png"/>
          <p:cNvPicPr>
            <a:picLocks noChangeAspect="1"/>
          </p:cNvPicPr>
          <p:nvPr/>
        </p:nvPicPr>
        <p:blipFill>
          <a:blip r:embed="rId17"/>
          <a:stretch>
            <a:fillRect/>
          </a:stretch>
        </p:blipFill>
        <p:spPr>
          <a:xfrm>
            <a:off x="4705229" y="5193506"/>
            <a:ext cx="495300" cy="495300"/>
          </a:xfrm>
          <a:prstGeom prst="rect">
            <a:avLst/>
          </a:prstGeom>
        </p:spPr>
      </p:pic>
      <p:pic>
        <p:nvPicPr>
          <p:cNvPr id="17" name="Image 15" descr="preencoded.png"/>
          <p:cNvPicPr>
            <a:picLocks noChangeAspect="1"/>
          </p:cNvPicPr>
          <p:nvPr/>
        </p:nvPicPr>
        <p:blipFill>
          <a:blip r:embed="rId18"/>
          <a:stretch>
            <a:fillRect/>
          </a:stretch>
        </p:blipFill>
        <p:spPr>
          <a:xfrm>
            <a:off x="4848402" y="5239941"/>
            <a:ext cx="208955" cy="247650"/>
          </a:xfrm>
          <a:prstGeom prst="rect">
            <a:avLst/>
          </a:prstGeom>
        </p:spPr>
      </p:pic>
      <p:pic>
        <p:nvPicPr>
          <p:cNvPr id="18" name="Image 16" descr="preencoded.png"/>
          <p:cNvPicPr>
            <a:picLocks noChangeAspect="1"/>
          </p:cNvPicPr>
          <p:nvPr/>
        </p:nvPicPr>
        <p:blipFill>
          <a:blip r:embed="rId19"/>
          <a:stretch>
            <a:fillRect/>
          </a:stretch>
        </p:blipFill>
        <p:spPr>
          <a:xfrm>
            <a:off x="4705229" y="6184106"/>
            <a:ext cx="495300" cy="495300"/>
          </a:xfrm>
          <a:prstGeom prst="rect">
            <a:avLst/>
          </a:prstGeom>
        </p:spPr>
      </p:pic>
      <p:pic>
        <p:nvPicPr>
          <p:cNvPr id="19" name="Image 17" descr="preencoded.png"/>
          <p:cNvPicPr>
            <a:picLocks noChangeAspect="1"/>
          </p:cNvPicPr>
          <p:nvPr/>
        </p:nvPicPr>
        <p:blipFill>
          <a:blip r:embed="rId20"/>
          <a:stretch>
            <a:fillRect/>
          </a:stretch>
        </p:blipFill>
        <p:spPr>
          <a:xfrm>
            <a:off x="4860010" y="6873478"/>
            <a:ext cx="185738" cy="247650"/>
          </a:xfrm>
          <a:prstGeom prst="rect">
            <a:avLst/>
          </a:prstGeom>
        </p:spPr>
      </p:pic>
      <p:pic>
        <p:nvPicPr>
          <p:cNvPr id="20" name="Image 18" descr="preencoded.png"/>
          <p:cNvPicPr>
            <a:picLocks noChangeAspect="1"/>
          </p:cNvPicPr>
          <p:nvPr/>
        </p:nvPicPr>
        <p:blipFill>
          <a:blip r:embed="rId21"/>
          <a:stretch>
            <a:fillRect/>
          </a:stretch>
        </p:blipFill>
        <p:spPr>
          <a:xfrm>
            <a:off x="6645195" y="1788319"/>
            <a:ext cx="3013155" cy="5324475"/>
          </a:xfrm>
          <a:prstGeom prst="rect">
            <a:avLst/>
          </a:prstGeom>
        </p:spPr>
      </p:pic>
      <p:pic>
        <p:nvPicPr>
          <p:cNvPr id="21" name="Image 19" descr="preencoded.png"/>
          <p:cNvPicPr>
            <a:picLocks noChangeAspect="1"/>
          </p:cNvPicPr>
          <p:nvPr/>
        </p:nvPicPr>
        <p:blipFill>
          <a:blip r:embed="rId22"/>
          <a:stretch>
            <a:fillRect/>
          </a:stretch>
        </p:blipFill>
        <p:spPr>
          <a:xfrm>
            <a:off x="6769020" y="2221706"/>
            <a:ext cx="2765505" cy="711994"/>
          </a:xfrm>
          <a:prstGeom prst="rect">
            <a:avLst/>
          </a:prstGeom>
        </p:spPr>
      </p:pic>
      <p:pic>
        <p:nvPicPr>
          <p:cNvPr id="22" name="Image 20" descr="preencoded.png"/>
          <p:cNvPicPr>
            <a:picLocks noChangeAspect="1"/>
          </p:cNvPicPr>
          <p:nvPr/>
        </p:nvPicPr>
        <p:blipFill>
          <a:blip r:embed="rId23"/>
          <a:stretch>
            <a:fillRect/>
          </a:stretch>
        </p:blipFill>
        <p:spPr>
          <a:xfrm>
            <a:off x="6861888" y="2345531"/>
            <a:ext cx="123825" cy="123825"/>
          </a:xfrm>
          <a:prstGeom prst="rect">
            <a:avLst/>
          </a:prstGeom>
        </p:spPr>
      </p:pic>
      <p:pic>
        <p:nvPicPr>
          <p:cNvPr id="23" name="Image 21" descr="preencoded.png"/>
          <p:cNvPicPr>
            <a:picLocks noChangeAspect="1"/>
          </p:cNvPicPr>
          <p:nvPr/>
        </p:nvPicPr>
        <p:blipFill>
          <a:blip r:embed="rId24"/>
          <a:stretch>
            <a:fillRect/>
          </a:stretch>
        </p:blipFill>
        <p:spPr>
          <a:xfrm>
            <a:off x="6769020" y="3026569"/>
            <a:ext cx="2765505" cy="866775"/>
          </a:xfrm>
          <a:prstGeom prst="rect">
            <a:avLst/>
          </a:prstGeom>
        </p:spPr>
      </p:pic>
      <p:pic>
        <p:nvPicPr>
          <p:cNvPr id="24" name="Image 22" descr="preencoded.png"/>
          <p:cNvPicPr>
            <a:picLocks noChangeAspect="1"/>
          </p:cNvPicPr>
          <p:nvPr/>
        </p:nvPicPr>
        <p:blipFill>
          <a:blip r:embed="rId25"/>
          <a:stretch>
            <a:fillRect/>
          </a:stretch>
        </p:blipFill>
        <p:spPr>
          <a:xfrm>
            <a:off x="6861888" y="3150394"/>
            <a:ext cx="123825" cy="123825"/>
          </a:xfrm>
          <a:prstGeom prst="rect">
            <a:avLst/>
          </a:prstGeom>
        </p:spPr>
      </p:pic>
      <p:pic>
        <p:nvPicPr>
          <p:cNvPr id="25" name="Image 23" descr="preencoded.png"/>
          <p:cNvPicPr>
            <a:picLocks noChangeAspect="1"/>
          </p:cNvPicPr>
          <p:nvPr/>
        </p:nvPicPr>
        <p:blipFill>
          <a:blip r:embed="rId26"/>
          <a:stretch>
            <a:fillRect/>
          </a:stretch>
        </p:blipFill>
        <p:spPr>
          <a:xfrm>
            <a:off x="6769020" y="3986212"/>
            <a:ext cx="2765505" cy="711994"/>
          </a:xfrm>
          <a:prstGeom prst="rect">
            <a:avLst/>
          </a:prstGeom>
        </p:spPr>
      </p:pic>
      <p:pic>
        <p:nvPicPr>
          <p:cNvPr id="26" name="Image 24" descr="preencoded.png"/>
          <p:cNvPicPr>
            <a:picLocks noChangeAspect="1"/>
          </p:cNvPicPr>
          <p:nvPr/>
        </p:nvPicPr>
        <p:blipFill>
          <a:blip r:embed="rId27"/>
          <a:stretch>
            <a:fillRect/>
          </a:stretch>
        </p:blipFill>
        <p:spPr>
          <a:xfrm>
            <a:off x="6861888" y="4110038"/>
            <a:ext cx="123825" cy="123825"/>
          </a:xfrm>
          <a:prstGeom prst="rect">
            <a:avLst/>
          </a:prstGeom>
        </p:spPr>
      </p:pic>
      <p:pic>
        <p:nvPicPr>
          <p:cNvPr id="27" name="Image 25" descr="preencoded.png"/>
          <p:cNvPicPr>
            <a:picLocks noChangeAspect="1"/>
          </p:cNvPicPr>
          <p:nvPr/>
        </p:nvPicPr>
        <p:blipFill>
          <a:blip r:embed="rId28"/>
          <a:stretch>
            <a:fillRect/>
          </a:stretch>
        </p:blipFill>
        <p:spPr>
          <a:xfrm>
            <a:off x="6769020" y="4791075"/>
            <a:ext cx="2765505" cy="711994"/>
          </a:xfrm>
          <a:prstGeom prst="rect">
            <a:avLst/>
          </a:prstGeom>
        </p:spPr>
      </p:pic>
      <p:pic>
        <p:nvPicPr>
          <p:cNvPr id="28" name="Image 26" descr="preencoded.png"/>
          <p:cNvPicPr>
            <a:picLocks noChangeAspect="1"/>
          </p:cNvPicPr>
          <p:nvPr/>
        </p:nvPicPr>
        <p:blipFill>
          <a:blip r:embed="rId29"/>
          <a:stretch>
            <a:fillRect/>
          </a:stretch>
        </p:blipFill>
        <p:spPr>
          <a:xfrm>
            <a:off x="6861888" y="4914900"/>
            <a:ext cx="139303" cy="123825"/>
          </a:xfrm>
          <a:prstGeom prst="rect">
            <a:avLst/>
          </a:prstGeom>
        </p:spPr>
      </p:pic>
      <p:pic>
        <p:nvPicPr>
          <p:cNvPr id="29" name="Image 27" descr="preencoded.png"/>
          <p:cNvPicPr>
            <a:picLocks noChangeAspect="1"/>
          </p:cNvPicPr>
          <p:nvPr/>
        </p:nvPicPr>
        <p:blipFill>
          <a:blip r:embed="rId30"/>
          <a:stretch>
            <a:fillRect/>
          </a:stretch>
        </p:blipFill>
        <p:spPr>
          <a:xfrm>
            <a:off x="6769020" y="5595938"/>
            <a:ext cx="2765505" cy="866775"/>
          </a:xfrm>
          <a:prstGeom prst="rect">
            <a:avLst/>
          </a:prstGeom>
        </p:spPr>
      </p:pic>
      <p:pic>
        <p:nvPicPr>
          <p:cNvPr id="30" name="Image 28" descr="preencoded.png"/>
          <p:cNvPicPr>
            <a:picLocks noChangeAspect="1"/>
          </p:cNvPicPr>
          <p:nvPr/>
        </p:nvPicPr>
        <p:blipFill>
          <a:blip r:embed="rId31"/>
          <a:stretch>
            <a:fillRect/>
          </a:stretch>
        </p:blipFill>
        <p:spPr>
          <a:xfrm>
            <a:off x="6861888" y="5719763"/>
            <a:ext cx="123825" cy="123825"/>
          </a:xfrm>
          <a:prstGeom prst="rect">
            <a:avLst/>
          </a:prstGeom>
        </p:spPr>
      </p:pic>
      <p:pic>
        <p:nvPicPr>
          <p:cNvPr id="31" name="Image 29" descr="preencoded.png"/>
          <p:cNvPicPr>
            <a:picLocks noChangeAspect="1"/>
          </p:cNvPicPr>
          <p:nvPr/>
        </p:nvPicPr>
        <p:blipFill>
          <a:blip r:embed="rId32"/>
          <a:stretch>
            <a:fillRect/>
          </a:stretch>
        </p:blipFill>
        <p:spPr>
          <a:xfrm>
            <a:off x="0" y="7941469"/>
            <a:ext cx="9906000" cy="61913"/>
          </a:xfrm>
          <a:prstGeom prst="rect">
            <a:avLst/>
          </a:prstGeom>
        </p:spPr>
      </p:pic>
      <p:sp>
        <p:nvSpPr>
          <p:cNvPr id="32"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데이터 전처리 기법</a:t>
            </a:r>
            <a:endParaRPr lang="en-US" sz="1828" dirty="0"/>
          </a:p>
        </p:txBody>
      </p:sp>
      <p:sp>
        <p:nvSpPr>
          <p:cNvPr id="33" name="Text 1"/>
          <p:cNvSpPr/>
          <p:nvPr/>
        </p:nvSpPr>
        <p:spPr>
          <a:xfrm>
            <a:off x="247650" y="1416844"/>
            <a:ext cx="11292840"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시설물 이미지와 센서 데이터는 스마트시티 안전 관리에서 매우 중요한데, </a:t>
            </a:r>
            <a:r>
              <a:rPr lang="en-US" sz="975" dirty="0">
                <a:solidFill>
                  <a:srgbClr val="FFA500"/>
                </a:solidFill>
                <a:latin typeface="Roboto" pitchFamily="34" charset="0"/>
                <a:ea typeface="Roboto" pitchFamily="34" charset="-122"/>
                <a:cs typeface="Roboto" pitchFamily="34" charset="-120"/>
              </a:rPr>
              <a:t>이미지의 품질을 높이고 모델 학습에 적합하도록 만들기 위해</a:t>
            </a:r>
            <a:r>
              <a:rPr lang="en-US" sz="975" dirty="0">
                <a:solidFill>
                  <a:srgbClr val="374151"/>
                </a:solidFill>
                <a:latin typeface="Roboto" pitchFamily="34" charset="0"/>
                <a:ea typeface="Roboto" pitchFamily="34" charset="-122"/>
                <a:cs typeface="Roboto" pitchFamily="34" charset="-120"/>
              </a:rPr>
              <a:t> 다양한 전처리 기법이 적용됩니다.</a:t>
            </a:r>
            <a:endParaRPr lang="en-US" sz="975" dirty="0"/>
          </a:p>
        </p:txBody>
      </p:sp>
      <p:sp>
        <p:nvSpPr>
          <p:cNvPr id="34" name="Text 2"/>
          <p:cNvSpPr/>
          <p:nvPr/>
        </p:nvSpPr>
        <p:spPr>
          <a:xfrm>
            <a:off x="371475" y="1912144"/>
            <a:ext cx="2765384" cy="216694"/>
          </a:xfrm>
          <a:prstGeom prst="rect">
            <a:avLst/>
          </a:prstGeom>
          <a:noFill/>
          <a:ln/>
        </p:spPr>
        <p:txBody>
          <a:bodyPr wrap="square" lIns="0" tIns="0" rIns="0" bIns="0" rtlCol="0" anchor="t"/>
          <a:lstStyle/>
          <a:p>
            <a:pPr algn="ctr">
              <a:lnSpc>
                <a:spcPts val="1706"/>
              </a:lnSpc>
            </a:pPr>
            <a:r>
              <a:rPr lang="en-US" sz="1219" b="1" dirty="0">
                <a:solidFill>
                  <a:srgbClr val="1F2937"/>
                </a:solidFill>
                <a:latin typeface="Roboto" pitchFamily="34" charset="0"/>
                <a:ea typeface="Roboto" pitchFamily="34" charset="-122"/>
                <a:cs typeface="Roboto" pitchFamily="34" charset="-120"/>
              </a:rPr>
              <a:t>시설물 이미지 예시</a:t>
            </a:r>
            <a:endParaRPr lang="en-US" sz="1219" dirty="0"/>
          </a:p>
        </p:txBody>
      </p:sp>
      <p:sp>
        <p:nvSpPr>
          <p:cNvPr id="35" name="Text 3"/>
          <p:cNvSpPr/>
          <p:nvPr/>
        </p:nvSpPr>
        <p:spPr>
          <a:xfrm>
            <a:off x="433388" y="3499982"/>
            <a:ext cx="3318461" cy="278606"/>
          </a:xfrm>
          <a:prstGeom prst="rect">
            <a:avLst/>
          </a:prstGeom>
          <a:noFill/>
          <a:ln/>
        </p:spPr>
        <p:txBody>
          <a:bodyPr wrap="square" lIns="0" tIns="0" rIns="0" bIns="0" rtlCol="0" anchor="t"/>
          <a:lstStyle/>
          <a:p>
            <a:pPr>
              <a:lnSpc>
                <a:spcPts val="1219"/>
              </a:lnSpc>
            </a:pPr>
            <a:r>
              <a:rPr lang="en-US" sz="853" dirty="0">
                <a:solidFill>
                  <a:srgbClr val="FFFFFF"/>
                </a:solidFill>
                <a:latin typeface="Roboto" pitchFamily="34" charset="0"/>
                <a:ea typeface="Roboto" pitchFamily="34" charset="-122"/>
                <a:cs typeface="Roboto" pitchFamily="34" charset="-120"/>
              </a:rPr>
              <a:t>도로 표면의 균열을 감지하기 위한 고품질 이미지</a:t>
            </a:r>
            <a:endParaRPr lang="en-US" sz="853" dirty="0"/>
          </a:p>
        </p:txBody>
      </p:sp>
      <p:sp>
        <p:nvSpPr>
          <p:cNvPr id="36" name="Text 4"/>
          <p:cNvSpPr/>
          <p:nvPr/>
        </p:nvSpPr>
        <p:spPr>
          <a:xfrm>
            <a:off x="603647" y="3995282"/>
            <a:ext cx="2579647"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 TechTarget의 데이터 전처리 기사에서 소개한 방법들을 시설물 이미지와 센서 데이터에도 적용할 수 있습니다.</a:t>
            </a:r>
            <a:endParaRPr lang="en-US" sz="853" dirty="0"/>
          </a:p>
        </p:txBody>
      </p:sp>
      <p:sp>
        <p:nvSpPr>
          <p:cNvPr id="37" name="Text 5"/>
          <p:cNvSpPr/>
          <p:nvPr/>
        </p:nvSpPr>
        <p:spPr>
          <a:xfrm>
            <a:off x="3570247" y="1912144"/>
            <a:ext cx="2765384" cy="216694"/>
          </a:xfrm>
          <a:prstGeom prst="rect">
            <a:avLst/>
          </a:prstGeom>
          <a:noFill/>
          <a:ln/>
        </p:spPr>
        <p:txBody>
          <a:bodyPr wrap="square" lIns="0" tIns="0" rIns="0" bIns="0" rtlCol="0" anchor="t"/>
          <a:lstStyle/>
          <a:p>
            <a:pPr algn="ctr">
              <a:lnSpc>
                <a:spcPts val="1706"/>
              </a:lnSpc>
            </a:pPr>
            <a:r>
              <a:rPr lang="en-US" sz="1219" b="1" dirty="0">
                <a:solidFill>
                  <a:srgbClr val="1F2937"/>
                </a:solidFill>
                <a:latin typeface="Roboto" pitchFamily="34" charset="0"/>
                <a:ea typeface="Roboto" pitchFamily="34" charset="-122"/>
                <a:cs typeface="Roboto" pitchFamily="34" charset="-120"/>
              </a:rPr>
              <a:t>전처리 파이프라인</a:t>
            </a:r>
            <a:endParaRPr lang="en-US" sz="1219" dirty="0"/>
          </a:p>
        </p:txBody>
      </p:sp>
      <p:sp>
        <p:nvSpPr>
          <p:cNvPr id="38" name="Text 6"/>
          <p:cNvSpPr/>
          <p:nvPr/>
        </p:nvSpPr>
        <p:spPr>
          <a:xfrm>
            <a:off x="4729994" y="2840831"/>
            <a:ext cx="445770"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샘플링</a:t>
            </a:r>
            <a:endParaRPr lang="en-US" sz="975" dirty="0"/>
          </a:p>
        </p:txBody>
      </p:sp>
      <p:sp>
        <p:nvSpPr>
          <p:cNvPr id="39" name="Text 7"/>
          <p:cNvSpPr/>
          <p:nvPr/>
        </p:nvSpPr>
        <p:spPr>
          <a:xfrm>
            <a:off x="4804289" y="3831431"/>
            <a:ext cx="297180"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변환</a:t>
            </a:r>
            <a:endParaRPr lang="en-US" sz="975" dirty="0"/>
          </a:p>
        </p:txBody>
      </p:sp>
      <p:sp>
        <p:nvSpPr>
          <p:cNvPr id="40" name="Text 8"/>
          <p:cNvSpPr/>
          <p:nvPr/>
        </p:nvSpPr>
        <p:spPr>
          <a:xfrm>
            <a:off x="4637125" y="4822031"/>
            <a:ext cx="631508"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잡음 제거</a:t>
            </a:r>
            <a:endParaRPr lang="en-US" sz="975" dirty="0"/>
          </a:p>
        </p:txBody>
      </p:sp>
      <p:sp>
        <p:nvSpPr>
          <p:cNvPr id="41" name="Text 9"/>
          <p:cNvSpPr/>
          <p:nvPr/>
        </p:nvSpPr>
        <p:spPr>
          <a:xfrm>
            <a:off x="4562830" y="5812631"/>
            <a:ext cx="780098"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결측치 보정</a:t>
            </a:r>
            <a:endParaRPr lang="en-US" sz="975" dirty="0"/>
          </a:p>
        </p:txBody>
      </p:sp>
      <p:sp>
        <p:nvSpPr>
          <p:cNvPr id="42" name="Text 10"/>
          <p:cNvSpPr/>
          <p:nvPr/>
        </p:nvSpPr>
        <p:spPr>
          <a:xfrm>
            <a:off x="4330658" y="7446169"/>
            <a:ext cx="1244441"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정규화 &amp; 특징 추출</a:t>
            </a:r>
            <a:endParaRPr lang="en-US" sz="975" dirty="0"/>
          </a:p>
        </p:txBody>
      </p:sp>
      <p:sp>
        <p:nvSpPr>
          <p:cNvPr id="43" name="Text 11"/>
          <p:cNvSpPr/>
          <p:nvPr/>
        </p:nvSpPr>
        <p:spPr>
          <a:xfrm>
            <a:off x="6769020" y="1912144"/>
            <a:ext cx="2765505" cy="216694"/>
          </a:xfrm>
          <a:prstGeom prst="rect">
            <a:avLst/>
          </a:prstGeom>
          <a:noFill/>
          <a:ln/>
        </p:spPr>
        <p:txBody>
          <a:bodyPr wrap="square" lIns="0" tIns="0" rIns="0" bIns="0" rtlCol="0" anchor="t"/>
          <a:lstStyle/>
          <a:p>
            <a:pPr algn="ctr">
              <a:lnSpc>
                <a:spcPts val="1706"/>
              </a:lnSpc>
            </a:pPr>
            <a:r>
              <a:rPr lang="en-US" sz="1219" b="1" dirty="0">
                <a:solidFill>
                  <a:srgbClr val="1F2937"/>
                </a:solidFill>
                <a:latin typeface="Roboto" pitchFamily="34" charset="0"/>
                <a:ea typeface="Roboto" pitchFamily="34" charset="-122"/>
                <a:cs typeface="Roboto" pitchFamily="34" charset="-120"/>
              </a:rPr>
              <a:t>기법별 설명</a:t>
            </a:r>
            <a:endParaRPr lang="en-US" sz="1219" dirty="0"/>
          </a:p>
        </p:txBody>
      </p:sp>
      <p:sp>
        <p:nvSpPr>
          <p:cNvPr id="44" name="Text 12"/>
          <p:cNvSpPr/>
          <p:nvPr/>
        </p:nvSpPr>
        <p:spPr>
          <a:xfrm>
            <a:off x="7047626" y="2314575"/>
            <a:ext cx="122586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샘플링 (Sampling)</a:t>
            </a:r>
            <a:endParaRPr lang="en-US" sz="975" dirty="0"/>
          </a:p>
        </p:txBody>
      </p:sp>
      <p:sp>
        <p:nvSpPr>
          <p:cNvPr id="45" name="Text 13"/>
          <p:cNvSpPr/>
          <p:nvPr/>
        </p:nvSpPr>
        <p:spPr>
          <a:xfrm>
            <a:off x="6861889" y="2531269"/>
            <a:ext cx="2579768"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많은 이미지 중 대표적인 예시를 선택하여 라벨링 비용을 줄이고 데이터셋의 효율성을 높입니다.</a:t>
            </a:r>
            <a:endParaRPr lang="en-US" sz="853" dirty="0"/>
          </a:p>
        </p:txBody>
      </p:sp>
      <p:sp>
        <p:nvSpPr>
          <p:cNvPr id="46" name="Text 14"/>
          <p:cNvSpPr/>
          <p:nvPr/>
        </p:nvSpPr>
        <p:spPr>
          <a:xfrm>
            <a:off x="7047626" y="3119437"/>
            <a:ext cx="148590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변환 (Transformation)</a:t>
            </a:r>
            <a:endParaRPr lang="en-US" sz="975" dirty="0"/>
          </a:p>
        </p:txBody>
      </p:sp>
      <p:sp>
        <p:nvSpPr>
          <p:cNvPr id="47" name="Text 15"/>
          <p:cNvSpPr/>
          <p:nvPr/>
        </p:nvSpPr>
        <p:spPr>
          <a:xfrm>
            <a:off x="6861889" y="3336131"/>
            <a:ext cx="2579768" cy="464344"/>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밝기·대비 조정, 크기 조절, 색상 공간 변환 등을 통해 일관된 입력을 생성하여 모델이 다양한 환경에 강건하게 학습되도록 합니다.</a:t>
            </a:r>
            <a:endParaRPr lang="en-US" sz="853" dirty="0"/>
          </a:p>
        </p:txBody>
      </p:sp>
      <p:sp>
        <p:nvSpPr>
          <p:cNvPr id="48" name="Text 16"/>
          <p:cNvSpPr/>
          <p:nvPr/>
        </p:nvSpPr>
        <p:spPr>
          <a:xfrm>
            <a:off x="7047626" y="4079081"/>
            <a:ext cx="1439466"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잡음 제거 (Denoising)</a:t>
            </a:r>
            <a:endParaRPr lang="en-US" sz="975" dirty="0"/>
          </a:p>
        </p:txBody>
      </p:sp>
      <p:sp>
        <p:nvSpPr>
          <p:cNvPr id="49" name="Text 17"/>
          <p:cNvSpPr/>
          <p:nvPr/>
        </p:nvSpPr>
        <p:spPr>
          <a:xfrm>
            <a:off x="6861889" y="4295775"/>
            <a:ext cx="2579768"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가우시안 블러, 미디언 필터 등으로 이미지의 노이즈를 제거하여 특징 추출의 정확도를 높입니다.</a:t>
            </a:r>
            <a:endParaRPr lang="en-US" sz="853" dirty="0"/>
          </a:p>
        </p:txBody>
      </p:sp>
      <p:sp>
        <p:nvSpPr>
          <p:cNvPr id="50" name="Text 18"/>
          <p:cNvSpPr/>
          <p:nvPr/>
        </p:nvSpPr>
        <p:spPr>
          <a:xfrm>
            <a:off x="7063104" y="4883944"/>
            <a:ext cx="1653064"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결측치 보정 (Imputation)</a:t>
            </a:r>
            <a:endParaRPr lang="en-US" sz="975" dirty="0"/>
          </a:p>
        </p:txBody>
      </p:sp>
      <p:sp>
        <p:nvSpPr>
          <p:cNvPr id="51" name="Text 19"/>
          <p:cNvSpPr/>
          <p:nvPr/>
        </p:nvSpPr>
        <p:spPr>
          <a:xfrm>
            <a:off x="6861889" y="5100637"/>
            <a:ext cx="2579768"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센서 데이터의 결측값을 인접 시간대의 값이나 평균값으로 채워 데이터의 완전성을 확보합니다.</a:t>
            </a:r>
            <a:endParaRPr lang="en-US" sz="853" dirty="0"/>
          </a:p>
        </p:txBody>
      </p:sp>
      <p:sp>
        <p:nvSpPr>
          <p:cNvPr id="52" name="Text 20"/>
          <p:cNvSpPr/>
          <p:nvPr/>
        </p:nvSpPr>
        <p:spPr>
          <a:xfrm>
            <a:off x="7047626" y="5688806"/>
            <a:ext cx="125372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정규화 &amp; 특징 추출</a:t>
            </a:r>
            <a:endParaRPr lang="en-US" sz="975" dirty="0"/>
          </a:p>
        </p:txBody>
      </p:sp>
      <p:sp>
        <p:nvSpPr>
          <p:cNvPr id="53" name="Text 21"/>
          <p:cNvSpPr/>
          <p:nvPr/>
        </p:nvSpPr>
        <p:spPr>
          <a:xfrm>
            <a:off x="6861889" y="5905500"/>
            <a:ext cx="2579768" cy="464344"/>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센서 채널의 범위를 0~1 또는 평균 0, 표준편차 1로 맞쳐 모델 학습을 안정화하고, CNN을 사용해 이미지에서 특징 패턴을 벡터로 추출합니다.</a:t>
            </a:r>
            <a:endParaRPr lang="en-US" sz="853"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634038"/>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185738" y="1354931"/>
            <a:ext cx="9534525" cy="1021556"/>
          </a:xfrm>
          <a:prstGeom prst="rect">
            <a:avLst/>
          </a:prstGeom>
        </p:spPr>
      </p:pic>
      <p:pic>
        <p:nvPicPr>
          <p:cNvPr id="5" name="Image 3" descr="preencoded.png"/>
          <p:cNvPicPr>
            <a:picLocks noChangeAspect="1"/>
          </p:cNvPicPr>
          <p:nvPr/>
        </p:nvPicPr>
        <p:blipFill>
          <a:blip r:embed="rId6"/>
          <a:stretch>
            <a:fillRect/>
          </a:stretch>
        </p:blipFill>
        <p:spPr>
          <a:xfrm>
            <a:off x="340519" y="1532929"/>
            <a:ext cx="139303" cy="185738"/>
          </a:xfrm>
          <a:prstGeom prst="rect">
            <a:avLst/>
          </a:prstGeom>
        </p:spPr>
      </p:pic>
      <p:pic>
        <p:nvPicPr>
          <p:cNvPr id="6" name="Image 4" descr="preencoded.png"/>
          <p:cNvPicPr>
            <a:picLocks noChangeAspect="1"/>
          </p:cNvPicPr>
          <p:nvPr/>
        </p:nvPicPr>
        <p:blipFill>
          <a:blip r:embed="rId7"/>
          <a:stretch>
            <a:fillRect/>
          </a:stretch>
        </p:blipFill>
        <p:spPr>
          <a:xfrm>
            <a:off x="185737" y="2531269"/>
            <a:ext cx="2290763" cy="2135981"/>
          </a:xfrm>
          <a:prstGeom prst="rect">
            <a:avLst/>
          </a:prstGeom>
        </p:spPr>
      </p:pic>
      <p:pic>
        <p:nvPicPr>
          <p:cNvPr id="7" name="Image 5" descr="preencoded.png"/>
          <p:cNvPicPr>
            <a:picLocks noChangeAspect="1"/>
          </p:cNvPicPr>
          <p:nvPr/>
        </p:nvPicPr>
        <p:blipFill>
          <a:blip r:embed="rId8"/>
          <a:stretch>
            <a:fillRect/>
          </a:stretch>
        </p:blipFill>
        <p:spPr>
          <a:xfrm>
            <a:off x="309563" y="2655094"/>
            <a:ext cx="116086" cy="216694"/>
          </a:xfrm>
          <a:prstGeom prst="rect">
            <a:avLst/>
          </a:prstGeom>
        </p:spPr>
      </p:pic>
      <p:pic>
        <p:nvPicPr>
          <p:cNvPr id="8" name="Image 6" descr="preencoded.png"/>
          <p:cNvPicPr>
            <a:picLocks noChangeAspect="1"/>
          </p:cNvPicPr>
          <p:nvPr/>
        </p:nvPicPr>
        <p:blipFill>
          <a:blip r:embed="rId9"/>
          <a:stretch>
            <a:fillRect/>
          </a:stretch>
        </p:blipFill>
        <p:spPr>
          <a:xfrm>
            <a:off x="309562" y="3367088"/>
            <a:ext cx="2043113" cy="742950"/>
          </a:xfrm>
          <a:prstGeom prst="rect">
            <a:avLst/>
          </a:prstGeom>
        </p:spPr>
      </p:pic>
      <p:pic>
        <p:nvPicPr>
          <p:cNvPr id="9" name="Image 7" descr="preencoded.png"/>
          <p:cNvPicPr>
            <a:picLocks noChangeAspect="1"/>
          </p:cNvPicPr>
          <p:nvPr/>
        </p:nvPicPr>
        <p:blipFill>
          <a:blip r:embed="rId10"/>
          <a:stretch>
            <a:fillRect/>
          </a:stretch>
        </p:blipFill>
        <p:spPr>
          <a:xfrm>
            <a:off x="2600325" y="2531269"/>
            <a:ext cx="2290763" cy="2135981"/>
          </a:xfrm>
          <a:prstGeom prst="rect">
            <a:avLst/>
          </a:prstGeom>
        </p:spPr>
      </p:pic>
      <p:pic>
        <p:nvPicPr>
          <p:cNvPr id="10" name="Image 8" descr="preencoded.png"/>
          <p:cNvPicPr>
            <a:picLocks noChangeAspect="1"/>
          </p:cNvPicPr>
          <p:nvPr/>
        </p:nvPicPr>
        <p:blipFill>
          <a:blip r:embed="rId8"/>
          <a:stretch>
            <a:fillRect/>
          </a:stretch>
        </p:blipFill>
        <p:spPr>
          <a:xfrm>
            <a:off x="2724150" y="2655094"/>
            <a:ext cx="116086" cy="216694"/>
          </a:xfrm>
          <a:prstGeom prst="rect">
            <a:avLst/>
          </a:prstGeom>
        </p:spPr>
      </p:pic>
      <p:pic>
        <p:nvPicPr>
          <p:cNvPr id="11" name="Image 9" descr="preencoded.png"/>
          <p:cNvPicPr>
            <a:picLocks noChangeAspect="1"/>
          </p:cNvPicPr>
          <p:nvPr/>
        </p:nvPicPr>
        <p:blipFill>
          <a:blip r:embed="rId11"/>
          <a:stretch>
            <a:fillRect/>
          </a:stretch>
        </p:blipFill>
        <p:spPr>
          <a:xfrm>
            <a:off x="2724150" y="3521869"/>
            <a:ext cx="2043113" cy="742950"/>
          </a:xfrm>
          <a:prstGeom prst="rect">
            <a:avLst/>
          </a:prstGeom>
        </p:spPr>
      </p:pic>
      <p:pic>
        <p:nvPicPr>
          <p:cNvPr id="12" name="Image 10" descr="preencoded.png"/>
          <p:cNvPicPr>
            <a:picLocks noChangeAspect="1"/>
          </p:cNvPicPr>
          <p:nvPr/>
        </p:nvPicPr>
        <p:blipFill>
          <a:blip r:embed="rId7"/>
          <a:stretch>
            <a:fillRect/>
          </a:stretch>
        </p:blipFill>
        <p:spPr>
          <a:xfrm>
            <a:off x="5014912" y="2531269"/>
            <a:ext cx="2290763" cy="2135981"/>
          </a:xfrm>
          <a:prstGeom prst="rect">
            <a:avLst/>
          </a:prstGeom>
        </p:spPr>
      </p:pic>
      <p:pic>
        <p:nvPicPr>
          <p:cNvPr id="13" name="Image 11" descr="preencoded.png"/>
          <p:cNvPicPr>
            <a:picLocks noChangeAspect="1"/>
          </p:cNvPicPr>
          <p:nvPr/>
        </p:nvPicPr>
        <p:blipFill>
          <a:blip r:embed="rId12"/>
          <a:stretch>
            <a:fillRect/>
          </a:stretch>
        </p:blipFill>
        <p:spPr>
          <a:xfrm>
            <a:off x="5138737" y="3490913"/>
            <a:ext cx="2043113" cy="742950"/>
          </a:xfrm>
          <a:prstGeom prst="rect">
            <a:avLst/>
          </a:prstGeom>
        </p:spPr>
      </p:pic>
      <p:pic>
        <p:nvPicPr>
          <p:cNvPr id="14" name="Image 12" descr="preencoded.png"/>
          <p:cNvPicPr>
            <a:picLocks noChangeAspect="1"/>
          </p:cNvPicPr>
          <p:nvPr/>
        </p:nvPicPr>
        <p:blipFill>
          <a:blip r:embed="rId7"/>
          <a:stretch>
            <a:fillRect/>
          </a:stretch>
        </p:blipFill>
        <p:spPr>
          <a:xfrm>
            <a:off x="7429500" y="2531269"/>
            <a:ext cx="2290763" cy="2135981"/>
          </a:xfrm>
          <a:prstGeom prst="rect">
            <a:avLst/>
          </a:prstGeom>
        </p:spPr>
      </p:pic>
      <p:pic>
        <p:nvPicPr>
          <p:cNvPr id="15" name="Image 13" descr="preencoded.png"/>
          <p:cNvPicPr>
            <a:picLocks noChangeAspect="1"/>
          </p:cNvPicPr>
          <p:nvPr/>
        </p:nvPicPr>
        <p:blipFill>
          <a:blip r:embed="rId13"/>
          <a:stretch>
            <a:fillRect/>
          </a:stretch>
        </p:blipFill>
        <p:spPr>
          <a:xfrm>
            <a:off x="7553325" y="2655094"/>
            <a:ext cx="193477" cy="216694"/>
          </a:xfrm>
          <a:prstGeom prst="rect">
            <a:avLst/>
          </a:prstGeom>
        </p:spPr>
      </p:pic>
      <p:pic>
        <p:nvPicPr>
          <p:cNvPr id="16" name="Image 14" descr="preencoded.png"/>
          <p:cNvPicPr>
            <a:picLocks noChangeAspect="1"/>
          </p:cNvPicPr>
          <p:nvPr/>
        </p:nvPicPr>
        <p:blipFill>
          <a:blip r:embed="rId14"/>
          <a:stretch>
            <a:fillRect/>
          </a:stretch>
        </p:blipFill>
        <p:spPr>
          <a:xfrm>
            <a:off x="7553325" y="3521869"/>
            <a:ext cx="2043113" cy="742950"/>
          </a:xfrm>
          <a:prstGeom prst="rect">
            <a:avLst/>
          </a:prstGeom>
        </p:spPr>
      </p:pic>
      <p:pic>
        <p:nvPicPr>
          <p:cNvPr id="17" name="Image 15" descr="preencoded.png"/>
          <p:cNvPicPr>
            <a:picLocks noChangeAspect="1"/>
          </p:cNvPicPr>
          <p:nvPr/>
        </p:nvPicPr>
        <p:blipFill>
          <a:blip r:embed="rId15"/>
          <a:stretch>
            <a:fillRect/>
          </a:stretch>
        </p:blipFill>
        <p:spPr>
          <a:xfrm>
            <a:off x="185738" y="4822031"/>
            <a:ext cx="9534525" cy="1269206"/>
          </a:xfrm>
          <a:prstGeom prst="rect">
            <a:avLst/>
          </a:prstGeom>
        </p:spPr>
      </p:pic>
      <p:pic>
        <p:nvPicPr>
          <p:cNvPr id="18" name="Image 16" descr="preencoded.png"/>
          <p:cNvPicPr>
            <a:picLocks noChangeAspect="1"/>
          </p:cNvPicPr>
          <p:nvPr/>
        </p:nvPicPr>
        <p:blipFill>
          <a:blip r:embed="rId16"/>
          <a:stretch>
            <a:fillRect/>
          </a:stretch>
        </p:blipFill>
        <p:spPr>
          <a:xfrm>
            <a:off x="340519" y="5000029"/>
            <a:ext cx="185738" cy="185738"/>
          </a:xfrm>
          <a:prstGeom prst="rect">
            <a:avLst/>
          </a:prstGeom>
        </p:spPr>
      </p:pic>
      <p:pic>
        <p:nvPicPr>
          <p:cNvPr id="19" name="Image 17" descr="preencoded.png"/>
          <p:cNvPicPr>
            <a:picLocks noChangeAspect="1"/>
          </p:cNvPicPr>
          <p:nvPr/>
        </p:nvPicPr>
        <p:blipFill>
          <a:blip r:embed="rId17"/>
          <a:stretch>
            <a:fillRect/>
          </a:stretch>
        </p:blipFill>
        <p:spPr>
          <a:xfrm>
            <a:off x="340519" y="5317331"/>
            <a:ext cx="4519613" cy="619125"/>
          </a:xfrm>
          <a:prstGeom prst="rect">
            <a:avLst/>
          </a:prstGeom>
        </p:spPr>
      </p:pic>
      <p:pic>
        <p:nvPicPr>
          <p:cNvPr id="20" name="Image 18" descr="preencoded.png"/>
          <p:cNvPicPr>
            <a:picLocks noChangeAspect="1"/>
          </p:cNvPicPr>
          <p:nvPr/>
        </p:nvPicPr>
        <p:blipFill>
          <a:blip r:embed="rId18"/>
          <a:stretch>
            <a:fillRect/>
          </a:stretch>
        </p:blipFill>
        <p:spPr>
          <a:xfrm>
            <a:off x="464344" y="5464373"/>
            <a:ext cx="123825" cy="123825"/>
          </a:xfrm>
          <a:prstGeom prst="rect">
            <a:avLst/>
          </a:prstGeom>
        </p:spPr>
      </p:pic>
      <p:pic>
        <p:nvPicPr>
          <p:cNvPr id="21" name="Image 19" descr="preencoded.png"/>
          <p:cNvPicPr>
            <a:picLocks noChangeAspect="1"/>
          </p:cNvPicPr>
          <p:nvPr/>
        </p:nvPicPr>
        <p:blipFill>
          <a:blip r:embed="rId19"/>
          <a:stretch>
            <a:fillRect/>
          </a:stretch>
        </p:blipFill>
        <p:spPr>
          <a:xfrm>
            <a:off x="5045869" y="5317331"/>
            <a:ext cx="4519613" cy="619125"/>
          </a:xfrm>
          <a:prstGeom prst="rect">
            <a:avLst/>
          </a:prstGeom>
        </p:spPr>
      </p:pic>
      <p:pic>
        <p:nvPicPr>
          <p:cNvPr id="22" name="Image 20" descr="preencoded.png"/>
          <p:cNvPicPr>
            <a:picLocks noChangeAspect="1"/>
          </p:cNvPicPr>
          <p:nvPr/>
        </p:nvPicPr>
        <p:blipFill>
          <a:blip r:embed="rId20"/>
          <a:stretch>
            <a:fillRect/>
          </a:stretch>
        </p:blipFill>
        <p:spPr>
          <a:xfrm>
            <a:off x="5169694" y="5464373"/>
            <a:ext cx="92869" cy="123825"/>
          </a:xfrm>
          <a:prstGeom prst="rect">
            <a:avLst/>
          </a:prstGeom>
        </p:spPr>
      </p:pic>
      <p:pic>
        <p:nvPicPr>
          <p:cNvPr id="23" name="Image 21" descr="preencoded.png"/>
          <p:cNvPicPr>
            <a:picLocks noChangeAspect="1"/>
          </p:cNvPicPr>
          <p:nvPr/>
        </p:nvPicPr>
        <p:blipFill>
          <a:blip r:embed="rId21"/>
          <a:stretch>
            <a:fillRect/>
          </a:stretch>
        </p:blipFill>
        <p:spPr>
          <a:xfrm>
            <a:off x="0" y="6215062"/>
            <a:ext cx="9906000" cy="61913"/>
          </a:xfrm>
          <a:prstGeom prst="rect">
            <a:avLst/>
          </a:prstGeom>
        </p:spPr>
      </p:pic>
      <p:sp>
        <p:nvSpPr>
          <p:cNvPr id="24"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CNN 활성화 함수의 역할과 비교</a:t>
            </a:r>
            <a:endParaRPr lang="en-US" sz="1828" dirty="0"/>
          </a:p>
        </p:txBody>
      </p:sp>
      <p:sp>
        <p:nvSpPr>
          <p:cNvPr id="25" name="Text 1"/>
          <p:cNvSpPr/>
          <p:nvPr/>
        </p:nvSpPr>
        <p:spPr>
          <a:xfrm>
            <a:off x="541734" y="1509713"/>
            <a:ext cx="9224963"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활성화 함수의 역할</a:t>
            </a:r>
            <a:endParaRPr lang="en-US" sz="1463" dirty="0"/>
          </a:p>
        </p:txBody>
      </p:sp>
      <p:sp>
        <p:nvSpPr>
          <p:cNvPr id="26" name="Text 2"/>
          <p:cNvSpPr/>
          <p:nvPr/>
        </p:nvSpPr>
        <p:spPr>
          <a:xfrm>
            <a:off x="340519" y="1850231"/>
            <a:ext cx="9224963"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신경망에서 활성화 함수는 입력 신호에 </a:t>
            </a:r>
            <a:r>
              <a:rPr lang="en-US" sz="975" b="1" dirty="0">
                <a:solidFill>
                  <a:srgbClr val="374151"/>
                </a:solidFill>
                <a:latin typeface="Roboto" pitchFamily="34" charset="0"/>
                <a:ea typeface="Roboto" pitchFamily="34" charset="-122"/>
                <a:cs typeface="Roboto" pitchFamily="34" charset="-120"/>
              </a:rPr>
              <a:t>비선형성을 부여</a:t>
            </a:r>
            <a:r>
              <a:rPr lang="en-US" sz="975" dirty="0">
                <a:solidFill>
                  <a:srgbClr val="374151"/>
                </a:solidFill>
                <a:latin typeface="Roboto" pitchFamily="34" charset="0"/>
                <a:ea typeface="Roboto" pitchFamily="34" charset="-122"/>
                <a:cs typeface="Roboto" pitchFamily="34" charset="-120"/>
              </a:rPr>
              <a:t>하여 모델이 복잡한 함수를 근사할 수 있게 해줍니다. HPE 기사에 따르면 </a:t>
            </a:r>
            <a:r>
              <a:rPr lang="en-US" sz="975" b="1" dirty="0">
                <a:solidFill>
                  <a:srgbClr val="374151"/>
                </a:solidFill>
                <a:latin typeface="Roboto" pitchFamily="34" charset="0"/>
                <a:ea typeface="Roboto" pitchFamily="34" charset="-122"/>
                <a:cs typeface="Roboto" pitchFamily="34" charset="-120"/>
              </a:rPr>
              <a:t>CNN의 합성곱 층 뒤에는 ReLU와 같은 비선형 활성화 함수가 적용되어 특징 맵을 비선형적으로 변환</a:t>
            </a:r>
            <a:r>
              <a:rPr lang="en-US" sz="975" dirty="0">
                <a:solidFill>
                  <a:srgbClr val="374151"/>
                </a:solidFill>
                <a:latin typeface="Roboto" pitchFamily="34" charset="0"/>
                <a:ea typeface="Roboto" pitchFamily="34" charset="-122"/>
                <a:cs typeface="Roboto" pitchFamily="34" charset="-120"/>
              </a:rPr>
              <a:t>하며, 이를 통해 심층 신경망이 다양한 패턴을 학습할 수 있습니다.</a:t>
            </a:r>
            <a:endParaRPr lang="en-US" sz="975" dirty="0"/>
          </a:p>
        </p:txBody>
      </p:sp>
      <p:sp>
        <p:nvSpPr>
          <p:cNvPr id="27" name="Text 3"/>
          <p:cNvSpPr/>
          <p:nvPr/>
        </p:nvSpPr>
        <p:spPr>
          <a:xfrm>
            <a:off x="487561" y="2670572"/>
            <a:ext cx="36218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ReLU</a:t>
            </a:r>
            <a:endParaRPr lang="en-US" sz="975" dirty="0"/>
          </a:p>
        </p:txBody>
      </p:sp>
      <p:sp>
        <p:nvSpPr>
          <p:cNvPr id="28" name="Text 4"/>
          <p:cNvSpPr/>
          <p:nvPr/>
        </p:nvSpPr>
        <p:spPr>
          <a:xfrm>
            <a:off x="309562" y="2964656"/>
            <a:ext cx="2043113"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입력이 0보다 크면 그대로 출력하고, 0 이하이면 0을 반환하는 단순한 함수입니다.</a:t>
            </a:r>
            <a:endParaRPr lang="en-US" sz="853" dirty="0"/>
          </a:p>
        </p:txBody>
      </p:sp>
      <p:sp>
        <p:nvSpPr>
          <p:cNvPr id="29" name="Text 5"/>
          <p:cNvSpPr/>
          <p:nvPr/>
        </p:nvSpPr>
        <p:spPr>
          <a:xfrm>
            <a:off x="371475" y="4171950"/>
            <a:ext cx="1235154" cy="185738"/>
          </a:xfrm>
          <a:prstGeom prst="rect">
            <a:avLst/>
          </a:prstGeom>
          <a:noFill/>
          <a:ln/>
        </p:spPr>
        <p:txBody>
          <a:bodyPr wrap="square" lIns="0" tIns="0" rIns="0" bIns="0" rtlCol="0" anchor="t"/>
          <a:lstStyle/>
          <a:p>
            <a:pPr>
              <a:lnSpc>
                <a:spcPts val="975"/>
              </a:lnSpc>
            </a:pPr>
            <a:r>
              <a:rPr lang="en-US" sz="731" dirty="0">
                <a:solidFill>
                  <a:srgbClr val="166534"/>
                </a:solidFill>
                <a:highlight>
                  <a:srgbClr val="DCFCE7"/>
                </a:highlight>
                <a:latin typeface="Roboto" pitchFamily="34" charset="0"/>
                <a:ea typeface="Roboto" pitchFamily="34" charset="-122"/>
                <a:cs typeface="Roboto" pitchFamily="34" charset="-120"/>
              </a:rPr>
              <a:t>기울기 소실 문제 완화</a:t>
            </a:r>
            <a:endParaRPr lang="en-US" sz="731" dirty="0"/>
          </a:p>
        </p:txBody>
      </p:sp>
      <p:sp>
        <p:nvSpPr>
          <p:cNvPr id="30" name="Text 6"/>
          <p:cNvSpPr/>
          <p:nvPr/>
        </p:nvSpPr>
        <p:spPr>
          <a:xfrm>
            <a:off x="1454944" y="4171950"/>
            <a:ext cx="622221" cy="185738"/>
          </a:xfrm>
          <a:prstGeom prst="rect">
            <a:avLst/>
          </a:prstGeom>
          <a:noFill/>
          <a:ln/>
        </p:spPr>
        <p:txBody>
          <a:bodyPr wrap="square" lIns="0" tIns="0" rIns="0" bIns="0" rtlCol="0" anchor="t"/>
          <a:lstStyle/>
          <a:p>
            <a:pPr>
              <a:lnSpc>
                <a:spcPts val="975"/>
              </a:lnSpc>
            </a:pPr>
            <a:r>
              <a:rPr lang="ko-KR" altLang="en-US" sz="731">
                <a:solidFill>
                  <a:srgbClr val="1E40AF"/>
                </a:solidFill>
                <a:highlight>
                  <a:srgbClr val="DBEAFE"/>
                </a:highlight>
                <a:latin typeface="Roboto" pitchFamily="34" charset="0"/>
                <a:ea typeface="Roboto" pitchFamily="34" charset="-122"/>
                <a:cs typeface="Roboto" pitchFamily="34" charset="-120"/>
              </a:rPr>
              <a:t>계산</a:t>
            </a:r>
            <a:r>
              <a:rPr lang="en-US" sz="731">
                <a:solidFill>
                  <a:srgbClr val="1E40AF"/>
                </a:solidFill>
                <a:highlight>
                  <a:srgbClr val="DBEAFE"/>
                </a:highlight>
                <a:latin typeface="Roboto" pitchFamily="34" charset="0"/>
                <a:ea typeface="Roboto" pitchFamily="34" charset="-122"/>
                <a:cs typeface="Roboto" pitchFamily="34" charset="-120"/>
              </a:rPr>
              <a:t> </a:t>
            </a:r>
            <a:r>
              <a:rPr lang="en-US" sz="731" dirty="0">
                <a:solidFill>
                  <a:srgbClr val="1E40AF"/>
                </a:solidFill>
                <a:highlight>
                  <a:srgbClr val="DBEAFE"/>
                </a:highlight>
                <a:latin typeface="Roboto" pitchFamily="34" charset="0"/>
                <a:ea typeface="Roboto" pitchFamily="34" charset="-122"/>
                <a:cs typeface="Roboto" pitchFamily="34" charset="-120"/>
              </a:rPr>
              <a:t>간단</a:t>
            </a:r>
            <a:endParaRPr lang="en-US" sz="731" dirty="0"/>
          </a:p>
        </p:txBody>
      </p:sp>
      <p:sp>
        <p:nvSpPr>
          <p:cNvPr id="31" name="Text 7"/>
          <p:cNvSpPr/>
          <p:nvPr/>
        </p:nvSpPr>
        <p:spPr>
          <a:xfrm>
            <a:off x="2902149" y="2670572"/>
            <a:ext cx="80795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Leaky ReLU</a:t>
            </a:r>
            <a:endParaRPr lang="en-US" sz="975" dirty="0"/>
          </a:p>
        </p:txBody>
      </p:sp>
      <p:sp>
        <p:nvSpPr>
          <p:cNvPr id="32" name="Text 8"/>
          <p:cNvSpPr/>
          <p:nvPr/>
        </p:nvSpPr>
        <p:spPr>
          <a:xfrm>
            <a:off x="2724150" y="2964656"/>
            <a:ext cx="2043113"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ReLU의 변형으로, 0 이하의 입력에 대해 작은 기울기를 유지해 죽은 뉴런 문제를 줄입니다.</a:t>
            </a:r>
            <a:endParaRPr lang="en-US" sz="853" dirty="0"/>
          </a:p>
        </p:txBody>
      </p:sp>
      <p:sp>
        <p:nvSpPr>
          <p:cNvPr id="33" name="Text 9"/>
          <p:cNvSpPr/>
          <p:nvPr/>
        </p:nvSpPr>
        <p:spPr>
          <a:xfrm>
            <a:off x="2786063" y="4326731"/>
            <a:ext cx="872966" cy="185738"/>
          </a:xfrm>
          <a:prstGeom prst="rect">
            <a:avLst/>
          </a:prstGeom>
          <a:noFill/>
          <a:ln/>
        </p:spPr>
        <p:txBody>
          <a:bodyPr wrap="square" lIns="0" tIns="0" rIns="0" bIns="0" rtlCol="0" anchor="t"/>
          <a:lstStyle/>
          <a:p>
            <a:pPr>
              <a:lnSpc>
                <a:spcPts val="975"/>
              </a:lnSpc>
            </a:pPr>
            <a:r>
              <a:rPr lang="en-US" sz="731" dirty="0">
                <a:solidFill>
                  <a:srgbClr val="166534"/>
                </a:solidFill>
                <a:highlight>
                  <a:srgbClr val="DCFCE7"/>
                </a:highlight>
                <a:latin typeface="Roboto" pitchFamily="34" charset="0"/>
                <a:ea typeface="Roboto" pitchFamily="34" charset="-122"/>
                <a:cs typeface="Roboto" pitchFamily="34" charset="-120"/>
              </a:rPr>
              <a:t>죽은 뉴런 방지</a:t>
            </a:r>
            <a:endParaRPr lang="en-US" sz="731" dirty="0"/>
          </a:p>
        </p:txBody>
      </p:sp>
      <p:sp>
        <p:nvSpPr>
          <p:cNvPr id="34" name="Text 10"/>
          <p:cNvSpPr/>
          <p:nvPr/>
        </p:nvSpPr>
        <p:spPr>
          <a:xfrm>
            <a:off x="3567708" y="4326731"/>
            <a:ext cx="650081" cy="185738"/>
          </a:xfrm>
          <a:prstGeom prst="rect">
            <a:avLst/>
          </a:prstGeom>
          <a:noFill/>
          <a:ln/>
        </p:spPr>
        <p:txBody>
          <a:bodyPr wrap="square" lIns="0" tIns="0" rIns="0" bIns="0" rtlCol="0" anchor="t"/>
          <a:lstStyle/>
          <a:p>
            <a:pPr>
              <a:lnSpc>
                <a:spcPts val="975"/>
              </a:lnSpc>
            </a:pPr>
            <a:r>
              <a:rPr lang="en-US" sz="731" dirty="0">
                <a:solidFill>
                  <a:srgbClr val="1E40AF"/>
                </a:solidFill>
                <a:highlight>
                  <a:srgbClr val="DBEAFE"/>
                </a:highlight>
                <a:latin typeface="Roboto" pitchFamily="34" charset="0"/>
                <a:ea typeface="Roboto" pitchFamily="34" charset="-122"/>
                <a:cs typeface="Roboto" pitchFamily="34" charset="-120"/>
              </a:rPr>
              <a:t>ReLU 개선</a:t>
            </a:r>
            <a:endParaRPr lang="en-US" sz="731" dirty="0"/>
          </a:p>
        </p:txBody>
      </p:sp>
      <p:sp>
        <p:nvSpPr>
          <p:cNvPr id="35" name="Text 11"/>
          <p:cNvSpPr/>
          <p:nvPr/>
        </p:nvSpPr>
        <p:spPr>
          <a:xfrm>
            <a:off x="5200650" y="2655094"/>
            <a:ext cx="937974"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Sigmoid/Tanh</a:t>
            </a:r>
            <a:endParaRPr lang="en-US" sz="975" dirty="0"/>
          </a:p>
        </p:txBody>
      </p:sp>
      <p:sp>
        <p:nvSpPr>
          <p:cNvPr id="36" name="Text 12"/>
          <p:cNvSpPr/>
          <p:nvPr/>
        </p:nvSpPr>
        <p:spPr>
          <a:xfrm>
            <a:off x="5138737" y="2933700"/>
            <a:ext cx="2043113"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값을 (0,1) 또는 (‑1,1) 범위로 압축하여 확률 출력에 적합하지만, 기울기 소실 문제로 인해 깊은 네트워크에는 적합하지 않습니다.</a:t>
            </a:r>
            <a:endParaRPr lang="en-US" sz="853" dirty="0"/>
          </a:p>
        </p:txBody>
      </p:sp>
      <p:sp>
        <p:nvSpPr>
          <p:cNvPr id="37" name="Text 13"/>
          <p:cNvSpPr/>
          <p:nvPr/>
        </p:nvSpPr>
        <p:spPr>
          <a:xfrm>
            <a:off x="5200650" y="4295775"/>
            <a:ext cx="733663" cy="185738"/>
          </a:xfrm>
          <a:prstGeom prst="rect">
            <a:avLst/>
          </a:prstGeom>
          <a:noFill/>
          <a:ln/>
        </p:spPr>
        <p:txBody>
          <a:bodyPr wrap="square" lIns="0" tIns="0" rIns="0" bIns="0" rtlCol="0" anchor="t"/>
          <a:lstStyle/>
          <a:p>
            <a:pPr>
              <a:lnSpc>
                <a:spcPts val="975"/>
              </a:lnSpc>
            </a:pPr>
            <a:r>
              <a:rPr lang="en-US" sz="731" dirty="0">
                <a:solidFill>
                  <a:srgbClr val="991B1B"/>
                </a:solidFill>
                <a:highlight>
                  <a:srgbClr val="FEE2E2"/>
                </a:highlight>
                <a:latin typeface="Roboto" pitchFamily="34" charset="0"/>
                <a:ea typeface="Roboto" pitchFamily="34" charset="-122"/>
                <a:cs typeface="Roboto" pitchFamily="34" charset="-120"/>
              </a:rPr>
              <a:t>기울기 소실</a:t>
            </a:r>
            <a:endParaRPr lang="en-US" sz="731" dirty="0"/>
          </a:p>
        </p:txBody>
      </p:sp>
      <p:sp>
        <p:nvSpPr>
          <p:cNvPr id="38" name="Text 14"/>
          <p:cNvSpPr/>
          <p:nvPr/>
        </p:nvSpPr>
        <p:spPr>
          <a:xfrm>
            <a:off x="5866209" y="4295775"/>
            <a:ext cx="622221" cy="185738"/>
          </a:xfrm>
          <a:prstGeom prst="rect">
            <a:avLst/>
          </a:prstGeom>
          <a:noFill/>
          <a:ln/>
        </p:spPr>
        <p:txBody>
          <a:bodyPr wrap="square" lIns="0" tIns="0" rIns="0" bIns="0" rtlCol="0" anchor="t"/>
          <a:lstStyle/>
          <a:p>
            <a:pPr>
              <a:lnSpc>
                <a:spcPts val="975"/>
              </a:lnSpc>
            </a:pPr>
            <a:r>
              <a:rPr lang="en-US" sz="731" dirty="0">
                <a:solidFill>
                  <a:srgbClr val="6B21A8"/>
                </a:solidFill>
                <a:highlight>
                  <a:srgbClr val="F3E8FF"/>
                </a:highlight>
                <a:latin typeface="Roboto" pitchFamily="34" charset="0"/>
                <a:ea typeface="Roboto" pitchFamily="34" charset="-122"/>
                <a:cs typeface="Roboto" pitchFamily="34" charset="-120"/>
              </a:rPr>
              <a:t>출력 제한</a:t>
            </a:r>
            <a:endParaRPr lang="en-US" sz="731" dirty="0"/>
          </a:p>
        </p:txBody>
      </p:sp>
      <p:sp>
        <p:nvSpPr>
          <p:cNvPr id="39" name="Text 15"/>
          <p:cNvSpPr/>
          <p:nvPr/>
        </p:nvSpPr>
        <p:spPr>
          <a:xfrm>
            <a:off x="7808714" y="2670572"/>
            <a:ext cx="82653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Swish/GELU</a:t>
            </a:r>
            <a:endParaRPr lang="en-US" sz="975" dirty="0"/>
          </a:p>
        </p:txBody>
      </p:sp>
      <p:sp>
        <p:nvSpPr>
          <p:cNvPr id="40" name="Text 16"/>
          <p:cNvSpPr/>
          <p:nvPr/>
        </p:nvSpPr>
        <p:spPr>
          <a:xfrm>
            <a:off x="7553325" y="2964656"/>
            <a:ext cx="2043113"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최근 연구에서 제안된 활성화 함수로, ReLU보다 매끄러운 곡선을 제공하여 성능 향상에 기여합니다.</a:t>
            </a:r>
            <a:endParaRPr lang="en-US" sz="853" dirty="0"/>
          </a:p>
        </p:txBody>
      </p:sp>
      <p:sp>
        <p:nvSpPr>
          <p:cNvPr id="41" name="Text 17"/>
          <p:cNvSpPr/>
          <p:nvPr/>
        </p:nvSpPr>
        <p:spPr>
          <a:xfrm>
            <a:off x="7615237" y="4326731"/>
            <a:ext cx="845106" cy="185738"/>
          </a:xfrm>
          <a:prstGeom prst="rect">
            <a:avLst/>
          </a:prstGeom>
          <a:noFill/>
          <a:ln/>
        </p:spPr>
        <p:txBody>
          <a:bodyPr wrap="square" lIns="0" tIns="0" rIns="0" bIns="0" rtlCol="0" anchor="t"/>
          <a:lstStyle/>
          <a:p>
            <a:pPr>
              <a:lnSpc>
                <a:spcPts val="975"/>
              </a:lnSpc>
            </a:pPr>
            <a:r>
              <a:rPr lang="en-US" sz="731" dirty="0">
                <a:solidFill>
                  <a:srgbClr val="1E40AF"/>
                </a:solidFill>
                <a:highlight>
                  <a:srgbClr val="DBEAFE"/>
                </a:highlight>
                <a:latin typeface="Roboto" pitchFamily="34" charset="0"/>
                <a:ea typeface="Roboto" pitchFamily="34" charset="-122"/>
                <a:cs typeface="Roboto" pitchFamily="34" charset="-120"/>
              </a:rPr>
              <a:t>매끄러운 곡선</a:t>
            </a:r>
            <a:endParaRPr lang="en-US" sz="731" dirty="0"/>
          </a:p>
        </p:txBody>
      </p:sp>
      <p:sp>
        <p:nvSpPr>
          <p:cNvPr id="42" name="Text 18"/>
          <p:cNvSpPr/>
          <p:nvPr/>
        </p:nvSpPr>
        <p:spPr>
          <a:xfrm>
            <a:off x="8373665" y="4326731"/>
            <a:ext cx="622221" cy="185738"/>
          </a:xfrm>
          <a:prstGeom prst="rect">
            <a:avLst/>
          </a:prstGeom>
          <a:noFill/>
          <a:ln/>
        </p:spPr>
        <p:txBody>
          <a:bodyPr wrap="square" lIns="0" tIns="0" rIns="0" bIns="0" rtlCol="0" anchor="t"/>
          <a:lstStyle/>
          <a:p>
            <a:pPr>
              <a:lnSpc>
                <a:spcPts val="975"/>
              </a:lnSpc>
            </a:pPr>
            <a:r>
              <a:rPr lang="en-US" sz="731" dirty="0">
                <a:solidFill>
                  <a:srgbClr val="3730A3"/>
                </a:solidFill>
                <a:highlight>
                  <a:srgbClr val="E0E7FF"/>
                </a:highlight>
                <a:latin typeface="Roboto" pitchFamily="34" charset="0"/>
                <a:ea typeface="Roboto" pitchFamily="34" charset="-122"/>
                <a:cs typeface="Roboto" pitchFamily="34" charset="-120"/>
              </a:rPr>
              <a:t>성능 향상</a:t>
            </a:r>
            <a:endParaRPr lang="en-US" sz="731" dirty="0"/>
          </a:p>
        </p:txBody>
      </p:sp>
      <p:sp>
        <p:nvSpPr>
          <p:cNvPr id="43" name="Text 19"/>
          <p:cNvSpPr/>
          <p:nvPr/>
        </p:nvSpPr>
        <p:spPr>
          <a:xfrm>
            <a:off x="588169" y="4976813"/>
            <a:ext cx="9224963"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데이터별 성능 차이</a:t>
            </a:r>
            <a:endParaRPr lang="en-US" sz="1463" dirty="0"/>
          </a:p>
        </p:txBody>
      </p:sp>
      <p:sp>
        <p:nvSpPr>
          <p:cNvPr id="44" name="Text 20"/>
          <p:cNvSpPr/>
          <p:nvPr/>
        </p:nvSpPr>
        <p:spPr>
          <a:xfrm>
            <a:off x="650081" y="5441156"/>
            <a:ext cx="4271963"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활성화 함수 선택에 따라 모델 성능이 달라질 수 있습니다. 실험을 통해 다양한 데이터에 대한 정확도 변화를 분석할 수 있습니다.</a:t>
            </a:r>
            <a:endParaRPr lang="en-US" sz="975" dirty="0"/>
          </a:p>
        </p:txBody>
      </p:sp>
      <p:sp>
        <p:nvSpPr>
          <p:cNvPr id="45" name="Text 21"/>
          <p:cNvSpPr/>
          <p:nvPr/>
        </p:nvSpPr>
        <p:spPr>
          <a:xfrm>
            <a:off x="5324475" y="5441156"/>
            <a:ext cx="4271963"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데이터 유형에 따라 ReLU가 항상 최적이 아닐 수 있으며, Swish나 GELU가 성능을 향상시키는 사례를 발견할 수 있습니다.</a:t>
            </a:r>
            <a:endParaRPr lang="en-US" sz="975"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7034808"/>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185737" y="1354931"/>
            <a:ext cx="4674394" cy="1021556"/>
          </a:xfrm>
          <a:prstGeom prst="rect">
            <a:avLst/>
          </a:prstGeom>
        </p:spPr>
      </p:pic>
      <p:pic>
        <p:nvPicPr>
          <p:cNvPr id="5" name="Image 3" descr="preencoded.png"/>
          <p:cNvPicPr>
            <a:picLocks noChangeAspect="1"/>
          </p:cNvPicPr>
          <p:nvPr/>
        </p:nvPicPr>
        <p:blipFill>
          <a:blip r:embed="rId6"/>
          <a:stretch>
            <a:fillRect/>
          </a:stretch>
        </p:blipFill>
        <p:spPr>
          <a:xfrm>
            <a:off x="309563" y="1478756"/>
            <a:ext cx="162520" cy="247650"/>
          </a:xfrm>
          <a:prstGeom prst="rect">
            <a:avLst/>
          </a:prstGeom>
        </p:spPr>
      </p:pic>
      <p:pic>
        <p:nvPicPr>
          <p:cNvPr id="6" name="Image 4" descr="preencoded.png"/>
          <p:cNvPicPr>
            <a:picLocks noChangeAspect="1"/>
          </p:cNvPicPr>
          <p:nvPr/>
        </p:nvPicPr>
        <p:blipFill>
          <a:blip r:embed="rId7"/>
          <a:stretch>
            <a:fillRect/>
          </a:stretch>
        </p:blipFill>
        <p:spPr>
          <a:xfrm>
            <a:off x="5045869" y="1354931"/>
            <a:ext cx="4674394" cy="1021556"/>
          </a:xfrm>
          <a:prstGeom prst="rect">
            <a:avLst/>
          </a:prstGeom>
        </p:spPr>
      </p:pic>
      <p:pic>
        <p:nvPicPr>
          <p:cNvPr id="7" name="Image 5" descr="preencoded.png"/>
          <p:cNvPicPr>
            <a:picLocks noChangeAspect="1"/>
          </p:cNvPicPr>
          <p:nvPr/>
        </p:nvPicPr>
        <p:blipFill>
          <a:blip r:embed="rId8"/>
          <a:stretch>
            <a:fillRect/>
          </a:stretch>
        </p:blipFill>
        <p:spPr>
          <a:xfrm>
            <a:off x="5169694" y="1478756"/>
            <a:ext cx="162520" cy="247650"/>
          </a:xfrm>
          <a:prstGeom prst="rect">
            <a:avLst/>
          </a:prstGeom>
        </p:spPr>
      </p:pic>
      <p:pic>
        <p:nvPicPr>
          <p:cNvPr id="8" name="Image 6" descr="preencoded.png"/>
          <p:cNvPicPr>
            <a:picLocks noChangeAspect="1"/>
          </p:cNvPicPr>
          <p:nvPr/>
        </p:nvPicPr>
        <p:blipFill>
          <a:blip r:embed="rId9"/>
          <a:stretch>
            <a:fillRect/>
          </a:stretch>
        </p:blipFill>
        <p:spPr>
          <a:xfrm>
            <a:off x="185738" y="2562225"/>
            <a:ext cx="9534525" cy="2786063"/>
          </a:xfrm>
          <a:prstGeom prst="rect">
            <a:avLst/>
          </a:prstGeom>
        </p:spPr>
      </p:pic>
      <p:pic>
        <p:nvPicPr>
          <p:cNvPr id="9" name="Image 7" descr="preencoded.png"/>
          <p:cNvPicPr>
            <a:picLocks noChangeAspect="1"/>
          </p:cNvPicPr>
          <p:nvPr/>
        </p:nvPicPr>
        <p:blipFill>
          <a:blip r:embed="rId10"/>
          <a:stretch>
            <a:fillRect/>
          </a:stretch>
        </p:blipFill>
        <p:spPr>
          <a:xfrm>
            <a:off x="309563" y="2717006"/>
            <a:ext cx="193477" cy="154781"/>
          </a:xfrm>
          <a:prstGeom prst="rect">
            <a:avLst/>
          </a:prstGeom>
        </p:spPr>
      </p:pic>
      <p:pic>
        <p:nvPicPr>
          <p:cNvPr id="10" name="Image 8" descr="preencoded.png"/>
          <p:cNvPicPr>
            <a:picLocks noChangeAspect="1"/>
          </p:cNvPicPr>
          <p:nvPr/>
        </p:nvPicPr>
        <p:blipFill>
          <a:blip r:embed="rId11"/>
          <a:stretch>
            <a:fillRect/>
          </a:stretch>
        </p:blipFill>
        <p:spPr>
          <a:xfrm>
            <a:off x="309563" y="2995612"/>
            <a:ext cx="9286875" cy="309563"/>
          </a:xfrm>
          <a:prstGeom prst="rect">
            <a:avLst/>
          </a:prstGeom>
        </p:spPr>
      </p:pic>
      <p:pic>
        <p:nvPicPr>
          <p:cNvPr id="11" name="Image 9" descr="preencoded.png"/>
          <p:cNvPicPr>
            <a:picLocks noChangeAspect="1"/>
          </p:cNvPicPr>
          <p:nvPr/>
        </p:nvPicPr>
        <p:blipFill>
          <a:blip r:embed="rId12"/>
          <a:stretch>
            <a:fillRect/>
          </a:stretch>
        </p:blipFill>
        <p:spPr>
          <a:xfrm>
            <a:off x="309563" y="2995612"/>
            <a:ext cx="1601139" cy="309563"/>
          </a:xfrm>
          <a:prstGeom prst="rect">
            <a:avLst/>
          </a:prstGeom>
        </p:spPr>
      </p:pic>
      <p:pic>
        <p:nvPicPr>
          <p:cNvPr id="12" name="Image 10" descr="preencoded.png"/>
          <p:cNvPicPr>
            <a:picLocks noChangeAspect="1"/>
          </p:cNvPicPr>
          <p:nvPr/>
        </p:nvPicPr>
        <p:blipFill>
          <a:blip r:embed="rId13"/>
          <a:stretch>
            <a:fillRect/>
          </a:stretch>
        </p:blipFill>
        <p:spPr>
          <a:xfrm>
            <a:off x="1910702" y="2995612"/>
            <a:ext cx="3842807" cy="309563"/>
          </a:xfrm>
          <a:prstGeom prst="rect">
            <a:avLst/>
          </a:prstGeom>
        </p:spPr>
      </p:pic>
      <p:pic>
        <p:nvPicPr>
          <p:cNvPr id="13" name="Image 11" descr="preencoded.png"/>
          <p:cNvPicPr>
            <a:picLocks noChangeAspect="1"/>
          </p:cNvPicPr>
          <p:nvPr/>
        </p:nvPicPr>
        <p:blipFill>
          <a:blip r:embed="rId14"/>
          <a:stretch>
            <a:fillRect/>
          </a:stretch>
        </p:blipFill>
        <p:spPr>
          <a:xfrm>
            <a:off x="2003571" y="3088481"/>
            <a:ext cx="108347" cy="123825"/>
          </a:xfrm>
          <a:prstGeom prst="rect">
            <a:avLst/>
          </a:prstGeom>
        </p:spPr>
      </p:pic>
      <p:pic>
        <p:nvPicPr>
          <p:cNvPr id="14" name="Image 12" descr="preencoded.png"/>
          <p:cNvPicPr>
            <a:picLocks noChangeAspect="1"/>
          </p:cNvPicPr>
          <p:nvPr/>
        </p:nvPicPr>
        <p:blipFill>
          <a:blip r:embed="rId13"/>
          <a:stretch>
            <a:fillRect/>
          </a:stretch>
        </p:blipFill>
        <p:spPr>
          <a:xfrm>
            <a:off x="5753509" y="2995612"/>
            <a:ext cx="3842928" cy="309563"/>
          </a:xfrm>
          <a:prstGeom prst="rect">
            <a:avLst/>
          </a:prstGeom>
        </p:spPr>
      </p:pic>
      <p:pic>
        <p:nvPicPr>
          <p:cNvPr id="15" name="Image 13" descr="preencoded.png"/>
          <p:cNvPicPr>
            <a:picLocks noChangeAspect="1"/>
          </p:cNvPicPr>
          <p:nvPr/>
        </p:nvPicPr>
        <p:blipFill>
          <a:blip r:embed="rId15"/>
          <a:stretch>
            <a:fillRect/>
          </a:stretch>
        </p:blipFill>
        <p:spPr>
          <a:xfrm>
            <a:off x="5846378" y="3088481"/>
            <a:ext cx="108347" cy="123825"/>
          </a:xfrm>
          <a:prstGeom prst="rect">
            <a:avLst/>
          </a:prstGeom>
        </p:spPr>
      </p:pic>
      <p:pic>
        <p:nvPicPr>
          <p:cNvPr id="16" name="Image 14" descr="preencoded.png"/>
          <p:cNvPicPr>
            <a:picLocks noChangeAspect="1"/>
          </p:cNvPicPr>
          <p:nvPr/>
        </p:nvPicPr>
        <p:blipFill>
          <a:blip r:embed="rId12"/>
          <a:stretch>
            <a:fillRect/>
          </a:stretch>
        </p:blipFill>
        <p:spPr>
          <a:xfrm>
            <a:off x="309563" y="3305175"/>
            <a:ext cx="1601139" cy="309563"/>
          </a:xfrm>
          <a:prstGeom prst="rect">
            <a:avLst/>
          </a:prstGeom>
        </p:spPr>
      </p:pic>
      <p:pic>
        <p:nvPicPr>
          <p:cNvPr id="17" name="Image 15" descr="preencoded.png"/>
          <p:cNvPicPr>
            <a:picLocks noChangeAspect="1"/>
          </p:cNvPicPr>
          <p:nvPr/>
        </p:nvPicPr>
        <p:blipFill>
          <a:blip r:embed="rId13"/>
          <a:stretch>
            <a:fillRect/>
          </a:stretch>
        </p:blipFill>
        <p:spPr>
          <a:xfrm>
            <a:off x="1910702" y="3305175"/>
            <a:ext cx="3842807" cy="309563"/>
          </a:xfrm>
          <a:prstGeom prst="rect">
            <a:avLst/>
          </a:prstGeom>
        </p:spPr>
      </p:pic>
      <p:pic>
        <p:nvPicPr>
          <p:cNvPr id="18" name="Image 16" descr="preencoded.png"/>
          <p:cNvPicPr>
            <a:picLocks noChangeAspect="1"/>
          </p:cNvPicPr>
          <p:nvPr/>
        </p:nvPicPr>
        <p:blipFill>
          <a:blip r:embed="rId13"/>
          <a:stretch>
            <a:fillRect/>
          </a:stretch>
        </p:blipFill>
        <p:spPr>
          <a:xfrm>
            <a:off x="5753509" y="3305175"/>
            <a:ext cx="3842928" cy="309563"/>
          </a:xfrm>
          <a:prstGeom prst="rect">
            <a:avLst/>
          </a:prstGeom>
        </p:spPr>
      </p:pic>
      <p:pic>
        <p:nvPicPr>
          <p:cNvPr id="19" name="Image 17" descr="preencoded.png"/>
          <p:cNvPicPr>
            <a:picLocks noChangeAspect="1"/>
          </p:cNvPicPr>
          <p:nvPr/>
        </p:nvPicPr>
        <p:blipFill>
          <a:blip r:embed="rId12"/>
          <a:stretch>
            <a:fillRect/>
          </a:stretch>
        </p:blipFill>
        <p:spPr>
          <a:xfrm>
            <a:off x="309563" y="3614737"/>
            <a:ext cx="1601139" cy="309563"/>
          </a:xfrm>
          <a:prstGeom prst="rect">
            <a:avLst/>
          </a:prstGeom>
        </p:spPr>
      </p:pic>
      <p:pic>
        <p:nvPicPr>
          <p:cNvPr id="20" name="Image 18" descr="preencoded.png"/>
          <p:cNvPicPr>
            <a:picLocks noChangeAspect="1"/>
          </p:cNvPicPr>
          <p:nvPr/>
        </p:nvPicPr>
        <p:blipFill>
          <a:blip r:embed="rId13"/>
          <a:stretch>
            <a:fillRect/>
          </a:stretch>
        </p:blipFill>
        <p:spPr>
          <a:xfrm>
            <a:off x="1910702" y="3614737"/>
            <a:ext cx="3842807" cy="309563"/>
          </a:xfrm>
          <a:prstGeom prst="rect">
            <a:avLst/>
          </a:prstGeom>
        </p:spPr>
      </p:pic>
      <p:pic>
        <p:nvPicPr>
          <p:cNvPr id="21" name="Image 19" descr="preencoded.png"/>
          <p:cNvPicPr>
            <a:picLocks noChangeAspect="1"/>
          </p:cNvPicPr>
          <p:nvPr/>
        </p:nvPicPr>
        <p:blipFill>
          <a:blip r:embed="rId13"/>
          <a:stretch>
            <a:fillRect/>
          </a:stretch>
        </p:blipFill>
        <p:spPr>
          <a:xfrm>
            <a:off x="5753509" y="3614737"/>
            <a:ext cx="3842928" cy="309563"/>
          </a:xfrm>
          <a:prstGeom prst="rect">
            <a:avLst/>
          </a:prstGeom>
        </p:spPr>
      </p:pic>
      <p:pic>
        <p:nvPicPr>
          <p:cNvPr id="22" name="Image 20" descr="preencoded.png"/>
          <p:cNvPicPr>
            <a:picLocks noChangeAspect="1"/>
          </p:cNvPicPr>
          <p:nvPr/>
        </p:nvPicPr>
        <p:blipFill>
          <a:blip r:embed="rId16"/>
          <a:stretch>
            <a:fillRect/>
          </a:stretch>
        </p:blipFill>
        <p:spPr>
          <a:xfrm>
            <a:off x="309563" y="3924300"/>
            <a:ext cx="1601139" cy="495300"/>
          </a:xfrm>
          <a:prstGeom prst="rect">
            <a:avLst/>
          </a:prstGeom>
        </p:spPr>
      </p:pic>
      <p:pic>
        <p:nvPicPr>
          <p:cNvPr id="23" name="Image 21" descr="preencoded.png"/>
          <p:cNvPicPr>
            <a:picLocks noChangeAspect="1"/>
          </p:cNvPicPr>
          <p:nvPr/>
        </p:nvPicPr>
        <p:blipFill>
          <a:blip r:embed="rId17"/>
          <a:stretch>
            <a:fillRect/>
          </a:stretch>
        </p:blipFill>
        <p:spPr>
          <a:xfrm>
            <a:off x="1910702" y="3924300"/>
            <a:ext cx="3842807" cy="495300"/>
          </a:xfrm>
          <a:prstGeom prst="rect">
            <a:avLst/>
          </a:prstGeom>
        </p:spPr>
      </p:pic>
      <p:pic>
        <p:nvPicPr>
          <p:cNvPr id="24" name="Image 22" descr="preencoded.png"/>
          <p:cNvPicPr>
            <a:picLocks noChangeAspect="1"/>
          </p:cNvPicPr>
          <p:nvPr/>
        </p:nvPicPr>
        <p:blipFill>
          <a:blip r:embed="rId17"/>
          <a:stretch>
            <a:fillRect/>
          </a:stretch>
        </p:blipFill>
        <p:spPr>
          <a:xfrm>
            <a:off x="5753509" y="3924300"/>
            <a:ext cx="3842928" cy="495300"/>
          </a:xfrm>
          <a:prstGeom prst="rect">
            <a:avLst/>
          </a:prstGeom>
        </p:spPr>
      </p:pic>
      <p:pic>
        <p:nvPicPr>
          <p:cNvPr id="25" name="Image 23" descr="preencoded.png"/>
          <p:cNvPicPr>
            <a:picLocks noChangeAspect="1"/>
          </p:cNvPicPr>
          <p:nvPr/>
        </p:nvPicPr>
        <p:blipFill>
          <a:blip r:embed="rId16"/>
          <a:stretch>
            <a:fillRect/>
          </a:stretch>
        </p:blipFill>
        <p:spPr>
          <a:xfrm>
            <a:off x="309563" y="4419600"/>
            <a:ext cx="1601139" cy="495300"/>
          </a:xfrm>
          <a:prstGeom prst="rect">
            <a:avLst/>
          </a:prstGeom>
        </p:spPr>
      </p:pic>
      <p:pic>
        <p:nvPicPr>
          <p:cNvPr id="26" name="Image 24" descr="preencoded.png"/>
          <p:cNvPicPr>
            <a:picLocks noChangeAspect="1"/>
          </p:cNvPicPr>
          <p:nvPr/>
        </p:nvPicPr>
        <p:blipFill>
          <a:blip r:embed="rId17"/>
          <a:stretch>
            <a:fillRect/>
          </a:stretch>
        </p:blipFill>
        <p:spPr>
          <a:xfrm>
            <a:off x="1910702" y="4419600"/>
            <a:ext cx="3842807" cy="495300"/>
          </a:xfrm>
          <a:prstGeom prst="rect">
            <a:avLst/>
          </a:prstGeom>
        </p:spPr>
      </p:pic>
      <p:pic>
        <p:nvPicPr>
          <p:cNvPr id="27" name="Image 25" descr="preencoded.png"/>
          <p:cNvPicPr>
            <a:picLocks noChangeAspect="1"/>
          </p:cNvPicPr>
          <p:nvPr/>
        </p:nvPicPr>
        <p:blipFill>
          <a:blip r:embed="rId17"/>
          <a:stretch>
            <a:fillRect/>
          </a:stretch>
        </p:blipFill>
        <p:spPr>
          <a:xfrm>
            <a:off x="5753509" y="4419600"/>
            <a:ext cx="3842928" cy="495300"/>
          </a:xfrm>
          <a:prstGeom prst="rect">
            <a:avLst/>
          </a:prstGeom>
        </p:spPr>
      </p:pic>
      <p:pic>
        <p:nvPicPr>
          <p:cNvPr id="28" name="Image 26" descr="preencoded.png"/>
          <p:cNvPicPr>
            <a:picLocks noChangeAspect="1"/>
          </p:cNvPicPr>
          <p:nvPr/>
        </p:nvPicPr>
        <p:blipFill>
          <a:blip r:embed="rId18"/>
          <a:stretch>
            <a:fillRect/>
          </a:stretch>
        </p:blipFill>
        <p:spPr>
          <a:xfrm>
            <a:off x="185738" y="5534025"/>
            <a:ext cx="9534525" cy="1919288"/>
          </a:xfrm>
          <a:prstGeom prst="rect">
            <a:avLst/>
          </a:prstGeom>
        </p:spPr>
      </p:pic>
      <p:pic>
        <p:nvPicPr>
          <p:cNvPr id="29" name="Image 27" descr="preencoded.png"/>
          <p:cNvPicPr>
            <a:picLocks noChangeAspect="1"/>
          </p:cNvPicPr>
          <p:nvPr/>
        </p:nvPicPr>
        <p:blipFill>
          <a:blip r:embed="rId19"/>
          <a:stretch>
            <a:fillRect/>
          </a:stretch>
        </p:blipFill>
        <p:spPr>
          <a:xfrm>
            <a:off x="309563" y="5688806"/>
            <a:ext cx="154781" cy="154781"/>
          </a:xfrm>
          <a:prstGeom prst="rect">
            <a:avLst/>
          </a:prstGeom>
        </p:spPr>
      </p:pic>
      <p:pic>
        <p:nvPicPr>
          <p:cNvPr id="30" name="Image 28" descr="preencoded.png"/>
          <p:cNvPicPr>
            <a:picLocks noChangeAspect="1"/>
          </p:cNvPicPr>
          <p:nvPr/>
        </p:nvPicPr>
        <p:blipFill>
          <a:blip r:embed="rId20"/>
          <a:stretch>
            <a:fillRect/>
          </a:stretch>
        </p:blipFill>
        <p:spPr>
          <a:xfrm>
            <a:off x="309563" y="5967413"/>
            <a:ext cx="4581525" cy="1362075"/>
          </a:xfrm>
          <a:prstGeom prst="rect">
            <a:avLst/>
          </a:prstGeom>
        </p:spPr>
      </p:pic>
      <p:pic>
        <p:nvPicPr>
          <p:cNvPr id="31" name="Image 29" descr="preencoded.png"/>
          <p:cNvPicPr>
            <a:picLocks noChangeAspect="1"/>
          </p:cNvPicPr>
          <p:nvPr/>
        </p:nvPicPr>
        <p:blipFill>
          <a:blip r:embed="rId21"/>
          <a:stretch>
            <a:fillRect/>
          </a:stretch>
        </p:blipFill>
        <p:spPr>
          <a:xfrm>
            <a:off x="402431" y="6091238"/>
            <a:ext cx="154781" cy="123825"/>
          </a:xfrm>
          <a:prstGeom prst="rect">
            <a:avLst/>
          </a:prstGeom>
        </p:spPr>
      </p:pic>
      <p:pic>
        <p:nvPicPr>
          <p:cNvPr id="32" name="Image 30" descr="preencoded.png"/>
          <p:cNvPicPr>
            <a:picLocks noChangeAspect="1"/>
          </p:cNvPicPr>
          <p:nvPr/>
        </p:nvPicPr>
        <p:blipFill>
          <a:blip r:embed="rId20"/>
          <a:stretch>
            <a:fillRect/>
          </a:stretch>
        </p:blipFill>
        <p:spPr>
          <a:xfrm>
            <a:off x="5014913" y="5967413"/>
            <a:ext cx="4581525" cy="1362075"/>
          </a:xfrm>
          <a:prstGeom prst="rect">
            <a:avLst/>
          </a:prstGeom>
        </p:spPr>
      </p:pic>
      <p:pic>
        <p:nvPicPr>
          <p:cNvPr id="33" name="Image 31" descr="preencoded.png"/>
          <p:cNvPicPr>
            <a:picLocks noChangeAspect="1"/>
          </p:cNvPicPr>
          <p:nvPr/>
        </p:nvPicPr>
        <p:blipFill>
          <a:blip r:embed="rId21"/>
          <a:stretch>
            <a:fillRect/>
          </a:stretch>
        </p:blipFill>
        <p:spPr>
          <a:xfrm>
            <a:off x="5107781" y="6091238"/>
            <a:ext cx="154781" cy="123825"/>
          </a:xfrm>
          <a:prstGeom prst="rect">
            <a:avLst/>
          </a:prstGeom>
        </p:spPr>
      </p:pic>
      <p:pic>
        <p:nvPicPr>
          <p:cNvPr id="34" name="Image 32" descr="preencoded.png"/>
          <p:cNvPicPr>
            <a:picLocks noChangeAspect="1"/>
          </p:cNvPicPr>
          <p:nvPr/>
        </p:nvPicPr>
        <p:blipFill>
          <a:blip r:embed="rId22"/>
          <a:stretch>
            <a:fillRect/>
          </a:stretch>
        </p:blipFill>
        <p:spPr>
          <a:xfrm>
            <a:off x="0" y="8258770"/>
            <a:ext cx="9906000" cy="61913"/>
          </a:xfrm>
          <a:prstGeom prst="rect">
            <a:avLst/>
          </a:prstGeom>
        </p:spPr>
      </p:pic>
      <p:sp>
        <p:nvSpPr>
          <p:cNvPr id="35"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TensorFlow와 PyTorch 비교</a:t>
            </a:r>
            <a:endParaRPr lang="en-US" sz="1828" dirty="0"/>
          </a:p>
        </p:txBody>
      </p:sp>
      <p:sp>
        <p:nvSpPr>
          <p:cNvPr id="36" name="Text 1"/>
          <p:cNvSpPr/>
          <p:nvPr/>
        </p:nvSpPr>
        <p:spPr>
          <a:xfrm>
            <a:off x="533995" y="1494234"/>
            <a:ext cx="95654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TensorFlow</a:t>
            </a:r>
            <a:endParaRPr lang="en-US" sz="1219" dirty="0"/>
          </a:p>
        </p:txBody>
      </p:sp>
      <p:sp>
        <p:nvSpPr>
          <p:cNvPr id="37" name="Text 2"/>
          <p:cNvSpPr/>
          <p:nvPr/>
        </p:nvSpPr>
        <p:spPr>
          <a:xfrm>
            <a:off x="309562" y="1788319"/>
            <a:ext cx="4426744"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Google Brain 팀에서 개발한 오픈소스 소프트웨어 라이브러리로, 머신러닝과 인공지능을 위한 소프트웨어 라이브러리입니다. 주로 신경망 학습과 추론에 사용되며, 다양한 프로그래밍 언어와 플랫폼을 지원하는 유연한 아키텍처를 제공합니다.</a:t>
            </a:r>
            <a:endParaRPr lang="en-US" sz="853" dirty="0"/>
          </a:p>
        </p:txBody>
      </p:sp>
      <p:sp>
        <p:nvSpPr>
          <p:cNvPr id="38" name="Text 3"/>
          <p:cNvSpPr/>
          <p:nvPr/>
        </p:nvSpPr>
        <p:spPr>
          <a:xfrm>
            <a:off x="5394127" y="1494234"/>
            <a:ext cx="66865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PyTorch</a:t>
            </a:r>
            <a:endParaRPr lang="en-US" sz="1219" dirty="0"/>
          </a:p>
        </p:txBody>
      </p:sp>
      <p:sp>
        <p:nvSpPr>
          <p:cNvPr id="39" name="Text 4"/>
          <p:cNvSpPr/>
          <p:nvPr/>
        </p:nvSpPr>
        <p:spPr>
          <a:xfrm>
            <a:off x="5169694" y="1788319"/>
            <a:ext cx="4426744"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Torch 라이브러리를 기반으로 하는 오픈소스 머신러닝 라이브러리로, 컴퓨터 비전과 자연어 처리 연구에 널리 활용됩니다. 동적 연산 그래프와 직관적인 Python 인터페이스, 자동 미분 기능을 통해 모델 학습을 간소화합니다.</a:t>
            </a:r>
            <a:endParaRPr lang="en-US" sz="853" dirty="0"/>
          </a:p>
        </p:txBody>
      </p:sp>
      <p:sp>
        <p:nvSpPr>
          <p:cNvPr id="40" name="Text 5"/>
          <p:cNvSpPr/>
          <p:nvPr/>
        </p:nvSpPr>
        <p:spPr>
          <a:xfrm>
            <a:off x="564952" y="2686050"/>
            <a:ext cx="92868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두 프레임워크 비교</a:t>
            </a:r>
            <a:endParaRPr lang="en-US" sz="1219" dirty="0"/>
          </a:p>
        </p:txBody>
      </p:sp>
      <p:sp>
        <p:nvSpPr>
          <p:cNvPr id="41" name="Text 6"/>
          <p:cNvSpPr/>
          <p:nvPr/>
        </p:nvSpPr>
        <p:spPr>
          <a:xfrm>
            <a:off x="402432" y="2995612"/>
            <a:ext cx="1601139"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항목</a:t>
            </a:r>
            <a:endParaRPr lang="en-US" sz="975" dirty="0"/>
          </a:p>
        </p:txBody>
      </p:sp>
      <p:sp>
        <p:nvSpPr>
          <p:cNvPr id="42" name="Text 7"/>
          <p:cNvSpPr/>
          <p:nvPr/>
        </p:nvSpPr>
        <p:spPr>
          <a:xfrm>
            <a:off x="2142874" y="3057525"/>
            <a:ext cx="3657070" cy="185738"/>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TensorFlow</a:t>
            </a:r>
            <a:endParaRPr lang="en-US" sz="975" dirty="0"/>
          </a:p>
        </p:txBody>
      </p:sp>
      <p:sp>
        <p:nvSpPr>
          <p:cNvPr id="43" name="Text 8"/>
          <p:cNvSpPr/>
          <p:nvPr/>
        </p:nvSpPr>
        <p:spPr>
          <a:xfrm>
            <a:off x="5985681" y="3057525"/>
            <a:ext cx="3657191" cy="185738"/>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PyTorch</a:t>
            </a:r>
            <a:endParaRPr lang="en-US" sz="975" dirty="0"/>
          </a:p>
        </p:txBody>
      </p:sp>
      <p:sp>
        <p:nvSpPr>
          <p:cNvPr id="44" name="Text 9"/>
          <p:cNvSpPr/>
          <p:nvPr/>
        </p:nvSpPr>
        <p:spPr>
          <a:xfrm>
            <a:off x="402432" y="3305175"/>
            <a:ext cx="160113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라이선스</a:t>
            </a:r>
            <a:endParaRPr lang="en-US" sz="975" dirty="0"/>
          </a:p>
        </p:txBody>
      </p:sp>
      <p:sp>
        <p:nvSpPr>
          <p:cNvPr id="45" name="Text 10"/>
          <p:cNvSpPr/>
          <p:nvPr/>
        </p:nvSpPr>
        <p:spPr>
          <a:xfrm>
            <a:off x="2003571" y="3305175"/>
            <a:ext cx="461136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Apache License 2.0 – 무료 오픈소스 소프트웨어</a:t>
            </a:r>
            <a:endParaRPr lang="en-US" sz="975" dirty="0"/>
          </a:p>
        </p:txBody>
      </p:sp>
      <p:sp>
        <p:nvSpPr>
          <p:cNvPr id="46" name="Text 11"/>
          <p:cNvSpPr/>
          <p:nvPr/>
        </p:nvSpPr>
        <p:spPr>
          <a:xfrm>
            <a:off x="5846378" y="3305175"/>
            <a:ext cx="384292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BSD 라이선스 – 무료 오픈소스 라이브러리</a:t>
            </a:r>
            <a:endParaRPr lang="en-US" sz="975" dirty="0"/>
          </a:p>
        </p:txBody>
      </p:sp>
      <p:sp>
        <p:nvSpPr>
          <p:cNvPr id="47" name="Text 12"/>
          <p:cNvSpPr/>
          <p:nvPr/>
        </p:nvSpPr>
        <p:spPr>
          <a:xfrm>
            <a:off x="402432" y="3614737"/>
            <a:ext cx="160113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개발사/커뮤니티</a:t>
            </a:r>
            <a:endParaRPr lang="en-US" sz="975" dirty="0"/>
          </a:p>
        </p:txBody>
      </p:sp>
      <p:sp>
        <p:nvSpPr>
          <p:cNvPr id="48" name="Text 13"/>
          <p:cNvSpPr/>
          <p:nvPr/>
        </p:nvSpPr>
        <p:spPr>
          <a:xfrm>
            <a:off x="2003571" y="3614737"/>
            <a:ext cx="461136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Google Brain이 개발, 대형 생태계와 다양한 언어 지원</a:t>
            </a:r>
            <a:endParaRPr lang="en-US" sz="975" dirty="0"/>
          </a:p>
        </p:txBody>
      </p:sp>
      <p:sp>
        <p:nvSpPr>
          <p:cNvPr id="49" name="Text 14"/>
          <p:cNvSpPr/>
          <p:nvPr/>
        </p:nvSpPr>
        <p:spPr>
          <a:xfrm>
            <a:off x="5846378" y="3614737"/>
            <a:ext cx="4611514"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Meta AI 개발, 연구자와 개발자 커뮤니티에서 널리 사용</a:t>
            </a:r>
            <a:endParaRPr lang="en-US" sz="975" dirty="0"/>
          </a:p>
        </p:txBody>
      </p:sp>
      <p:sp>
        <p:nvSpPr>
          <p:cNvPr id="50" name="Text 15"/>
          <p:cNvSpPr/>
          <p:nvPr/>
        </p:nvSpPr>
        <p:spPr>
          <a:xfrm>
            <a:off x="402432" y="3924300"/>
            <a:ext cx="1601139"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그래프 방식</a:t>
            </a:r>
            <a:endParaRPr lang="en-US" sz="975" dirty="0"/>
          </a:p>
        </p:txBody>
      </p:sp>
      <p:sp>
        <p:nvSpPr>
          <p:cNvPr id="51" name="Text 16"/>
          <p:cNvSpPr/>
          <p:nvPr/>
        </p:nvSpPr>
        <p:spPr>
          <a:xfrm>
            <a:off x="2003571" y="3924300"/>
            <a:ext cx="4611369"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정적/동적 그래프 모두 지원, 데이터플로 그래프 기반</a:t>
            </a:r>
            <a:endParaRPr lang="en-US" sz="975" dirty="0"/>
          </a:p>
        </p:txBody>
      </p:sp>
      <p:sp>
        <p:nvSpPr>
          <p:cNvPr id="52" name="Text 17"/>
          <p:cNvSpPr/>
          <p:nvPr/>
        </p:nvSpPr>
        <p:spPr>
          <a:xfrm>
            <a:off x="5846378" y="3924300"/>
            <a:ext cx="3842928"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동적 그래프 – 실행 시점에 그래프를 생성하여 직관적 코드 작성 가능</a:t>
            </a:r>
            <a:endParaRPr lang="en-US" sz="975" dirty="0"/>
          </a:p>
        </p:txBody>
      </p:sp>
      <p:sp>
        <p:nvSpPr>
          <p:cNvPr id="53" name="Text 18"/>
          <p:cNvSpPr/>
          <p:nvPr/>
        </p:nvSpPr>
        <p:spPr>
          <a:xfrm>
            <a:off x="402432" y="4419600"/>
            <a:ext cx="1601139"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장점</a:t>
            </a:r>
            <a:endParaRPr lang="en-US" sz="975" dirty="0"/>
          </a:p>
        </p:txBody>
      </p:sp>
      <p:sp>
        <p:nvSpPr>
          <p:cNvPr id="54" name="Text 19"/>
          <p:cNvSpPr/>
          <p:nvPr/>
        </p:nvSpPr>
        <p:spPr>
          <a:xfrm>
            <a:off x="2003571" y="4419600"/>
            <a:ext cx="4611369"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대규모 배포용 도구와 풍부한 생태계, TPU 지원</a:t>
            </a:r>
            <a:endParaRPr lang="en-US" sz="975" dirty="0"/>
          </a:p>
        </p:txBody>
      </p:sp>
      <p:sp>
        <p:nvSpPr>
          <p:cNvPr id="55" name="Text 20"/>
          <p:cNvSpPr/>
          <p:nvPr/>
        </p:nvSpPr>
        <p:spPr>
          <a:xfrm>
            <a:off x="5846378" y="4419600"/>
            <a:ext cx="3842928"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직관적 인터페이스, 연구용 프로토타이핑에 적합, Autograd 자동 미분</a:t>
            </a:r>
            <a:endParaRPr lang="en-US" sz="975" dirty="0"/>
          </a:p>
        </p:txBody>
      </p:sp>
      <p:sp>
        <p:nvSpPr>
          <p:cNvPr id="56" name="Text 21"/>
          <p:cNvSpPr/>
          <p:nvPr/>
        </p:nvSpPr>
        <p:spPr>
          <a:xfrm>
            <a:off x="402432" y="4914900"/>
            <a:ext cx="160113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단점</a:t>
            </a:r>
            <a:endParaRPr lang="en-US" sz="975" dirty="0"/>
          </a:p>
        </p:txBody>
      </p:sp>
      <p:sp>
        <p:nvSpPr>
          <p:cNvPr id="57" name="Text 22"/>
          <p:cNvSpPr/>
          <p:nvPr/>
        </p:nvSpPr>
        <p:spPr>
          <a:xfrm>
            <a:off x="2003571" y="4914900"/>
            <a:ext cx="3842807"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코드가 다소 복잡할 수 있음, 초기 학습 곡선</a:t>
            </a:r>
            <a:endParaRPr lang="en-US" sz="975" dirty="0"/>
          </a:p>
        </p:txBody>
      </p:sp>
      <p:sp>
        <p:nvSpPr>
          <p:cNvPr id="58" name="Text 23"/>
          <p:cNvSpPr/>
          <p:nvPr/>
        </p:nvSpPr>
        <p:spPr>
          <a:xfrm>
            <a:off x="5846378" y="4914900"/>
            <a:ext cx="4611514"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대규모 배포 도구가 부족, 생태계가 TensorFlow보다 작음</a:t>
            </a:r>
            <a:endParaRPr lang="en-US" sz="975" dirty="0"/>
          </a:p>
        </p:txBody>
      </p:sp>
      <p:sp>
        <p:nvSpPr>
          <p:cNvPr id="59" name="Text 24"/>
          <p:cNvSpPr/>
          <p:nvPr/>
        </p:nvSpPr>
        <p:spPr>
          <a:xfrm>
            <a:off x="526256" y="5657850"/>
            <a:ext cx="92868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피해 규모 예측 모델 설계</a:t>
            </a:r>
            <a:endParaRPr lang="en-US" sz="1219" dirty="0"/>
          </a:p>
        </p:txBody>
      </p:sp>
      <p:sp>
        <p:nvSpPr>
          <p:cNvPr id="60" name="Text 25"/>
          <p:cNvSpPr/>
          <p:nvPr/>
        </p:nvSpPr>
        <p:spPr>
          <a:xfrm>
            <a:off x="619125" y="6060281"/>
            <a:ext cx="78009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TensorFlow</a:t>
            </a:r>
            <a:endParaRPr lang="en-US" sz="975" dirty="0"/>
          </a:p>
        </p:txBody>
      </p:sp>
      <p:sp>
        <p:nvSpPr>
          <p:cNvPr id="61" name="Text 26"/>
          <p:cNvSpPr/>
          <p:nvPr/>
        </p:nvSpPr>
        <p:spPr>
          <a:xfrm>
            <a:off x="402431" y="6296162"/>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데이터 준비: 사고 데이터셋에서 레이블 추출</a:t>
            </a:r>
            <a:endParaRPr lang="en-US" sz="853" dirty="0"/>
          </a:p>
        </p:txBody>
      </p:sp>
      <p:sp>
        <p:nvSpPr>
          <p:cNvPr id="62" name="Text 27"/>
          <p:cNvSpPr/>
          <p:nvPr/>
        </p:nvSpPr>
        <p:spPr>
          <a:xfrm>
            <a:off x="402431" y="6450943"/>
            <a:ext cx="5274945"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모델 정의: tf.keras API를 활용한 MLP 또는 CNN 기반 회귀 모델</a:t>
            </a:r>
            <a:endParaRPr lang="en-US" sz="853" dirty="0"/>
          </a:p>
        </p:txBody>
      </p:sp>
      <p:sp>
        <p:nvSpPr>
          <p:cNvPr id="63" name="Text 28"/>
          <p:cNvSpPr/>
          <p:nvPr/>
        </p:nvSpPr>
        <p:spPr>
          <a:xfrm>
            <a:off x="402431" y="6605724"/>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손실함수: MSE 또는 MAE</a:t>
            </a:r>
            <a:endParaRPr lang="en-US" sz="853" dirty="0"/>
          </a:p>
        </p:txBody>
      </p:sp>
      <p:sp>
        <p:nvSpPr>
          <p:cNvPr id="64" name="Text 29"/>
          <p:cNvSpPr/>
          <p:nvPr/>
        </p:nvSpPr>
        <p:spPr>
          <a:xfrm>
            <a:off x="402431" y="6760506"/>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학습: model.fit() 메서드</a:t>
            </a:r>
            <a:endParaRPr lang="en-US" sz="853" dirty="0"/>
          </a:p>
        </p:txBody>
      </p:sp>
      <p:sp>
        <p:nvSpPr>
          <p:cNvPr id="65" name="Text 30"/>
          <p:cNvSpPr/>
          <p:nvPr/>
        </p:nvSpPr>
        <p:spPr>
          <a:xfrm>
            <a:off x="402431" y="6915287"/>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평가: RMSE와 MAE로 테스트 세트 평가</a:t>
            </a:r>
            <a:endParaRPr lang="en-US" sz="853" dirty="0"/>
          </a:p>
        </p:txBody>
      </p:sp>
      <p:sp>
        <p:nvSpPr>
          <p:cNvPr id="66" name="Text 31"/>
          <p:cNvSpPr/>
          <p:nvPr/>
        </p:nvSpPr>
        <p:spPr>
          <a:xfrm>
            <a:off x="402431" y="7070068"/>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저장: SavedModel 형식이나 HDF5 형식</a:t>
            </a:r>
            <a:endParaRPr lang="en-US" sz="853" dirty="0"/>
          </a:p>
        </p:txBody>
      </p:sp>
      <p:sp>
        <p:nvSpPr>
          <p:cNvPr id="67" name="Text 32"/>
          <p:cNvSpPr/>
          <p:nvPr/>
        </p:nvSpPr>
        <p:spPr>
          <a:xfrm>
            <a:off x="5324475" y="6060281"/>
            <a:ext cx="547926"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PyTorch</a:t>
            </a:r>
            <a:endParaRPr lang="en-US" sz="975" dirty="0"/>
          </a:p>
        </p:txBody>
      </p:sp>
      <p:sp>
        <p:nvSpPr>
          <p:cNvPr id="68" name="Text 33"/>
          <p:cNvSpPr/>
          <p:nvPr/>
        </p:nvSpPr>
        <p:spPr>
          <a:xfrm>
            <a:off x="5107781" y="6296162"/>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데이터 준비: 사고 데이터셋에서 레이블 추출</a:t>
            </a:r>
            <a:endParaRPr lang="en-US" sz="853" dirty="0"/>
          </a:p>
        </p:txBody>
      </p:sp>
      <p:sp>
        <p:nvSpPr>
          <p:cNvPr id="69" name="Text 34"/>
          <p:cNvSpPr/>
          <p:nvPr/>
        </p:nvSpPr>
        <p:spPr>
          <a:xfrm>
            <a:off x="5107781" y="6450943"/>
            <a:ext cx="5274945"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모델 정의: torch.nn.Module을 상속한 클래스로 MLP 또는 CNN</a:t>
            </a:r>
            <a:endParaRPr lang="en-US" sz="853" dirty="0"/>
          </a:p>
        </p:txBody>
      </p:sp>
      <p:sp>
        <p:nvSpPr>
          <p:cNvPr id="70" name="Text 35"/>
          <p:cNvSpPr/>
          <p:nvPr/>
        </p:nvSpPr>
        <p:spPr>
          <a:xfrm>
            <a:off x="5107781" y="6605724"/>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손실함수: criterion = nn.MSELoss()</a:t>
            </a:r>
            <a:endParaRPr lang="en-US" sz="853" dirty="0"/>
          </a:p>
        </p:txBody>
      </p:sp>
      <p:sp>
        <p:nvSpPr>
          <p:cNvPr id="71" name="Text 36"/>
          <p:cNvSpPr/>
          <p:nvPr/>
        </p:nvSpPr>
        <p:spPr>
          <a:xfrm>
            <a:off x="5107781" y="6760506"/>
            <a:ext cx="5274945"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옵티마이저: optimizer = torch.optim.Adam()</a:t>
            </a:r>
            <a:endParaRPr lang="en-US" sz="853" dirty="0"/>
          </a:p>
        </p:txBody>
      </p:sp>
      <p:sp>
        <p:nvSpPr>
          <p:cNvPr id="72" name="Text 37"/>
          <p:cNvSpPr/>
          <p:nvPr/>
        </p:nvSpPr>
        <p:spPr>
          <a:xfrm>
            <a:off x="5107781" y="6915287"/>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학습: 순전파·역전파·옵티마이저 스텝</a:t>
            </a:r>
            <a:endParaRPr lang="en-US" sz="853" dirty="0"/>
          </a:p>
        </p:txBody>
      </p:sp>
      <p:sp>
        <p:nvSpPr>
          <p:cNvPr id="73" name="Text 38"/>
          <p:cNvSpPr/>
          <p:nvPr/>
        </p:nvSpPr>
        <p:spPr>
          <a:xfrm>
            <a:off x="5107781" y="7070068"/>
            <a:ext cx="5274945"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저장: model.state_dict()로 .pt 파일 저장</a:t>
            </a:r>
            <a:endParaRPr lang="en-US" sz="853"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686550"/>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581525" cy="2971800"/>
          </a:xfrm>
          <a:prstGeom prst="rect">
            <a:avLst/>
          </a:prstGeom>
        </p:spPr>
      </p:pic>
      <p:pic>
        <p:nvPicPr>
          <p:cNvPr id="5" name="Image 3" descr="preencoded.png"/>
          <p:cNvPicPr>
            <a:picLocks noChangeAspect="1"/>
          </p:cNvPicPr>
          <p:nvPr/>
        </p:nvPicPr>
        <p:blipFill>
          <a:blip r:embed="rId6"/>
          <a:stretch>
            <a:fillRect/>
          </a:stretch>
        </p:blipFill>
        <p:spPr>
          <a:xfrm>
            <a:off x="433387" y="1625798"/>
            <a:ext cx="185738" cy="185738"/>
          </a:xfrm>
          <a:prstGeom prst="rect">
            <a:avLst/>
          </a:prstGeom>
        </p:spPr>
      </p:pic>
      <p:pic>
        <p:nvPicPr>
          <p:cNvPr id="6" name="Image 4" descr="preencoded.png"/>
          <p:cNvPicPr>
            <a:picLocks noChangeAspect="1"/>
          </p:cNvPicPr>
          <p:nvPr/>
        </p:nvPicPr>
        <p:blipFill>
          <a:blip r:embed="rId7"/>
          <a:stretch>
            <a:fillRect/>
          </a:stretch>
        </p:blipFill>
        <p:spPr>
          <a:xfrm>
            <a:off x="433388" y="2655094"/>
            <a:ext cx="4210050" cy="804863"/>
          </a:xfrm>
          <a:prstGeom prst="rect">
            <a:avLst/>
          </a:prstGeom>
        </p:spPr>
      </p:pic>
      <p:pic>
        <p:nvPicPr>
          <p:cNvPr id="7" name="Image 5" descr="preencoded.png"/>
          <p:cNvPicPr>
            <a:picLocks noChangeAspect="1"/>
          </p:cNvPicPr>
          <p:nvPr/>
        </p:nvPicPr>
        <p:blipFill>
          <a:blip r:embed="rId8"/>
          <a:stretch>
            <a:fillRect/>
          </a:stretch>
        </p:blipFill>
        <p:spPr>
          <a:xfrm>
            <a:off x="557213" y="2809875"/>
            <a:ext cx="116086" cy="216694"/>
          </a:xfrm>
          <a:prstGeom prst="rect">
            <a:avLst/>
          </a:prstGeom>
        </p:spPr>
      </p:pic>
      <p:pic>
        <p:nvPicPr>
          <p:cNvPr id="8" name="Image 6" descr="preencoded.png"/>
          <p:cNvPicPr>
            <a:picLocks noChangeAspect="1"/>
          </p:cNvPicPr>
          <p:nvPr/>
        </p:nvPicPr>
        <p:blipFill>
          <a:blip r:embed="rId9"/>
          <a:stretch>
            <a:fillRect/>
          </a:stretch>
        </p:blipFill>
        <p:spPr>
          <a:xfrm>
            <a:off x="433388" y="3614738"/>
            <a:ext cx="123825" cy="123825"/>
          </a:xfrm>
          <a:prstGeom prst="rect">
            <a:avLst/>
          </a:prstGeom>
        </p:spPr>
      </p:pic>
      <p:pic>
        <p:nvPicPr>
          <p:cNvPr id="9" name="Image 7" descr="preencoded.png"/>
          <p:cNvPicPr>
            <a:picLocks noChangeAspect="1"/>
          </p:cNvPicPr>
          <p:nvPr/>
        </p:nvPicPr>
        <p:blipFill>
          <a:blip r:embed="rId10"/>
          <a:stretch>
            <a:fillRect/>
          </a:stretch>
        </p:blipFill>
        <p:spPr>
          <a:xfrm>
            <a:off x="433387" y="3955256"/>
            <a:ext cx="92869" cy="123825"/>
          </a:xfrm>
          <a:prstGeom prst="rect">
            <a:avLst/>
          </a:prstGeom>
        </p:spPr>
      </p:pic>
      <p:pic>
        <p:nvPicPr>
          <p:cNvPr id="10" name="Image 8" descr="preencoded.png"/>
          <p:cNvPicPr>
            <a:picLocks noChangeAspect="1"/>
          </p:cNvPicPr>
          <p:nvPr/>
        </p:nvPicPr>
        <p:blipFill>
          <a:blip r:embed="rId11"/>
          <a:stretch>
            <a:fillRect/>
          </a:stretch>
        </p:blipFill>
        <p:spPr>
          <a:xfrm>
            <a:off x="247650" y="4574381"/>
            <a:ext cx="4581525" cy="2507456"/>
          </a:xfrm>
          <a:prstGeom prst="rect">
            <a:avLst/>
          </a:prstGeom>
        </p:spPr>
      </p:pic>
      <p:pic>
        <p:nvPicPr>
          <p:cNvPr id="11" name="Image 9" descr="preencoded.png"/>
          <p:cNvPicPr>
            <a:picLocks noChangeAspect="1"/>
          </p:cNvPicPr>
          <p:nvPr/>
        </p:nvPicPr>
        <p:blipFill>
          <a:blip r:embed="rId12"/>
          <a:stretch>
            <a:fillRect/>
          </a:stretch>
        </p:blipFill>
        <p:spPr>
          <a:xfrm>
            <a:off x="433387" y="4783336"/>
            <a:ext cx="185738" cy="185738"/>
          </a:xfrm>
          <a:prstGeom prst="rect">
            <a:avLst/>
          </a:prstGeom>
        </p:spPr>
      </p:pic>
      <p:pic>
        <p:nvPicPr>
          <p:cNvPr id="12" name="Image 10" descr="preencoded.png"/>
          <p:cNvPicPr>
            <a:picLocks noChangeAspect="1"/>
          </p:cNvPicPr>
          <p:nvPr/>
        </p:nvPicPr>
        <p:blipFill>
          <a:blip r:embed="rId13"/>
          <a:stretch>
            <a:fillRect/>
          </a:stretch>
        </p:blipFill>
        <p:spPr>
          <a:xfrm>
            <a:off x="433388" y="5131594"/>
            <a:ext cx="4210050" cy="804863"/>
          </a:xfrm>
          <a:prstGeom prst="rect">
            <a:avLst/>
          </a:prstGeom>
        </p:spPr>
      </p:pic>
      <p:pic>
        <p:nvPicPr>
          <p:cNvPr id="13" name="Image 11" descr="preencoded.png"/>
          <p:cNvPicPr>
            <a:picLocks noChangeAspect="1"/>
          </p:cNvPicPr>
          <p:nvPr/>
        </p:nvPicPr>
        <p:blipFill>
          <a:blip r:embed="rId14"/>
          <a:stretch>
            <a:fillRect/>
          </a:stretch>
        </p:blipFill>
        <p:spPr>
          <a:xfrm>
            <a:off x="433387" y="6060281"/>
            <a:ext cx="2043113" cy="711994"/>
          </a:xfrm>
          <a:prstGeom prst="rect">
            <a:avLst/>
          </a:prstGeom>
        </p:spPr>
      </p:pic>
      <p:pic>
        <p:nvPicPr>
          <p:cNvPr id="14" name="Image 12" descr="preencoded.png"/>
          <p:cNvPicPr>
            <a:picLocks noChangeAspect="1"/>
          </p:cNvPicPr>
          <p:nvPr/>
        </p:nvPicPr>
        <p:blipFill>
          <a:blip r:embed="rId15"/>
          <a:stretch>
            <a:fillRect/>
          </a:stretch>
        </p:blipFill>
        <p:spPr>
          <a:xfrm>
            <a:off x="526256" y="6184106"/>
            <a:ext cx="123825" cy="123825"/>
          </a:xfrm>
          <a:prstGeom prst="rect">
            <a:avLst/>
          </a:prstGeom>
        </p:spPr>
      </p:pic>
      <p:pic>
        <p:nvPicPr>
          <p:cNvPr id="15" name="Image 13" descr="preencoded.png"/>
          <p:cNvPicPr>
            <a:picLocks noChangeAspect="1"/>
          </p:cNvPicPr>
          <p:nvPr/>
        </p:nvPicPr>
        <p:blipFill>
          <a:blip r:embed="rId16"/>
          <a:stretch>
            <a:fillRect/>
          </a:stretch>
        </p:blipFill>
        <p:spPr>
          <a:xfrm>
            <a:off x="2600325" y="6060281"/>
            <a:ext cx="2043113" cy="711994"/>
          </a:xfrm>
          <a:prstGeom prst="rect">
            <a:avLst/>
          </a:prstGeom>
        </p:spPr>
      </p:pic>
      <p:pic>
        <p:nvPicPr>
          <p:cNvPr id="16" name="Image 14" descr="preencoded.png"/>
          <p:cNvPicPr>
            <a:picLocks noChangeAspect="1"/>
          </p:cNvPicPr>
          <p:nvPr/>
        </p:nvPicPr>
        <p:blipFill>
          <a:blip r:embed="rId17"/>
          <a:stretch>
            <a:fillRect/>
          </a:stretch>
        </p:blipFill>
        <p:spPr>
          <a:xfrm>
            <a:off x="2693194" y="6184106"/>
            <a:ext cx="123825" cy="123825"/>
          </a:xfrm>
          <a:prstGeom prst="rect">
            <a:avLst/>
          </a:prstGeom>
        </p:spPr>
      </p:pic>
      <p:pic>
        <p:nvPicPr>
          <p:cNvPr id="17" name="Image 15" descr="preencoded.png"/>
          <p:cNvPicPr>
            <a:picLocks noChangeAspect="1"/>
          </p:cNvPicPr>
          <p:nvPr/>
        </p:nvPicPr>
        <p:blipFill>
          <a:blip r:embed="rId18"/>
          <a:stretch>
            <a:fillRect/>
          </a:stretch>
        </p:blipFill>
        <p:spPr>
          <a:xfrm>
            <a:off x="5076825" y="1416844"/>
            <a:ext cx="4581525" cy="5664994"/>
          </a:xfrm>
          <a:prstGeom prst="rect">
            <a:avLst/>
          </a:prstGeom>
        </p:spPr>
      </p:pic>
      <p:pic>
        <p:nvPicPr>
          <p:cNvPr id="18" name="Image 16" descr="preencoded.png"/>
          <p:cNvPicPr>
            <a:picLocks noChangeAspect="1"/>
          </p:cNvPicPr>
          <p:nvPr/>
        </p:nvPicPr>
        <p:blipFill>
          <a:blip r:embed="rId19"/>
          <a:stretch>
            <a:fillRect/>
          </a:stretch>
        </p:blipFill>
        <p:spPr>
          <a:xfrm>
            <a:off x="6222206" y="1625798"/>
            <a:ext cx="232172" cy="185738"/>
          </a:xfrm>
          <a:prstGeom prst="rect">
            <a:avLst/>
          </a:prstGeom>
        </p:spPr>
      </p:pic>
      <p:pic>
        <p:nvPicPr>
          <p:cNvPr id="19" name="Image 17" descr="preencoded.png"/>
          <p:cNvPicPr>
            <a:picLocks noChangeAspect="1"/>
          </p:cNvPicPr>
          <p:nvPr/>
        </p:nvPicPr>
        <p:blipFill>
          <a:blip r:embed="rId20"/>
          <a:stretch>
            <a:fillRect/>
          </a:stretch>
        </p:blipFill>
        <p:spPr>
          <a:xfrm>
            <a:off x="5262563" y="1974056"/>
            <a:ext cx="4210050" cy="510778"/>
          </a:xfrm>
          <a:prstGeom prst="rect">
            <a:avLst/>
          </a:prstGeom>
        </p:spPr>
      </p:pic>
      <p:pic>
        <p:nvPicPr>
          <p:cNvPr id="20" name="Image 18" descr="preencoded.png"/>
          <p:cNvPicPr>
            <a:picLocks noChangeAspect="1"/>
          </p:cNvPicPr>
          <p:nvPr/>
        </p:nvPicPr>
        <p:blipFill>
          <a:blip r:embed="rId21"/>
          <a:stretch>
            <a:fillRect/>
          </a:stretch>
        </p:blipFill>
        <p:spPr>
          <a:xfrm>
            <a:off x="5386388" y="2035969"/>
            <a:ext cx="247650" cy="247650"/>
          </a:xfrm>
          <a:prstGeom prst="rect">
            <a:avLst/>
          </a:prstGeom>
        </p:spPr>
      </p:pic>
      <p:pic>
        <p:nvPicPr>
          <p:cNvPr id="21" name="Image 19" descr="preencoded.png"/>
          <p:cNvPicPr>
            <a:picLocks noChangeAspect="1"/>
          </p:cNvPicPr>
          <p:nvPr/>
        </p:nvPicPr>
        <p:blipFill>
          <a:blip r:embed="rId22"/>
          <a:stretch>
            <a:fillRect/>
          </a:stretch>
        </p:blipFill>
        <p:spPr>
          <a:xfrm>
            <a:off x="6168033" y="2283619"/>
            <a:ext cx="1297381" cy="123825"/>
          </a:xfrm>
          <a:prstGeom prst="rect">
            <a:avLst/>
          </a:prstGeom>
        </p:spPr>
      </p:pic>
      <p:sp>
        <p:nvSpPr>
          <p:cNvPr id="22"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ONNX를 활용한 모델 배포</a:t>
            </a:r>
            <a:endParaRPr lang="en-US" sz="1828" dirty="0"/>
          </a:p>
        </p:txBody>
      </p:sp>
      <p:sp>
        <p:nvSpPr>
          <p:cNvPr id="23" name="Text 1"/>
          <p:cNvSpPr/>
          <p:nvPr/>
        </p:nvSpPr>
        <p:spPr>
          <a:xfrm>
            <a:off x="681038" y="1602581"/>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ONNX의 개념과 목적</a:t>
            </a:r>
            <a:endParaRPr lang="en-US" sz="1463" dirty="0"/>
          </a:p>
        </p:txBody>
      </p:sp>
      <p:sp>
        <p:nvSpPr>
          <p:cNvPr id="24" name="Text 2"/>
          <p:cNvSpPr/>
          <p:nvPr/>
        </p:nvSpPr>
        <p:spPr>
          <a:xfrm>
            <a:off x="433388" y="1974056"/>
            <a:ext cx="4210050" cy="557213"/>
          </a:xfrm>
          <a:prstGeom prst="rect">
            <a:avLst/>
          </a:prstGeom>
          <a:noFill/>
          <a:ln/>
        </p:spPr>
        <p:txBody>
          <a:bodyPr wrap="square" lIns="0" tIns="0" rIns="0" bIns="0" rtlCol="0" anchor="t"/>
          <a:lstStyle/>
          <a:p>
            <a:pPr>
              <a:lnSpc>
                <a:spcPts val="1463"/>
              </a:lnSpc>
            </a:pPr>
            <a:r>
              <a:rPr lang="en-US" sz="975" b="1" dirty="0">
                <a:solidFill>
                  <a:srgbClr val="FFA500"/>
                </a:solidFill>
                <a:latin typeface="Roboto" pitchFamily="34" charset="0"/>
                <a:ea typeface="Roboto" pitchFamily="34" charset="-122"/>
                <a:cs typeface="Roboto" pitchFamily="34" charset="-120"/>
              </a:rPr>
              <a:t>ONNX(Open Neural Network Exchange)</a:t>
            </a:r>
            <a:r>
              <a:rPr lang="en-US" sz="975" dirty="0">
                <a:solidFill>
                  <a:srgbClr val="374151"/>
                </a:solidFill>
                <a:latin typeface="Roboto" pitchFamily="34" charset="0"/>
                <a:ea typeface="Roboto" pitchFamily="34" charset="-122"/>
                <a:cs typeface="Roboto" pitchFamily="34" charset="-120"/>
              </a:rPr>
              <a:t>는 머신러닝 알고리즘과 도구를 표준화하여 다양한 프레임워크 간 모델 호환성을 제공하는 오픈소스 AI 생태계입니다.</a:t>
            </a:r>
            <a:endParaRPr lang="en-US" sz="975" dirty="0"/>
          </a:p>
        </p:txBody>
      </p:sp>
      <p:sp>
        <p:nvSpPr>
          <p:cNvPr id="25" name="Text 3"/>
          <p:cNvSpPr/>
          <p:nvPr/>
        </p:nvSpPr>
        <p:spPr>
          <a:xfrm>
            <a:off x="766168" y="2778919"/>
            <a:ext cx="3753445" cy="557213"/>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주요 목적:</a:t>
            </a:r>
            <a:r>
              <a:rPr lang="en-US" sz="975" dirty="0">
                <a:solidFill>
                  <a:srgbClr val="374151"/>
                </a:solidFill>
                <a:latin typeface="Roboto" pitchFamily="34" charset="0"/>
                <a:ea typeface="Roboto" pitchFamily="34" charset="-122"/>
                <a:cs typeface="Roboto" pitchFamily="34" charset="-120"/>
              </a:rPr>
              <a:t> 프레임워크 상호운용성을 개선하여 개발자가 특정 프레임워크에서 훈련한 모델을 다른 프레임워크나 하드웨어에서 쉽게 배포할 수 있도록 하는 것입니다.</a:t>
            </a:r>
            <a:endParaRPr lang="en-US" sz="975" dirty="0"/>
          </a:p>
        </p:txBody>
      </p:sp>
      <p:sp>
        <p:nvSpPr>
          <p:cNvPr id="26" name="Text 4"/>
          <p:cNvSpPr/>
          <p:nvPr/>
        </p:nvSpPr>
        <p:spPr>
          <a:xfrm>
            <a:off x="619125" y="3583781"/>
            <a:ext cx="4401979" cy="185738"/>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발표:</a:t>
            </a:r>
            <a:r>
              <a:rPr lang="en-US" sz="975" dirty="0">
                <a:solidFill>
                  <a:srgbClr val="374151"/>
                </a:solidFill>
                <a:latin typeface="Roboto" pitchFamily="34" charset="0"/>
                <a:ea typeface="Roboto" pitchFamily="34" charset="-122"/>
                <a:cs typeface="Roboto" pitchFamily="34" charset="-120"/>
              </a:rPr>
              <a:t> Facebook과 Microsoft가 2017년에 주도하여 발표되었습니다.</a:t>
            </a:r>
            <a:endParaRPr lang="en-US" sz="975" dirty="0"/>
          </a:p>
        </p:txBody>
      </p:sp>
      <p:sp>
        <p:nvSpPr>
          <p:cNvPr id="27" name="Text 5"/>
          <p:cNvSpPr/>
          <p:nvPr/>
        </p:nvSpPr>
        <p:spPr>
          <a:xfrm>
            <a:off x="588169" y="3831431"/>
            <a:ext cx="4055269" cy="371475"/>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표준 포맷:</a:t>
            </a:r>
            <a:r>
              <a:rPr lang="en-US" sz="975" dirty="0">
                <a:solidFill>
                  <a:srgbClr val="374151"/>
                </a:solidFill>
                <a:latin typeface="Roboto" pitchFamily="34" charset="0"/>
                <a:ea typeface="Roboto" pitchFamily="34" charset="-122"/>
                <a:cs typeface="Roboto" pitchFamily="34" charset="-120"/>
              </a:rPr>
              <a:t> .onnx 파일 형식으로 모델을 저장하고, 각 프레임워크에서 이를 내보내고 가져오는 기능을 제공합니다.</a:t>
            </a:r>
            <a:endParaRPr lang="en-US" sz="975" dirty="0"/>
          </a:p>
        </p:txBody>
      </p:sp>
      <p:sp>
        <p:nvSpPr>
          <p:cNvPr id="28" name="Text 6"/>
          <p:cNvSpPr/>
          <p:nvPr/>
        </p:nvSpPr>
        <p:spPr>
          <a:xfrm>
            <a:off x="681038" y="4760119"/>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ONNX Runtime의 역할</a:t>
            </a:r>
            <a:endParaRPr lang="en-US" sz="1463" dirty="0"/>
          </a:p>
        </p:txBody>
      </p:sp>
      <p:sp>
        <p:nvSpPr>
          <p:cNvPr id="29" name="Text 7"/>
          <p:cNvSpPr/>
          <p:nvPr/>
        </p:nvSpPr>
        <p:spPr>
          <a:xfrm>
            <a:off x="557213" y="5255419"/>
            <a:ext cx="3962400"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ONNX Runtime은 ONNX 포맷 모델을 GPU, CPU, 모바일 장치, FPGA 등 다양한 하드웨어 환경에서 </a:t>
            </a:r>
            <a:r>
              <a:rPr lang="en-US" sz="975" b="1" dirty="0">
                <a:solidFill>
                  <a:srgbClr val="374151"/>
                </a:solidFill>
                <a:latin typeface="Roboto" pitchFamily="34" charset="0"/>
                <a:ea typeface="Roboto" pitchFamily="34" charset="-122"/>
                <a:cs typeface="Roboto" pitchFamily="34" charset="-120"/>
              </a:rPr>
              <a:t>고성능으로 빠르게 실행</a:t>
            </a:r>
            <a:r>
              <a:rPr lang="en-US" sz="975" dirty="0">
                <a:solidFill>
                  <a:srgbClr val="374151"/>
                </a:solidFill>
                <a:latin typeface="Roboto" pitchFamily="34" charset="0"/>
                <a:ea typeface="Roboto" pitchFamily="34" charset="-122"/>
                <a:cs typeface="Roboto" pitchFamily="34" charset="-120"/>
              </a:rPr>
              <a:t>하기 위한 추론 엔진입니다.</a:t>
            </a:r>
            <a:endParaRPr lang="en-US" sz="975" dirty="0"/>
          </a:p>
        </p:txBody>
      </p:sp>
      <p:sp>
        <p:nvSpPr>
          <p:cNvPr id="30" name="Text 8"/>
          <p:cNvSpPr/>
          <p:nvPr/>
        </p:nvSpPr>
        <p:spPr>
          <a:xfrm>
            <a:off x="711994" y="6153150"/>
            <a:ext cx="29718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장점</a:t>
            </a:r>
            <a:endParaRPr lang="en-US" sz="975" dirty="0"/>
          </a:p>
        </p:txBody>
      </p:sp>
      <p:sp>
        <p:nvSpPr>
          <p:cNvPr id="31" name="Text 9"/>
          <p:cNvSpPr/>
          <p:nvPr/>
        </p:nvSpPr>
        <p:spPr>
          <a:xfrm>
            <a:off x="526256" y="7012781"/>
            <a:ext cx="1857375"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프레임워크 종속성을 제거하고 경량화된 배포가 가능합니다.</a:t>
            </a:r>
            <a:endParaRPr lang="en-US" sz="853" dirty="0"/>
          </a:p>
        </p:txBody>
      </p:sp>
      <p:sp>
        <p:nvSpPr>
          <p:cNvPr id="32" name="Text 10"/>
          <p:cNvSpPr/>
          <p:nvPr/>
        </p:nvSpPr>
        <p:spPr>
          <a:xfrm>
            <a:off x="2878931" y="6153150"/>
            <a:ext cx="29718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제약</a:t>
            </a:r>
            <a:endParaRPr lang="en-US" sz="975" dirty="0"/>
          </a:p>
        </p:txBody>
      </p:sp>
      <p:sp>
        <p:nvSpPr>
          <p:cNvPr id="33" name="Text 11"/>
          <p:cNvSpPr/>
          <p:nvPr/>
        </p:nvSpPr>
        <p:spPr>
          <a:xfrm>
            <a:off x="2693194" y="7012781"/>
            <a:ext cx="1857375"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일부 고급 기능은 지원되지 않을 수 있습니다.</a:t>
            </a:r>
            <a:endParaRPr lang="en-US" sz="853" dirty="0"/>
          </a:p>
        </p:txBody>
      </p:sp>
      <p:sp>
        <p:nvSpPr>
          <p:cNvPr id="34" name="Text 12"/>
          <p:cNvSpPr/>
          <p:nvPr/>
        </p:nvSpPr>
        <p:spPr>
          <a:xfrm>
            <a:off x="5262563" y="1602581"/>
            <a:ext cx="4210050" cy="247650"/>
          </a:xfrm>
          <a:prstGeom prst="rect">
            <a:avLst/>
          </a:prstGeom>
          <a:noFill/>
          <a:ln/>
        </p:spPr>
        <p:txBody>
          <a:bodyPr wrap="square" lIns="0" tIns="0" rIns="0" bIns="0" rtlCol="0" anchor="t"/>
          <a:lstStyle/>
          <a:p>
            <a:pPr algn="ctr">
              <a:lnSpc>
                <a:spcPts val="1950"/>
              </a:lnSpc>
            </a:pPr>
            <a:r>
              <a:rPr lang="en-US" sz="1463" b="1" dirty="0">
                <a:solidFill>
                  <a:srgbClr val="1F2937"/>
                </a:solidFill>
                <a:latin typeface="Roboto" pitchFamily="34" charset="0"/>
                <a:ea typeface="Roboto" pitchFamily="34" charset="-122"/>
                <a:cs typeface="Roboto" pitchFamily="34" charset="-120"/>
              </a:rPr>
              <a:t>ONNX 변환 및 배포 절차</a:t>
            </a:r>
            <a:endParaRPr lang="en-US" sz="1463" dirty="0"/>
          </a:p>
        </p:txBody>
      </p:sp>
      <p:sp>
        <p:nvSpPr>
          <p:cNvPr id="35" name="Text 13"/>
          <p:cNvSpPr/>
          <p:nvPr/>
        </p:nvSpPr>
        <p:spPr>
          <a:xfrm>
            <a:off x="5475387" y="2066925"/>
            <a:ext cx="8358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Roboto" pitchFamily="34" charset="0"/>
                <a:ea typeface="Roboto" pitchFamily="34" charset="-122"/>
                <a:cs typeface="Roboto" pitchFamily="34" charset="-120"/>
              </a:rPr>
              <a:t>1</a:t>
            </a:r>
            <a:endParaRPr lang="en-US" sz="975" dirty="0"/>
          </a:p>
        </p:txBody>
      </p:sp>
      <p:sp>
        <p:nvSpPr>
          <p:cNvPr id="36" name="Text 14"/>
          <p:cNvSpPr/>
          <p:nvPr/>
        </p:nvSpPr>
        <p:spPr>
          <a:xfrm>
            <a:off x="5726906" y="2035969"/>
            <a:ext cx="173850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모델 내보내기</a:t>
            </a:r>
            <a:endParaRPr lang="en-US" sz="975" dirty="0"/>
          </a:p>
        </p:txBody>
      </p:sp>
      <p:sp>
        <p:nvSpPr>
          <p:cNvPr id="37" name="Text 15"/>
          <p:cNvSpPr/>
          <p:nvPr/>
        </p:nvSpPr>
        <p:spPr>
          <a:xfrm>
            <a:off x="5726906" y="2252663"/>
            <a:ext cx="1738508" cy="170259"/>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PyTorch: torch.onnx.export()</a:t>
            </a:r>
            <a:endParaRPr lang="en-US" sz="853"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788319"/>
            <a:ext cx="3013034" cy="1702594"/>
          </a:xfrm>
          <a:prstGeom prst="rect">
            <a:avLst/>
          </a:prstGeom>
        </p:spPr>
      </p:pic>
      <p:pic>
        <p:nvPicPr>
          <p:cNvPr id="5" name="Image 3" descr="preencoded.png"/>
          <p:cNvPicPr>
            <a:picLocks noChangeAspect="1"/>
          </p:cNvPicPr>
          <p:nvPr/>
        </p:nvPicPr>
        <p:blipFill>
          <a:blip r:embed="rId6"/>
          <a:stretch>
            <a:fillRect/>
          </a:stretch>
        </p:blipFill>
        <p:spPr>
          <a:xfrm>
            <a:off x="402431" y="1943100"/>
            <a:ext cx="278606" cy="278606"/>
          </a:xfrm>
          <a:prstGeom prst="rect">
            <a:avLst/>
          </a:prstGeom>
        </p:spPr>
      </p:pic>
      <p:pic>
        <p:nvPicPr>
          <p:cNvPr id="6" name="Image 4" descr="preencoded.png"/>
          <p:cNvPicPr>
            <a:picLocks noChangeAspect="1"/>
          </p:cNvPicPr>
          <p:nvPr/>
        </p:nvPicPr>
        <p:blipFill>
          <a:blip r:embed="rId7"/>
          <a:stretch>
            <a:fillRect/>
          </a:stretch>
        </p:blipFill>
        <p:spPr>
          <a:xfrm>
            <a:off x="402431" y="2345531"/>
            <a:ext cx="108347" cy="108347"/>
          </a:xfrm>
          <a:prstGeom prst="rect">
            <a:avLst/>
          </a:prstGeom>
        </p:spPr>
      </p:pic>
      <p:pic>
        <p:nvPicPr>
          <p:cNvPr id="7" name="Image 5" descr="preencoded.png"/>
          <p:cNvPicPr>
            <a:picLocks noChangeAspect="1"/>
          </p:cNvPicPr>
          <p:nvPr/>
        </p:nvPicPr>
        <p:blipFill>
          <a:blip r:embed="rId7"/>
          <a:stretch>
            <a:fillRect/>
          </a:stretch>
        </p:blipFill>
        <p:spPr>
          <a:xfrm>
            <a:off x="402431" y="2562225"/>
            <a:ext cx="108347" cy="108347"/>
          </a:xfrm>
          <a:prstGeom prst="rect">
            <a:avLst/>
          </a:prstGeom>
        </p:spPr>
      </p:pic>
      <p:pic>
        <p:nvPicPr>
          <p:cNvPr id="8" name="Image 6" descr="preencoded.png"/>
          <p:cNvPicPr>
            <a:picLocks noChangeAspect="1"/>
          </p:cNvPicPr>
          <p:nvPr/>
        </p:nvPicPr>
        <p:blipFill>
          <a:blip r:embed="rId7"/>
          <a:stretch>
            <a:fillRect/>
          </a:stretch>
        </p:blipFill>
        <p:spPr>
          <a:xfrm>
            <a:off x="402431" y="2778919"/>
            <a:ext cx="108347" cy="108347"/>
          </a:xfrm>
          <a:prstGeom prst="rect">
            <a:avLst/>
          </a:prstGeom>
        </p:spPr>
      </p:pic>
      <p:pic>
        <p:nvPicPr>
          <p:cNvPr id="9" name="Image 7" descr="preencoded.png"/>
          <p:cNvPicPr>
            <a:picLocks noChangeAspect="1"/>
          </p:cNvPicPr>
          <p:nvPr/>
        </p:nvPicPr>
        <p:blipFill>
          <a:blip r:embed="rId7"/>
          <a:stretch>
            <a:fillRect/>
          </a:stretch>
        </p:blipFill>
        <p:spPr>
          <a:xfrm>
            <a:off x="402431" y="2995612"/>
            <a:ext cx="108347" cy="108347"/>
          </a:xfrm>
          <a:prstGeom prst="rect">
            <a:avLst/>
          </a:prstGeom>
        </p:spPr>
      </p:pic>
      <p:pic>
        <p:nvPicPr>
          <p:cNvPr id="10" name="Image 8" descr="preencoded.png"/>
          <p:cNvPicPr>
            <a:picLocks noChangeAspect="1"/>
          </p:cNvPicPr>
          <p:nvPr/>
        </p:nvPicPr>
        <p:blipFill>
          <a:blip r:embed="rId8"/>
          <a:stretch>
            <a:fillRect/>
          </a:stretch>
        </p:blipFill>
        <p:spPr>
          <a:xfrm>
            <a:off x="402431" y="3227784"/>
            <a:ext cx="69652" cy="92869"/>
          </a:xfrm>
          <a:prstGeom prst="rect">
            <a:avLst/>
          </a:prstGeom>
        </p:spPr>
      </p:pic>
      <p:pic>
        <p:nvPicPr>
          <p:cNvPr id="11" name="Image 9" descr="preencoded.png"/>
          <p:cNvPicPr>
            <a:picLocks noChangeAspect="1"/>
          </p:cNvPicPr>
          <p:nvPr/>
        </p:nvPicPr>
        <p:blipFill>
          <a:blip r:embed="rId9"/>
          <a:stretch>
            <a:fillRect/>
          </a:stretch>
        </p:blipFill>
        <p:spPr>
          <a:xfrm>
            <a:off x="3446422" y="1788319"/>
            <a:ext cx="3013034" cy="1702594"/>
          </a:xfrm>
          <a:prstGeom prst="rect">
            <a:avLst/>
          </a:prstGeom>
        </p:spPr>
      </p:pic>
      <p:pic>
        <p:nvPicPr>
          <p:cNvPr id="12" name="Image 10" descr="preencoded.png"/>
          <p:cNvPicPr>
            <a:picLocks noChangeAspect="1"/>
          </p:cNvPicPr>
          <p:nvPr/>
        </p:nvPicPr>
        <p:blipFill>
          <a:blip r:embed="rId10"/>
          <a:stretch>
            <a:fillRect/>
          </a:stretch>
        </p:blipFill>
        <p:spPr>
          <a:xfrm>
            <a:off x="3601203" y="1943100"/>
            <a:ext cx="278606" cy="278606"/>
          </a:xfrm>
          <a:prstGeom prst="rect">
            <a:avLst/>
          </a:prstGeom>
        </p:spPr>
      </p:pic>
      <p:pic>
        <p:nvPicPr>
          <p:cNvPr id="13" name="Image 11" descr="preencoded.png"/>
          <p:cNvPicPr>
            <a:picLocks noChangeAspect="1"/>
          </p:cNvPicPr>
          <p:nvPr/>
        </p:nvPicPr>
        <p:blipFill>
          <a:blip r:embed="rId11"/>
          <a:stretch>
            <a:fillRect/>
          </a:stretch>
        </p:blipFill>
        <p:spPr>
          <a:xfrm>
            <a:off x="3601203" y="2345531"/>
            <a:ext cx="108347" cy="108347"/>
          </a:xfrm>
          <a:prstGeom prst="rect">
            <a:avLst/>
          </a:prstGeom>
        </p:spPr>
      </p:pic>
      <p:pic>
        <p:nvPicPr>
          <p:cNvPr id="14" name="Image 12" descr="preencoded.png"/>
          <p:cNvPicPr>
            <a:picLocks noChangeAspect="1"/>
          </p:cNvPicPr>
          <p:nvPr/>
        </p:nvPicPr>
        <p:blipFill>
          <a:blip r:embed="rId11"/>
          <a:stretch>
            <a:fillRect/>
          </a:stretch>
        </p:blipFill>
        <p:spPr>
          <a:xfrm>
            <a:off x="3601203" y="2562225"/>
            <a:ext cx="108347" cy="108347"/>
          </a:xfrm>
          <a:prstGeom prst="rect">
            <a:avLst/>
          </a:prstGeom>
        </p:spPr>
      </p:pic>
      <p:pic>
        <p:nvPicPr>
          <p:cNvPr id="15" name="Image 13" descr="preencoded.png"/>
          <p:cNvPicPr>
            <a:picLocks noChangeAspect="1"/>
          </p:cNvPicPr>
          <p:nvPr/>
        </p:nvPicPr>
        <p:blipFill>
          <a:blip r:embed="rId11"/>
          <a:stretch>
            <a:fillRect/>
          </a:stretch>
        </p:blipFill>
        <p:spPr>
          <a:xfrm>
            <a:off x="3601203" y="2778919"/>
            <a:ext cx="108347" cy="108347"/>
          </a:xfrm>
          <a:prstGeom prst="rect">
            <a:avLst/>
          </a:prstGeom>
        </p:spPr>
      </p:pic>
      <p:pic>
        <p:nvPicPr>
          <p:cNvPr id="16" name="Image 14" descr="preencoded.png"/>
          <p:cNvPicPr>
            <a:picLocks noChangeAspect="1"/>
          </p:cNvPicPr>
          <p:nvPr/>
        </p:nvPicPr>
        <p:blipFill>
          <a:blip r:embed="rId11"/>
          <a:stretch>
            <a:fillRect/>
          </a:stretch>
        </p:blipFill>
        <p:spPr>
          <a:xfrm>
            <a:off x="3601203" y="2995612"/>
            <a:ext cx="108347" cy="108347"/>
          </a:xfrm>
          <a:prstGeom prst="rect">
            <a:avLst/>
          </a:prstGeom>
        </p:spPr>
      </p:pic>
      <p:pic>
        <p:nvPicPr>
          <p:cNvPr id="17" name="Image 15" descr="preencoded.png"/>
          <p:cNvPicPr>
            <a:picLocks noChangeAspect="1"/>
          </p:cNvPicPr>
          <p:nvPr/>
        </p:nvPicPr>
        <p:blipFill>
          <a:blip r:embed="rId8"/>
          <a:stretch>
            <a:fillRect/>
          </a:stretch>
        </p:blipFill>
        <p:spPr>
          <a:xfrm>
            <a:off x="3601203" y="3227784"/>
            <a:ext cx="69652" cy="92869"/>
          </a:xfrm>
          <a:prstGeom prst="rect">
            <a:avLst/>
          </a:prstGeom>
        </p:spPr>
      </p:pic>
      <p:pic>
        <p:nvPicPr>
          <p:cNvPr id="18" name="Image 16" descr="preencoded.png"/>
          <p:cNvPicPr>
            <a:picLocks noChangeAspect="1"/>
          </p:cNvPicPr>
          <p:nvPr/>
        </p:nvPicPr>
        <p:blipFill>
          <a:blip r:embed="rId12"/>
          <a:stretch>
            <a:fillRect/>
          </a:stretch>
        </p:blipFill>
        <p:spPr>
          <a:xfrm>
            <a:off x="6645195" y="1788319"/>
            <a:ext cx="3013155" cy="1702594"/>
          </a:xfrm>
          <a:prstGeom prst="rect">
            <a:avLst/>
          </a:prstGeom>
        </p:spPr>
      </p:pic>
      <p:pic>
        <p:nvPicPr>
          <p:cNvPr id="19" name="Image 17" descr="preencoded.png"/>
          <p:cNvPicPr>
            <a:picLocks noChangeAspect="1"/>
          </p:cNvPicPr>
          <p:nvPr/>
        </p:nvPicPr>
        <p:blipFill>
          <a:blip r:embed="rId13"/>
          <a:stretch>
            <a:fillRect/>
          </a:stretch>
        </p:blipFill>
        <p:spPr>
          <a:xfrm>
            <a:off x="6799976" y="1943100"/>
            <a:ext cx="278606" cy="278606"/>
          </a:xfrm>
          <a:prstGeom prst="rect">
            <a:avLst/>
          </a:prstGeom>
        </p:spPr>
      </p:pic>
      <p:pic>
        <p:nvPicPr>
          <p:cNvPr id="20" name="Image 18" descr="preencoded.png"/>
          <p:cNvPicPr>
            <a:picLocks noChangeAspect="1"/>
          </p:cNvPicPr>
          <p:nvPr/>
        </p:nvPicPr>
        <p:blipFill>
          <a:blip r:embed="rId14"/>
          <a:stretch>
            <a:fillRect/>
          </a:stretch>
        </p:blipFill>
        <p:spPr>
          <a:xfrm>
            <a:off x="6799976" y="2345531"/>
            <a:ext cx="108347" cy="108347"/>
          </a:xfrm>
          <a:prstGeom prst="rect">
            <a:avLst/>
          </a:prstGeom>
        </p:spPr>
      </p:pic>
      <p:pic>
        <p:nvPicPr>
          <p:cNvPr id="21" name="Image 19" descr="preencoded.png"/>
          <p:cNvPicPr>
            <a:picLocks noChangeAspect="1"/>
          </p:cNvPicPr>
          <p:nvPr/>
        </p:nvPicPr>
        <p:blipFill>
          <a:blip r:embed="rId14"/>
          <a:stretch>
            <a:fillRect/>
          </a:stretch>
        </p:blipFill>
        <p:spPr>
          <a:xfrm>
            <a:off x="6799976" y="2562225"/>
            <a:ext cx="108347" cy="108347"/>
          </a:xfrm>
          <a:prstGeom prst="rect">
            <a:avLst/>
          </a:prstGeom>
        </p:spPr>
      </p:pic>
      <p:pic>
        <p:nvPicPr>
          <p:cNvPr id="22" name="Image 20" descr="preencoded.png"/>
          <p:cNvPicPr>
            <a:picLocks noChangeAspect="1"/>
          </p:cNvPicPr>
          <p:nvPr/>
        </p:nvPicPr>
        <p:blipFill>
          <a:blip r:embed="rId14"/>
          <a:stretch>
            <a:fillRect/>
          </a:stretch>
        </p:blipFill>
        <p:spPr>
          <a:xfrm>
            <a:off x="6799976" y="2778919"/>
            <a:ext cx="108347" cy="108347"/>
          </a:xfrm>
          <a:prstGeom prst="rect">
            <a:avLst/>
          </a:prstGeom>
        </p:spPr>
      </p:pic>
      <p:pic>
        <p:nvPicPr>
          <p:cNvPr id="23" name="Image 21" descr="preencoded.png"/>
          <p:cNvPicPr>
            <a:picLocks noChangeAspect="1"/>
          </p:cNvPicPr>
          <p:nvPr/>
        </p:nvPicPr>
        <p:blipFill>
          <a:blip r:embed="rId14"/>
          <a:stretch>
            <a:fillRect/>
          </a:stretch>
        </p:blipFill>
        <p:spPr>
          <a:xfrm>
            <a:off x="6799976" y="2995612"/>
            <a:ext cx="108347" cy="108347"/>
          </a:xfrm>
          <a:prstGeom prst="rect">
            <a:avLst/>
          </a:prstGeom>
        </p:spPr>
      </p:pic>
      <p:pic>
        <p:nvPicPr>
          <p:cNvPr id="24" name="Image 22" descr="preencoded.png"/>
          <p:cNvPicPr>
            <a:picLocks noChangeAspect="1"/>
          </p:cNvPicPr>
          <p:nvPr/>
        </p:nvPicPr>
        <p:blipFill>
          <a:blip r:embed="rId8"/>
          <a:stretch>
            <a:fillRect/>
          </a:stretch>
        </p:blipFill>
        <p:spPr>
          <a:xfrm>
            <a:off x="6799976" y="3227784"/>
            <a:ext cx="69652" cy="92869"/>
          </a:xfrm>
          <a:prstGeom prst="rect">
            <a:avLst/>
          </a:prstGeom>
        </p:spPr>
      </p:pic>
      <p:pic>
        <p:nvPicPr>
          <p:cNvPr id="25" name="Image 23" descr="preencoded.png"/>
          <p:cNvPicPr>
            <a:picLocks noChangeAspect="1"/>
          </p:cNvPicPr>
          <p:nvPr/>
        </p:nvPicPr>
        <p:blipFill>
          <a:blip r:embed="rId15"/>
          <a:stretch>
            <a:fillRect/>
          </a:stretch>
        </p:blipFill>
        <p:spPr>
          <a:xfrm>
            <a:off x="247650" y="3676650"/>
            <a:ext cx="4612481" cy="1547813"/>
          </a:xfrm>
          <a:prstGeom prst="rect">
            <a:avLst/>
          </a:prstGeom>
        </p:spPr>
      </p:pic>
      <p:pic>
        <p:nvPicPr>
          <p:cNvPr id="26" name="Image 24" descr="preencoded.png"/>
          <p:cNvPicPr>
            <a:picLocks noChangeAspect="1"/>
          </p:cNvPicPr>
          <p:nvPr/>
        </p:nvPicPr>
        <p:blipFill>
          <a:blip r:embed="rId16"/>
          <a:stretch>
            <a:fillRect/>
          </a:stretch>
        </p:blipFill>
        <p:spPr>
          <a:xfrm>
            <a:off x="402431" y="3831431"/>
            <a:ext cx="278606" cy="278606"/>
          </a:xfrm>
          <a:prstGeom prst="rect">
            <a:avLst/>
          </a:prstGeom>
        </p:spPr>
      </p:pic>
      <p:pic>
        <p:nvPicPr>
          <p:cNvPr id="27" name="Image 25" descr="preencoded.png"/>
          <p:cNvPicPr>
            <a:picLocks noChangeAspect="1"/>
          </p:cNvPicPr>
          <p:nvPr/>
        </p:nvPicPr>
        <p:blipFill>
          <a:blip r:embed="rId17"/>
          <a:stretch>
            <a:fillRect/>
          </a:stretch>
        </p:blipFill>
        <p:spPr>
          <a:xfrm>
            <a:off x="402431" y="4481512"/>
            <a:ext cx="108347" cy="108347"/>
          </a:xfrm>
          <a:prstGeom prst="rect">
            <a:avLst/>
          </a:prstGeom>
        </p:spPr>
      </p:pic>
      <p:pic>
        <p:nvPicPr>
          <p:cNvPr id="28" name="Image 26" descr="preencoded.png"/>
          <p:cNvPicPr>
            <a:picLocks noChangeAspect="1"/>
          </p:cNvPicPr>
          <p:nvPr/>
        </p:nvPicPr>
        <p:blipFill>
          <a:blip r:embed="rId17"/>
          <a:stretch>
            <a:fillRect/>
          </a:stretch>
        </p:blipFill>
        <p:spPr>
          <a:xfrm>
            <a:off x="402431" y="4667250"/>
            <a:ext cx="108347" cy="108347"/>
          </a:xfrm>
          <a:prstGeom prst="rect">
            <a:avLst/>
          </a:prstGeom>
        </p:spPr>
      </p:pic>
      <p:pic>
        <p:nvPicPr>
          <p:cNvPr id="29" name="Image 27" descr="preencoded.png"/>
          <p:cNvPicPr>
            <a:picLocks noChangeAspect="1"/>
          </p:cNvPicPr>
          <p:nvPr/>
        </p:nvPicPr>
        <p:blipFill>
          <a:blip r:embed="rId17"/>
          <a:stretch>
            <a:fillRect/>
          </a:stretch>
        </p:blipFill>
        <p:spPr>
          <a:xfrm>
            <a:off x="2615803" y="4481512"/>
            <a:ext cx="108347" cy="108347"/>
          </a:xfrm>
          <a:prstGeom prst="rect">
            <a:avLst/>
          </a:prstGeom>
        </p:spPr>
      </p:pic>
      <p:pic>
        <p:nvPicPr>
          <p:cNvPr id="30" name="Image 28" descr="preencoded.png"/>
          <p:cNvPicPr>
            <a:picLocks noChangeAspect="1"/>
          </p:cNvPicPr>
          <p:nvPr/>
        </p:nvPicPr>
        <p:blipFill>
          <a:blip r:embed="rId17"/>
          <a:stretch>
            <a:fillRect/>
          </a:stretch>
        </p:blipFill>
        <p:spPr>
          <a:xfrm>
            <a:off x="2615803" y="4667250"/>
            <a:ext cx="108347" cy="108347"/>
          </a:xfrm>
          <a:prstGeom prst="rect">
            <a:avLst/>
          </a:prstGeom>
        </p:spPr>
      </p:pic>
      <p:pic>
        <p:nvPicPr>
          <p:cNvPr id="31" name="Image 29" descr="preencoded.png"/>
          <p:cNvPicPr>
            <a:picLocks noChangeAspect="1"/>
          </p:cNvPicPr>
          <p:nvPr/>
        </p:nvPicPr>
        <p:blipFill>
          <a:blip r:embed="rId18"/>
          <a:stretch>
            <a:fillRect/>
          </a:stretch>
        </p:blipFill>
        <p:spPr>
          <a:xfrm>
            <a:off x="402431" y="4938117"/>
            <a:ext cx="108347" cy="108347"/>
          </a:xfrm>
          <a:prstGeom prst="rect">
            <a:avLst/>
          </a:prstGeom>
        </p:spPr>
      </p:pic>
      <p:pic>
        <p:nvPicPr>
          <p:cNvPr id="32" name="Image 30" descr="preencoded.png"/>
          <p:cNvPicPr>
            <a:picLocks noChangeAspect="1"/>
          </p:cNvPicPr>
          <p:nvPr/>
        </p:nvPicPr>
        <p:blipFill>
          <a:blip r:embed="rId19"/>
          <a:stretch>
            <a:fillRect/>
          </a:stretch>
        </p:blipFill>
        <p:spPr>
          <a:xfrm>
            <a:off x="5045869" y="3676650"/>
            <a:ext cx="4612481" cy="1547813"/>
          </a:xfrm>
          <a:prstGeom prst="rect">
            <a:avLst/>
          </a:prstGeom>
        </p:spPr>
      </p:pic>
      <p:pic>
        <p:nvPicPr>
          <p:cNvPr id="33" name="Image 31" descr="preencoded.png"/>
          <p:cNvPicPr>
            <a:picLocks noChangeAspect="1"/>
          </p:cNvPicPr>
          <p:nvPr/>
        </p:nvPicPr>
        <p:blipFill>
          <a:blip r:embed="rId20"/>
          <a:stretch>
            <a:fillRect/>
          </a:stretch>
        </p:blipFill>
        <p:spPr>
          <a:xfrm>
            <a:off x="5200650" y="3831431"/>
            <a:ext cx="278606" cy="278606"/>
          </a:xfrm>
          <a:prstGeom prst="rect">
            <a:avLst/>
          </a:prstGeom>
        </p:spPr>
      </p:pic>
      <p:pic>
        <p:nvPicPr>
          <p:cNvPr id="34" name="Image 32" descr="preencoded.png"/>
          <p:cNvPicPr>
            <a:picLocks noChangeAspect="1"/>
          </p:cNvPicPr>
          <p:nvPr/>
        </p:nvPicPr>
        <p:blipFill>
          <a:blip r:embed="rId21"/>
          <a:stretch>
            <a:fillRect/>
          </a:stretch>
        </p:blipFill>
        <p:spPr>
          <a:xfrm>
            <a:off x="5200650" y="4233862"/>
            <a:ext cx="108347" cy="108347"/>
          </a:xfrm>
          <a:prstGeom prst="rect">
            <a:avLst/>
          </a:prstGeom>
        </p:spPr>
      </p:pic>
      <p:pic>
        <p:nvPicPr>
          <p:cNvPr id="35" name="Image 33" descr="preencoded.png"/>
          <p:cNvPicPr>
            <a:picLocks noChangeAspect="1"/>
          </p:cNvPicPr>
          <p:nvPr/>
        </p:nvPicPr>
        <p:blipFill>
          <a:blip r:embed="rId21"/>
          <a:stretch>
            <a:fillRect/>
          </a:stretch>
        </p:blipFill>
        <p:spPr>
          <a:xfrm>
            <a:off x="5200650" y="4450556"/>
            <a:ext cx="108347" cy="108347"/>
          </a:xfrm>
          <a:prstGeom prst="rect">
            <a:avLst/>
          </a:prstGeom>
        </p:spPr>
      </p:pic>
      <p:pic>
        <p:nvPicPr>
          <p:cNvPr id="36" name="Image 34" descr="preencoded.png"/>
          <p:cNvPicPr>
            <a:picLocks noChangeAspect="1"/>
          </p:cNvPicPr>
          <p:nvPr/>
        </p:nvPicPr>
        <p:blipFill>
          <a:blip r:embed="rId21"/>
          <a:stretch>
            <a:fillRect/>
          </a:stretch>
        </p:blipFill>
        <p:spPr>
          <a:xfrm>
            <a:off x="5200650" y="4667250"/>
            <a:ext cx="108347" cy="108347"/>
          </a:xfrm>
          <a:prstGeom prst="rect">
            <a:avLst/>
          </a:prstGeom>
        </p:spPr>
      </p:pic>
      <p:pic>
        <p:nvPicPr>
          <p:cNvPr id="37" name="Image 35" descr="preencoded.png"/>
          <p:cNvPicPr>
            <a:picLocks noChangeAspect="1"/>
          </p:cNvPicPr>
          <p:nvPr/>
        </p:nvPicPr>
        <p:blipFill>
          <a:blip r:embed="rId18"/>
          <a:stretch>
            <a:fillRect/>
          </a:stretch>
        </p:blipFill>
        <p:spPr>
          <a:xfrm>
            <a:off x="5200650" y="4907161"/>
            <a:ext cx="108347" cy="108347"/>
          </a:xfrm>
          <a:prstGeom prst="rect">
            <a:avLst/>
          </a:prstGeom>
        </p:spPr>
      </p:pic>
      <p:pic>
        <p:nvPicPr>
          <p:cNvPr id="38" name="Image 36" descr="preencoded.png"/>
          <p:cNvPicPr>
            <a:picLocks noChangeAspect="1"/>
          </p:cNvPicPr>
          <p:nvPr/>
        </p:nvPicPr>
        <p:blipFill>
          <a:blip r:embed="rId22"/>
          <a:stretch>
            <a:fillRect/>
          </a:stretch>
        </p:blipFill>
        <p:spPr>
          <a:xfrm>
            <a:off x="247650" y="5410200"/>
            <a:ext cx="9410700" cy="773906"/>
          </a:xfrm>
          <a:prstGeom prst="rect">
            <a:avLst/>
          </a:prstGeom>
        </p:spPr>
      </p:pic>
      <p:pic>
        <p:nvPicPr>
          <p:cNvPr id="39" name="Image 37" descr="preencoded.png"/>
          <p:cNvPicPr>
            <a:picLocks noChangeAspect="1"/>
          </p:cNvPicPr>
          <p:nvPr/>
        </p:nvPicPr>
        <p:blipFill>
          <a:blip r:embed="rId23"/>
          <a:stretch>
            <a:fillRect/>
          </a:stretch>
        </p:blipFill>
        <p:spPr>
          <a:xfrm>
            <a:off x="371475" y="5673328"/>
            <a:ext cx="208955" cy="247650"/>
          </a:xfrm>
          <a:prstGeom prst="rect">
            <a:avLst/>
          </a:prstGeom>
        </p:spPr>
      </p:pic>
      <p:pic>
        <p:nvPicPr>
          <p:cNvPr id="40" name="Image 38" descr="preencoded.png"/>
          <p:cNvPicPr>
            <a:picLocks noChangeAspect="1"/>
          </p:cNvPicPr>
          <p:nvPr/>
        </p:nvPicPr>
        <p:blipFill>
          <a:blip r:embed="rId24"/>
          <a:stretch>
            <a:fillRect/>
          </a:stretch>
        </p:blipFill>
        <p:spPr>
          <a:xfrm>
            <a:off x="0" y="6442830"/>
            <a:ext cx="9906000" cy="61913"/>
          </a:xfrm>
          <a:prstGeom prst="rect">
            <a:avLst/>
          </a:prstGeom>
        </p:spPr>
      </p:pic>
      <p:sp>
        <p:nvSpPr>
          <p:cNvPr id="41"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실습 및 프로젝트 수행 계획</a:t>
            </a:r>
            <a:endParaRPr lang="en-US" sz="1828" dirty="0"/>
          </a:p>
        </p:txBody>
      </p:sp>
      <p:sp>
        <p:nvSpPr>
          <p:cNvPr id="42" name="Text 1"/>
          <p:cNvSpPr/>
          <p:nvPr/>
        </p:nvSpPr>
        <p:spPr>
          <a:xfrm>
            <a:off x="247650" y="1416844"/>
            <a:ext cx="11292840"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이 세션에서는 이론을 바탕으로 실질적인 프로젝트를 수행하여 딥러닝 기술을 스마트시티 안전 관리에 적용하는 방법을 익히겠습니다.</a:t>
            </a:r>
            <a:endParaRPr lang="en-US" sz="975" dirty="0"/>
          </a:p>
        </p:txBody>
      </p:sp>
      <p:sp>
        <p:nvSpPr>
          <p:cNvPr id="43" name="Text 2"/>
          <p:cNvSpPr/>
          <p:nvPr/>
        </p:nvSpPr>
        <p:spPr>
          <a:xfrm>
            <a:off x="506909" y="1943100"/>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1</a:t>
            </a:r>
            <a:endParaRPr lang="en-US" sz="975" dirty="0"/>
          </a:p>
        </p:txBody>
      </p:sp>
      <p:sp>
        <p:nvSpPr>
          <p:cNvPr id="44" name="Text 3"/>
          <p:cNvSpPr/>
          <p:nvPr/>
        </p:nvSpPr>
        <p:spPr>
          <a:xfrm>
            <a:off x="773906" y="1974056"/>
            <a:ext cx="140231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CNN 이미지 분류</a:t>
            </a:r>
            <a:endParaRPr lang="en-US" sz="1219" dirty="0"/>
          </a:p>
        </p:txBody>
      </p:sp>
      <p:sp>
        <p:nvSpPr>
          <p:cNvPr id="45" name="Text 4"/>
          <p:cNvSpPr/>
          <p:nvPr/>
        </p:nvSpPr>
        <p:spPr>
          <a:xfrm>
            <a:off x="572690" y="2314575"/>
            <a:ext cx="1885236"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데이터셋 준비(CIFAR-10, MNIST)</a:t>
            </a:r>
            <a:endParaRPr lang="en-US" sz="853" dirty="0"/>
          </a:p>
        </p:txBody>
      </p:sp>
      <p:sp>
        <p:nvSpPr>
          <p:cNvPr id="46" name="Text 5"/>
          <p:cNvSpPr/>
          <p:nvPr/>
        </p:nvSpPr>
        <p:spPr>
          <a:xfrm>
            <a:off x="572691" y="2531269"/>
            <a:ext cx="160662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데이터 전처리(정규화, 증강)</a:t>
            </a:r>
            <a:endParaRPr lang="en-US" sz="853" dirty="0"/>
          </a:p>
        </p:txBody>
      </p:sp>
      <p:sp>
        <p:nvSpPr>
          <p:cNvPr id="47" name="Text 6"/>
          <p:cNvSpPr/>
          <p:nvPr/>
        </p:nvSpPr>
        <p:spPr>
          <a:xfrm>
            <a:off x="572691" y="2747963"/>
            <a:ext cx="1708785"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모델 설계(합성곱, 풀링, ReLU)</a:t>
            </a:r>
            <a:endParaRPr lang="en-US" sz="853" dirty="0"/>
          </a:p>
        </p:txBody>
      </p:sp>
      <p:sp>
        <p:nvSpPr>
          <p:cNvPr id="48" name="Text 7"/>
          <p:cNvSpPr/>
          <p:nvPr/>
        </p:nvSpPr>
        <p:spPr>
          <a:xfrm>
            <a:off x="572691" y="2964656"/>
            <a:ext cx="1764506"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학습 및 평가(정확도, 혼동행렬)</a:t>
            </a:r>
            <a:endParaRPr lang="en-US" sz="853" dirty="0"/>
          </a:p>
        </p:txBody>
      </p:sp>
      <p:sp>
        <p:nvSpPr>
          <p:cNvPr id="49" name="Text 8"/>
          <p:cNvSpPr/>
          <p:nvPr/>
        </p:nvSpPr>
        <p:spPr>
          <a:xfrm>
            <a:off x="503039" y="3212306"/>
            <a:ext cx="2703472" cy="123825"/>
          </a:xfrm>
          <a:prstGeom prst="rect">
            <a:avLst/>
          </a:prstGeom>
          <a:noFill/>
          <a:ln/>
        </p:spPr>
        <p:txBody>
          <a:bodyPr wrap="square" lIns="0" tIns="0" rIns="0" bIns="0" rtlCol="0" anchor="t"/>
          <a:lstStyle/>
          <a:p>
            <a:pPr>
              <a:lnSpc>
                <a:spcPts val="975"/>
              </a:lnSpc>
            </a:pPr>
            <a:r>
              <a:rPr lang="en-US" sz="731" i="1" dirty="0">
                <a:solidFill>
                  <a:srgbClr val="6B7280"/>
                </a:solidFill>
                <a:latin typeface="Roboto" pitchFamily="34" charset="0"/>
                <a:ea typeface="Roboto" pitchFamily="34" charset="-122"/>
                <a:cs typeface="Roboto" pitchFamily="34" charset="-120"/>
              </a:rPr>
              <a:t> 목표: 기본 CNN 아키텍처 이해</a:t>
            </a:r>
            <a:endParaRPr lang="en-US" sz="731" dirty="0"/>
          </a:p>
        </p:txBody>
      </p:sp>
      <p:sp>
        <p:nvSpPr>
          <p:cNvPr id="50" name="Text 9"/>
          <p:cNvSpPr/>
          <p:nvPr/>
        </p:nvSpPr>
        <p:spPr>
          <a:xfrm>
            <a:off x="3705681" y="1943100"/>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2</a:t>
            </a:r>
            <a:endParaRPr lang="en-US" sz="975" dirty="0"/>
          </a:p>
        </p:txBody>
      </p:sp>
      <p:sp>
        <p:nvSpPr>
          <p:cNvPr id="51" name="Text 10"/>
          <p:cNvSpPr/>
          <p:nvPr/>
        </p:nvSpPr>
        <p:spPr>
          <a:xfrm>
            <a:off x="3972678" y="1974056"/>
            <a:ext cx="154162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YOLO v8 객체 검출</a:t>
            </a:r>
            <a:endParaRPr lang="en-US" sz="1219" dirty="0"/>
          </a:p>
        </p:txBody>
      </p:sp>
      <p:sp>
        <p:nvSpPr>
          <p:cNvPr id="52" name="Text 11"/>
          <p:cNvSpPr/>
          <p:nvPr/>
        </p:nvSpPr>
        <p:spPr>
          <a:xfrm>
            <a:off x="3771462" y="2314575"/>
            <a:ext cx="1894523"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환경 설정(가상환경, 패키지 설치)</a:t>
            </a:r>
            <a:endParaRPr lang="en-US" sz="853" dirty="0"/>
          </a:p>
        </p:txBody>
      </p:sp>
      <p:sp>
        <p:nvSpPr>
          <p:cNvPr id="53" name="Text 12"/>
          <p:cNvSpPr/>
          <p:nvPr/>
        </p:nvSpPr>
        <p:spPr>
          <a:xfrm>
            <a:off x="3771462" y="2531269"/>
            <a:ext cx="1513761"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데이터 준비 및 어노테이션</a:t>
            </a:r>
            <a:endParaRPr lang="en-US" sz="853" dirty="0"/>
          </a:p>
        </p:txBody>
      </p:sp>
      <p:sp>
        <p:nvSpPr>
          <p:cNvPr id="54" name="Text 13"/>
          <p:cNvSpPr/>
          <p:nvPr/>
        </p:nvSpPr>
        <p:spPr>
          <a:xfrm>
            <a:off x="3771462" y="2747963"/>
            <a:ext cx="1569482"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구성 파일 작성 및 모델 학습</a:t>
            </a:r>
            <a:endParaRPr lang="en-US" sz="853" dirty="0"/>
          </a:p>
        </p:txBody>
      </p:sp>
      <p:sp>
        <p:nvSpPr>
          <p:cNvPr id="55" name="Text 14"/>
          <p:cNvSpPr/>
          <p:nvPr/>
        </p:nvSpPr>
        <p:spPr>
          <a:xfrm>
            <a:off x="3771462" y="2964656"/>
            <a:ext cx="2265998"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평가(IoU, mAP) 및 하이퍼파라미터 튜닝</a:t>
            </a:r>
            <a:endParaRPr lang="en-US" sz="853" dirty="0"/>
          </a:p>
        </p:txBody>
      </p:sp>
      <p:sp>
        <p:nvSpPr>
          <p:cNvPr id="56" name="Text 15"/>
          <p:cNvSpPr/>
          <p:nvPr/>
        </p:nvSpPr>
        <p:spPr>
          <a:xfrm>
            <a:off x="3701811" y="3212306"/>
            <a:ext cx="2703472" cy="123825"/>
          </a:xfrm>
          <a:prstGeom prst="rect">
            <a:avLst/>
          </a:prstGeom>
          <a:noFill/>
          <a:ln/>
        </p:spPr>
        <p:txBody>
          <a:bodyPr wrap="square" lIns="0" tIns="0" rIns="0" bIns="0" rtlCol="0" anchor="t"/>
          <a:lstStyle/>
          <a:p>
            <a:pPr>
              <a:lnSpc>
                <a:spcPts val="975"/>
              </a:lnSpc>
            </a:pPr>
            <a:r>
              <a:rPr lang="en-US" sz="731" i="1" dirty="0">
                <a:solidFill>
                  <a:srgbClr val="6B7280"/>
                </a:solidFill>
                <a:latin typeface="Roboto" pitchFamily="34" charset="0"/>
                <a:ea typeface="Roboto" pitchFamily="34" charset="-122"/>
                <a:cs typeface="Roboto" pitchFamily="34" charset="-120"/>
              </a:rPr>
              <a:t> 목표: 실시간 객체 검출 구현</a:t>
            </a:r>
            <a:endParaRPr lang="en-US" sz="731" dirty="0"/>
          </a:p>
        </p:txBody>
      </p:sp>
      <p:sp>
        <p:nvSpPr>
          <p:cNvPr id="57" name="Text 16"/>
          <p:cNvSpPr/>
          <p:nvPr/>
        </p:nvSpPr>
        <p:spPr>
          <a:xfrm>
            <a:off x="6904453" y="1943100"/>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3</a:t>
            </a:r>
            <a:endParaRPr lang="en-US" sz="975" dirty="0"/>
          </a:p>
        </p:txBody>
      </p:sp>
      <p:sp>
        <p:nvSpPr>
          <p:cNvPr id="58" name="Text 17"/>
          <p:cNvSpPr/>
          <p:nvPr/>
        </p:nvSpPr>
        <p:spPr>
          <a:xfrm>
            <a:off x="7171451" y="1974056"/>
            <a:ext cx="181094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데이터 수집 및 전처리</a:t>
            </a:r>
            <a:endParaRPr lang="en-US" sz="1219" dirty="0"/>
          </a:p>
        </p:txBody>
      </p:sp>
      <p:sp>
        <p:nvSpPr>
          <p:cNvPr id="59" name="Text 18"/>
          <p:cNvSpPr/>
          <p:nvPr/>
        </p:nvSpPr>
        <p:spPr>
          <a:xfrm>
            <a:off x="6970235" y="2314575"/>
            <a:ext cx="1671638"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싱크홀/공사현장 데이터 수집</a:t>
            </a:r>
            <a:endParaRPr lang="en-US" sz="853" dirty="0"/>
          </a:p>
        </p:txBody>
      </p:sp>
      <p:sp>
        <p:nvSpPr>
          <p:cNvPr id="60" name="Text 19"/>
          <p:cNvSpPr/>
          <p:nvPr/>
        </p:nvSpPr>
        <p:spPr>
          <a:xfrm>
            <a:off x="6970235" y="2531269"/>
            <a:ext cx="130944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샘플링, 변환, 잡음 제거</a:t>
            </a:r>
            <a:endParaRPr lang="en-US" sz="853" dirty="0"/>
          </a:p>
        </p:txBody>
      </p:sp>
      <p:sp>
        <p:nvSpPr>
          <p:cNvPr id="61" name="Text 20"/>
          <p:cNvSpPr/>
          <p:nvPr/>
        </p:nvSpPr>
        <p:spPr>
          <a:xfrm>
            <a:off x="6970235" y="2747963"/>
            <a:ext cx="128158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결측치 보정, 특징 추출</a:t>
            </a:r>
            <a:endParaRPr lang="en-US" sz="853" dirty="0"/>
          </a:p>
        </p:txBody>
      </p:sp>
      <p:sp>
        <p:nvSpPr>
          <p:cNvPr id="62" name="Text 21"/>
          <p:cNvSpPr/>
          <p:nvPr/>
        </p:nvSpPr>
        <p:spPr>
          <a:xfrm>
            <a:off x="6970235" y="2964656"/>
            <a:ext cx="1253728"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라벨링 및 데이터 증강</a:t>
            </a:r>
            <a:endParaRPr lang="en-US" sz="853" dirty="0"/>
          </a:p>
        </p:txBody>
      </p:sp>
      <p:sp>
        <p:nvSpPr>
          <p:cNvPr id="63" name="Text 22"/>
          <p:cNvSpPr/>
          <p:nvPr/>
        </p:nvSpPr>
        <p:spPr>
          <a:xfrm>
            <a:off x="6900584" y="3212306"/>
            <a:ext cx="2703593" cy="123825"/>
          </a:xfrm>
          <a:prstGeom prst="rect">
            <a:avLst/>
          </a:prstGeom>
          <a:noFill/>
          <a:ln/>
        </p:spPr>
        <p:txBody>
          <a:bodyPr wrap="square" lIns="0" tIns="0" rIns="0" bIns="0" rtlCol="0" anchor="t"/>
          <a:lstStyle/>
          <a:p>
            <a:pPr>
              <a:lnSpc>
                <a:spcPts val="975"/>
              </a:lnSpc>
            </a:pPr>
            <a:r>
              <a:rPr lang="en-US" sz="731" i="1" dirty="0">
                <a:solidFill>
                  <a:srgbClr val="6B7280"/>
                </a:solidFill>
                <a:latin typeface="Roboto" pitchFamily="34" charset="0"/>
                <a:ea typeface="Roboto" pitchFamily="34" charset="-122"/>
                <a:cs typeface="Roboto" pitchFamily="34" charset="-120"/>
              </a:rPr>
              <a:t> 목표: 실용 데이터 준비 기술</a:t>
            </a:r>
            <a:endParaRPr lang="en-US" sz="731" dirty="0"/>
          </a:p>
        </p:txBody>
      </p:sp>
      <p:sp>
        <p:nvSpPr>
          <p:cNvPr id="64" name="Text 23"/>
          <p:cNvSpPr/>
          <p:nvPr/>
        </p:nvSpPr>
        <p:spPr>
          <a:xfrm>
            <a:off x="506909" y="3831431"/>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4</a:t>
            </a:r>
            <a:endParaRPr lang="en-US" sz="975" dirty="0"/>
          </a:p>
        </p:txBody>
      </p:sp>
      <p:sp>
        <p:nvSpPr>
          <p:cNvPr id="65" name="Text 24"/>
          <p:cNvSpPr/>
          <p:nvPr/>
        </p:nvSpPr>
        <p:spPr>
          <a:xfrm>
            <a:off x="773906" y="3862387"/>
            <a:ext cx="1346597"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프레임워크 비교</a:t>
            </a:r>
            <a:endParaRPr lang="en-US" sz="1219" dirty="0"/>
          </a:p>
        </p:txBody>
      </p:sp>
      <p:sp>
        <p:nvSpPr>
          <p:cNvPr id="66" name="Text 25"/>
          <p:cNvSpPr/>
          <p:nvPr/>
        </p:nvSpPr>
        <p:spPr>
          <a:xfrm>
            <a:off x="402431" y="4202906"/>
            <a:ext cx="2089547" cy="185738"/>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TensorFlow</a:t>
            </a:r>
            <a:endParaRPr lang="en-US" sz="975" dirty="0"/>
          </a:p>
        </p:txBody>
      </p:sp>
      <p:sp>
        <p:nvSpPr>
          <p:cNvPr id="67" name="Text 26"/>
          <p:cNvSpPr/>
          <p:nvPr/>
        </p:nvSpPr>
        <p:spPr>
          <a:xfrm>
            <a:off x="572691" y="4450556"/>
            <a:ext cx="130944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Static/Dynamic 그래프</a:t>
            </a:r>
            <a:endParaRPr lang="en-US" sz="853" dirty="0"/>
          </a:p>
        </p:txBody>
      </p:sp>
      <p:sp>
        <p:nvSpPr>
          <p:cNvPr id="68" name="Text 27"/>
          <p:cNvSpPr/>
          <p:nvPr/>
        </p:nvSpPr>
        <p:spPr>
          <a:xfrm>
            <a:off x="572691" y="4636294"/>
            <a:ext cx="965835"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대규모 배포 도구</a:t>
            </a:r>
            <a:endParaRPr lang="en-US" sz="853" dirty="0"/>
          </a:p>
        </p:txBody>
      </p:sp>
      <p:sp>
        <p:nvSpPr>
          <p:cNvPr id="69" name="Text 28"/>
          <p:cNvSpPr/>
          <p:nvPr/>
        </p:nvSpPr>
        <p:spPr>
          <a:xfrm>
            <a:off x="2615803" y="4202906"/>
            <a:ext cx="2089547" cy="185738"/>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PyTorch</a:t>
            </a:r>
            <a:endParaRPr lang="en-US" sz="975" dirty="0"/>
          </a:p>
        </p:txBody>
      </p:sp>
      <p:sp>
        <p:nvSpPr>
          <p:cNvPr id="70" name="Text 29"/>
          <p:cNvSpPr/>
          <p:nvPr/>
        </p:nvSpPr>
        <p:spPr>
          <a:xfrm>
            <a:off x="2786062" y="4450556"/>
            <a:ext cx="919401"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Dynamic 그래프</a:t>
            </a:r>
            <a:endParaRPr lang="en-US" sz="853" dirty="0"/>
          </a:p>
        </p:txBody>
      </p:sp>
      <p:sp>
        <p:nvSpPr>
          <p:cNvPr id="71" name="Text 30"/>
          <p:cNvSpPr/>
          <p:nvPr/>
        </p:nvSpPr>
        <p:spPr>
          <a:xfrm>
            <a:off x="2786062" y="4636294"/>
            <a:ext cx="1123712"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Autograd 자동 미분</a:t>
            </a:r>
            <a:endParaRPr lang="en-US" sz="853" dirty="0"/>
          </a:p>
        </p:txBody>
      </p:sp>
      <p:sp>
        <p:nvSpPr>
          <p:cNvPr id="72" name="Text 31"/>
          <p:cNvSpPr/>
          <p:nvPr/>
        </p:nvSpPr>
        <p:spPr>
          <a:xfrm>
            <a:off x="595908" y="4914900"/>
            <a:ext cx="4302919" cy="154781"/>
          </a:xfrm>
          <a:prstGeom prst="rect">
            <a:avLst/>
          </a:prstGeom>
          <a:noFill/>
          <a:ln/>
        </p:spPr>
        <p:txBody>
          <a:bodyPr wrap="square" lIns="0" tIns="0" rIns="0" bIns="0" rtlCol="0" anchor="t"/>
          <a:lstStyle/>
          <a:p>
            <a:pPr>
              <a:lnSpc>
                <a:spcPts val="1219"/>
              </a:lnSpc>
            </a:pPr>
            <a:r>
              <a:rPr lang="en-US" sz="853" b="1" dirty="0">
                <a:solidFill>
                  <a:srgbClr val="FFA500"/>
                </a:solidFill>
                <a:latin typeface="Roboto" pitchFamily="34" charset="0"/>
                <a:ea typeface="Roboto" pitchFamily="34" charset="-122"/>
                <a:cs typeface="Roboto" pitchFamily="34" charset="-120"/>
              </a:rPr>
              <a:t>실습:</a:t>
            </a:r>
            <a:r>
              <a:rPr lang="en-US" sz="853" dirty="0">
                <a:solidFill>
                  <a:srgbClr val="374151"/>
                </a:solidFill>
                <a:latin typeface="Roboto" pitchFamily="34" charset="0"/>
                <a:ea typeface="Roboto" pitchFamily="34" charset="-122"/>
                <a:cs typeface="Roboto" pitchFamily="34" charset="-120"/>
              </a:rPr>
              <a:t> 두 프레임워크로 피해 규모 예측 모델 구현 및 비교</a:t>
            </a:r>
            <a:endParaRPr lang="en-US" sz="853" dirty="0"/>
          </a:p>
        </p:txBody>
      </p:sp>
      <p:sp>
        <p:nvSpPr>
          <p:cNvPr id="73" name="Text 32"/>
          <p:cNvSpPr/>
          <p:nvPr/>
        </p:nvSpPr>
        <p:spPr>
          <a:xfrm>
            <a:off x="5305128" y="3831431"/>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5</a:t>
            </a:r>
            <a:endParaRPr lang="en-US" sz="975" dirty="0"/>
          </a:p>
        </p:txBody>
      </p:sp>
      <p:sp>
        <p:nvSpPr>
          <p:cNvPr id="74" name="Text 33"/>
          <p:cNvSpPr/>
          <p:nvPr/>
        </p:nvSpPr>
        <p:spPr>
          <a:xfrm>
            <a:off x="5572125" y="3862387"/>
            <a:ext cx="9286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ONNX 배포</a:t>
            </a:r>
            <a:endParaRPr lang="en-US" sz="1219" dirty="0"/>
          </a:p>
        </p:txBody>
      </p:sp>
      <p:sp>
        <p:nvSpPr>
          <p:cNvPr id="75" name="Text 34"/>
          <p:cNvSpPr/>
          <p:nvPr/>
        </p:nvSpPr>
        <p:spPr>
          <a:xfrm>
            <a:off x="5370909" y="4202906"/>
            <a:ext cx="232171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PyTorch/TensorFlow 모델 → ONNX 변환</a:t>
            </a:r>
            <a:endParaRPr lang="en-US" sz="853" dirty="0"/>
          </a:p>
        </p:txBody>
      </p:sp>
      <p:sp>
        <p:nvSpPr>
          <p:cNvPr id="76" name="Text 35"/>
          <p:cNvSpPr/>
          <p:nvPr/>
        </p:nvSpPr>
        <p:spPr>
          <a:xfrm>
            <a:off x="5370910" y="4419600"/>
            <a:ext cx="160662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ONNX Runtime 설치 및 추론</a:t>
            </a:r>
            <a:endParaRPr lang="en-US" sz="853" dirty="0"/>
          </a:p>
        </p:txBody>
      </p:sp>
      <p:sp>
        <p:nvSpPr>
          <p:cNvPr id="77" name="Text 36"/>
          <p:cNvSpPr/>
          <p:nvPr/>
        </p:nvSpPr>
        <p:spPr>
          <a:xfrm>
            <a:off x="5370910" y="4636294"/>
            <a:ext cx="1764506"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성능 최적화(양자화, 배치 처리)</a:t>
            </a:r>
            <a:endParaRPr lang="en-US" sz="853" dirty="0"/>
          </a:p>
        </p:txBody>
      </p:sp>
      <p:sp>
        <p:nvSpPr>
          <p:cNvPr id="78" name="Text 37"/>
          <p:cNvSpPr/>
          <p:nvPr/>
        </p:nvSpPr>
        <p:spPr>
          <a:xfrm>
            <a:off x="5394126" y="4883944"/>
            <a:ext cx="5163503" cy="154781"/>
          </a:xfrm>
          <a:prstGeom prst="rect">
            <a:avLst/>
          </a:prstGeom>
          <a:noFill/>
          <a:ln/>
        </p:spPr>
        <p:txBody>
          <a:bodyPr wrap="square" lIns="0" tIns="0" rIns="0" bIns="0" rtlCol="0" anchor="t"/>
          <a:lstStyle/>
          <a:p>
            <a:pPr>
              <a:lnSpc>
                <a:spcPts val="1219"/>
              </a:lnSpc>
            </a:pPr>
            <a:r>
              <a:rPr lang="en-US" sz="853" b="1" dirty="0">
                <a:solidFill>
                  <a:srgbClr val="FFA500"/>
                </a:solidFill>
                <a:latin typeface="Roboto" pitchFamily="34" charset="0"/>
                <a:ea typeface="Roboto" pitchFamily="34" charset="-122"/>
                <a:cs typeface="Roboto" pitchFamily="34" charset="-120"/>
              </a:rPr>
              <a:t>실습:</a:t>
            </a:r>
            <a:r>
              <a:rPr lang="en-US" sz="853" dirty="0">
                <a:solidFill>
                  <a:srgbClr val="374151"/>
                </a:solidFill>
                <a:latin typeface="Roboto" pitchFamily="34" charset="0"/>
                <a:ea typeface="Roboto" pitchFamily="34" charset="-122"/>
                <a:cs typeface="Roboto" pitchFamily="34" charset="-120"/>
              </a:rPr>
              <a:t> ONNX Runtime을 이용한 모바일/웹 서비스 배포</a:t>
            </a:r>
            <a:endParaRPr lang="en-US" sz="853" dirty="0"/>
          </a:p>
        </p:txBody>
      </p:sp>
      <p:sp>
        <p:nvSpPr>
          <p:cNvPr id="79" name="Text 38"/>
          <p:cNvSpPr/>
          <p:nvPr/>
        </p:nvSpPr>
        <p:spPr>
          <a:xfrm>
            <a:off x="704255" y="5534025"/>
            <a:ext cx="883027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프로젝트 수행 방식</a:t>
            </a:r>
            <a:endParaRPr lang="en-US" sz="975" dirty="0"/>
          </a:p>
        </p:txBody>
      </p:sp>
      <p:sp>
        <p:nvSpPr>
          <p:cNvPr id="80" name="Text 39"/>
          <p:cNvSpPr/>
          <p:nvPr/>
        </p:nvSpPr>
        <p:spPr>
          <a:xfrm>
            <a:off x="704255" y="5750719"/>
            <a:ext cx="8830270"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각 팀은 5개의 실습 프로젝트를 순서대로 수행하며, 각 단계별로 결과를 기록하고 분석합니다. 최종적으로 모든 프로젝트를 연동하여 스마트시티 안전 예측 시스템의 전체 흐름을 이해하고, 개선 방안을 제안하는 보고서를 작성합니다.</a:t>
            </a:r>
            <a:endParaRPr lang="en-US" sz="85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203406" y="4899422"/>
            <a:ext cx="1702594"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2930445" cy="3250406"/>
          </a:xfrm>
          <a:prstGeom prst="rect">
            <a:avLst/>
          </a:prstGeom>
        </p:spPr>
      </p:pic>
      <p:pic>
        <p:nvPicPr>
          <p:cNvPr id="7" name="Image 5" descr="preencoded.png"/>
          <p:cNvPicPr>
            <a:picLocks noChangeAspect="1"/>
          </p:cNvPicPr>
          <p:nvPr/>
        </p:nvPicPr>
        <p:blipFill>
          <a:blip r:embed="rId8"/>
          <a:stretch>
            <a:fillRect/>
          </a:stretch>
        </p:blipFill>
        <p:spPr>
          <a:xfrm>
            <a:off x="1542612" y="1788319"/>
            <a:ext cx="464344" cy="464344"/>
          </a:xfrm>
          <a:prstGeom prst="rect">
            <a:avLst/>
          </a:prstGeom>
        </p:spPr>
      </p:pic>
      <p:pic>
        <p:nvPicPr>
          <p:cNvPr id="8" name="Image 6" descr="preencoded.png"/>
          <p:cNvPicPr>
            <a:picLocks noChangeAspect="1"/>
          </p:cNvPicPr>
          <p:nvPr/>
        </p:nvPicPr>
        <p:blipFill>
          <a:blip r:embed="rId9"/>
          <a:stretch>
            <a:fillRect/>
          </a:stretch>
        </p:blipFill>
        <p:spPr>
          <a:xfrm>
            <a:off x="1658698" y="1896666"/>
            <a:ext cx="232172" cy="247650"/>
          </a:xfrm>
          <a:prstGeom prst="rect">
            <a:avLst/>
          </a:prstGeom>
        </p:spPr>
      </p:pic>
      <p:pic>
        <p:nvPicPr>
          <p:cNvPr id="9" name="Image 7" descr="preencoded.png"/>
          <p:cNvPicPr>
            <a:picLocks noChangeAspect="1"/>
          </p:cNvPicPr>
          <p:nvPr/>
        </p:nvPicPr>
        <p:blipFill>
          <a:blip r:embed="rId10"/>
          <a:stretch>
            <a:fillRect/>
          </a:stretch>
        </p:blipFill>
        <p:spPr>
          <a:xfrm>
            <a:off x="1024095" y="3924300"/>
            <a:ext cx="1501378" cy="742950"/>
          </a:xfrm>
          <a:prstGeom prst="rect">
            <a:avLst/>
          </a:prstGeom>
        </p:spPr>
      </p:pic>
      <p:pic>
        <p:nvPicPr>
          <p:cNvPr id="10" name="Image 8" descr="preencoded.png"/>
          <p:cNvPicPr>
            <a:picLocks noChangeAspect="1"/>
          </p:cNvPicPr>
          <p:nvPr/>
        </p:nvPicPr>
        <p:blipFill>
          <a:blip r:embed="rId11"/>
          <a:stretch>
            <a:fillRect/>
          </a:stretch>
        </p:blipFill>
        <p:spPr>
          <a:xfrm>
            <a:off x="3487657" y="1602581"/>
            <a:ext cx="2930566" cy="3250406"/>
          </a:xfrm>
          <a:prstGeom prst="rect">
            <a:avLst/>
          </a:prstGeom>
        </p:spPr>
      </p:pic>
      <p:pic>
        <p:nvPicPr>
          <p:cNvPr id="11" name="Image 9" descr="preencoded.png"/>
          <p:cNvPicPr>
            <a:picLocks noChangeAspect="1"/>
          </p:cNvPicPr>
          <p:nvPr/>
        </p:nvPicPr>
        <p:blipFill>
          <a:blip r:embed="rId12"/>
          <a:stretch>
            <a:fillRect/>
          </a:stretch>
        </p:blipFill>
        <p:spPr>
          <a:xfrm>
            <a:off x="4720707" y="1788319"/>
            <a:ext cx="464344" cy="464344"/>
          </a:xfrm>
          <a:prstGeom prst="rect">
            <a:avLst/>
          </a:prstGeom>
        </p:spPr>
      </p:pic>
      <p:pic>
        <p:nvPicPr>
          <p:cNvPr id="12" name="Image 10" descr="preencoded.png"/>
          <p:cNvPicPr>
            <a:picLocks noChangeAspect="1"/>
          </p:cNvPicPr>
          <p:nvPr/>
        </p:nvPicPr>
        <p:blipFill>
          <a:blip r:embed="rId13"/>
          <a:stretch>
            <a:fillRect/>
          </a:stretch>
        </p:blipFill>
        <p:spPr>
          <a:xfrm>
            <a:off x="4871620" y="1896666"/>
            <a:ext cx="162520" cy="247650"/>
          </a:xfrm>
          <a:prstGeom prst="rect">
            <a:avLst/>
          </a:prstGeom>
        </p:spPr>
      </p:pic>
      <p:pic>
        <p:nvPicPr>
          <p:cNvPr id="13" name="Image 11" descr="preencoded.png"/>
          <p:cNvPicPr>
            <a:picLocks noChangeAspect="1"/>
          </p:cNvPicPr>
          <p:nvPr/>
        </p:nvPicPr>
        <p:blipFill>
          <a:blip r:embed="rId14"/>
          <a:stretch>
            <a:fillRect/>
          </a:stretch>
        </p:blipFill>
        <p:spPr>
          <a:xfrm>
            <a:off x="4295059" y="3769519"/>
            <a:ext cx="626864" cy="278606"/>
          </a:xfrm>
          <a:prstGeom prst="rect">
            <a:avLst/>
          </a:prstGeom>
        </p:spPr>
      </p:pic>
      <p:pic>
        <p:nvPicPr>
          <p:cNvPr id="14" name="Image 12" descr="preencoded.png"/>
          <p:cNvPicPr>
            <a:picLocks noChangeAspect="1"/>
          </p:cNvPicPr>
          <p:nvPr/>
        </p:nvPicPr>
        <p:blipFill>
          <a:blip r:embed="rId15"/>
          <a:stretch>
            <a:fillRect/>
          </a:stretch>
        </p:blipFill>
        <p:spPr>
          <a:xfrm>
            <a:off x="4356971" y="3846909"/>
            <a:ext cx="154781" cy="123825"/>
          </a:xfrm>
          <a:prstGeom prst="rect">
            <a:avLst/>
          </a:prstGeom>
        </p:spPr>
      </p:pic>
      <p:pic>
        <p:nvPicPr>
          <p:cNvPr id="15" name="Image 13" descr="preencoded.png"/>
          <p:cNvPicPr>
            <a:picLocks noChangeAspect="1"/>
          </p:cNvPicPr>
          <p:nvPr/>
        </p:nvPicPr>
        <p:blipFill>
          <a:blip r:embed="rId14"/>
          <a:stretch>
            <a:fillRect/>
          </a:stretch>
        </p:blipFill>
        <p:spPr>
          <a:xfrm>
            <a:off x="4983836" y="3769519"/>
            <a:ext cx="626864" cy="278606"/>
          </a:xfrm>
          <a:prstGeom prst="rect">
            <a:avLst/>
          </a:prstGeom>
        </p:spPr>
      </p:pic>
      <p:pic>
        <p:nvPicPr>
          <p:cNvPr id="16" name="Image 14" descr="preencoded.png"/>
          <p:cNvPicPr>
            <a:picLocks noChangeAspect="1"/>
          </p:cNvPicPr>
          <p:nvPr/>
        </p:nvPicPr>
        <p:blipFill>
          <a:blip r:embed="rId16"/>
          <a:stretch>
            <a:fillRect/>
          </a:stretch>
        </p:blipFill>
        <p:spPr>
          <a:xfrm>
            <a:off x="5045748" y="3846909"/>
            <a:ext cx="123825" cy="123825"/>
          </a:xfrm>
          <a:prstGeom prst="rect">
            <a:avLst/>
          </a:prstGeom>
        </p:spPr>
      </p:pic>
      <p:pic>
        <p:nvPicPr>
          <p:cNvPr id="17" name="Image 15" descr="preencoded.png"/>
          <p:cNvPicPr>
            <a:picLocks noChangeAspect="1"/>
          </p:cNvPicPr>
          <p:nvPr/>
        </p:nvPicPr>
        <p:blipFill>
          <a:blip r:embed="rId14"/>
          <a:stretch>
            <a:fillRect/>
          </a:stretch>
        </p:blipFill>
        <p:spPr>
          <a:xfrm>
            <a:off x="4295059" y="4110038"/>
            <a:ext cx="626864" cy="278606"/>
          </a:xfrm>
          <a:prstGeom prst="rect">
            <a:avLst/>
          </a:prstGeom>
        </p:spPr>
      </p:pic>
      <p:pic>
        <p:nvPicPr>
          <p:cNvPr id="18" name="Image 16" descr="preencoded.png"/>
          <p:cNvPicPr>
            <a:picLocks noChangeAspect="1"/>
          </p:cNvPicPr>
          <p:nvPr/>
        </p:nvPicPr>
        <p:blipFill>
          <a:blip r:embed="rId17"/>
          <a:stretch>
            <a:fillRect/>
          </a:stretch>
        </p:blipFill>
        <p:spPr>
          <a:xfrm>
            <a:off x="4356971" y="4187428"/>
            <a:ext cx="92869" cy="123825"/>
          </a:xfrm>
          <a:prstGeom prst="rect">
            <a:avLst/>
          </a:prstGeom>
        </p:spPr>
      </p:pic>
      <p:pic>
        <p:nvPicPr>
          <p:cNvPr id="19" name="Image 17" descr="preencoded.png"/>
          <p:cNvPicPr>
            <a:picLocks noChangeAspect="1"/>
          </p:cNvPicPr>
          <p:nvPr/>
        </p:nvPicPr>
        <p:blipFill>
          <a:blip r:embed="rId14"/>
          <a:stretch>
            <a:fillRect/>
          </a:stretch>
        </p:blipFill>
        <p:spPr>
          <a:xfrm>
            <a:off x="4983836" y="4110038"/>
            <a:ext cx="626864" cy="278606"/>
          </a:xfrm>
          <a:prstGeom prst="rect">
            <a:avLst/>
          </a:prstGeom>
        </p:spPr>
      </p:pic>
      <p:pic>
        <p:nvPicPr>
          <p:cNvPr id="20" name="Image 18" descr="preencoded.png"/>
          <p:cNvPicPr>
            <a:picLocks noChangeAspect="1"/>
          </p:cNvPicPr>
          <p:nvPr/>
        </p:nvPicPr>
        <p:blipFill>
          <a:blip r:embed="rId18"/>
          <a:stretch>
            <a:fillRect/>
          </a:stretch>
        </p:blipFill>
        <p:spPr>
          <a:xfrm>
            <a:off x="5045748" y="4187428"/>
            <a:ext cx="139303" cy="123825"/>
          </a:xfrm>
          <a:prstGeom prst="rect">
            <a:avLst/>
          </a:prstGeom>
        </p:spPr>
      </p:pic>
      <p:pic>
        <p:nvPicPr>
          <p:cNvPr id="21" name="Image 19" descr="preencoded.png"/>
          <p:cNvPicPr>
            <a:picLocks noChangeAspect="1"/>
          </p:cNvPicPr>
          <p:nvPr/>
        </p:nvPicPr>
        <p:blipFill>
          <a:blip r:embed="rId19"/>
          <a:stretch>
            <a:fillRect/>
          </a:stretch>
        </p:blipFill>
        <p:spPr>
          <a:xfrm>
            <a:off x="4724577" y="4481512"/>
            <a:ext cx="131564" cy="185738"/>
          </a:xfrm>
          <a:prstGeom prst="rect">
            <a:avLst/>
          </a:prstGeom>
        </p:spPr>
      </p:pic>
      <p:pic>
        <p:nvPicPr>
          <p:cNvPr id="22" name="Image 20" descr="preencoded.png"/>
          <p:cNvPicPr>
            <a:picLocks noChangeAspect="1"/>
          </p:cNvPicPr>
          <p:nvPr/>
        </p:nvPicPr>
        <p:blipFill>
          <a:blip r:embed="rId20"/>
          <a:stretch>
            <a:fillRect/>
          </a:stretch>
        </p:blipFill>
        <p:spPr>
          <a:xfrm>
            <a:off x="4759402" y="4512469"/>
            <a:ext cx="61913" cy="123825"/>
          </a:xfrm>
          <a:prstGeom prst="rect">
            <a:avLst/>
          </a:prstGeom>
        </p:spPr>
      </p:pic>
      <p:pic>
        <p:nvPicPr>
          <p:cNvPr id="23" name="Image 21" descr="preencoded.png"/>
          <p:cNvPicPr>
            <a:picLocks noChangeAspect="1"/>
          </p:cNvPicPr>
          <p:nvPr/>
        </p:nvPicPr>
        <p:blipFill>
          <a:blip r:embed="rId21"/>
          <a:stretch>
            <a:fillRect/>
          </a:stretch>
        </p:blipFill>
        <p:spPr>
          <a:xfrm>
            <a:off x="4887098" y="4481512"/>
            <a:ext cx="131564" cy="185738"/>
          </a:xfrm>
          <a:prstGeom prst="rect">
            <a:avLst/>
          </a:prstGeom>
        </p:spPr>
      </p:pic>
      <p:pic>
        <p:nvPicPr>
          <p:cNvPr id="24" name="Image 22" descr="preencoded.png"/>
          <p:cNvPicPr>
            <a:picLocks noChangeAspect="1"/>
          </p:cNvPicPr>
          <p:nvPr/>
        </p:nvPicPr>
        <p:blipFill>
          <a:blip r:embed="rId22"/>
          <a:stretch>
            <a:fillRect/>
          </a:stretch>
        </p:blipFill>
        <p:spPr>
          <a:xfrm>
            <a:off x="4918054" y="4512469"/>
            <a:ext cx="69652" cy="123825"/>
          </a:xfrm>
          <a:prstGeom prst="rect">
            <a:avLst/>
          </a:prstGeom>
        </p:spPr>
      </p:pic>
      <p:pic>
        <p:nvPicPr>
          <p:cNvPr id="25" name="Image 23" descr="preencoded.png"/>
          <p:cNvPicPr>
            <a:picLocks noChangeAspect="1"/>
          </p:cNvPicPr>
          <p:nvPr/>
        </p:nvPicPr>
        <p:blipFill>
          <a:blip r:embed="rId19"/>
          <a:stretch>
            <a:fillRect/>
          </a:stretch>
        </p:blipFill>
        <p:spPr>
          <a:xfrm>
            <a:off x="5049618" y="4481512"/>
            <a:ext cx="131564" cy="185738"/>
          </a:xfrm>
          <a:prstGeom prst="rect">
            <a:avLst/>
          </a:prstGeom>
        </p:spPr>
      </p:pic>
      <p:pic>
        <p:nvPicPr>
          <p:cNvPr id="26" name="Image 24" descr="preencoded.png"/>
          <p:cNvPicPr>
            <a:picLocks noChangeAspect="1"/>
          </p:cNvPicPr>
          <p:nvPr/>
        </p:nvPicPr>
        <p:blipFill>
          <a:blip r:embed="rId23"/>
          <a:stretch>
            <a:fillRect/>
          </a:stretch>
        </p:blipFill>
        <p:spPr>
          <a:xfrm>
            <a:off x="5080574" y="4512469"/>
            <a:ext cx="69652" cy="123825"/>
          </a:xfrm>
          <a:prstGeom prst="rect">
            <a:avLst/>
          </a:prstGeom>
        </p:spPr>
      </p:pic>
      <p:pic>
        <p:nvPicPr>
          <p:cNvPr id="27" name="Image 25" descr="preencoded.png"/>
          <p:cNvPicPr>
            <a:picLocks noChangeAspect="1"/>
          </p:cNvPicPr>
          <p:nvPr/>
        </p:nvPicPr>
        <p:blipFill>
          <a:blip r:embed="rId24"/>
          <a:stretch>
            <a:fillRect/>
          </a:stretch>
        </p:blipFill>
        <p:spPr>
          <a:xfrm>
            <a:off x="6665872" y="1602581"/>
            <a:ext cx="2930445" cy="3250406"/>
          </a:xfrm>
          <a:prstGeom prst="rect">
            <a:avLst/>
          </a:prstGeom>
        </p:spPr>
      </p:pic>
      <p:pic>
        <p:nvPicPr>
          <p:cNvPr id="28" name="Image 26" descr="preencoded.png"/>
          <p:cNvPicPr>
            <a:picLocks noChangeAspect="1"/>
          </p:cNvPicPr>
          <p:nvPr/>
        </p:nvPicPr>
        <p:blipFill>
          <a:blip r:embed="rId25"/>
          <a:stretch>
            <a:fillRect/>
          </a:stretch>
        </p:blipFill>
        <p:spPr>
          <a:xfrm>
            <a:off x="7898923" y="1788319"/>
            <a:ext cx="464344" cy="464344"/>
          </a:xfrm>
          <a:prstGeom prst="rect">
            <a:avLst/>
          </a:prstGeom>
        </p:spPr>
      </p:pic>
      <p:pic>
        <p:nvPicPr>
          <p:cNvPr id="29" name="Image 27" descr="preencoded.png"/>
          <p:cNvPicPr>
            <a:picLocks noChangeAspect="1"/>
          </p:cNvPicPr>
          <p:nvPr/>
        </p:nvPicPr>
        <p:blipFill>
          <a:blip r:embed="rId26"/>
          <a:stretch>
            <a:fillRect/>
          </a:stretch>
        </p:blipFill>
        <p:spPr>
          <a:xfrm>
            <a:off x="8038226" y="1896666"/>
            <a:ext cx="185738" cy="247650"/>
          </a:xfrm>
          <a:prstGeom prst="rect">
            <a:avLst/>
          </a:prstGeom>
        </p:spPr>
      </p:pic>
      <p:pic>
        <p:nvPicPr>
          <p:cNvPr id="30" name="Image 28" descr="preencoded.png"/>
          <p:cNvPicPr>
            <a:picLocks noChangeAspect="1"/>
          </p:cNvPicPr>
          <p:nvPr/>
        </p:nvPicPr>
        <p:blipFill>
          <a:blip r:embed="rId27"/>
          <a:stretch>
            <a:fillRect/>
          </a:stretch>
        </p:blipFill>
        <p:spPr>
          <a:xfrm>
            <a:off x="7562274" y="4110037"/>
            <a:ext cx="1137642" cy="557213"/>
          </a:xfrm>
          <a:prstGeom prst="rect">
            <a:avLst/>
          </a:prstGeom>
        </p:spPr>
      </p:pic>
      <p:pic>
        <p:nvPicPr>
          <p:cNvPr id="31" name="Image 29" descr="preencoded.png"/>
          <p:cNvPicPr>
            <a:picLocks noChangeAspect="1"/>
          </p:cNvPicPr>
          <p:nvPr/>
        </p:nvPicPr>
        <p:blipFill>
          <a:blip r:embed="rId28"/>
          <a:stretch>
            <a:fillRect/>
          </a:stretch>
        </p:blipFill>
        <p:spPr>
          <a:xfrm>
            <a:off x="7655142" y="4218384"/>
            <a:ext cx="154781" cy="123825"/>
          </a:xfrm>
          <a:prstGeom prst="rect">
            <a:avLst/>
          </a:prstGeom>
        </p:spPr>
      </p:pic>
      <p:pic>
        <p:nvPicPr>
          <p:cNvPr id="32" name="Image 30" descr="preencoded.png"/>
          <p:cNvPicPr>
            <a:picLocks noChangeAspect="1"/>
          </p:cNvPicPr>
          <p:nvPr/>
        </p:nvPicPr>
        <p:blipFill>
          <a:blip r:embed="rId29"/>
          <a:stretch>
            <a:fillRect/>
          </a:stretch>
        </p:blipFill>
        <p:spPr>
          <a:xfrm>
            <a:off x="7655142" y="4435078"/>
            <a:ext cx="123825" cy="123825"/>
          </a:xfrm>
          <a:prstGeom prst="rect">
            <a:avLst/>
          </a:prstGeom>
        </p:spPr>
      </p:pic>
      <p:pic>
        <p:nvPicPr>
          <p:cNvPr id="33" name="Image 31" descr="preencoded.png"/>
          <p:cNvPicPr>
            <a:picLocks noChangeAspect="1"/>
          </p:cNvPicPr>
          <p:nvPr/>
        </p:nvPicPr>
        <p:blipFill>
          <a:blip r:embed="rId30"/>
          <a:stretch>
            <a:fillRect/>
          </a:stretch>
        </p:blipFill>
        <p:spPr>
          <a:xfrm>
            <a:off x="2631281" y="3216177"/>
            <a:ext cx="2321719" cy="23217"/>
          </a:xfrm>
          <a:prstGeom prst="rect">
            <a:avLst/>
          </a:prstGeom>
        </p:spPr>
      </p:pic>
      <p:pic>
        <p:nvPicPr>
          <p:cNvPr id="34" name="Image 32" descr="preencoded.png"/>
          <p:cNvPicPr>
            <a:picLocks noChangeAspect="1"/>
          </p:cNvPicPr>
          <p:nvPr/>
        </p:nvPicPr>
        <p:blipFill>
          <a:blip r:embed="rId31"/>
          <a:stretch>
            <a:fillRect/>
          </a:stretch>
        </p:blipFill>
        <p:spPr>
          <a:xfrm>
            <a:off x="4953000" y="3216177"/>
            <a:ext cx="2321719" cy="23217"/>
          </a:xfrm>
          <a:prstGeom prst="rect">
            <a:avLst/>
          </a:prstGeom>
        </p:spPr>
      </p:pic>
      <p:pic>
        <p:nvPicPr>
          <p:cNvPr id="35" name="Image 33" descr="preencoded.png"/>
          <p:cNvPicPr>
            <a:picLocks noChangeAspect="1"/>
          </p:cNvPicPr>
          <p:nvPr/>
        </p:nvPicPr>
        <p:blipFill>
          <a:blip r:embed="rId32"/>
          <a:stretch>
            <a:fillRect/>
          </a:stretch>
        </p:blipFill>
        <p:spPr>
          <a:xfrm>
            <a:off x="309563" y="5100637"/>
            <a:ext cx="9286875" cy="433388"/>
          </a:xfrm>
          <a:prstGeom prst="rect">
            <a:avLst/>
          </a:prstGeom>
        </p:spPr>
      </p:pic>
      <p:pic>
        <p:nvPicPr>
          <p:cNvPr id="36" name="Image 34" descr="preencoded.png"/>
          <p:cNvPicPr>
            <a:picLocks noChangeAspect="1"/>
          </p:cNvPicPr>
          <p:nvPr/>
        </p:nvPicPr>
        <p:blipFill>
          <a:blip r:embed="rId33"/>
          <a:stretch>
            <a:fillRect/>
          </a:stretch>
        </p:blipFill>
        <p:spPr>
          <a:xfrm>
            <a:off x="433387" y="5263158"/>
            <a:ext cx="92869" cy="123825"/>
          </a:xfrm>
          <a:prstGeom prst="rect">
            <a:avLst/>
          </a:prstGeom>
        </p:spPr>
      </p:pic>
      <p:sp>
        <p:nvSpPr>
          <p:cNvPr id="37"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err="1">
                <a:solidFill>
                  <a:srgbClr val="1F2937"/>
                </a:solidFill>
                <a:latin typeface="Noto Serif KR" pitchFamily="34" charset="0"/>
                <a:ea typeface="Noto Serif KR" pitchFamily="34" charset="-122"/>
                <a:cs typeface="Noto Serif KR" pitchFamily="34" charset="-120"/>
              </a:rPr>
              <a:t>스마트시티의</a:t>
            </a:r>
            <a:r>
              <a:rPr lang="en-US" sz="1971" b="1" dirty="0">
                <a:solidFill>
                  <a:srgbClr val="1F2937"/>
                </a:solidFill>
                <a:latin typeface="Noto Serif KR" pitchFamily="34" charset="0"/>
                <a:ea typeface="Noto Serif KR" pitchFamily="34" charset="-122"/>
                <a:cs typeface="Noto Serif KR" pitchFamily="34" charset="-120"/>
              </a:rPr>
              <a:t> 정의</a:t>
            </a:r>
            <a:endParaRPr lang="en-US" sz="1971" dirty="0"/>
          </a:p>
        </p:txBody>
      </p:sp>
      <p:sp>
        <p:nvSpPr>
          <p:cNvPr id="38" name="Text 1"/>
          <p:cNvSpPr/>
          <p:nvPr/>
        </p:nvSpPr>
        <p:spPr>
          <a:xfrm>
            <a:off x="1212928" y="2345531"/>
            <a:ext cx="1123712" cy="218008"/>
          </a:xfrm>
          <a:prstGeom prst="rect">
            <a:avLst/>
          </a:prstGeom>
          <a:noFill/>
          <a:ln/>
        </p:spPr>
        <p:txBody>
          <a:bodyPr wrap="square" lIns="0" tIns="0" rIns="0" bIns="0" rtlCol="0" anchor="t">
            <a:spAutoFit/>
          </a:bodyPr>
          <a:lstStyle/>
          <a:p>
            <a:pPr algn="ctr">
              <a:lnSpc>
                <a:spcPts val="1706"/>
              </a:lnSpc>
            </a:pPr>
            <a:r>
              <a:rPr lang="en-US" sz="1121" b="1" dirty="0">
                <a:solidFill>
                  <a:srgbClr val="000000"/>
                </a:solidFill>
                <a:latin typeface="Noto Sans KR" pitchFamily="34" charset="0"/>
                <a:ea typeface="Noto Sans KR" pitchFamily="34" charset="-122"/>
                <a:cs typeface="Noto Sans KR" pitchFamily="34" charset="-120"/>
              </a:rPr>
              <a:t>스마트시티 개념</a:t>
            </a:r>
            <a:endParaRPr lang="en-US" sz="1121" dirty="0"/>
          </a:p>
        </p:txBody>
      </p:sp>
      <p:sp>
        <p:nvSpPr>
          <p:cNvPr id="39" name="Text 2"/>
          <p:cNvSpPr/>
          <p:nvPr/>
        </p:nvSpPr>
        <p:spPr>
          <a:xfrm>
            <a:off x="495300" y="2655094"/>
            <a:ext cx="2558970" cy="384721"/>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"기술, 인적 자원 및 거버넌스를 이용해 지속가능성, 효율성 및 사회적 포용성을 향상시키는 도시 모델"</a:t>
            </a:r>
            <a:endParaRPr lang="en-US" sz="910" dirty="0"/>
          </a:p>
        </p:txBody>
      </p:sp>
      <p:sp>
        <p:nvSpPr>
          <p:cNvPr id="40" name="Text 3"/>
          <p:cNvSpPr/>
          <p:nvPr/>
        </p:nvSpPr>
        <p:spPr>
          <a:xfrm>
            <a:off x="1140182" y="4017169"/>
            <a:ext cx="1617464"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지속 가능한 도시 개발</a:t>
            </a:r>
            <a:endParaRPr lang="en-US" sz="910" dirty="0"/>
          </a:p>
        </p:txBody>
      </p:sp>
      <p:sp>
        <p:nvSpPr>
          <p:cNvPr id="41" name="Text 4"/>
          <p:cNvSpPr/>
          <p:nvPr/>
        </p:nvSpPr>
        <p:spPr>
          <a:xfrm>
            <a:off x="1140182" y="4202906"/>
            <a:ext cx="1617464"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효율적인 도시 운영</a:t>
            </a:r>
            <a:endParaRPr lang="en-US" sz="910" dirty="0"/>
          </a:p>
        </p:txBody>
      </p:sp>
      <p:sp>
        <p:nvSpPr>
          <p:cNvPr id="42" name="Text 5"/>
          <p:cNvSpPr/>
          <p:nvPr/>
        </p:nvSpPr>
        <p:spPr>
          <a:xfrm>
            <a:off x="1140182" y="4388644"/>
            <a:ext cx="1617464"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사회적 포용성 증진</a:t>
            </a:r>
            <a:endParaRPr lang="en-US" sz="910" dirty="0"/>
          </a:p>
        </p:txBody>
      </p:sp>
      <p:sp>
        <p:nvSpPr>
          <p:cNvPr id="43" name="Text 6"/>
          <p:cNvSpPr/>
          <p:nvPr/>
        </p:nvSpPr>
        <p:spPr>
          <a:xfrm>
            <a:off x="4365485" y="2345531"/>
            <a:ext cx="1174790" cy="218008"/>
          </a:xfrm>
          <a:prstGeom prst="rect">
            <a:avLst/>
          </a:prstGeom>
          <a:noFill/>
          <a:ln/>
        </p:spPr>
        <p:txBody>
          <a:bodyPr wrap="square" lIns="0" tIns="0" rIns="0" bIns="0" rtlCol="0" anchor="t">
            <a:spAutoFit/>
          </a:bodyPr>
          <a:lstStyle/>
          <a:p>
            <a:pPr algn="ctr">
              <a:lnSpc>
                <a:spcPts val="1706"/>
              </a:lnSpc>
            </a:pPr>
            <a:r>
              <a:rPr lang="en-US" sz="1121" b="1" dirty="0">
                <a:solidFill>
                  <a:srgbClr val="000000"/>
                </a:solidFill>
                <a:latin typeface="Noto Sans KR" pitchFamily="34" charset="0"/>
                <a:ea typeface="Noto Sans KR" pitchFamily="34" charset="-122"/>
                <a:cs typeface="Noto Sans KR" pitchFamily="34" charset="-120"/>
              </a:rPr>
              <a:t>데이터 활용 방식</a:t>
            </a:r>
            <a:endParaRPr lang="en-US" sz="1121" dirty="0"/>
          </a:p>
        </p:txBody>
      </p:sp>
      <p:sp>
        <p:nvSpPr>
          <p:cNvPr id="44" name="Text 7"/>
          <p:cNvSpPr/>
          <p:nvPr/>
        </p:nvSpPr>
        <p:spPr>
          <a:xfrm>
            <a:off x="3673394" y="2655094"/>
            <a:ext cx="2559091" cy="384721"/>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다양한 소스로부터의 데이터를 수집하고 특정 도시 서비스에 적용</a:t>
            </a:r>
            <a:endParaRPr lang="en-US" sz="910" dirty="0"/>
          </a:p>
        </p:txBody>
      </p:sp>
      <p:sp>
        <p:nvSpPr>
          <p:cNvPr id="45" name="Text 8"/>
          <p:cNvSpPr/>
          <p:nvPr/>
        </p:nvSpPr>
        <p:spPr>
          <a:xfrm>
            <a:off x="4573665" y="3831431"/>
            <a:ext cx="221337"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시민</a:t>
            </a:r>
            <a:endParaRPr lang="en-US" sz="796" dirty="0"/>
          </a:p>
        </p:txBody>
      </p:sp>
      <p:sp>
        <p:nvSpPr>
          <p:cNvPr id="46" name="Text 9"/>
          <p:cNvSpPr/>
          <p:nvPr/>
        </p:nvSpPr>
        <p:spPr>
          <a:xfrm>
            <a:off x="5231486" y="3831431"/>
            <a:ext cx="221337"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장치</a:t>
            </a:r>
            <a:endParaRPr lang="en-US" sz="796" dirty="0"/>
          </a:p>
        </p:txBody>
      </p:sp>
      <p:sp>
        <p:nvSpPr>
          <p:cNvPr id="47" name="Text 10"/>
          <p:cNvSpPr/>
          <p:nvPr/>
        </p:nvSpPr>
        <p:spPr>
          <a:xfrm>
            <a:off x="4511753" y="4171950"/>
            <a:ext cx="221337"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건물</a:t>
            </a:r>
            <a:endParaRPr lang="en-US" sz="796" dirty="0"/>
          </a:p>
        </p:txBody>
      </p:sp>
      <p:sp>
        <p:nvSpPr>
          <p:cNvPr id="48" name="Text 11"/>
          <p:cNvSpPr/>
          <p:nvPr/>
        </p:nvSpPr>
        <p:spPr>
          <a:xfrm>
            <a:off x="5246964" y="4171950"/>
            <a:ext cx="33200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카메라</a:t>
            </a:r>
            <a:endParaRPr lang="en-US" sz="796" dirty="0"/>
          </a:p>
        </p:txBody>
      </p:sp>
      <p:sp>
        <p:nvSpPr>
          <p:cNvPr id="49" name="Text 12"/>
          <p:cNvSpPr/>
          <p:nvPr/>
        </p:nvSpPr>
        <p:spPr>
          <a:xfrm>
            <a:off x="7356415" y="2345531"/>
            <a:ext cx="1549360" cy="218008"/>
          </a:xfrm>
          <a:prstGeom prst="rect">
            <a:avLst/>
          </a:prstGeom>
          <a:noFill/>
          <a:ln/>
        </p:spPr>
        <p:txBody>
          <a:bodyPr wrap="square" lIns="0" tIns="0" rIns="0" bIns="0" rtlCol="0" anchor="t">
            <a:spAutoFit/>
          </a:bodyPr>
          <a:lstStyle/>
          <a:p>
            <a:pPr algn="ctr">
              <a:lnSpc>
                <a:spcPts val="1706"/>
              </a:lnSpc>
            </a:pPr>
            <a:r>
              <a:rPr lang="en-US" sz="1121" b="1" dirty="0">
                <a:solidFill>
                  <a:srgbClr val="000000"/>
                </a:solidFill>
                <a:latin typeface="Noto Sans KR" pitchFamily="34" charset="0"/>
                <a:ea typeface="Noto Sans KR" pitchFamily="34" charset="-122"/>
                <a:cs typeface="Noto Sans KR" pitchFamily="34" charset="-120"/>
              </a:rPr>
              <a:t>AI </a:t>
            </a:r>
            <a:r>
              <a:rPr lang="en-US" sz="1121" b="1" dirty="0" err="1">
                <a:solidFill>
                  <a:srgbClr val="000000"/>
                </a:solidFill>
                <a:latin typeface="Noto Sans KR" pitchFamily="34" charset="0"/>
                <a:ea typeface="Noto Sans KR" pitchFamily="34" charset="-122"/>
                <a:cs typeface="Noto Sans KR" pitchFamily="34" charset="-120"/>
              </a:rPr>
              <a:t>기술의</a:t>
            </a:r>
            <a:r>
              <a:rPr lang="en-US" sz="1121" b="1" dirty="0">
                <a:solidFill>
                  <a:srgbClr val="000000"/>
                </a:solidFill>
                <a:latin typeface="Noto Sans KR" pitchFamily="34" charset="0"/>
                <a:ea typeface="Noto Sans KR" pitchFamily="34" charset="-122"/>
                <a:cs typeface="Noto Sans KR" pitchFamily="34" charset="-120"/>
              </a:rPr>
              <a:t> 중요성</a:t>
            </a:r>
            <a:endParaRPr lang="en-US" sz="1121" dirty="0"/>
          </a:p>
        </p:txBody>
      </p:sp>
      <p:sp>
        <p:nvSpPr>
          <p:cNvPr id="50" name="Text 13"/>
          <p:cNvSpPr/>
          <p:nvPr/>
        </p:nvSpPr>
        <p:spPr>
          <a:xfrm>
            <a:off x="6781789" y="2655094"/>
            <a:ext cx="2698612"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시민 신뢰 및 도시 지속 가능한 개발의 핵심 요소</a:t>
            </a:r>
            <a:endParaRPr lang="en-US" sz="910" dirty="0"/>
          </a:p>
        </p:txBody>
      </p:sp>
      <p:sp>
        <p:nvSpPr>
          <p:cNvPr id="51" name="Text 14"/>
          <p:cNvSpPr/>
          <p:nvPr/>
        </p:nvSpPr>
        <p:spPr>
          <a:xfrm>
            <a:off x="7871836" y="4202906"/>
            <a:ext cx="476726"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시민 신뢰</a:t>
            </a:r>
            <a:endParaRPr lang="en-US" sz="796" dirty="0"/>
          </a:p>
        </p:txBody>
      </p:sp>
      <p:sp>
        <p:nvSpPr>
          <p:cNvPr id="52" name="Text 15"/>
          <p:cNvSpPr/>
          <p:nvPr/>
        </p:nvSpPr>
        <p:spPr>
          <a:xfrm>
            <a:off x="7840880" y="4419600"/>
            <a:ext cx="842784"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도시 지속 가능성</a:t>
            </a:r>
            <a:endParaRPr lang="en-US" sz="796" dirty="0"/>
          </a:p>
        </p:txBody>
      </p:sp>
      <p:sp>
        <p:nvSpPr>
          <p:cNvPr id="53" name="Text 16"/>
          <p:cNvSpPr/>
          <p:nvPr/>
        </p:nvSpPr>
        <p:spPr>
          <a:xfrm>
            <a:off x="619125" y="5224462"/>
            <a:ext cx="7687210"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스마트시티에서 안전은 기본 전제이며, AI 안전 기술은 시민 신뢰를 구축하고 도시의 지속 가능한 개발을 가능하게 하는 핵심 요소입니다.</a:t>
            </a:r>
            <a:endParaRPr lang="en-US" sz="910" dirty="0"/>
          </a:p>
        </p:txBody>
      </p:sp>
      <p:sp>
        <p:nvSpPr>
          <p:cNvPr id="54" name="Text 17"/>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 / 36</a:t>
            </a:r>
            <a:endParaRPr lang="en-US" sz="91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05660-529E-AC8D-C889-4E1763A5B3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4C26F5A-FF7B-30E0-685D-EE97770E78FF}"/>
              </a:ext>
            </a:extLst>
          </p:cNvPr>
          <p:cNvPicPr>
            <a:picLocks noChangeAspect="1"/>
          </p:cNvPicPr>
          <p:nvPr/>
        </p:nvPicPr>
        <p:blipFill>
          <a:blip r:embed="rId3"/>
          <a:stretch>
            <a:fillRect/>
          </a:stretch>
        </p:blipFill>
        <p:spPr>
          <a:xfrm>
            <a:off x="6191250" y="642938"/>
            <a:ext cx="3714750" cy="5572125"/>
          </a:xfrm>
          <a:prstGeom prst="rect">
            <a:avLst/>
          </a:prstGeom>
        </p:spPr>
      </p:pic>
      <p:sp>
        <p:nvSpPr>
          <p:cNvPr id="3" name="Text 0">
            <a:extLst>
              <a:ext uri="{FF2B5EF4-FFF2-40B4-BE49-F238E27FC236}">
                <a16:creationId xmlns:a16="http://schemas.microsoft.com/office/drawing/2014/main" id="{8EEDD88C-7466-2C76-F045-3D88EC10D3C2}"/>
              </a:ext>
            </a:extLst>
          </p:cNvPr>
          <p:cNvSpPr/>
          <p:nvPr/>
        </p:nvSpPr>
        <p:spPr>
          <a:xfrm>
            <a:off x="567210" y="2291885"/>
            <a:ext cx="4988860" cy="476678"/>
          </a:xfrm>
          <a:prstGeom prst="rect">
            <a:avLst/>
          </a:prstGeom>
          <a:noFill/>
          <a:ln/>
        </p:spPr>
        <p:txBody>
          <a:bodyPr wrap="none" lIns="0" tIns="0" rIns="0" bIns="0" rtlCol="0" anchor="t"/>
          <a:lstStyle/>
          <a:p>
            <a:pPr fontAlgn="base"/>
            <a:r>
              <a:rPr lang="ko-KR" altLang="en-US" sz="2600" dirty="0"/>
              <a:t>스마트시티 구축 </a:t>
            </a:r>
            <a:r>
              <a:rPr lang="ko-KR" altLang="en-US" sz="2600"/>
              <a:t>프로젝트 기획</a:t>
            </a:r>
            <a:endParaRPr lang="en-US" altLang="ko-KR" sz="2600"/>
          </a:p>
          <a:p>
            <a:pPr fontAlgn="base"/>
            <a:r>
              <a:rPr lang="en-US" altLang="ko-KR" sz="2600"/>
              <a:t> </a:t>
            </a:r>
            <a:r>
              <a:rPr lang="ko-KR" altLang="en-US" sz="2600"/>
              <a:t>실습 </a:t>
            </a:r>
            <a:r>
              <a:rPr lang="ko-KR" altLang="en-US" sz="2600" dirty="0"/>
              <a:t>및 구현</a:t>
            </a:r>
          </a:p>
        </p:txBody>
      </p:sp>
      <p:sp>
        <p:nvSpPr>
          <p:cNvPr id="4" name="Text 1">
            <a:extLst>
              <a:ext uri="{FF2B5EF4-FFF2-40B4-BE49-F238E27FC236}">
                <a16:creationId xmlns:a16="http://schemas.microsoft.com/office/drawing/2014/main" id="{1D45AA62-2C7D-95AC-9CB4-734D4A6FB571}"/>
              </a:ext>
            </a:extLst>
          </p:cNvPr>
          <p:cNvSpPr/>
          <p:nvPr/>
        </p:nvSpPr>
        <p:spPr>
          <a:xfrm>
            <a:off x="567209" y="3529528"/>
            <a:ext cx="5056833" cy="518678"/>
          </a:xfrm>
          <a:prstGeom prst="rect">
            <a:avLst/>
          </a:prstGeom>
          <a:noFill/>
          <a:ln/>
        </p:spPr>
        <p:txBody>
          <a:bodyPr wrap="square" lIns="0" tIns="0" rIns="0" bIns="0" rtlCol="0" anchor="t"/>
          <a:lstStyle/>
          <a:p>
            <a:pPr fontAlgn="base"/>
            <a:r>
              <a:rPr lang="ko-KR" altLang="en-US" sz="1463" dirty="0"/>
              <a:t>스마트시티 구축 프로젝트 기획 실습 및 구현 </a:t>
            </a:r>
            <a:r>
              <a:rPr lang="en-US" altLang="ko-KR" sz="1463" dirty="0"/>
              <a:t>BM </a:t>
            </a:r>
            <a:r>
              <a:rPr lang="ko-KR" altLang="en-US" sz="1463" dirty="0"/>
              <a:t>모델 실습</a:t>
            </a:r>
          </a:p>
        </p:txBody>
      </p:sp>
    </p:spTree>
    <p:extLst>
      <p:ext uri="{BB962C8B-B14F-4D97-AF65-F5344CB8AC3E}">
        <p14:creationId xmlns:p14="http://schemas.microsoft.com/office/powerpoint/2010/main" val="198288492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46603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7739062" y="2314575"/>
            <a:ext cx="2166938" cy="2476500"/>
          </a:xfrm>
          <a:prstGeom prst="rect">
            <a:avLst/>
          </a:prstGeom>
        </p:spPr>
      </p:pic>
      <p:pic>
        <p:nvPicPr>
          <p:cNvPr id="6" name="Image 4" descr="preencoded.png"/>
          <p:cNvPicPr>
            <a:picLocks noChangeAspect="1"/>
          </p:cNvPicPr>
          <p:nvPr/>
        </p:nvPicPr>
        <p:blipFill>
          <a:blip r:embed="rId7"/>
          <a:stretch>
            <a:fillRect/>
          </a:stretch>
        </p:blipFill>
        <p:spPr>
          <a:xfrm>
            <a:off x="0" y="642937"/>
            <a:ext cx="9906000" cy="804863"/>
          </a:xfrm>
          <a:prstGeom prst="rect">
            <a:avLst/>
          </a:prstGeom>
        </p:spPr>
      </p:pic>
      <p:pic>
        <p:nvPicPr>
          <p:cNvPr id="7" name="Image 5" descr="preencoded.png"/>
          <p:cNvPicPr>
            <a:picLocks noChangeAspect="1"/>
          </p:cNvPicPr>
          <p:nvPr/>
        </p:nvPicPr>
        <p:blipFill>
          <a:blip r:embed="rId8"/>
          <a:stretch>
            <a:fillRect/>
          </a:stretch>
        </p:blipFill>
        <p:spPr>
          <a:xfrm>
            <a:off x="1871281" y="2097881"/>
            <a:ext cx="417909" cy="371475"/>
          </a:xfrm>
          <a:prstGeom prst="rect">
            <a:avLst/>
          </a:prstGeom>
        </p:spPr>
      </p:pic>
      <p:pic>
        <p:nvPicPr>
          <p:cNvPr id="8" name="Image 6" descr="preencoded.png"/>
          <p:cNvPicPr>
            <a:picLocks noChangeAspect="1"/>
          </p:cNvPicPr>
          <p:nvPr/>
        </p:nvPicPr>
        <p:blipFill>
          <a:blip r:embed="rId9"/>
          <a:stretch>
            <a:fillRect/>
          </a:stretch>
        </p:blipFill>
        <p:spPr>
          <a:xfrm>
            <a:off x="3330820" y="2097881"/>
            <a:ext cx="371475" cy="371475"/>
          </a:xfrm>
          <a:prstGeom prst="rect">
            <a:avLst/>
          </a:prstGeom>
        </p:spPr>
      </p:pic>
      <p:pic>
        <p:nvPicPr>
          <p:cNvPr id="9" name="Image 7" descr="preencoded.png"/>
          <p:cNvPicPr>
            <a:picLocks noChangeAspect="1"/>
          </p:cNvPicPr>
          <p:nvPr/>
        </p:nvPicPr>
        <p:blipFill>
          <a:blip r:embed="rId10"/>
          <a:stretch>
            <a:fillRect/>
          </a:stretch>
        </p:blipFill>
        <p:spPr>
          <a:xfrm>
            <a:off x="4720707" y="2097881"/>
            <a:ext cx="464344" cy="371475"/>
          </a:xfrm>
          <a:prstGeom prst="rect">
            <a:avLst/>
          </a:prstGeom>
        </p:spPr>
      </p:pic>
      <p:pic>
        <p:nvPicPr>
          <p:cNvPr id="10" name="Image 8" descr="preencoded.png"/>
          <p:cNvPicPr>
            <a:picLocks noChangeAspect="1"/>
          </p:cNvPicPr>
          <p:nvPr/>
        </p:nvPicPr>
        <p:blipFill>
          <a:blip r:embed="rId11"/>
          <a:stretch>
            <a:fillRect/>
          </a:stretch>
        </p:blipFill>
        <p:spPr>
          <a:xfrm>
            <a:off x="6157149" y="2097881"/>
            <a:ext cx="464344" cy="371475"/>
          </a:xfrm>
          <a:prstGeom prst="rect">
            <a:avLst/>
          </a:prstGeom>
        </p:spPr>
      </p:pic>
      <p:pic>
        <p:nvPicPr>
          <p:cNvPr id="11" name="Image 9" descr="preencoded.png"/>
          <p:cNvPicPr>
            <a:picLocks noChangeAspect="1"/>
          </p:cNvPicPr>
          <p:nvPr/>
        </p:nvPicPr>
        <p:blipFill>
          <a:blip r:embed="rId12"/>
          <a:stretch>
            <a:fillRect/>
          </a:stretch>
        </p:blipFill>
        <p:spPr>
          <a:xfrm>
            <a:off x="7639906" y="2097881"/>
            <a:ext cx="371475" cy="371475"/>
          </a:xfrm>
          <a:prstGeom prst="rect">
            <a:avLst/>
          </a:prstGeom>
        </p:spPr>
      </p:pic>
      <p:pic>
        <p:nvPicPr>
          <p:cNvPr id="12" name="Image 10" descr="preencoded.png"/>
          <p:cNvPicPr>
            <a:picLocks noChangeAspect="1"/>
          </p:cNvPicPr>
          <p:nvPr/>
        </p:nvPicPr>
        <p:blipFill>
          <a:blip r:embed="rId13"/>
          <a:stretch>
            <a:fillRect/>
          </a:stretch>
        </p:blipFill>
        <p:spPr>
          <a:xfrm>
            <a:off x="1894498" y="2933700"/>
            <a:ext cx="371475" cy="371475"/>
          </a:xfrm>
          <a:prstGeom prst="rect">
            <a:avLst/>
          </a:prstGeom>
        </p:spPr>
      </p:pic>
      <p:pic>
        <p:nvPicPr>
          <p:cNvPr id="13" name="Image 11" descr="preencoded.png"/>
          <p:cNvPicPr>
            <a:picLocks noChangeAspect="1"/>
          </p:cNvPicPr>
          <p:nvPr/>
        </p:nvPicPr>
        <p:blipFill>
          <a:blip r:embed="rId14"/>
          <a:stretch>
            <a:fillRect/>
          </a:stretch>
        </p:blipFill>
        <p:spPr>
          <a:xfrm>
            <a:off x="3330820" y="2933700"/>
            <a:ext cx="371475" cy="371475"/>
          </a:xfrm>
          <a:prstGeom prst="rect">
            <a:avLst/>
          </a:prstGeom>
        </p:spPr>
      </p:pic>
      <p:pic>
        <p:nvPicPr>
          <p:cNvPr id="14" name="Image 12" descr="preencoded.png"/>
          <p:cNvPicPr>
            <a:picLocks noChangeAspect="1"/>
          </p:cNvPicPr>
          <p:nvPr/>
        </p:nvPicPr>
        <p:blipFill>
          <a:blip r:embed="rId15"/>
          <a:stretch>
            <a:fillRect/>
          </a:stretch>
        </p:blipFill>
        <p:spPr>
          <a:xfrm>
            <a:off x="6157149" y="2933700"/>
            <a:ext cx="464344" cy="371475"/>
          </a:xfrm>
          <a:prstGeom prst="rect">
            <a:avLst/>
          </a:prstGeom>
        </p:spPr>
      </p:pic>
      <p:pic>
        <p:nvPicPr>
          <p:cNvPr id="15" name="Image 13" descr="preencoded.png"/>
          <p:cNvPicPr>
            <a:picLocks noChangeAspect="1"/>
          </p:cNvPicPr>
          <p:nvPr/>
        </p:nvPicPr>
        <p:blipFill>
          <a:blip r:embed="rId16"/>
          <a:stretch>
            <a:fillRect/>
          </a:stretch>
        </p:blipFill>
        <p:spPr>
          <a:xfrm>
            <a:off x="7663123" y="2933700"/>
            <a:ext cx="325041" cy="371475"/>
          </a:xfrm>
          <a:prstGeom prst="rect">
            <a:avLst/>
          </a:prstGeom>
        </p:spPr>
      </p:pic>
      <p:pic>
        <p:nvPicPr>
          <p:cNvPr id="16" name="Image 14" descr="preencoded.png"/>
          <p:cNvPicPr>
            <a:picLocks noChangeAspect="1"/>
          </p:cNvPicPr>
          <p:nvPr/>
        </p:nvPicPr>
        <p:blipFill>
          <a:blip r:embed="rId17"/>
          <a:stretch>
            <a:fillRect/>
          </a:stretch>
        </p:blipFill>
        <p:spPr>
          <a:xfrm>
            <a:off x="4581525" y="4419600"/>
            <a:ext cx="742950" cy="30956"/>
          </a:xfrm>
          <a:prstGeom prst="rect">
            <a:avLst/>
          </a:prstGeom>
        </p:spPr>
      </p:pic>
      <p:pic>
        <p:nvPicPr>
          <p:cNvPr id="17" name="Image 15" descr="preencoded.png"/>
          <p:cNvPicPr>
            <a:picLocks noChangeAspect="1"/>
          </p:cNvPicPr>
          <p:nvPr/>
        </p:nvPicPr>
        <p:blipFill>
          <a:blip r:embed="rId18"/>
          <a:stretch>
            <a:fillRect/>
          </a:stretch>
        </p:blipFill>
        <p:spPr>
          <a:xfrm>
            <a:off x="4090457" y="4698206"/>
            <a:ext cx="309563" cy="247650"/>
          </a:xfrm>
          <a:prstGeom prst="rect">
            <a:avLst/>
          </a:prstGeom>
        </p:spPr>
      </p:pic>
      <p:pic>
        <p:nvPicPr>
          <p:cNvPr id="18" name="Image 16" descr="preencoded.png"/>
          <p:cNvPicPr>
            <a:picLocks noChangeAspect="1"/>
          </p:cNvPicPr>
          <p:nvPr/>
        </p:nvPicPr>
        <p:blipFill>
          <a:blip r:embed="rId19"/>
          <a:stretch>
            <a:fillRect/>
          </a:stretch>
        </p:blipFill>
        <p:spPr>
          <a:xfrm>
            <a:off x="5178037" y="4698206"/>
            <a:ext cx="278606" cy="247650"/>
          </a:xfrm>
          <a:prstGeom prst="rect">
            <a:avLst/>
          </a:prstGeom>
        </p:spPr>
      </p:pic>
      <p:pic>
        <p:nvPicPr>
          <p:cNvPr id="19" name="Image 17" descr="preencoded.png"/>
          <p:cNvPicPr>
            <a:picLocks noChangeAspect="1"/>
          </p:cNvPicPr>
          <p:nvPr/>
        </p:nvPicPr>
        <p:blipFill>
          <a:blip r:embed="rId20"/>
          <a:stretch>
            <a:fillRect/>
          </a:stretch>
        </p:blipFill>
        <p:spPr>
          <a:xfrm>
            <a:off x="0" y="5812631"/>
            <a:ext cx="9906000" cy="402431"/>
          </a:xfrm>
          <a:prstGeom prst="rect">
            <a:avLst/>
          </a:prstGeom>
        </p:spPr>
      </p:pic>
      <p:pic>
        <p:nvPicPr>
          <p:cNvPr id="20" name="Image 18" descr="preencoded.png"/>
          <p:cNvPicPr>
            <a:picLocks noChangeAspect="1"/>
          </p:cNvPicPr>
          <p:nvPr/>
        </p:nvPicPr>
        <p:blipFill>
          <a:blip r:embed="rId21"/>
          <a:stretch>
            <a:fillRect/>
          </a:stretch>
        </p:blipFill>
        <p:spPr>
          <a:xfrm>
            <a:off x="8679721" y="5951934"/>
            <a:ext cx="108347" cy="123825"/>
          </a:xfrm>
          <a:prstGeom prst="rect">
            <a:avLst/>
          </a:prstGeom>
        </p:spPr>
      </p:pic>
      <p:sp>
        <p:nvSpPr>
          <p:cNvPr id="21" name="Text 0"/>
          <p:cNvSpPr/>
          <p:nvPr/>
        </p:nvSpPr>
        <p:spPr>
          <a:xfrm>
            <a:off x="371475" y="890587"/>
            <a:ext cx="9163050" cy="309563"/>
          </a:xfrm>
          <a:prstGeom prst="rect">
            <a:avLst/>
          </a:prstGeom>
          <a:noFill/>
          <a:ln/>
        </p:spPr>
        <p:txBody>
          <a:bodyPr wrap="square" lIns="0" tIns="0" rIns="0" bIns="0" rtlCol="0" anchor="t"/>
          <a:lstStyle/>
          <a:p>
            <a:pPr>
              <a:lnSpc>
                <a:spcPts val="2438"/>
              </a:lnSpc>
            </a:pPr>
            <a:r>
              <a:rPr lang="en-US" sz="2194" b="1"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2194" dirty="0"/>
          </a:p>
        </p:txBody>
      </p:sp>
      <p:sp>
        <p:nvSpPr>
          <p:cNvPr id="22" name="Text 1"/>
          <p:cNvSpPr/>
          <p:nvPr/>
        </p:nvSpPr>
        <p:spPr>
          <a:xfrm>
            <a:off x="1666558" y="2531269"/>
            <a:ext cx="992825" cy="154781"/>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브릭스 앤 클릭스</a:t>
            </a:r>
            <a:endParaRPr lang="en-US" sz="853" dirty="0"/>
          </a:p>
        </p:txBody>
      </p:sp>
      <p:sp>
        <p:nvSpPr>
          <p:cNvPr id="23" name="Text 2"/>
          <p:cNvSpPr/>
          <p:nvPr/>
        </p:nvSpPr>
        <p:spPr>
          <a:xfrm>
            <a:off x="3228398" y="2531269"/>
            <a:ext cx="691437" cy="154781"/>
          </a:xfrm>
          <a:prstGeom prst="rect">
            <a:avLst/>
          </a:prstGeom>
          <a:noFill/>
          <a:ln/>
        </p:spPr>
        <p:txBody>
          <a:bodyPr wrap="square" lIns="0" tIns="0" rIns="0" bIns="0" rtlCol="0" anchor="t"/>
          <a:lstStyle/>
          <a:p>
            <a:pPr>
              <a:lnSpc>
                <a:spcPts val="1219"/>
              </a:lnSpc>
            </a:pPr>
            <a:r>
              <a:rPr lang="en-US" sz="853" dirty="0">
                <a:solidFill>
                  <a:srgbClr val="F97316"/>
                </a:solidFill>
                <a:latin typeface="ui-sans-serif" pitchFamily="34" charset="0"/>
                <a:ea typeface="ui-sans-serif" pitchFamily="34" charset="-122"/>
                <a:cs typeface="ui-sans-serif" pitchFamily="34" charset="-120"/>
              </a:rPr>
              <a:t>중개자 제거</a:t>
            </a:r>
            <a:endParaRPr lang="en-US" sz="853" dirty="0"/>
          </a:p>
        </p:txBody>
      </p:sp>
      <p:sp>
        <p:nvSpPr>
          <p:cNvPr id="24" name="Text 3"/>
          <p:cNvSpPr/>
          <p:nvPr/>
        </p:nvSpPr>
        <p:spPr>
          <a:xfrm>
            <a:off x="4719015" y="2531269"/>
            <a:ext cx="561420" cy="154781"/>
          </a:xfrm>
          <a:prstGeom prst="rect">
            <a:avLst/>
          </a:prstGeom>
          <a:noFill/>
          <a:ln/>
        </p:spPr>
        <p:txBody>
          <a:bodyPr wrap="square" lIns="0" tIns="0" rIns="0" bIns="0" rtlCol="0" anchor="t"/>
          <a:lstStyle/>
          <a:p>
            <a:pPr>
              <a:lnSpc>
                <a:spcPts val="1219"/>
              </a:lnSpc>
            </a:pPr>
            <a:r>
              <a:rPr lang="en-US" sz="853" dirty="0">
                <a:solidFill>
                  <a:srgbClr val="7E22CE"/>
                </a:solidFill>
                <a:latin typeface="ui-sans-serif" pitchFamily="34" charset="0"/>
                <a:ea typeface="ui-sans-serif" pitchFamily="34" charset="-122"/>
                <a:cs typeface="ui-sans-serif" pitchFamily="34" charset="-120"/>
              </a:rPr>
              <a:t>직접 판매</a:t>
            </a:r>
            <a:endParaRPr lang="en-US" sz="853" dirty="0"/>
          </a:p>
        </p:txBody>
      </p:sp>
      <p:sp>
        <p:nvSpPr>
          <p:cNvPr id="25" name="Text 4"/>
          <p:cNvSpPr/>
          <p:nvPr/>
        </p:nvSpPr>
        <p:spPr>
          <a:xfrm>
            <a:off x="6118454" y="2531269"/>
            <a:ext cx="650081" cy="154781"/>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프랜차이즈</a:t>
            </a:r>
            <a:endParaRPr lang="en-US" sz="853" dirty="0"/>
          </a:p>
        </p:txBody>
      </p:sp>
      <p:sp>
        <p:nvSpPr>
          <p:cNvPr id="26" name="Text 5"/>
          <p:cNvSpPr/>
          <p:nvPr/>
        </p:nvSpPr>
        <p:spPr>
          <a:xfrm>
            <a:off x="7608950" y="2531269"/>
            <a:ext cx="520065" cy="154781"/>
          </a:xfrm>
          <a:prstGeom prst="rect">
            <a:avLst/>
          </a:prstGeom>
          <a:noFill/>
          <a:ln/>
        </p:spPr>
        <p:txBody>
          <a:bodyPr wrap="square" lIns="0" tIns="0" rIns="0" bIns="0" rtlCol="0" anchor="t"/>
          <a:lstStyle/>
          <a:p>
            <a:pPr>
              <a:lnSpc>
                <a:spcPts val="1219"/>
              </a:lnSpc>
            </a:pPr>
            <a:r>
              <a:rPr lang="en-US" sz="853" dirty="0">
                <a:solidFill>
                  <a:srgbClr val="F97316"/>
                </a:solidFill>
                <a:latin typeface="ui-sans-serif" pitchFamily="34" charset="0"/>
                <a:ea typeface="ui-sans-serif" pitchFamily="34" charset="-122"/>
                <a:cs typeface="ui-sans-serif" pitchFamily="34" charset="-120"/>
              </a:rPr>
              <a:t>프리미엄</a:t>
            </a:r>
            <a:endParaRPr lang="en-US" sz="853" dirty="0"/>
          </a:p>
        </p:txBody>
      </p:sp>
      <p:sp>
        <p:nvSpPr>
          <p:cNvPr id="27" name="Text 6"/>
          <p:cNvSpPr/>
          <p:nvPr/>
        </p:nvSpPr>
        <p:spPr>
          <a:xfrm>
            <a:off x="1666558" y="3367088"/>
            <a:ext cx="992825" cy="154781"/>
          </a:xfrm>
          <a:prstGeom prst="rect">
            <a:avLst/>
          </a:prstGeom>
          <a:noFill/>
          <a:ln/>
        </p:spPr>
        <p:txBody>
          <a:bodyPr wrap="square" lIns="0" tIns="0" rIns="0" bIns="0" rtlCol="0" anchor="t"/>
          <a:lstStyle/>
          <a:p>
            <a:pPr>
              <a:lnSpc>
                <a:spcPts val="1219"/>
              </a:lnSpc>
            </a:pPr>
            <a:r>
              <a:rPr lang="en-US" sz="853" dirty="0">
                <a:solidFill>
                  <a:srgbClr val="7E22CE"/>
                </a:solidFill>
                <a:latin typeface="ui-sans-serif" pitchFamily="34" charset="0"/>
                <a:ea typeface="ui-sans-serif" pitchFamily="34" charset="-122"/>
                <a:cs typeface="ui-sans-serif" pitchFamily="34" charset="-120"/>
              </a:rPr>
              <a:t>가치 부가 재판매</a:t>
            </a:r>
            <a:endParaRPr lang="en-US" sz="853" dirty="0"/>
          </a:p>
        </p:txBody>
      </p:sp>
      <p:sp>
        <p:nvSpPr>
          <p:cNvPr id="28" name="Text 7"/>
          <p:cNvSpPr/>
          <p:nvPr/>
        </p:nvSpPr>
        <p:spPr>
          <a:xfrm>
            <a:off x="3354037" y="3367088"/>
            <a:ext cx="390049" cy="154781"/>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정액제</a:t>
            </a:r>
            <a:endParaRPr lang="en-US" sz="853" dirty="0"/>
          </a:p>
        </p:txBody>
      </p:sp>
      <p:sp>
        <p:nvSpPr>
          <p:cNvPr id="29" name="Text 8"/>
          <p:cNvSpPr/>
          <p:nvPr/>
        </p:nvSpPr>
        <p:spPr>
          <a:xfrm>
            <a:off x="4664841" y="2995613"/>
            <a:ext cx="691437" cy="154781"/>
          </a:xfrm>
          <a:prstGeom prst="rect">
            <a:avLst/>
          </a:prstGeom>
          <a:noFill/>
          <a:ln/>
        </p:spPr>
        <p:txBody>
          <a:bodyPr wrap="square" lIns="0" tIns="0" rIns="0" bIns="0" rtlCol="0" anchor="t"/>
          <a:lstStyle/>
          <a:p>
            <a:pPr>
              <a:lnSpc>
                <a:spcPts val="1219"/>
              </a:lnSpc>
            </a:pPr>
            <a:r>
              <a:rPr lang="en-US" sz="853" dirty="0">
                <a:solidFill>
                  <a:srgbClr val="F97316"/>
                </a:solidFill>
                <a:latin typeface="ui-sans-serif" pitchFamily="34" charset="0"/>
                <a:ea typeface="ui-sans-serif" pitchFamily="34" charset="-122"/>
                <a:cs typeface="ui-sans-serif" pitchFamily="34" charset="-120"/>
              </a:rPr>
              <a:t>밑천과 칼날</a:t>
            </a:r>
            <a:endParaRPr lang="en-US" sz="853" dirty="0"/>
          </a:p>
        </p:txBody>
      </p:sp>
      <p:sp>
        <p:nvSpPr>
          <p:cNvPr id="30" name="Text 9"/>
          <p:cNvSpPr/>
          <p:nvPr/>
        </p:nvSpPr>
        <p:spPr>
          <a:xfrm>
            <a:off x="6101163" y="3367088"/>
            <a:ext cx="691437" cy="154781"/>
          </a:xfrm>
          <a:prstGeom prst="rect">
            <a:avLst/>
          </a:prstGeom>
          <a:noFill/>
          <a:ln/>
        </p:spPr>
        <p:txBody>
          <a:bodyPr wrap="square" lIns="0" tIns="0" rIns="0" bIns="0" rtlCol="0" anchor="t"/>
          <a:lstStyle/>
          <a:p>
            <a:pPr>
              <a:lnSpc>
                <a:spcPts val="1219"/>
              </a:lnSpc>
            </a:pPr>
            <a:r>
              <a:rPr lang="en-US" sz="853" dirty="0">
                <a:solidFill>
                  <a:srgbClr val="7E22CE"/>
                </a:solidFill>
                <a:latin typeface="ui-sans-serif" pitchFamily="34" charset="0"/>
                <a:ea typeface="ui-sans-serif" pitchFamily="34" charset="-122"/>
                <a:cs typeface="ui-sans-serif" pitchFamily="34" charset="-120"/>
              </a:rPr>
              <a:t>플랫폼 기반</a:t>
            </a:r>
            <a:endParaRPr lang="en-US" sz="853" dirty="0"/>
          </a:p>
        </p:txBody>
      </p:sp>
      <p:sp>
        <p:nvSpPr>
          <p:cNvPr id="31" name="Text 10"/>
          <p:cNvSpPr/>
          <p:nvPr/>
        </p:nvSpPr>
        <p:spPr>
          <a:xfrm>
            <a:off x="7537605" y="3367088"/>
            <a:ext cx="691437" cy="154781"/>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데이터 기반</a:t>
            </a:r>
            <a:endParaRPr lang="en-US" sz="853" dirty="0"/>
          </a:p>
        </p:txBody>
      </p:sp>
      <p:sp>
        <p:nvSpPr>
          <p:cNvPr id="32" name="Text 11"/>
          <p:cNvSpPr/>
          <p:nvPr/>
        </p:nvSpPr>
        <p:spPr>
          <a:xfrm>
            <a:off x="3226657" y="3893344"/>
            <a:ext cx="3452686" cy="278606"/>
          </a:xfrm>
          <a:prstGeom prst="rect">
            <a:avLst/>
          </a:prstGeom>
          <a:noFill/>
          <a:ln/>
        </p:spPr>
        <p:txBody>
          <a:bodyPr wrap="square" lIns="0" tIns="0" rIns="0" bIns="0" rtlCol="0" anchor="t"/>
          <a:lstStyle/>
          <a:p>
            <a:pPr algn="ctr">
              <a:lnSpc>
                <a:spcPts val="2194"/>
              </a:lnSpc>
            </a:pPr>
            <a:r>
              <a:rPr lang="en-US" sz="1828" b="1" dirty="0">
                <a:solidFill>
                  <a:srgbClr val="374151"/>
                </a:solidFill>
                <a:latin typeface="ui-sans-serif" pitchFamily="34" charset="0"/>
                <a:ea typeface="ui-sans-serif" pitchFamily="34" charset="-122"/>
                <a:cs typeface="ui-sans-serif" pitchFamily="34" charset="-120"/>
              </a:rPr>
              <a:t>기업 가치 창출의 핵심 전략</a:t>
            </a:r>
            <a:endParaRPr lang="en-US" sz="1828" dirty="0"/>
          </a:p>
        </p:txBody>
      </p:sp>
      <p:sp>
        <p:nvSpPr>
          <p:cNvPr id="33" name="Text 12"/>
          <p:cNvSpPr/>
          <p:nvPr/>
        </p:nvSpPr>
        <p:spPr>
          <a:xfrm>
            <a:off x="4066636" y="5007769"/>
            <a:ext cx="428647"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AI 융합</a:t>
            </a:r>
            <a:endParaRPr lang="en-US" sz="853" dirty="0"/>
          </a:p>
        </p:txBody>
      </p:sp>
      <p:sp>
        <p:nvSpPr>
          <p:cNvPr id="34" name="Text 13"/>
          <p:cNvSpPr/>
          <p:nvPr/>
        </p:nvSpPr>
        <p:spPr>
          <a:xfrm>
            <a:off x="4795317" y="5007769"/>
            <a:ext cx="1252857"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비즈니스 모델 캔버스</a:t>
            </a:r>
            <a:endParaRPr lang="en-US" sz="853" dirty="0"/>
          </a:p>
        </p:txBody>
      </p:sp>
      <p:sp>
        <p:nvSpPr>
          <p:cNvPr id="35" name="Text 14"/>
          <p:cNvSpPr/>
          <p:nvPr/>
        </p:nvSpPr>
        <p:spPr>
          <a:xfrm>
            <a:off x="371475" y="5936456"/>
            <a:ext cx="755719"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2025-10-01</a:t>
            </a:r>
            <a:endParaRPr lang="en-US" sz="853" dirty="0"/>
          </a:p>
        </p:txBody>
      </p:sp>
      <p:sp>
        <p:nvSpPr>
          <p:cNvPr id="36" name="Text 15"/>
          <p:cNvSpPr/>
          <p:nvPr/>
        </p:nvSpPr>
        <p:spPr>
          <a:xfrm>
            <a:off x="8849981" y="5936456"/>
            <a:ext cx="82145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전략</a:t>
            </a:r>
            <a:endParaRPr lang="en-US" sz="853"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726906"/>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620816"/>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540669"/>
            <a:ext cx="4210050" cy="1795463"/>
          </a:xfrm>
          <a:prstGeom prst="rect">
            <a:avLst/>
          </a:prstGeom>
        </p:spPr>
      </p:pic>
      <p:pic>
        <p:nvPicPr>
          <p:cNvPr id="7" name="Image 5" descr="preencoded.png"/>
          <p:cNvPicPr>
            <a:picLocks noChangeAspect="1"/>
          </p:cNvPicPr>
          <p:nvPr/>
        </p:nvPicPr>
        <p:blipFill>
          <a:blip r:embed="rId8"/>
          <a:stretch>
            <a:fillRect/>
          </a:stretch>
        </p:blipFill>
        <p:spPr>
          <a:xfrm>
            <a:off x="681038" y="1757362"/>
            <a:ext cx="208955" cy="185738"/>
          </a:xfrm>
          <a:prstGeom prst="rect">
            <a:avLst/>
          </a:prstGeom>
        </p:spPr>
      </p:pic>
      <p:pic>
        <p:nvPicPr>
          <p:cNvPr id="8" name="Image 6" descr="preencoded.png"/>
          <p:cNvPicPr>
            <a:picLocks noChangeAspect="1"/>
          </p:cNvPicPr>
          <p:nvPr/>
        </p:nvPicPr>
        <p:blipFill>
          <a:blip r:embed="rId9"/>
          <a:stretch>
            <a:fillRect/>
          </a:stretch>
        </p:blipFill>
        <p:spPr>
          <a:xfrm>
            <a:off x="495300" y="3521869"/>
            <a:ext cx="4210050" cy="2043113"/>
          </a:xfrm>
          <a:prstGeom prst="rect">
            <a:avLst/>
          </a:prstGeom>
        </p:spPr>
      </p:pic>
      <p:pic>
        <p:nvPicPr>
          <p:cNvPr id="9" name="Image 7" descr="preencoded.png"/>
          <p:cNvPicPr>
            <a:picLocks noChangeAspect="1"/>
          </p:cNvPicPr>
          <p:nvPr/>
        </p:nvPicPr>
        <p:blipFill>
          <a:blip r:embed="rId10"/>
          <a:stretch>
            <a:fillRect/>
          </a:stretch>
        </p:blipFill>
        <p:spPr>
          <a:xfrm>
            <a:off x="681038" y="3738562"/>
            <a:ext cx="208955" cy="185738"/>
          </a:xfrm>
          <a:prstGeom prst="rect">
            <a:avLst/>
          </a:prstGeom>
        </p:spPr>
      </p:pic>
      <p:pic>
        <p:nvPicPr>
          <p:cNvPr id="10" name="Image 8" descr="preencoded.png"/>
          <p:cNvPicPr>
            <a:picLocks noChangeAspect="1"/>
          </p:cNvPicPr>
          <p:nvPr/>
        </p:nvPicPr>
        <p:blipFill>
          <a:blip r:embed="rId11"/>
          <a:stretch>
            <a:fillRect/>
          </a:stretch>
        </p:blipFill>
        <p:spPr>
          <a:xfrm>
            <a:off x="681038" y="4110038"/>
            <a:ext cx="123825" cy="123825"/>
          </a:xfrm>
          <a:prstGeom prst="rect">
            <a:avLst/>
          </a:prstGeom>
        </p:spPr>
      </p:pic>
      <p:pic>
        <p:nvPicPr>
          <p:cNvPr id="11" name="Image 9" descr="preencoded.png"/>
          <p:cNvPicPr>
            <a:picLocks noChangeAspect="1"/>
          </p:cNvPicPr>
          <p:nvPr/>
        </p:nvPicPr>
        <p:blipFill>
          <a:blip r:embed="rId11"/>
          <a:stretch>
            <a:fillRect/>
          </a:stretch>
        </p:blipFill>
        <p:spPr>
          <a:xfrm>
            <a:off x="681038" y="4574381"/>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681038" y="5038725"/>
            <a:ext cx="123825" cy="123825"/>
          </a:xfrm>
          <a:prstGeom prst="rect">
            <a:avLst/>
          </a:prstGeom>
        </p:spPr>
      </p:pic>
      <p:pic>
        <p:nvPicPr>
          <p:cNvPr id="13" name="Image 11" descr="preencoded.png"/>
          <p:cNvPicPr>
            <a:picLocks noChangeAspect="1"/>
          </p:cNvPicPr>
          <p:nvPr/>
        </p:nvPicPr>
        <p:blipFill>
          <a:blip r:embed="rId12"/>
          <a:stretch>
            <a:fillRect/>
          </a:stretch>
        </p:blipFill>
        <p:spPr>
          <a:xfrm>
            <a:off x="6144816" y="1540669"/>
            <a:ext cx="2321719" cy="2321719"/>
          </a:xfrm>
          <a:prstGeom prst="rect">
            <a:avLst/>
          </a:prstGeom>
        </p:spPr>
      </p:pic>
      <p:pic>
        <p:nvPicPr>
          <p:cNvPr id="14" name="Image 12" descr="preencoded.png"/>
          <p:cNvPicPr>
            <a:picLocks noChangeAspect="1"/>
          </p:cNvPicPr>
          <p:nvPr/>
        </p:nvPicPr>
        <p:blipFill>
          <a:blip r:embed="rId13"/>
          <a:stretch>
            <a:fillRect/>
          </a:stretch>
        </p:blipFill>
        <p:spPr>
          <a:xfrm>
            <a:off x="6918722" y="1695450"/>
            <a:ext cx="773906" cy="773906"/>
          </a:xfrm>
          <a:prstGeom prst="rect">
            <a:avLst/>
          </a:prstGeom>
        </p:spPr>
      </p:pic>
      <p:pic>
        <p:nvPicPr>
          <p:cNvPr id="15" name="Image 13" descr="preencoded.png"/>
          <p:cNvPicPr>
            <a:picLocks noChangeAspect="1"/>
          </p:cNvPicPr>
          <p:nvPr/>
        </p:nvPicPr>
        <p:blipFill>
          <a:blip r:embed="rId14"/>
          <a:stretch>
            <a:fillRect/>
          </a:stretch>
        </p:blipFill>
        <p:spPr>
          <a:xfrm>
            <a:off x="7181850" y="1865709"/>
            <a:ext cx="247650" cy="247650"/>
          </a:xfrm>
          <a:prstGeom prst="rect">
            <a:avLst/>
          </a:prstGeom>
        </p:spPr>
      </p:pic>
      <p:pic>
        <p:nvPicPr>
          <p:cNvPr id="16" name="Image 14" descr="preencoded.png"/>
          <p:cNvPicPr>
            <a:picLocks noChangeAspect="1"/>
          </p:cNvPicPr>
          <p:nvPr/>
        </p:nvPicPr>
        <p:blipFill>
          <a:blip r:embed="rId15"/>
          <a:stretch>
            <a:fillRect/>
          </a:stretch>
        </p:blipFill>
        <p:spPr>
          <a:xfrm>
            <a:off x="7537847" y="2314575"/>
            <a:ext cx="773906" cy="773906"/>
          </a:xfrm>
          <a:prstGeom prst="rect">
            <a:avLst/>
          </a:prstGeom>
        </p:spPr>
      </p:pic>
      <p:pic>
        <p:nvPicPr>
          <p:cNvPr id="17" name="Image 15" descr="preencoded.png"/>
          <p:cNvPicPr>
            <a:picLocks noChangeAspect="1"/>
          </p:cNvPicPr>
          <p:nvPr/>
        </p:nvPicPr>
        <p:blipFill>
          <a:blip r:embed="rId16"/>
          <a:stretch>
            <a:fillRect/>
          </a:stretch>
        </p:blipFill>
        <p:spPr>
          <a:xfrm>
            <a:off x="7770019" y="2484834"/>
            <a:ext cx="309563" cy="247650"/>
          </a:xfrm>
          <a:prstGeom prst="rect">
            <a:avLst/>
          </a:prstGeom>
        </p:spPr>
      </p:pic>
      <p:pic>
        <p:nvPicPr>
          <p:cNvPr id="18" name="Image 16" descr="preencoded.png"/>
          <p:cNvPicPr>
            <a:picLocks noChangeAspect="1"/>
          </p:cNvPicPr>
          <p:nvPr/>
        </p:nvPicPr>
        <p:blipFill>
          <a:blip r:embed="rId17"/>
          <a:stretch>
            <a:fillRect/>
          </a:stretch>
        </p:blipFill>
        <p:spPr>
          <a:xfrm>
            <a:off x="6918722" y="2933700"/>
            <a:ext cx="773906" cy="773906"/>
          </a:xfrm>
          <a:prstGeom prst="rect">
            <a:avLst/>
          </a:prstGeom>
        </p:spPr>
      </p:pic>
      <p:pic>
        <p:nvPicPr>
          <p:cNvPr id="19" name="Image 17" descr="preencoded.png"/>
          <p:cNvPicPr>
            <a:picLocks noChangeAspect="1"/>
          </p:cNvPicPr>
          <p:nvPr/>
        </p:nvPicPr>
        <p:blipFill>
          <a:blip r:embed="rId18"/>
          <a:stretch>
            <a:fillRect/>
          </a:stretch>
        </p:blipFill>
        <p:spPr>
          <a:xfrm>
            <a:off x="7181850" y="3103959"/>
            <a:ext cx="247650" cy="247650"/>
          </a:xfrm>
          <a:prstGeom prst="rect">
            <a:avLst/>
          </a:prstGeom>
        </p:spPr>
      </p:pic>
      <p:pic>
        <p:nvPicPr>
          <p:cNvPr id="20" name="Image 18" descr="preencoded.png"/>
          <p:cNvPicPr>
            <a:picLocks noChangeAspect="1"/>
          </p:cNvPicPr>
          <p:nvPr/>
        </p:nvPicPr>
        <p:blipFill>
          <a:blip r:embed="rId19"/>
          <a:stretch>
            <a:fillRect/>
          </a:stretch>
        </p:blipFill>
        <p:spPr>
          <a:xfrm>
            <a:off x="6299597" y="2314575"/>
            <a:ext cx="773906" cy="773906"/>
          </a:xfrm>
          <a:prstGeom prst="rect">
            <a:avLst/>
          </a:prstGeom>
        </p:spPr>
      </p:pic>
      <p:pic>
        <p:nvPicPr>
          <p:cNvPr id="21" name="Image 19" descr="preencoded.png"/>
          <p:cNvPicPr>
            <a:picLocks noChangeAspect="1"/>
          </p:cNvPicPr>
          <p:nvPr/>
        </p:nvPicPr>
        <p:blipFill>
          <a:blip r:embed="rId20"/>
          <a:stretch>
            <a:fillRect/>
          </a:stretch>
        </p:blipFill>
        <p:spPr>
          <a:xfrm>
            <a:off x="6562725" y="2484834"/>
            <a:ext cx="247650" cy="247650"/>
          </a:xfrm>
          <a:prstGeom prst="rect">
            <a:avLst/>
          </a:prstGeom>
        </p:spPr>
      </p:pic>
      <p:pic>
        <p:nvPicPr>
          <p:cNvPr id="22" name="Image 20" descr="preencoded.png"/>
          <p:cNvPicPr>
            <a:picLocks noChangeAspect="1"/>
          </p:cNvPicPr>
          <p:nvPr/>
        </p:nvPicPr>
        <p:blipFill>
          <a:blip r:embed="rId21"/>
          <a:stretch>
            <a:fillRect/>
          </a:stretch>
        </p:blipFill>
        <p:spPr>
          <a:xfrm>
            <a:off x="7042547" y="2388097"/>
            <a:ext cx="526256" cy="626864"/>
          </a:xfrm>
          <a:prstGeom prst="rect">
            <a:avLst/>
          </a:prstGeom>
        </p:spPr>
      </p:pic>
      <p:pic>
        <p:nvPicPr>
          <p:cNvPr id="23" name="Image 21" descr="preencoded.png"/>
          <p:cNvPicPr>
            <a:picLocks noChangeAspect="1"/>
          </p:cNvPicPr>
          <p:nvPr/>
        </p:nvPicPr>
        <p:blipFill>
          <a:blip r:embed="rId22"/>
          <a:stretch>
            <a:fillRect/>
          </a:stretch>
        </p:blipFill>
        <p:spPr>
          <a:xfrm>
            <a:off x="7166372" y="2511922"/>
            <a:ext cx="278606" cy="371475"/>
          </a:xfrm>
          <a:prstGeom prst="rect">
            <a:avLst/>
          </a:prstGeom>
        </p:spPr>
      </p:pic>
      <p:pic>
        <p:nvPicPr>
          <p:cNvPr id="24" name="Image 22" descr="preencoded.png"/>
          <p:cNvPicPr>
            <a:picLocks noChangeAspect="1"/>
          </p:cNvPicPr>
          <p:nvPr/>
        </p:nvPicPr>
        <p:blipFill>
          <a:blip r:embed="rId23"/>
          <a:stretch>
            <a:fillRect/>
          </a:stretch>
        </p:blipFill>
        <p:spPr>
          <a:xfrm>
            <a:off x="5200650" y="4048125"/>
            <a:ext cx="4210050" cy="1733550"/>
          </a:xfrm>
          <a:prstGeom prst="rect">
            <a:avLst/>
          </a:prstGeom>
        </p:spPr>
      </p:pic>
      <p:pic>
        <p:nvPicPr>
          <p:cNvPr id="25" name="Image 23" descr="preencoded.png"/>
          <p:cNvPicPr>
            <a:picLocks noChangeAspect="1"/>
          </p:cNvPicPr>
          <p:nvPr/>
        </p:nvPicPr>
        <p:blipFill>
          <a:blip r:embed="rId24"/>
          <a:stretch>
            <a:fillRect/>
          </a:stretch>
        </p:blipFill>
        <p:spPr>
          <a:xfrm>
            <a:off x="5355432" y="4233863"/>
            <a:ext cx="116086" cy="154781"/>
          </a:xfrm>
          <a:prstGeom prst="rect">
            <a:avLst/>
          </a:prstGeom>
        </p:spPr>
      </p:pic>
      <p:pic>
        <p:nvPicPr>
          <p:cNvPr id="26" name="Image 24" descr="preencoded.png"/>
          <p:cNvPicPr>
            <a:picLocks noChangeAspect="1"/>
          </p:cNvPicPr>
          <p:nvPr/>
        </p:nvPicPr>
        <p:blipFill>
          <a:blip r:embed="rId25"/>
          <a:stretch>
            <a:fillRect/>
          </a:stretch>
        </p:blipFill>
        <p:spPr>
          <a:xfrm>
            <a:off x="5355431" y="4512469"/>
            <a:ext cx="247650" cy="309563"/>
          </a:xfrm>
          <a:prstGeom prst="rect">
            <a:avLst/>
          </a:prstGeom>
        </p:spPr>
      </p:pic>
      <p:pic>
        <p:nvPicPr>
          <p:cNvPr id="27" name="Image 25" descr="preencoded.png"/>
          <p:cNvPicPr>
            <a:picLocks noChangeAspect="1"/>
          </p:cNvPicPr>
          <p:nvPr/>
        </p:nvPicPr>
        <p:blipFill>
          <a:blip r:embed="rId26"/>
          <a:stretch>
            <a:fillRect/>
          </a:stretch>
        </p:blipFill>
        <p:spPr>
          <a:xfrm>
            <a:off x="5417344" y="4597598"/>
            <a:ext cx="123825" cy="123825"/>
          </a:xfrm>
          <a:prstGeom prst="rect">
            <a:avLst/>
          </a:prstGeom>
        </p:spPr>
      </p:pic>
      <p:pic>
        <p:nvPicPr>
          <p:cNvPr id="28" name="Image 26" descr="preencoded.png"/>
          <p:cNvPicPr>
            <a:picLocks noChangeAspect="1"/>
          </p:cNvPicPr>
          <p:nvPr/>
        </p:nvPicPr>
        <p:blipFill>
          <a:blip r:embed="rId27"/>
          <a:stretch>
            <a:fillRect/>
          </a:stretch>
        </p:blipFill>
        <p:spPr>
          <a:xfrm>
            <a:off x="7367588" y="4512469"/>
            <a:ext cx="247650" cy="309563"/>
          </a:xfrm>
          <a:prstGeom prst="rect">
            <a:avLst/>
          </a:prstGeom>
        </p:spPr>
      </p:pic>
      <p:pic>
        <p:nvPicPr>
          <p:cNvPr id="29" name="Image 27" descr="preencoded.png"/>
          <p:cNvPicPr>
            <a:picLocks noChangeAspect="1"/>
          </p:cNvPicPr>
          <p:nvPr/>
        </p:nvPicPr>
        <p:blipFill>
          <a:blip r:embed="rId28"/>
          <a:stretch>
            <a:fillRect/>
          </a:stretch>
        </p:blipFill>
        <p:spPr>
          <a:xfrm>
            <a:off x="7429500" y="4597598"/>
            <a:ext cx="123825" cy="123825"/>
          </a:xfrm>
          <a:prstGeom prst="rect">
            <a:avLst/>
          </a:prstGeom>
        </p:spPr>
      </p:pic>
      <p:pic>
        <p:nvPicPr>
          <p:cNvPr id="30" name="Image 28" descr="preencoded.png"/>
          <p:cNvPicPr>
            <a:picLocks noChangeAspect="1"/>
          </p:cNvPicPr>
          <p:nvPr/>
        </p:nvPicPr>
        <p:blipFill>
          <a:blip r:embed="rId29"/>
          <a:stretch>
            <a:fillRect/>
          </a:stretch>
        </p:blipFill>
        <p:spPr>
          <a:xfrm>
            <a:off x="5355431" y="5131594"/>
            <a:ext cx="247650" cy="309563"/>
          </a:xfrm>
          <a:prstGeom prst="rect">
            <a:avLst/>
          </a:prstGeom>
        </p:spPr>
      </p:pic>
      <p:pic>
        <p:nvPicPr>
          <p:cNvPr id="31" name="Image 29" descr="preencoded.png"/>
          <p:cNvPicPr>
            <a:picLocks noChangeAspect="1"/>
          </p:cNvPicPr>
          <p:nvPr/>
        </p:nvPicPr>
        <p:blipFill>
          <a:blip r:embed="rId30"/>
          <a:stretch>
            <a:fillRect/>
          </a:stretch>
        </p:blipFill>
        <p:spPr>
          <a:xfrm>
            <a:off x="5417344" y="5216723"/>
            <a:ext cx="123825" cy="123825"/>
          </a:xfrm>
          <a:prstGeom prst="rect">
            <a:avLst/>
          </a:prstGeom>
        </p:spPr>
      </p:pic>
      <p:pic>
        <p:nvPicPr>
          <p:cNvPr id="32" name="Image 30" descr="preencoded.png"/>
          <p:cNvPicPr>
            <a:picLocks noChangeAspect="1"/>
          </p:cNvPicPr>
          <p:nvPr/>
        </p:nvPicPr>
        <p:blipFill>
          <a:blip r:embed="rId31"/>
          <a:stretch>
            <a:fillRect/>
          </a:stretch>
        </p:blipFill>
        <p:spPr>
          <a:xfrm>
            <a:off x="7367588" y="5131594"/>
            <a:ext cx="247650" cy="309563"/>
          </a:xfrm>
          <a:prstGeom prst="rect">
            <a:avLst/>
          </a:prstGeom>
        </p:spPr>
      </p:pic>
      <p:pic>
        <p:nvPicPr>
          <p:cNvPr id="33" name="Image 31" descr="preencoded.png"/>
          <p:cNvPicPr>
            <a:picLocks noChangeAspect="1"/>
          </p:cNvPicPr>
          <p:nvPr/>
        </p:nvPicPr>
        <p:blipFill>
          <a:blip r:embed="rId32"/>
          <a:stretch>
            <a:fillRect/>
          </a:stretch>
        </p:blipFill>
        <p:spPr>
          <a:xfrm>
            <a:off x="7429500" y="5216723"/>
            <a:ext cx="123825" cy="123825"/>
          </a:xfrm>
          <a:prstGeom prst="rect">
            <a:avLst/>
          </a:prstGeom>
        </p:spPr>
      </p:pic>
      <p:pic>
        <p:nvPicPr>
          <p:cNvPr id="34" name="Image 32" descr="preencoded.png"/>
          <p:cNvPicPr>
            <a:picLocks noChangeAspect="1"/>
          </p:cNvPicPr>
          <p:nvPr/>
        </p:nvPicPr>
        <p:blipFill>
          <a:blip r:embed="rId33"/>
          <a:stretch>
            <a:fillRect/>
          </a:stretch>
        </p:blipFill>
        <p:spPr>
          <a:xfrm>
            <a:off x="0" y="6029325"/>
            <a:ext cx="9906000" cy="340519"/>
          </a:xfrm>
          <a:prstGeom prst="rect">
            <a:avLst/>
          </a:prstGeom>
        </p:spPr>
      </p:pic>
      <p:sp>
        <p:nvSpPr>
          <p:cNvPr id="35"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비즈니스 모델 개요</a:t>
            </a:r>
            <a:endParaRPr lang="en-US" sz="1828" dirty="0"/>
          </a:p>
        </p:txBody>
      </p:sp>
      <p:sp>
        <p:nvSpPr>
          <p:cNvPr id="36" name="Text 1"/>
          <p:cNvSpPr/>
          <p:nvPr/>
        </p:nvSpPr>
        <p:spPr>
          <a:xfrm>
            <a:off x="982861" y="1726406"/>
            <a:ext cx="3838575"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정의</a:t>
            </a:r>
            <a:endParaRPr lang="en-US" sz="1463" dirty="0"/>
          </a:p>
        </p:txBody>
      </p:sp>
      <p:sp>
        <p:nvSpPr>
          <p:cNvPr id="37" name="Text 2"/>
          <p:cNvSpPr/>
          <p:nvPr/>
        </p:nvSpPr>
        <p:spPr>
          <a:xfrm>
            <a:off x="681038" y="2097881"/>
            <a:ext cx="3838575"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모델은 기업이 지속적인 성과를 창출하기 위해 '어떤 제품과 서비스를 제공할지, 어떤 고객에게 어떤 방식으로 전달하고 수익을 창출할지'에 대한 총체적인 설계도입니다.</a:t>
            </a:r>
            <a:endParaRPr lang="en-US" sz="975" dirty="0"/>
          </a:p>
        </p:txBody>
      </p:sp>
      <p:sp>
        <p:nvSpPr>
          <p:cNvPr id="38" name="Text 3"/>
          <p:cNvSpPr/>
          <p:nvPr/>
        </p:nvSpPr>
        <p:spPr>
          <a:xfrm>
            <a:off x="681038" y="2778919"/>
            <a:ext cx="3838575" cy="371475"/>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(위키피디아에 따르면, 이는 조직이 경제적, 사회적, 문화적 맥락에서 가치를 창출하고, 전달하며, 포착하는 방법을 설명하는 틀입니다.)</a:t>
            </a:r>
            <a:endParaRPr lang="en-US" sz="975" dirty="0"/>
          </a:p>
        </p:txBody>
      </p:sp>
      <p:sp>
        <p:nvSpPr>
          <p:cNvPr id="39" name="Text 4"/>
          <p:cNvSpPr/>
          <p:nvPr/>
        </p:nvSpPr>
        <p:spPr>
          <a:xfrm>
            <a:off x="982861" y="3707606"/>
            <a:ext cx="3838575"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비즈니스 모델의 역할</a:t>
            </a:r>
            <a:endParaRPr lang="en-US" sz="1463" dirty="0"/>
          </a:p>
        </p:txBody>
      </p:sp>
      <p:sp>
        <p:nvSpPr>
          <p:cNvPr id="40" name="Text 5"/>
          <p:cNvSpPr/>
          <p:nvPr/>
        </p:nvSpPr>
        <p:spPr>
          <a:xfrm>
            <a:off x="866775" y="4079081"/>
            <a:ext cx="36528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기업의 운영 방식과 수익 구조를 나타내는 비즈니스 전략의 핵심 부분</a:t>
            </a:r>
            <a:endParaRPr lang="en-US" sz="975" dirty="0"/>
          </a:p>
        </p:txBody>
      </p:sp>
      <p:sp>
        <p:nvSpPr>
          <p:cNvPr id="41" name="Text 6"/>
          <p:cNvSpPr/>
          <p:nvPr/>
        </p:nvSpPr>
        <p:spPr>
          <a:xfrm>
            <a:off x="866775" y="4543425"/>
            <a:ext cx="36528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조직의 목적, 비즈니스 프로세스, 목표 고객, 제공 가치, 인프라, 조직 구조 및 수익 구조 등 기업의 핵심 측면을 포괄적으로 표현</a:t>
            </a:r>
            <a:endParaRPr lang="en-US" sz="975" dirty="0"/>
          </a:p>
        </p:txBody>
      </p:sp>
      <p:sp>
        <p:nvSpPr>
          <p:cNvPr id="42" name="Text 7"/>
          <p:cNvSpPr/>
          <p:nvPr/>
        </p:nvSpPr>
        <p:spPr>
          <a:xfrm>
            <a:off x="866775" y="5007769"/>
            <a:ext cx="36528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기업이 어떻게 고객에게 가치를 제공하고, 어떻게 그 가치를 포착할지에 대한 전략적 방향 제공</a:t>
            </a:r>
            <a:endParaRPr lang="en-US" sz="975" dirty="0"/>
          </a:p>
        </p:txBody>
      </p:sp>
      <p:sp>
        <p:nvSpPr>
          <p:cNvPr id="43" name="Text 8"/>
          <p:cNvSpPr/>
          <p:nvPr/>
        </p:nvSpPr>
        <p:spPr>
          <a:xfrm>
            <a:off x="7197328" y="2144316"/>
            <a:ext cx="2600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목적</a:t>
            </a:r>
            <a:endParaRPr lang="en-US" sz="853" dirty="0"/>
          </a:p>
        </p:txBody>
      </p:sp>
      <p:sp>
        <p:nvSpPr>
          <p:cNvPr id="44" name="Text 9"/>
          <p:cNvSpPr/>
          <p:nvPr/>
        </p:nvSpPr>
        <p:spPr>
          <a:xfrm>
            <a:off x="7816453" y="2763441"/>
            <a:ext cx="2600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고객</a:t>
            </a:r>
            <a:endParaRPr lang="en-US" sz="853" dirty="0"/>
          </a:p>
        </p:txBody>
      </p:sp>
      <p:sp>
        <p:nvSpPr>
          <p:cNvPr id="45" name="Text 10"/>
          <p:cNvSpPr/>
          <p:nvPr/>
        </p:nvSpPr>
        <p:spPr>
          <a:xfrm>
            <a:off x="7197328" y="3382566"/>
            <a:ext cx="2600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수익</a:t>
            </a:r>
            <a:endParaRPr lang="en-US" sz="853" dirty="0"/>
          </a:p>
        </p:txBody>
      </p:sp>
      <p:sp>
        <p:nvSpPr>
          <p:cNvPr id="46" name="Text 11"/>
          <p:cNvSpPr/>
          <p:nvPr/>
        </p:nvSpPr>
        <p:spPr>
          <a:xfrm>
            <a:off x="6578203" y="2763441"/>
            <a:ext cx="2600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가치</a:t>
            </a:r>
            <a:endParaRPr lang="en-US" sz="853" dirty="0"/>
          </a:p>
        </p:txBody>
      </p:sp>
      <p:sp>
        <p:nvSpPr>
          <p:cNvPr id="47" name="Text 12"/>
          <p:cNvSpPr/>
          <p:nvPr/>
        </p:nvSpPr>
        <p:spPr>
          <a:xfrm>
            <a:off x="5564386" y="4202906"/>
            <a:ext cx="3900488" cy="216694"/>
          </a:xfrm>
          <a:prstGeom prst="rect">
            <a:avLst/>
          </a:prstGeom>
          <a:noFill/>
          <a:ln/>
        </p:spPr>
        <p:txBody>
          <a:bodyPr wrap="square" lIns="0" tIns="0" rIns="0" bIns="0" rtlCol="0" anchor="t"/>
          <a:lstStyle/>
          <a:p>
            <a:pPr>
              <a:lnSpc>
                <a:spcPts val="1706"/>
              </a:lnSpc>
            </a:pPr>
            <a:r>
              <a:rPr lang="en-US" sz="1219" b="1" dirty="0">
                <a:solidFill>
                  <a:srgbClr val="7E22CE"/>
                </a:solidFill>
                <a:latin typeface="ui-sans-serif" pitchFamily="34" charset="0"/>
                <a:ea typeface="ui-sans-serif" pitchFamily="34" charset="-122"/>
                <a:cs typeface="ui-sans-serif" pitchFamily="34" charset="-120"/>
              </a:rPr>
              <a:t>비즈니스 모델의 중요성</a:t>
            </a:r>
            <a:endParaRPr lang="en-US" sz="1219" dirty="0"/>
          </a:p>
        </p:txBody>
      </p:sp>
      <p:sp>
        <p:nvSpPr>
          <p:cNvPr id="48" name="Text 13"/>
          <p:cNvSpPr/>
          <p:nvPr/>
        </p:nvSpPr>
        <p:spPr>
          <a:xfrm>
            <a:off x="5695950" y="4512469"/>
            <a:ext cx="1547813"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전략적 방향성 제공</a:t>
            </a:r>
            <a:endParaRPr lang="en-US" sz="975" dirty="0"/>
          </a:p>
        </p:txBody>
      </p:sp>
      <p:sp>
        <p:nvSpPr>
          <p:cNvPr id="49" name="Text 14"/>
          <p:cNvSpPr/>
          <p:nvPr/>
        </p:nvSpPr>
        <p:spPr>
          <a:xfrm>
            <a:off x="5695950" y="4698206"/>
            <a:ext cx="15478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기업의 목표와 성장 방향을 이해하고 일관된 전략 실행</a:t>
            </a:r>
            <a:endParaRPr lang="en-US" sz="853" dirty="0"/>
          </a:p>
        </p:txBody>
      </p:sp>
      <p:sp>
        <p:nvSpPr>
          <p:cNvPr id="50" name="Text 15"/>
          <p:cNvSpPr/>
          <p:nvPr/>
        </p:nvSpPr>
        <p:spPr>
          <a:xfrm>
            <a:off x="7708106" y="4512469"/>
            <a:ext cx="1547813"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혁신과 기회 탐색</a:t>
            </a:r>
            <a:endParaRPr lang="en-US" sz="975" dirty="0"/>
          </a:p>
        </p:txBody>
      </p:sp>
      <p:sp>
        <p:nvSpPr>
          <p:cNvPr id="51" name="Text 16"/>
          <p:cNvSpPr/>
          <p:nvPr/>
        </p:nvSpPr>
        <p:spPr>
          <a:xfrm>
            <a:off x="7708106" y="4698206"/>
            <a:ext cx="15478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새로운 사업 기회 탐색 및 창의적인 혁신 촉진</a:t>
            </a:r>
            <a:endParaRPr lang="en-US" sz="853" dirty="0"/>
          </a:p>
        </p:txBody>
      </p:sp>
      <p:sp>
        <p:nvSpPr>
          <p:cNvPr id="52" name="Text 17"/>
          <p:cNvSpPr/>
          <p:nvPr/>
        </p:nvSpPr>
        <p:spPr>
          <a:xfrm>
            <a:off x="5695950" y="5131594"/>
            <a:ext cx="185737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의사결정 및 투자 유치</a:t>
            </a:r>
            <a:endParaRPr lang="en-US" sz="975" dirty="0"/>
          </a:p>
        </p:txBody>
      </p:sp>
      <p:sp>
        <p:nvSpPr>
          <p:cNvPr id="53" name="Text 18"/>
          <p:cNvSpPr/>
          <p:nvPr/>
        </p:nvSpPr>
        <p:spPr>
          <a:xfrm>
            <a:off x="5695950" y="5317331"/>
            <a:ext cx="15478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투명한 수익 및 비용 구조로 투자자 신뢰 제공</a:t>
            </a:r>
            <a:endParaRPr lang="en-US" sz="853" dirty="0"/>
          </a:p>
        </p:txBody>
      </p:sp>
      <p:sp>
        <p:nvSpPr>
          <p:cNvPr id="54" name="Text 19"/>
          <p:cNvSpPr/>
          <p:nvPr/>
        </p:nvSpPr>
        <p:spPr>
          <a:xfrm>
            <a:off x="7708106" y="5131594"/>
            <a:ext cx="185737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외부 환경 변화 대응</a:t>
            </a:r>
            <a:endParaRPr lang="en-US" sz="975" dirty="0"/>
          </a:p>
        </p:txBody>
      </p:sp>
      <p:sp>
        <p:nvSpPr>
          <p:cNvPr id="55" name="Text 20"/>
          <p:cNvSpPr/>
          <p:nvPr/>
        </p:nvSpPr>
        <p:spPr>
          <a:xfrm>
            <a:off x="7708106" y="5317331"/>
            <a:ext cx="15478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기술 발전 및 글로벌화에 효과적 대응</a:t>
            </a:r>
            <a:endParaRPr lang="en-US" sz="853" dirty="0"/>
          </a:p>
        </p:txBody>
      </p:sp>
      <p:sp>
        <p:nvSpPr>
          <p:cNvPr id="56" name="Text 21"/>
          <p:cNvSpPr/>
          <p:nvPr/>
        </p:nvSpPr>
        <p:spPr>
          <a:xfrm>
            <a:off x="371475" y="6122194"/>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95950"/>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589859"/>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912144"/>
            <a:ext cx="2806620" cy="3838575"/>
          </a:xfrm>
          <a:prstGeom prst="rect">
            <a:avLst/>
          </a:prstGeom>
        </p:spPr>
      </p:pic>
      <p:pic>
        <p:nvPicPr>
          <p:cNvPr id="7" name="Image 5" descr="preencoded.png"/>
          <p:cNvPicPr>
            <a:picLocks noChangeAspect="1"/>
          </p:cNvPicPr>
          <p:nvPr/>
        </p:nvPicPr>
        <p:blipFill>
          <a:blip r:embed="rId8"/>
          <a:stretch>
            <a:fillRect/>
          </a:stretch>
        </p:blipFill>
        <p:spPr>
          <a:xfrm>
            <a:off x="681038" y="2097881"/>
            <a:ext cx="619125" cy="619125"/>
          </a:xfrm>
          <a:prstGeom prst="rect">
            <a:avLst/>
          </a:prstGeom>
        </p:spPr>
      </p:pic>
      <p:pic>
        <p:nvPicPr>
          <p:cNvPr id="8" name="Image 6" descr="preencoded.png"/>
          <p:cNvPicPr>
            <a:picLocks noChangeAspect="1"/>
          </p:cNvPicPr>
          <p:nvPr/>
        </p:nvPicPr>
        <p:blipFill>
          <a:blip r:embed="rId9"/>
          <a:stretch>
            <a:fillRect/>
          </a:stretch>
        </p:blipFill>
        <p:spPr>
          <a:xfrm>
            <a:off x="835819" y="2283619"/>
            <a:ext cx="309563" cy="247650"/>
          </a:xfrm>
          <a:prstGeom prst="rect">
            <a:avLst/>
          </a:prstGeom>
        </p:spPr>
      </p:pic>
      <p:pic>
        <p:nvPicPr>
          <p:cNvPr id="9" name="Image 7" descr="preencoded.png"/>
          <p:cNvPicPr>
            <a:picLocks noChangeAspect="1"/>
          </p:cNvPicPr>
          <p:nvPr/>
        </p:nvPicPr>
        <p:blipFill>
          <a:blip r:embed="rId10"/>
          <a:stretch>
            <a:fillRect/>
          </a:stretch>
        </p:blipFill>
        <p:spPr>
          <a:xfrm>
            <a:off x="681038" y="3181350"/>
            <a:ext cx="139303" cy="123825"/>
          </a:xfrm>
          <a:prstGeom prst="rect">
            <a:avLst/>
          </a:prstGeom>
        </p:spPr>
      </p:pic>
      <p:pic>
        <p:nvPicPr>
          <p:cNvPr id="10" name="Image 8" descr="preencoded.png"/>
          <p:cNvPicPr>
            <a:picLocks noChangeAspect="1"/>
          </p:cNvPicPr>
          <p:nvPr/>
        </p:nvPicPr>
        <p:blipFill>
          <a:blip r:embed="rId11"/>
          <a:stretch>
            <a:fillRect/>
          </a:stretch>
        </p:blipFill>
        <p:spPr>
          <a:xfrm>
            <a:off x="681038" y="4110038"/>
            <a:ext cx="154781" cy="123825"/>
          </a:xfrm>
          <a:prstGeom prst="rect">
            <a:avLst/>
          </a:prstGeom>
        </p:spPr>
      </p:pic>
      <p:pic>
        <p:nvPicPr>
          <p:cNvPr id="11" name="Image 9" descr="preencoded.png"/>
          <p:cNvPicPr>
            <a:picLocks noChangeAspect="1"/>
          </p:cNvPicPr>
          <p:nvPr/>
        </p:nvPicPr>
        <p:blipFill>
          <a:blip r:embed="rId12"/>
          <a:stretch>
            <a:fillRect/>
          </a:stretch>
        </p:blipFill>
        <p:spPr>
          <a:xfrm>
            <a:off x="681038" y="4357688"/>
            <a:ext cx="123825" cy="123825"/>
          </a:xfrm>
          <a:prstGeom prst="rect">
            <a:avLst/>
          </a:prstGeom>
        </p:spPr>
      </p:pic>
      <p:pic>
        <p:nvPicPr>
          <p:cNvPr id="12" name="Image 10" descr="preencoded.png"/>
          <p:cNvPicPr>
            <a:picLocks noChangeAspect="1"/>
          </p:cNvPicPr>
          <p:nvPr/>
        </p:nvPicPr>
        <p:blipFill>
          <a:blip r:embed="rId12"/>
          <a:stretch>
            <a:fillRect/>
          </a:stretch>
        </p:blipFill>
        <p:spPr>
          <a:xfrm>
            <a:off x="681038" y="4605338"/>
            <a:ext cx="123825" cy="123825"/>
          </a:xfrm>
          <a:prstGeom prst="rect">
            <a:avLst/>
          </a:prstGeom>
        </p:spPr>
      </p:pic>
      <p:pic>
        <p:nvPicPr>
          <p:cNvPr id="13" name="Image 11" descr="preencoded.png"/>
          <p:cNvPicPr>
            <a:picLocks noChangeAspect="1"/>
          </p:cNvPicPr>
          <p:nvPr/>
        </p:nvPicPr>
        <p:blipFill>
          <a:blip r:embed="rId12"/>
          <a:stretch>
            <a:fillRect/>
          </a:stretch>
        </p:blipFill>
        <p:spPr>
          <a:xfrm>
            <a:off x="681038" y="4852988"/>
            <a:ext cx="123825" cy="123825"/>
          </a:xfrm>
          <a:prstGeom prst="rect">
            <a:avLst/>
          </a:prstGeom>
        </p:spPr>
      </p:pic>
      <p:pic>
        <p:nvPicPr>
          <p:cNvPr id="14" name="Image 12" descr="preencoded.png"/>
          <p:cNvPicPr>
            <a:picLocks noChangeAspect="1"/>
          </p:cNvPicPr>
          <p:nvPr/>
        </p:nvPicPr>
        <p:blipFill>
          <a:blip r:embed="rId13"/>
          <a:stretch>
            <a:fillRect/>
          </a:stretch>
        </p:blipFill>
        <p:spPr>
          <a:xfrm>
            <a:off x="3549569" y="1912144"/>
            <a:ext cx="2806741" cy="3838575"/>
          </a:xfrm>
          <a:prstGeom prst="rect">
            <a:avLst/>
          </a:prstGeom>
        </p:spPr>
      </p:pic>
      <p:pic>
        <p:nvPicPr>
          <p:cNvPr id="15" name="Image 13" descr="preencoded.png"/>
          <p:cNvPicPr>
            <a:picLocks noChangeAspect="1"/>
          </p:cNvPicPr>
          <p:nvPr/>
        </p:nvPicPr>
        <p:blipFill>
          <a:blip r:embed="rId14"/>
          <a:stretch>
            <a:fillRect/>
          </a:stretch>
        </p:blipFill>
        <p:spPr>
          <a:xfrm>
            <a:off x="3735307" y="2097881"/>
            <a:ext cx="619125" cy="619125"/>
          </a:xfrm>
          <a:prstGeom prst="rect">
            <a:avLst/>
          </a:prstGeom>
        </p:spPr>
      </p:pic>
      <p:pic>
        <p:nvPicPr>
          <p:cNvPr id="16" name="Image 14" descr="preencoded.png"/>
          <p:cNvPicPr>
            <a:picLocks noChangeAspect="1"/>
          </p:cNvPicPr>
          <p:nvPr/>
        </p:nvPicPr>
        <p:blipFill>
          <a:blip r:embed="rId15"/>
          <a:stretch>
            <a:fillRect/>
          </a:stretch>
        </p:blipFill>
        <p:spPr>
          <a:xfrm>
            <a:off x="3921045" y="2283619"/>
            <a:ext cx="247650" cy="247650"/>
          </a:xfrm>
          <a:prstGeom prst="rect">
            <a:avLst/>
          </a:prstGeom>
        </p:spPr>
      </p:pic>
      <p:pic>
        <p:nvPicPr>
          <p:cNvPr id="17" name="Image 15" descr="preencoded.png"/>
          <p:cNvPicPr>
            <a:picLocks noChangeAspect="1"/>
          </p:cNvPicPr>
          <p:nvPr/>
        </p:nvPicPr>
        <p:blipFill>
          <a:blip r:embed="rId16"/>
          <a:stretch>
            <a:fillRect/>
          </a:stretch>
        </p:blipFill>
        <p:spPr>
          <a:xfrm>
            <a:off x="3735307" y="3181350"/>
            <a:ext cx="139303" cy="123825"/>
          </a:xfrm>
          <a:prstGeom prst="rect">
            <a:avLst/>
          </a:prstGeom>
        </p:spPr>
      </p:pic>
      <p:pic>
        <p:nvPicPr>
          <p:cNvPr id="18" name="Image 16" descr="preencoded.png"/>
          <p:cNvPicPr>
            <a:picLocks noChangeAspect="1"/>
          </p:cNvPicPr>
          <p:nvPr/>
        </p:nvPicPr>
        <p:blipFill>
          <a:blip r:embed="rId17"/>
          <a:stretch>
            <a:fillRect/>
          </a:stretch>
        </p:blipFill>
        <p:spPr>
          <a:xfrm>
            <a:off x="3735307" y="3924300"/>
            <a:ext cx="154781" cy="123825"/>
          </a:xfrm>
          <a:prstGeom prst="rect">
            <a:avLst/>
          </a:prstGeom>
        </p:spPr>
      </p:pic>
      <p:pic>
        <p:nvPicPr>
          <p:cNvPr id="19" name="Image 17" descr="preencoded.png"/>
          <p:cNvPicPr>
            <a:picLocks noChangeAspect="1"/>
          </p:cNvPicPr>
          <p:nvPr/>
        </p:nvPicPr>
        <p:blipFill>
          <a:blip r:embed="rId18"/>
          <a:stretch>
            <a:fillRect/>
          </a:stretch>
        </p:blipFill>
        <p:spPr>
          <a:xfrm>
            <a:off x="3735307" y="4171950"/>
            <a:ext cx="123825" cy="123825"/>
          </a:xfrm>
          <a:prstGeom prst="rect">
            <a:avLst/>
          </a:prstGeom>
        </p:spPr>
      </p:pic>
      <p:pic>
        <p:nvPicPr>
          <p:cNvPr id="20" name="Image 18" descr="preencoded.png"/>
          <p:cNvPicPr>
            <a:picLocks noChangeAspect="1"/>
          </p:cNvPicPr>
          <p:nvPr/>
        </p:nvPicPr>
        <p:blipFill>
          <a:blip r:embed="rId18"/>
          <a:stretch>
            <a:fillRect/>
          </a:stretch>
        </p:blipFill>
        <p:spPr>
          <a:xfrm>
            <a:off x="3735307" y="4419600"/>
            <a:ext cx="123825" cy="123825"/>
          </a:xfrm>
          <a:prstGeom prst="rect">
            <a:avLst/>
          </a:prstGeom>
        </p:spPr>
      </p:pic>
      <p:pic>
        <p:nvPicPr>
          <p:cNvPr id="21" name="Image 19" descr="preencoded.png"/>
          <p:cNvPicPr>
            <a:picLocks noChangeAspect="1"/>
          </p:cNvPicPr>
          <p:nvPr/>
        </p:nvPicPr>
        <p:blipFill>
          <a:blip r:embed="rId18"/>
          <a:stretch>
            <a:fillRect/>
          </a:stretch>
        </p:blipFill>
        <p:spPr>
          <a:xfrm>
            <a:off x="3735307" y="4667250"/>
            <a:ext cx="123825" cy="123825"/>
          </a:xfrm>
          <a:prstGeom prst="rect">
            <a:avLst/>
          </a:prstGeom>
        </p:spPr>
      </p:pic>
      <p:pic>
        <p:nvPicPr>
          <p:cNvPr id="22" name="Image 20" descr="preencoded.png"/>
          <p:cNvPicPr>
            <a:picLocks noChangeAspect="1"/>
          </p:cNvPicPr>
          <p:nvPr/>
        </p:nvPicPr>
        <p:blipFill>
          <a:blip r:embed="rId19"/>
          <a:stretch>
            <a:fillRect/>
          </a:stretch>
        </p:blipFill>
        <p:spPr>
          <a:xfrm>
            <a:off x="3735307" y="4976813"/>
            <a:ext cx="92869" cy="123825"/>
          </a:xfrm>
          <a:prstGeom prst="rect">
            <a:avLst/>
          </a:prstGeom>
        </p:spPr>
      </p:pic>
      <p:pic>
        <p:nvPicPr>
          <p:cNvPr id="23" name="Image 21" descr="preencoded.png"/>
          <p:cNvPicPr>
            <a:picLocks noChangeAspect="1"/>
          </p:cNvPicPr>
          <p:nvPr/>
        </p:nvPicPr>
        <p:blipFill>
          <a:blip r:embed="rId20"/>
          <a:stretch>
            <a:fillRect/>
          </a:stretch>
        </p:blipFill>
        <p:spPr>
          <a:xfrm>
            <a:off x="6603960" y="1912144"/>
            <a:ext cx="2806620" cy="3838575"/>
          </a:xfrm>
          <a:prstGeom prst="rect">
            <a:avLst/>
          </a:prstGeom>
        </p:spPr>
      </p:pic>
      <p:pic>
        <p:nvPicPr>
          <p:cNvPr id="24" name="Image 22" descr="preencoded.png"/>
          <p:cNvPicPr>
            <a:picLocks noChangeAspect="1"/>
          </p:cNvPicPr>
          <p:nvPr/>
        </p:nvPicPr>
        <p:blipFill>
          <a:blip r:embed="rId21"/>
          <a:stretch>
            <a:fillRect/>
          </a:stretch>
        </p:blipFill>
        <p:spPr>
          <a:xfrm>
            <a:off x="6789697" y="2097881"/>
            <a:ext cx="619125" cy="619125"/>
          </a:xfrm>
          <a:prstGeom prst="rect">
            <a:avLst/>
          </a:prstGeom>
        </p:spPr>
      </p:pic>
      <p:pic>
        <p:nvPicPr>
          <p:cNvPr id="25" name="Image 23" descr="preencoded.png"/>
          <p:cNvPicPr>
            <a:picLocks noChangeAspect="1"/>
          </p:cNvPicPr>
          <p:nvPr/>
        </p:nvPicPr>
        <p:blipFill>
          <a:blip r:embed="rId22"/>
          <a:stretch>
            <a:fillRect/>
          </a:stretch>
        </p:blipFill>
        <p:spPr>
          <a:xfrm>
            <a:off x="6944478" y="2283619"/>
            <a:ext cx="309563" cy="247650"/>
          </a:xfrm>
          <a:prstGeom prst="rect">
            <a:avLst/>
          </a:prstGeom>
        </p:spPr>
      </p:pic>
      <p:pic>
        <p:nvPicPr>
          <p:cNvPr id="26" name="Image 24" descr="preencoded.png"/>
          <p:cNvPicPr>
            <a:picLocks noChangeAspect="1"/>
          </p:cNvPicPr>
          <p:nvPr/>
        </p:nvPicPr>
        <p:blipFill>
          <a:blip r:embed="rId23"/>
          <a:stretch>
            <a:fillRect/>
          </a:stretch>
        </p:blipFill>
        <p:spPr>
          <a:xfrm>
            <a:off x="6789697" y="3181350"/>
            <a:ext cx="139303" cy="123825"/>
          </a:xfrm>
          <a:prstGeom prst="rect">
            <a:avLst/>
          </a:prstGeom>
        </p:spPr>
      </p:pic>
      <p:pic>
        <p:nvPicPr>
          <p:cNvPr id="27" name="Image 25" descr="preencoded.png"/>
          <p:cNvPicPr>
            <a:picLocks noChangeAspect="1"/>
          </p:cNvPicPr>
          <p:nvPr/>
        </p:nvPicPr>
        <p:blipFill>
          <a:blip r:embed="rId24"/>
          <a:stretch>
            <a:fillRect/>
          </a:stretch>
        </p:blipFill>
        <p:spPr>
          <a:xfrm>
            <a:off x="6789697" y="3924300"/>
            <a:ext cx="154781" cy="123825"/>
          </a:xfrm>
          <a:prstGeom prst="rect">
            <a:avLst/>
          </a:prstGeom>
        </p:spPr>
      </p:pic>
      <p:pic>
        <p:nvPicPr>
          <p:cNvPr id="28" name="Image 26" descr="preencoded.png"/>
          <p:cNvPicPr>
            <a:picLocks noChangeAspect="1"/>
          </p:cNvPicPr>
          <p:nvPr/>
        </p:nvPicPr>
        <p:blipFill>
          <a:blip r:embed="rId25"/>
          <a:stretch>
            <a:fillRect/>
          </a:stretch>
        </p:blipFill>
        <p:spPr>
          <a:xfrm>
            <a:off x="6789697" y="4171950"/>
            <a:ext cx="123825" cy="123825"/>
          </a:xfrm>
          <a:prstGeom prst="rect">
            <a:avLst/>
          </a:prstGeom>
        </p:spPr>
      </p:pic>
      <p:pic>
        <p:nvPicPr>
          <p:cNvPr id="29" name="Image 27" descr="preencoded.png"/>
          <p:cNvPicPr>
            <a:picLocks noChangeAspect="1"/>
          </p:cNvPicPr>
          <p:nvPr/>
        </p:nvPicPr>
        <p:blipFill>
          <a:blip r:embed="rId25"/>
          <a:stretch>
            <a:fillRect/>
          </a:stretch>
        </p:blipFill>
        <p:spPr>
          <a:xfrm>
            <a:off x="6789697" y="4419600"/>
            <a:ext cx="123825" cy="123825"/>
          </a:xfrm>
          <a:prstGeom prst="rect">
            <a:avLst/>
          </a:prstGeom>
        </p:spPr>
      </p:pic>
      <p:pic>
        <p:nvPicPr>
          <p:cNvPr id="30" name="Image 28" descr="preencoded.png"/>
          <p:cNvPicPr>
            <a:picLocks noChangeAspect="1"/>
          </p:cNvPicPr>
          <p:nvPr/>
        </p:nvPicPr>
        <p:blipFill>
          <a:blip r:embed="rId25"/>
          <a:stretch>
            <a:fillRect/>
          </a:stretch>
        </p:blipFill>
        <p:spPr>
          <a:xfrm>
            <a:off x="6789697" y="4667250"/>
            <a:ext cx="123825" cy="123825"/>
          </a:xfrm>
          <a:prstGeom prst="rect">
            <a:avLst/>
          </a:prstGeom>
        </p:spPr>
      </p:pic>
      <p:pic>
        <p:nvPicPr>
          <p:cNvPr id="31" name="Image 29" descr="preencoded.png"/>
          <p:cNvPicPr>
            <a:picLocks noChangeAspect="1"/>
          </p:cNvPicPr>
          <p:nvPr/>
        </p:nvPicPr>
        <p:blipFill>
          <a:blip r:embed="rId26"/>
          <a:stretch>
            <a:fillRect/>
          </a:stretch>
        </p:blipFill>
        <p:spPr>
          <a:xfrm>
            <a:off x="6789697" y="4976813"/>
            <a:ext cx="92869" cy="123825"/>
          </a:xfrm>
          <a:prstGeom prst="rect">
            <a:avLst/>
          </a:prstGeom>
        </p:spPr>
      </p:pic>
      <p:pic>
        <p:nvPicPr>
          <p:cNvPr id="32" name="Image 30" descr="preencoded.png"/>
          <p:cNvPicPr>
            <a:picLocks noChangeAspect="1"/>
          </p:cNvPicPr>
          <p:nvPr/>
        </p:nvPicPr>
        <p:blipFill>
          <a:blip r:embed="rId27"/>
          <a:stretch>
            <a:fillRect/>
          </a:stretch>
        </p:blipFill>
        <p:spPr>
          <a:xfrm>
            <a:off x="0" y="5998369"/>
            <a:ext cx="9906000" cy="340519"/>
          </a:xfrm>
          <a:prstGeom prst="rect">
            <a:avLst/>
          </a:prstGeom>
        </p:spPr>
      </p:pic>
      <p:sp>
        <p:nvSpPr>
          <p:cNvPr id="33"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주요 비즈니스 모델 유형 (1)</a:t>
            </a:r>
            <a:endParaRPr lang="en-US" sz="1828" dirty="0"/>
          </a:p>
        </p:txBody>
      </p:sp>
      <p:sp>
        <p:nvSpPr>
          <p:cNvPr id="34" name="Text 1"/>
          <p:cNvSpPr/>
          <p:nvPr/>
        </p:nvSpPr>
        <p:spPr>
          <a:xfrm>
            <a:off x="495300" y="1540669"/>
            <a:ext cx="106984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모델은 가치 전달 방식과 수익 구조에 따라 다양하게 분류됩니다. 다음은 주요한 몇 가지 비즈니스 모델 유형입니다.</a:t>
            </a:r>
            <a:endParaRPr lang="en-US" sz="975" dirty="0"/>
          </a:p>
        </p:txBody>
      </p:sp>
      <p:sp>
        <p:nvSpPr>
          <p:cNvPr id="35" name="Text 2"/>
          <p:cNvSpPr/>
          <p:nvPr/>
        </p:nvSpPr>
        <p:spPr>
          <a:xfrm>
            <a:off x="1423988" y="2283619"/>
            <a:ext cx="1715460"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브릭스 앤 클릭스</a:t>
            </a:r>
            <a:endParaRPr lang="en-US" sz="1463" dirty="0"/>
          </a:p>
        </p:txBody>
      </p:sp>
      <p:sp>
        <p:nvSpPr>
          <p:cNvPr id="36" name="Text 3"/>
          <p:cNvSpPr/>
          <p:nvPr/>
        </p:nvSpPr>
        <p:spPr>
          <a:xfrm>
            <a:off x="681038" y="2840831"/>
            <a:ext cx="2922173" cy="185738"/>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"Bricks and Clicks"</a:t>
            </a:r>
            <a:endParaRPr lang="en-US" sz="975" dirty="0"/>
          </a:p>
        </p:txBody>
      </p:sp>
      <p:sp>
        <p:nvSpPr>
          <p:cNvPr id="37" name="Text 4"/>
          <p:cNvSpPr/>
          <p:nvPr/>
        </p:nvSpPr>
        <p:spPr>
          <a:xfrm>
            <a:off x="882253" y="3150394"/>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정의</a:t>
            </a:r>
            <a:endParaRPr lang="en-US" sz="975" dirty="0"/>
          </a:p>
        </p:txBody>
      </p:sp>
      <p:sp>
        <p:nvSpPr>
          <p:cNvPr id="38" name="Text 5"/>
          <p:cNvSpPr/>
          <p:nvPr/>
        </p:nvSpPr>
        <p:spPr>
          <a:xfrm>
            <a:off x="681038" y="3398044"/>
            <a:ext cx="2435145"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오프라인 매장과 온라인 채널을 결합한 모델로, 온라인 주문 후 오프라인 매장에서 제품을 픽업하는 방식입니다.</a:t>
            </a:r>
            <a:endParaRPr lang="en-US" sz="975" dirty="0"/>
          </a:p>
        </p:txBody>
      </p:sp>
      <p:sp>
        <p:nvSpPr>
          <p:cNvPr id="39" name="Text 6"/>
          <p:cNvSpPr/>
          <p:nvPr/>
        </p:nvSpPr>
        <p:spPr>
          <a:xfrm>
            <a:off x="897731" y="4079081"/>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주요 특징</a:t>
            </a:r>
            <a:endParaRPr lang="en-US" sz="975" dirty="0"/>
          </a:p>
        </p:txBody>
      </p:sp>
      <p:sp>
        <p:nvSpPr>
          <p:cNvPr id="40" name="Text 7"/>
          <p:cNvSpPr/>
          <p:nvPr/>
        </p:nvSpPr>
        <p:spPr>
          <a:xfrm>
            <a:off x="866775" y="4326731"/>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온라인 및 오프라인 채널의 통합</a:t>
            </a:r>
            <a:endParaRPr lang="en-US" sz="975" dirty="0"/>
          </a:p>
        </p:txBody>
      </p:sp>
      <p:sp>
        <p:nvSpPr>
          <p:cNvPr id="41" name="Text 8"/>
          <p:cNvSpPr/>
          <p:nvPr/>
        </p:nvSpPr>
        <p:spPr>
          <a:xfrm>
            <a:off x="866776" y="4574381"/>
            <a:ext cx="201931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배송 없이 직접 제품 픽업 가능</a:t>
            </a:r>
            <a:endParaRPr lang="en-US" sz="975" dirty="0"/>
          </a:p>
        </p:txBody>
      </p:sp>
      <p:sp>
        <p:nvSpPr>
          <p:cNvPr id="42" name="Text 9"/>
          <p:cNvSpPr/>
          <p:nvPr/>
        </p:nvSpPr>
        <p:spPr>
          <a:xfrm>
            <a:off x="866775" y="4822031"/>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두 채널에서의 고객 경험 일관성</a:t>
            </a:r>
            <a:endParaRPr lang="en-US" sz="975" dirty="0"/>
          </a:p>
        </p:txBody>
      </p:sp>
      <p:sp>
        <p:nvSpPr>
          <p:cNvPr id="43" name="Text 10"/>
          <p:cNvSpPr/>
          <p:nvPr/>
        </p:nvSpPr>
        <p:spPr>
          <a:xfrm>
            <a:off x="4478257" y="2283619"/>
            <a:ext cx="1192058"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중개자 제거</a:t>
            </a:r>
            <a:endParaRPr lang="en-US" sz="1463" dirty="0"/>
          </a:p>
        </p:txBody>
      </p:sp>
      <p:sp>
        <p:nvSpPr>
          <p:cNvPr id="44" name="Text 11"/>
          <p:cNvSpPr/>
          <p:nvPr/>
        </p:nvSpPr>
        <p:spPr>
          <a:xfrm>
            <a:off x="3735307" y="2840831"/>
            <a:ext cx="2922319" cy="185738"/>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"Cutting out the middleman"</a:t>
            </a:r>
            <a:endParaRPr lang="en-US" sz="975" dirty="0"/>
          </a:p>
        </p:txBody>
      </p:sp>
      <p:sp>
        <p:nvSpPr>
          <p:cNvPr id="45" name="Text 12"/>
          <p:cNvSpPr/>
          <p:nvPr/>
        </p:nvSpPr>
        <p:spPr>
          <a:xfrm>
            <a:off x="3936523" y="3150394"/>
            <a:ext cx="2435266"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정의</a:t>
            </a:r>
            <a:endParaRPr lang="en-US" sz="975" dirty="0"/>
          </a:p>
        </p:txBody>
      </p:sp>
      <p:sp>
        <p:nvSpPr>
          <p:cNvPr id="46" name="Text 13"/>
          <p:cNvSpPr/>
          <p:nvPr/>
        </p:nvSpPr>
        <p:spPr>
          <a:xfrm>
            <a:off x="3735307" y="3398044"/>
            <a:ext cx="2435266"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유통 과정의 중간 단계를 제거하고 제조사가 고객과 직접 거래하는 모델입니다.</a:t>
            </a:r>
            <a:endParaRPr lang="en-US" sz="975" dirty="0"/>
          </a:p>
        </p:txBody>
      </p:sp>
      <p:sp>
        <p:nvSpPr>
          <p:cNvPr id="47" name="Text 14"/>
          <p:cNvSpPr/>
          <p:nvPr/>
        </p:nvSpPr>
        <p:spPr>
          <a:xfrm>
            <a:off x="3952001" y="3893344"/>
            <a:ext cx="2435266"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주요 특징</a:t>
            </a:r>
            <a:endParaRPr lang="en-US" sz="975" dirty="0"/>
          </a:p>
        </p:txBody>
      </p:sp>
      <p:sp>
        <p:nvSpPr>
          <p:cNvPr id="48" name="Text 15"/>
          <p:cNvSpPr/>
          <p:nvPr/>
        </p:nvSpPr>
        <p:spPr>
          <a:xfrm>
            <a:off x="3921045" y="4140994"/>
            <a:ext cx="162767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유통 채널의 중간인 제거</a:t>
            </a:r>
            <a:endParaRPr lang="en-US" sz="975" dirty="0"/>
          </a:p>
        </p:txBody>
      </p:sp>
      <p:sp>
        <p:nvSpPr>
          <p:cNvPr id="49" name="Text 16"/>
          <p:cNvSpPr/>
          <p:nvPr/>
        </p:nvSpPr>
        <p:spPr>
          <a:xfrm>
            <a:off x="3921045" y="4388644"/>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생산자와 소비자간 직접 거래</a:t>
            </a:r>
            <a:endParaRPr lang="en-US" sz="975" dirty="0"/>
          </a:p>
        </p:txBody>
      </p:sp>
      <p:sp>
        <p:nvSpPr>
          <p:cNvPr id="50" name="Text 17"/>
          <p:cNvSpPr/>
          <p:nvPr/>
        </p:nvSpPr>
        <p:spPr>
          <a:xfrm>
            <a:off x="3921045" y="4636294"/>
            <a:ext cx="133049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가격 및 시간적 이점</a:t>
            </a:r>
            <a:endParaRPr lang="en-US" sz="975" dirty="0"/>
          </a:p>
        </p:txBody>
      </p:sp>
      <p:sp>
        <p:nvSpPr>
          <p:cNvPr id="51" name="Text 18"/>
          <p:cNvSpPr/>
          <p:nvPr/>
        </p:nvSpPr>
        <p:spPr>
          <a:xfrm>
            <a:off x="3890088" y="4945856"/>
            <a:ext cx="2435266"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예시</a:t>
            </a:r>
            <a:endParaRPr lang="en-US" sz="975" dirty="0"/>
          </a:p>
        </p:txBody>
      </p:sp>
      <p:sp>
        <p:nvSpPr>
          <p:cNvPr id="52" name="Text 19"/>
          <p:cNvSpPr/>
          <p:nvPr/>
        </p:nvSpPr>
        <p:spPr>
          <a:xfrm>
            <a:off x="3735307" y="5193506"/>
            <a:ext cx="2435266"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전자상거래가 대표적인 예시로, 인터넷을 통해 소비자와 제조사가 직접 거래합니다.</a:t>
            </a:r>
            <a:endParaRPr lang="en-US" sz="975" dirty="0"/>
          </a:p>
        </p:txBody>
      </p:sp>
      <p:sp>
        <p:nvSpPr>
          <p:cNvPr id="53" name="Text 20"/>
          <p:cNvSpPr/>
          <p:nvPr/>
        </p:nvSpPr>
        <p:spPr>
          <a:xfrm>
            <a:off x="7532647" y="2283619"/>
            <a:ext cx="969173" cy="247650"/>
          </a:xfrm>
          <a:prstGeom prst="rect">
            <a:avLst/>
          </a:prstGeom>
          <a:noFill/>
          <a:ln/>
        </p:spPr>
        <p:txBody>
          <a:bodyPr wrap="square" lIns="0" tIns="0" rIns="0" bIns="0" rtlCol="0" anchor="t"/>
          <a:lstStyle/>
          <a:p>
            <a:pPr>
              <a:lnSpc>
                <a:spcPts val="1950"/>
              </a:lnSpc>
            </a:pPr>
            <a:r>
              <a:rPr lang="en-US" sz="1463" b="1" dirty="0">
                <a:solidFill>
                  <a:srgbClr val="7E22CE"/>
                </a:solidFill>
                <a:latin typeface="ui-sans-serif" pitchFamily="34" charset="0"/>
                <a:ea typeface="ui-sans-serif" pitchFamily="34" charset="-122"/>
                <a:cs typeface="ui-sans-serif" pitchFamily="34" charset="-120"/>
              </a:rPr>
              <a:t>직접 판매</a:t>
            </a:r>
            <a:endParaRPr lang="en-US" sz="1463" dirty="0"/>
          </a:p>
        </p:txBody>
      </p:sp>
      <p:sp>
        <p:nvSpPr>
          <p:cNvPr id="54" name="Text 21"/>
          <p:cNvSpPr/>
          <p:nvPr/>
        </p:nvSpPr>
        <p:spPr>
          <a:xfrm>
            <a:off x="6789697" y="2840831"/>
            <a:ext cx="2435145" cy="185738"/>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"Direct Sales"</a:t>
            </a:r>
            <a:endParaRPr lang="en-US" sz="975" dirty="0"/>
          </a:p>
        </p:txBody>
      </p:sp>
      <p:sp>
        <p:nvSpPr>
          <p:cNvPr id="55" name="Text 22"/>
          <p:cNvSpPr/>
          <p:nvPr/>
        </p:nvSpPr>
        <p:spPr>
          <a:xfrm>
            <a:off x="6990913" y="3150394"/>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정의</a:t>
            </a:r>
            <a:endParaRPr lang="en-US" sz="975" dirty="0"/>
          </a:p>
        </p:txBody>
      </p:sp>
      <p:sp>
        <p:nvSpPr>
          <p:cNvPr id="56" name="Text 23"/>
          <p:cNvSpPr/>
          <p:nvPr/>
        </p:nvSpPr>
        <p:spPr>
          <a:xfrm>
            <a:off x="6789697" y="3398044"/>
            <a:ext cx="2435145"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소매점 없이 소비자에게 직접 제품을 판매하는 모델입니다.</a:t>
            </a:r>
            <a:endParaRPr lang="en-US" sz="975" dirty="0"/>
          </a:p>
        </p:txBody>
      </p:sp>
      <p:sp>
        <p:nvSpPr>
          <p:cNvPr id="57" name="Text 24"/>
          <p:cNvSpPr/>
          <p:nvPr/>
        </p:nvSpPr>
        <p:spPr>
          <a:xfrm>
            <a:off x="7006391" y="3893344"/>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주요 특징</a:t>
            </a:r>
            <a:endParaRPr lang="en-US" sz="975" dirty="0"/>
          </a:p>
        </p:txBody>
      </p:sp>
      <p:sp>
        <p:nvSpPr>
          <p:cNvPr id="58" name="Text 25"/>
          <p:cNvSpPr/>
          <p:nvPr/>
        </p:nvSpPr>
        <p:spPr>
          <a:xfrm>
            <a:off x="6975435" y="4140994"/>
            <a:ext cx="11345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소매 중간인 없음</a:t>
            </a:r>
            <a:endParaRPr lang="en-US" sz="975" dirty="0"/>
          </a:p>
        </p:txBody>
      </p:sp>
      <p:sp>
        <p:nvSpPr>
          <p:cNvPr id="59" name="Text 26"/>
          <p:cNvSpPr/>
          <p:nvPr/>
        </p:nvSpPr>
        <p:spPr>
          <a:xfrm>
            <a:off x="6975435" y="4388644"/>
            <a:ext cx="256637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제조사와 소비자간 직접적인 고객 관계</a:t>
            </a:r>
            <a:endParaRPr lang="en-US" sz="975" dirty="0"/>
          </a:p>
        </p:txBody>
      </p:sp>
      <p:sp>
        <p:nvSpPr>
          <p:cNvPr id="60" name="Text 27"/>
          <p:cNvSpPr/>
          <p:nvPr/>
        </p:nvSpPr>
        <p:spPr>
          <a:xfrm>
            <a:off x="6975434" y="4636294"/>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인퍼소나이트 마케팅 및 판매</a:t>
            </a:r>
            <a:endParaRPr lang="en-US" sz="975" dirty="0"/>
          </a:p>
        </p:txBody>
      </p:sp>
      <p:sp>
        <p:nvSpPr>
          <p:cNvPr id="61" name="Text 28"/>
          <p:cNvSpPr/>
          <p:nvPr/>
        </p:nvSpPr>
        <p:spPr>
          <a:xfrm>
            <a:off x="6944478" y="4945856"/>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예시</a:t>
            </a:r>
            <a:endParaRPr lang="en-US" sz="975" dirty="0"/>
          </a:p>
        </p:txBody>
      </p:sp>
      <p:sp>
        <p:nvSpPr>
          <p:cNvPr id="62" name="Text 29"/>
          <p:cNvSpPr/>
          <p:nvPr/>
        </p:nvSpPr>
        <p:spPr>
          <a:xfrm>
            <a:off x="6789697" y="5193506"/>
            <a:ext cx="2435145"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방문 판매, 파티 플랜, 텔레마케팅 등이 있습니다.</a:t>
            </a:r>
            <a:endParaRPr lang="en-US" sz="975" dirty="0"/>
          </a:p>
        </p:txBody>
      </p:sp>
      <p:sp>
        <p:nvSpPr>
          <p:cNvPr id="63" name="Text 30"/>
          <p:cNvSpPr/>
          <p:nvPr/>
        </p:nvSpPr>
        <p:spPr>
          <a:xfrm>
            <a:off x="371475" y="6091238"/>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71368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2097881"/>
            <a:ext cx="2806620" cy="3776663"/>
          </a:xfrm>
          <a:prstGeom prst="rect">
            <a:avLst/>
          </a:prstGeom>
        </p:spPr>
      </p:pic>
      <p:pic>
        <p:nvPicPr>
          <p:cNvPr id="7" name="Image 5" descr="preencoded.png"/>
          <p:cNvPicPr>
            <a:picLocks noChangeAspect="1"/>
          </p:cNvPicPr>
          <p:nvPr/>
        </p:nvPicPr>
        <p:blipFill>
          <a:blip r:embed="rId8"/>
          <a:stretch>
            <a:fillRect/>
          </a:stretch>
        </p:blipFill>
        <p:spPr>
          <a:xfrm>
            <a:off x="495300" y="2097881"/>
            <a:ext cx="2806620" cy="866775"/>
          </a:xfrm>
          <a:prstGeom prst="rect">
            <a:avLst/>
          </a:prstGeom>
        </p:spPr>
      </p:pic>
      <p:pic>
        <p:nvPicPr>
          <p:cNvPr id="8" name="Image 6" descr="preencoded.png"/>
          <p:cNvPicPr>
            <a:picLocks noChangeAspect="1"/>
          </p:cNvPicPr>
          <p:nvPr/>
        </p:nvPicPr>
        <p:blipFill>
          <a:blip r:embed="rId9"/>
          <a:stretch>
            <a:fillRect/>
          </a:stretch>
        </p:blipFill>
        <p:spPr>
          <a:xfrm>
            <a:off x="619125" y="2221706"/>
            <a:ext cx="619125" cy="619125"/>
          </a:xfrm>
          <a:prstGeom prst="rect">
            <a:avLst/>
          </a:prstGeom>
        </p:spPr>
      </p:pic>
      <p:pic>
        <p:nvPicPr>
          <p:cNvPr id="9" name="Image 7" descr="preencoded.png"/>
          <p:cNvPicPr>
            <a:picLocks noChangeAspect="1"/>
          </p:cNvPicPr>
          <p:nvPr/>
        </p:nvPicPr>
        <p:blipFill>
          <a:blip r:embed="rId10"/>
          <a:stretch>
            <a:fillRect/>
          </a:stretch>
        </p:blipFill>
        <p:spPr>
          <a:xfrm>
            <a:off x="773906" y="2407444"/>
            <a:ext cx="309563" cy="247650"/>
          </a:xfrm>
          <a:prstGeom prst="rect">
            <a:avLst/>
          </a:prstGeom>
        </p:spPr>
      </p:pic>
      <p:pic>
        <p:nvPicPr>
          <p:cNvPr id="10" name="Image 8" descr="preencoded.png"/>
          <p:cNvPicPr>
            <a:picLocks noChangeAspect="1"/>
          </p:cNvPicPr>
          <p:nvPr/>
        </p:nvPicPr>
        <p:blipFill>
          <a:blip r:embed="rId11"/>
          <a:stretch>
            <a:fillRect/>
          </a:stretch>
        </p:blipFill>
        <p:spPr>
          <a:xfrm>
            <a:off x="650081" y="4110038"/>
            <a:ext cx="123825" cy="123825"/>
          </a:xfrm>
          <a:prstGeom prst="rect">
            <a:avLst/>
          </a:prstGeom>
        </p:spPr>
      </p:pic>
      <p:pic>
        <p:nvPicPr>
          <p:cNvPr id="11" name="Image 9" descr="preencoded.png"/>
          <p:cNvPicPr>
            <a:picLocks noChangeAspect="1"/>
          </p:cNvPicPr>
          <p:nvPr/>
        </p:nvPicPr>
        <p:blipFill>
          <a:blip r:embed="rId11"/>
          <a:stretch>
            <a:fillRect/>
          </a:stretch>
        </p:blipFill>
        <p:spPr>
          <a:xfrm>
            <a:off x="650081" y="4357688"/>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650081" y="4605338"/>
            <a:ext cx="123825" cy="123825"/>
          </a:xfrm>
          <a:prstGeom prst="rect">
            <a:avLst/>
          </a:prstGeom>
        </p:spPr>
      </p:pic>
      <p:pic>
        <p:nvPicPr>
          <p:cNvPr id="13" name="Image 11" descr="preencoded.png"/>
          <p:cNvPicPr>
            <a:picLocks noChangeAspect="1"/>
          </p:cNvPicPr>
          <p:nvPr/>
        </p:nvPicPr>
        <p:blipFill>
          <a:blip r:embed="rId12"/>
          <a:stretch>
            <a:fillRect/>
          </a:stretch>
        </p:blipFill>
        <p:spPr>
          <a:xfrm>
            <a:off x="3549569" y="2097881"/>
            <a:ext cx="2806741" cy="3776663"/>
          </a:xfrm>
          <a:prstGeom prst="rect">
            <a:avLst/>
          </a:prstGeom>
        </p:spPr>
      </p:pic>
      <p:pic>
        <p:nvPicPr>
          <p:cNvPr id="14" name="Image 12" descr="preencoded.png"/>
          <p:cNvPicPr>
            <a:picLocks noChangeAspect="1"/>
          </p:cNvPicPr>
          <p:nvPr/>
        </p:nvPicPr>
        <p:blipFill>
          <a:blip r:embed="rId13"/>
          <a:stretch>
            <a:fillRect/>
          </a:stretch>
        </p:blipFill>
        <p:spPr>
          <a:xfrm>
            <a:off x="3549569" y="2097881"/>
            <a:ext cx="2806741" cy="866775"/>
          </a:xfrm>
          <a:prstGeom prst="rect">
            <a:avLst/>
          </a:prstGeom>
        </p:spPr>
      </p:pic>
      <p:pic>
        <p:nvPicPr>
          <p:cNvPr id="15" name="Image 13" descr="preencoded.png"/>
          <p:cNvPicPr>
            <a:picLocks noChangeAspect="1"/>
          </p:cNvPicPr>
          <p:nvPr/>
        </p:nvPicPr>
        <p:blipFill>
          <a:blip r:embed="rId14"/>
          <a:stretch>
            <a:fillRect/>
          </a:stretch>
        </p:blipFill>
        <p:spPr>
          <a:xfrm>
            <a:off x="3673395" y="2221706"/>
            <a:ext cx="619125" cy="619125"/>
          </a:xfrm>
          <a:prstGeom prst="rect">
            <a:avLst/>
          </a:prstGeom>
        </p:spPr>
      </p:pic>
      <p:pic>
        <p:nvPicPr>
          <p:cNvPr id="16" name="Image 14" descr="preencoded.png"/>
          <p:cNvPicPr>
            <a:picLocks noChangeAspect="1"/>
          </p:cNvPicPr>
          <p:nvPr/>
        </p:nvPicPr>
        <p:blipFill>
          <a:blip r:embed="rId15"/>
          <a:stretch>
            <a:fillRect/>
          </a:stretch>
        </p:blipFill>
        <p:spPr>
          <a:xfrm>
            <a:off x="3859132" y="2407444"/>
            <a:ext cx="247650" cy="247650"/>
          </a:xfrm>
          <a:prstGeom prst="rect">
            <a:avLst/>
          </a:prstGeom>
        </p:spPr>
      </p:pic>
      <p:pic>
        <p:nvPicPr>
          <p:cNvPr id="17" name="Image 15" descr="preencoded.png"/>
          <p:cNvPicPr>
            <a:picLocks noChangeAspect="1"/>
          </p:cNvPicPr>
          <p:nvPr/>
        </p:nvPicPr>
        <p:blipFill>
          <a:blip r:embed="rId11"/>
          <a:stretch>
            <a:fillRect/>
          </a:stretch>
        </p:blipFill>
        <p:spPr>
          <a:xfrm>
            <a:off x="3704351" y="4110038"/>
            <a:ext cx="123825" cy="123825"/>
          </a:xfrm>
          <a:prstGeom prst="rect">
            <a:avLst/>
          </a:prstGeom>
        </p:spPr>
      </p:pic>
      <p:pic>
        <p:nvPicPr>
          <p:cNvPr id="18" name="Image 16" descr="preencoded.png"/>
          <p:cNvPicPr>
            <a:picLocks noChangeAspect="1"/>
          </p:cNvPicPr>
          <p:nvPr/>
        </p:nvPicPr>
        <p:blipFill>
          <a:blip r:embed="rId11"/>
          <a:stretch>
            <a:fillRect/>
          </a:stretch>
        </p:blipFill>
        <p:spPr>
          <a:xfrm>
            <a:off x="3704351" y="4357688"/>
            <a:ext cx="123825" cy="123825"/>
          </a:xfrm>
          <a:prstGeom prst="rect">
            <a:avLst/>
          </a:prstGeom>
        </p:spPr>
      </p:pic>
      <p:pic>
        <p:nvPicPr>
          <p:cNvPr id="19" name="Image 17" descr="preencoded.png"/>
          <p:cNvPicPr>
            <a:picLocks noChangeAspect="1"/>
          </p:cNvPicPr>
          <p:nvPr/>
        </p:nvPicPr>
        <p:blipFill>
          <a:blip r:embed="rId11"/>
          <a:stretch>
            <a:fillRect/>
          </a:stretch>
        </p:blipFill>
        <p:spPr>
          <a:xfrm>
            <a:off x="3704351" y="4605338"/>
            <a:ext cx="123825" cy="123825"/>
          </a:xfrm>
          <a:prstGeom prst="rect">
            <a:avLst/>
          </a:prstGeom>
        </p:spPr>
      </p:pic>
      <p:pic>
        <p:nvPicPr>
          <p:cNvPr id="20" name="Image 18" descr="preencoded.png"/>
          <p:cNvPicPr>
            <a:picLocks noChangeAspect="1"/>
          </p:cNvPicPr>
          <p:nvPr/>
        </p:nvPicPr>
        <p:blipFill>
          <a:blip r:embed="rId16"/>
          <a:stretch>
            <a:fillRect/>
          </a:stretch>
        </p:blipFill>
        <p:spPr>
          <a:xfrm>
            <a:off x="6603960" y="2097881"/>
            <a:ext cx="2806620" cy="3776663"/>
          </a:xfrm>
          <a:prstGeom prst="rect">
            <a:avLst/>
          </a:prstGeom>
        </p:spPr>
      </p:pic>
      <p:pic>
        <p:nvPicPr>
          <p:cNvPr id="21" name="Image 19" descr="preencoded.png"/>
          <p:cNvPicPr>
            <a:picLocks noChangeAspect="1"/>
          </p:cNvPicPr>
          <p:nvPr/>
        </p:nvPicPr>
        <p:blipFill>
          <a:blip r:embed="rId17"/>
          <a:stretch>
            <a:fillRect/>
          </a:stretch>
        </p:blipFill>
        <p:spPr>
          <a:xfrm>
            <a:off x="6603960" y="2097881"/>
            <a:ext cx="2806620" cy="866775"/>
          </a:xfrm>
          <a:prstGeom prst="rect">
            <a:avLst/>
          </a:prstGeom>
        </p:spPr>
      </p:pic>
      <p:pic>
        <p:nvPicPr>
          <p:cNvPr id="22" name="Image 20" descr="preencoded.png"/>
          <p:cNvPicPr>
            <a:picLocks noChangeAspect="1"/>
          </p:cNvPicPr>
          <p:nvPr/>
        </p:nvPicPr>
        <p:blipFill>
          <a:blip r:embed="rId18"/>
          <a:stretch>
            <a:fillRect/>
          </a:stretch>
        </p:blipFill>
        <p:spPr>
          <a:xfrm>
            <a:off x="6727784" y="2221706"/>
            <a:ext cx="619125" cy="619125"/>
          </a:xfrm>
          <a:prstGeom prst="rect">
            <a:avLst/>
          </a:prstGeom>
        </p:spPr>
      </p:pic>
      <p:pic>
        <p:nvPicPr>
          <p:cNvPr id="23" name="Image 21" descr="preencoded.png"/>
          <p:cNvPicPr>
            <a:picLocks noChangeAspect="1"/>
          </p:cNvPicPr>
          <p:nvPr/>
        </p:nvPicPr>
        <p:blipFill>
          <a:blip r:embed="rId19"/>
          <a:stretch>
            <a:fillRect/>
          </a:stretch>
        </p:blipFill>
        <p:spPr>
          <a:xfrm>
            <a:off x="6913522" y="2407444"/>
            <a:ext cx="247650" cy="247650"/>
          </a:xfrm>
          <a:prstGeom prst="rect">
            <a:avLst/>
          </a:prstGeom>
        </p:spPr>
      </p:pic>
      <p:pic>
        <p:nvPicPr>
          <p:cNvPr id="24" name="Image 22" descr="preencoded.png"/>
          <p:cNvPicPr>
            <a:picLocks noChangeAspect="1"/>
          </p:cNvPicPr>
          <p:nvPr/>
        </p:nvPicPr>
        <p:blipFill>
          <a:blip r:embed="rId11"/>
          <a:stretch>
            <a:fillRect/>
          </a:stretch>
        </p:blipFill>
        <p:spPr>
          <a:xfrm>
            <a:off x="6758741" y="3924300"/>
            <a:ext cx="123825" cy="123825"/>
          </a:xfrm>
          <a:prstGeom prst="rect">
            <a:avLst/>
          </a:prstGeom>
        </p:spPr>
      </p:pic>
      <p:pic>
        <p:nvPicPr>
          <p:cNvPr id="25" name="Image 23" descr="preencoded.png"/>
          <p:cNvPicPr>
            <a:picLocks noChangeAspect="1"/>
          </p:cNvPicPr>
          <p:nvPr/>
        </p:nvPicPr>
        <p:blipFill>
          <a:blip r:embed="rId11"/>
          <a:stretch>
            <a:fillRect/>
          </a:stretch>
        </p:blipFill>
        <p:spPr>
          <a:xfrm>
            <a:off x="6758741" y="4171950"/>
            <a:ext cx="123825" cy="123825"/>
          </a:xfrm>
          <a:prstGeom prst="rect">
            <a:avLst/>
          </a:prstGeom>
        </p:spPr>
      </p:pic>
      <p:pic>
        <p:nvPicPr>
          <p:cNvPr id="26" name="Image 24" descr="preencoded.png"/>
          <p:cNvPicPr>
            <a:picLocks noChangeAspect="1"/>
          </p:cNvPicPr>
          <p:nvPr/>
        </p:nvPicPr>
        <p:blipFill>
          <a:blip r:embed="rId11"/>
          <a:stretch>
            <a:fillRect/>
          </a:stretch>
        </p:blipFill>
        <p:spPr>
          <a:xfrm>
            <a:off x="6758741" y="4419600"/>
            <a:ext cx="123825" cy="123825"/>
          </a:xfrm>
          <a:prstGeom prst="rect">
            <a:avLst/>
          </a:prstGeom>
        </p:spPr>
      </p:pic>
      <p:pic>
        <p:nvPicPr>
          <p:cNvPr id="27" name="Image 25" descr="preencoded.png"/>
          <p:cNvPicPr>
            <a:picLocks noChangeAspect="1"/>
          </p:cNvPicPr>
          <p:nvPr/>
        </p:nvPicPr>
        <p:blipFill>
          <a:blip r:embed="rId20"/>
          <a:stretch>
            <a:fillRect/>
          </a:stretch>
        </p:blipFill>
        <p:spPr>
          <a:xfrm>
            <a:off x="0" y="6122194"/>
            <a:ext cx="9906000" cy="340519"/>
          </a:xfrm>
          <a:prstGeom prst="rect">
            <a:avLst/>
          </a:prstGeom>
        </p:spPr>
      </p:pic>
      <p:sp>
        <p:nvSpPr>
          <p:cNvPr id="28"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주요 비즈니스 모델 유형 (2)</a:t>
            </a:r>
            <a:endParaRPr lang="en-US" sz="1828" dirty="0"/>
          </a:p>
        </p:txBody>
      </p:sp>
      <p:sp>
        <p:nvSpPr>
          <p:cNvPr id="29" name="Text 1"/>
          <p:cNvSpPr/>
          <p:nvPr/>
        </p:nvSpPr>
        <p:spPr>
          <a:xfrm>
            <a:off x="495300" y="1540669"/>
            <a:ext cx="89154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모델은 가치 전달 방식과 수익 구조에 따라 다양하게 분류됩니다. 여기서는 프랜차이즈, 프리미엄, 가치 부가 재판매 등 추가적인 유형을 살펴보겠습니다.</a:t>
            </a:r>
            <a:endParaRPr lang="en-US" sz="975" dirty="0"/>
          </a:p>
        </p:txBody>
      </p:sp>
      <p:sp>
        <p:nvSpPr>
          <p:cNvPr id="30" name="Text 2"/>
          <p:cNvSpPr/>
          <p:nvPr/>
        </p:nvSpPr>
        <p:spPr>
          <a:xfrm>
            <a:off x="1362075" y="2407444"/>
            <a:ext cx="1114425" cy="247650"/>
          </a:xfrm>
          <a:prstGeom prst="rect">
            <a:avLst/>
          </a:prstGeom>
          <a:noFill/>
          <a:ln/>
        </p:spPr>
        <p:txBody>
          <a:bodyPr wrap="square" lIns="0" tIns="0" rIns="0" bIns="0" rtlCol="0" anchor="t"/>
          <a:lstStyle/>
          <a:p>
            <a:pPr>
              <a:lnSpc>
                <a:spcPts val="1950"/>
              </a:lnSpc>
            </a:pPr>
            <a:r>
              <a:rPr lang="en-US" sz="1463" b="1" dirty="0">
                <a:solidFill>
                  <a:srgbClr val="FFFFFF"/>
                </a:solidFill>
                <a:latin typeface="ui-sans-serif" pitchFamily="34" charset="0"/>
                <a:ea typeface="ui-sans-serif" pitchFamily="34" charset="-122"/>
                <a:cs typeface="ui-sans-serif" pitchFamily="34" charset="-120"/>
              </a:rPr>
              <a:t>프랜차이즈</a:t>
            </a:r>
            <a:endParaRPr lang="en-US" sz="1463" dirty="0"/>
          </a:p>
        </p:txBody>
      </p:sp>
      <p:sp>
        <p:nvSpPr>
          <p:cNvPr id="31" name="Text 3"/>
          <p:cNvSpPr/>
          <p:nvPr/>
        </p:nvSpPr>
        <p:spPr>
          <a:xfrm>
            <a:off x="650082" y="3119437"/>
            <a:ext cx="2497057"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기업이 성공적인 비즈니스 모델을 다른 사업자에게 라이선스 형태로 제공하고 로열티를 받는 모델입니다.</a:t>
            </a:r>
            <a:endParaRPr lang="en-US" sz="975" dirty="0"/>
          </a:p>
        </p:txBody>
      </p:sp>
      <p:sp>
        <p:nvSpPr>
          <p:cNvPr id="32" name="Text 4"/>
          <p:cNvSpPr/>
          <p:nvPr/>
        </p:nvSpPr>
        <p:spPr>
          <a:xfrm>
            <a:off x="650082" y="3800475"/>
            <a:ext cx="2497057" cy="216694"/>
          </a:xfrm>
          <a:prstGeom prst="rect">
            <a:avLst/>
          </a:prstGeom>
          <a:noFill/>
          <a:ln/>
        </p:spPr>
        <p:txBody>
          <a:bodyPr wrap="square" lIns="0" tIns="0" rIns="0" bIns="0" rtlCol="0" anchor="t"/>
          <a:lstStyle/>
          <a:p>
            <a:pPr>
              <a:lnSpc>
                <a:spcPts val="1706"/>
              </a:lnSpc>
            </a:pPr>
            <a:r>
              <a:rPr lang="en-US" sz="1097" dirty="0">
                <a:solidFill>
                  <a:srgbClr val="7E22CE"/>
                </a:solidFill>
                <a:latin typeface="ui-sans-serif" pitchFamily="34" charset="0"/>
                <a:ea typeface="ui-sans-serif" pitchFamily="34" charset="-122"/>
                <a:cs typeface="ui-sans-serif" pitchFamily="34" charset="-120"/>
              </a:rPr>
              <a:t>주요 특징</a:t>
            </a:r>
            <a:endParaRPr lang="en-US" sz="1097" dirty="0"/>
          </a:p>
        </p:txBody>
      </p:sp>
      <p:sp>
        <p:nvSpPr>
          <p:cNvPr id="33" name="Text 5"/>
          <p:cNvSpPr/>
          <p:nvPr/>
        </p:nvSpPr>
        <p:spPr>
          <a:xfrm>
            <a:off x="835819" y="4079081"/>
            <a:ext cx="2714960"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라이선스료 및 프랜차이즈 수수료로 수익</a:t>
            </a:r>
            <a:endParaRPr lang="en-US" sz="975" dirty="0"/>
          </a:p>
        </p:txBody>
      </p:sp>
      <p:sp>
        <p:nvSpPr>
          <p:cNvPr id="34" name="Text 6"/>
          <p:cNvSpPr/>
          <p:nvPr/>
        </p:nvSpPr>
        <p:spPr>
          <a:xfrm>
            <a:off x="835819" y="4326731"/>
            <a:ext cx="266083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브랜드 가치 및 표준화된 운영 방식 제공</a:t>
            </a:r>
            <a:endParaRPr lang="en-US" sz="975" dirty="0"/>
          </a:p>
        </p:txBody>
      </p:sp>
      <p:sp>
        <p:nvSpPr>
          <p:cNvPr id="35" name="Text 7"/>
          <p:cNvSpPr/>
          <p:nvPr/>
        </p:nvSpPr>
        <p:spPr>
          <a:xfrm>
            <a:off x="835819" y="4574381"/>
            <a:ext cx="2311320"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가맹점은 독립 사업자이지만 일정한 품질 표준 유지</a:t>
            </a:r>
            <a:endParaRPr lang="en-US" sz="975" dirty="0"/>
          </a:p>
        </p:txBody>
      </p:sp>
      <p:sp>
        <p:nvSpPr>
          <p:cNvPr id="36" name="Text 8"/>
          <p:cNvSpPr/>
          <p:nvPr/>
        </p:nvSpPr>
        <p:spPr>
          <a:xfrm>
            <a:off x="650082" y="5069681"/>
            <a:ext cx="2497057" cy="216694"/>
          </a:xfrm>
          <a:prstGeom prst="rect">
            <a:avLst/>
          </a:prstGeom>
          <a:noFill/>
          <a:ln/>
        </p:spPr>
        <p:txBody>
          <a:bodyPr wrap="square" lIns="0" tIns="0" rIns="0" bIns="0" rtlCol="0" anchor="t"/>
          <a:lstStyle/>
          <a:p>
            <a:pPr>
              <a:lnSpc>
                <a:spcPts val="1706"/>
              </a:lnSpc>
            </a:pPr>
            <a:r>
              <a:rPr lang="en-US" sz="1097" dirty="0">
                <a:solidFill>
                  <a:srgbClr val="7E22CE"/>
                </a:solidFill>
                <a:latin typeface="ui-sans-serif" pitchFamily="34" charset="0"/>
                <a:ea typeface="ui-sans-serif" pitchFamily="34" charset="-122"/>
                <a:cs typeface="ui-sans-serif" pitchFamily="34" charset="-120"/>
              </a:rPr>
              <a:t>예시</a:t>
            </a:r>
            <a:endParaRPr lang="en-US" sz="1097" dirty="0"/>
          </a:p>
        </p:txBody>
      </p:sp>
      <p:sp>
        <p:nvSpPr>
          <p:cNvPr id="37" name="Text 9"/>
          <p:cNvSpPr/>
          <p:nvPr/>
        </p:nvSpPr>
        <p:spPr>
          <a:xfrm>
            <a:off x="650082" y="5348288"/>
            <a:ext cx="2497057" cy="371475"/>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맥도날드, KFC, 이마트 등 빠른 음식점 및 소매업</a:t>
            </a:r>
            <a:endParaRPr lang="en-US" sz="975" dirty="0"/>
          </a:p>
        </p:txBody>
      </p:sp>
      <p:sp>
        <p:nvSpPr>
          <p:cNvPr id="38" name="Text 10"/>
          <p:cNvSpPr/>
          <p:nvPr/>
        </p:nvSpPr>
        <p:spPr>
          <a:xfrm>
            <a:off x="4416345" y="2407444"/>
            <a:ext cx="891540" cy="247650"/>
          </a:xfrm>
          <a:prstGeom prst="rect">
            <a:avLst/>
          </a:prstGeom>
          <a:noFill/>
          <a:ln/>
        </p:spPr>
        <p:txBody>
          <a:bodyPr wrap="square" lIns="0" tIns="0" rIns="0" bIns="0" rtlCol="0" anchor="t"/>
          <a:lstStyle/>
          <a:p>
            <a:pPr>
              <a:lnSpc>
                <a:spcPts val="1950"/>
              </a:lnSpc>
            </a:pPr>
            <a:r>
              <a:rPr lang="en-US" sz="1463" b="1" dirty="0">
                <a:solidFill>
                  <a:srgbClr val="FFFFFF"/>
                </a:solidFill>
                <a:latin typeface="ui-sans-serif" pitchFamily="34" charset="0"/>
                <a:ea typeface="ui-sans-serif" pitchFamily="34" charset="-122"/>
                <a:cs typeface="ui-sans-serif" pitchFamily="34" charset="-120"/>
              </a:rPr>
              <a:t>프리미엄</a:t>
            </a:r>
            <a:endParaRPr lang="en-US" sz="1463" dirty="0"/>
          </a:p>
        </p:txBody>
      </p:sp>
      <p:sp>
        <p:nvSpPr>
          <p:cNvPr id="39" name="Text 11"/>
          <p:cNvSpPr/>
          <p:nvPr/>
        </p:nvSpPr>
        <p:spPr>
          <a:xfrm>
            <a:off x="3704351" y="3119437"/>
            <a:ext cx="2497178"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기본 서비스는 무료로 제공하고, 고급 기능이나 추가 서비스를 유료로 제공하는 디지털 플랫폼에서 주로 사용됩니다.</a:t>
            </a:r>
            <a:endParaRPr lang="en-US" sz="975" dirty="0"/>
          </a:p>
        </p:txBody>
      </p:sp>
      <p:sp>
        <p:nvSpPr>
          <p:cNvPr id="40" name="Text 12"/>
          <p:cNvSpPr/>
          <p:nvPr/>
        </p:nvSpPr>
        <p:spPr>
          <a:xfrm>
            <a:off x="3704351" y="3800475"/>
            <a:ext cx="2497178" cy="216694"/>
          </a:xfrm>
          <a:prstGeom prst="rect">
            <a:avLst/>
          </a:prstGeom>
          <a:noFill/>
          <a:ln/>
        </p:spPr>
        <p:txBody>
          <a:bodyPr wrap="square" lIns="0" tIns="0" rIns="0" bIns="0" rtlCol="0" anchor="t"/>
          <a:lstStyle/>
          <a:p>
            <a:pPr>
              <a:lnSpc>
                <a:spcPts val="1706"/>
              </a:lnSpc>
            </a:pPr>
            <a:r>
              <a:rPr lang="en-US" sz="1097" dirty="0">
                <a:solidFill>
                  <a:srgbClr val="F97316"/>
                </a:solidFill>
                <a:latin typeface="ui-sans-serif" pitchFamily="34" charset="0"/>
                <a:ea typeface="ui-sans-serif" pitchFamily="34" charset="-122"/>
                <a:cs typeface="ui-sans-serif" pitchFamily="34" charset="-120"/>
              </a:rPr>
              <a:t>주요 특징</a:t>
            </a:r>
            <a:endParaRPr lang="en-US" sz="1097" dirty="0"/>
          </a:p>
        </p:txBody>
      </p:sp>
      <p:sp>
        <p:nvSpPr>
          <p:cNvPr id="41" name="Text 13"/>
          <p:cNvSpPr/>
          <p:nvPr/>
        </p:nvSpPr>
        <p:spPr>
          <a:xfrm>
            <a:off x="3890089" y="4079081"/>
            <a:ext cx="1823420"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무료 버전에 기본 기능 제공</a:t>
            </a:r>
            <a:endParaRPr lang="en-US" sz="975" dirty="0"/>
          </a:p>
        </p:txBody>
      </p:sp>
      <p:sp>
        <p:nvSpPr>
          <p:cNvPr id="42" name="Text 14"/>
          <p:cNvSpPr/>
          <p:nvPr/>
        </p:nvSpPr>
        <p:spPr>
          <a:xfrm>
            <a:off x="3890089" y="4326731"/>
            <a:ext cx="2120600"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유료 버전에 프리미엄 기능 추가</a:t>
            </a:r>
            <a:endParaRPr lang="en-US" sz="975" dirty="0"/>
          </a:p>
        </p:txBody>
      </p:sp>
      <p:sp>
        <p:nvSpPr>
          <p:cNvPr id="43" name="Text 15"/>
          <p:cNvSpPr/>
          <p:nvPr/>
        </p:nvSpPr>
        <p:spPr>
          <a:xfrm>
            <a:off x="3890089" y="4574381"/>
            <a:ext cx="246508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가격 및 효율성으로 정량적 가치 제공</a:t>
            </a:r>
            <a:endParaRPr lang="en-US" sz="975" dirty="0"/>
          </a:p>
        </p:txBody>
      </p:sp>
      <p:sp>
        <p:nvSpPr>
          <p:cNvPr id="44" name="Text 16"/>
          <p:cNvSpPr/>
          <p:nvPr/>
        </p:nvSpPr>
        <p:spPr>
          <a:xfrm>
            <a:off x="3704351" y="4883944"/>
            <a:ext cx="2497178" cy="216694"/>
          </a:xfrm>
          <a:prstGeom prst="rect">
            <a:avLst/>
          </a:prstGeom>
          <a:noFill/>
          <a:ln/>
        </p:spPr>
        <p:txBody>
          <a:bodyPr wrap="square" lIns="0" tIns="0" rIns="0" bIns="0" rtlCol="0" anchor="t"/>
          <a:lstStyle/>
          <a:p>
            <a:pPr>
              <a:lnSpc>
                <a:spcPts val="1706"/>
              </a:lnSpc>
            </a:pPr>
            <a:r>
              <a:rPr lang="en-US" sz="1097" dirty="0">
                <a:solidFill>
                  <a:srgbClr val="F97316"/>
                </a:solidFill>
                <a:latin typeface="ui-sans-serif" pitchFamily="34" charset="0"/>
                <a:ea typeface="ui-sans-serif" pitchFamily="34" charset="-122"/>
                <a:cs typeface="ui-sans-serif" pitchFamily="34" charset="-120"/>
              </a:rPr>
              <a:t>예시</a:t>
            </a:r>
            <a:endParaRPr lang="en-US" sz="1097" dirty="0"/>
          </a:p>
        </p:txBody>
      </p:sp>
      <p:sp>
        <p:nvSpPr>
          <p:cNvPr id="45" name="Text 17"/>
          <p:cNvSpPr/>
          <p:nvPr/>
        </p:nvSpPr>
        <p:spPr>
          <a:xfrm>
            <a:off x="3704351" y="5162550"/>
            <a:ext cx="2497178" cy="371475"/>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SaaS 서비스, 프리미엄 콘텐츠, 고급 소프트웨어</a:t>
            </a:r>
            <a:endParaRPr lang="en-US" sz="975" dirty="0"/>
          </a:p>
        </p:txBody>
      </p:sp>
      <p:sp>
        <p:nvSpPr>
          <p:cNvPr id="46" name="Text 18"/>
          <p:cNvSpPr/>
          <p:nvPr/>
        </p:nvSpPr>
        <p:spPr>
          <a:xfrm>
            <a:off x="7470735" y="2407444"/>
            <a:ext cx="1715460" cy="247650"/>
          </a:xfrm>
          <a:prstGeom prst="rect">
            <a:avLst/>
          </a:prstGeom>
          <a:noFill/>
          <a:ln/>
        </p:spPr>
        <p:txBody>
          <a:bodyPr wrap="square" lIns="0" tIns="0" rIns="0" bIns="0" rtlCol="0" anchor="t"/>
          <a:lstStyle/>
          <a:p>
            <a:pPr>
              <a:lnSpc>
                <a:spcPts val="1950"/>
              </a:lnSpc>
            </a:pPr>
            <a:r>
              <a:rPr lang="en-US" sz="1463" b="1" dirty="0">
                <a:solidFill>
                  <a:srgbClr val="FFFFFF"/>
                </a:solidFill>
                <a:latin typeface="ui-sans-serif" pitchFamily="34" charset="0"/>
                <a:ea typeface="ui-sans-serif" pitchFamily="34" charset="-122"/>
                <a:cs typeface="ui-sans-serif" pitchFamily="34" charset="-120"/>
              </a:rPr>
              <a:t>가치 부가 재판매</a:t>
            </a:r>
            <a:endParaRPr lang="en-US" sz="1463" dirty="0"/>
          </a:p>
        </p:txBody>
      </p:sp>
      <p:sp>
        <p:nvSpPr>
          <p:cNvPr id="47" name="Text 19"/>
          <p:cNvSpPr/>
          <p:nvPr/>
        </p:nvSpPr>
        <p:spPr>
          <a:xfrm>
            <a:off x="6758741" y="3119438"/>
            <a:ext cx="2497057"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다른 기업이 만든 제품에 수정이나 추가를 통해 가치를 더한 뒤 재판매하는 모델입니다.</a:t>
            </a:r>
            <a:endParaRPr lang="en-US" sz="975" dirty="0"/>
          </a:p>
        </p:txBody>
      </p:sp>
      <p:sp>
        <p:nvSpPr>
          <p:cNvPr id="48" name="Text 20"/>
          <p:cNvSpPr/>
          <p:nvPr/>
        </p:nvSpPr>
        <p:spPr>
          <a:xfrm>
            <a:off x="6758741" y="3614737"/>
            <a:ext cx="2497057" cy="216694"/>
          </a:xfrm>
          <a:prstGeom prst="rect">
            <a:avLst/>
          </a:prstGeom>
          <a:noFill/>
          <a:ln/>
        </p:spPr>
        <p:txBody>
          <a:bodyPr wrap="square" lIns="0" tIns="0" rIns="0" bIns="0" rtlCol="0" anchor="t"/>
          <a:lstStyle/>
          <a:p>
            <a:pPr>
              <a:lnSpc>
                <a:spcPts val="1706"/>
              </a:lnSpc>
            </a:pPr>
            <a:r>
              <a:rPr lang="en-US" sz="1097" dirty="0">
                <a:solidFill>
                  <a:srgbClr val="0D9488"/>
                </a:solidFill>
                <a:latin typeface="ui-sans-serif" pitchFamily="34" charset="0"/>
                <a:ea typeface="ui-sans-serif" pitchFamily="34" charset="-122"/>
                <a:cs typeface="ui-sans-serif" pitchFamily="34" charset="-120"/>
              </a:rPr>
              <a:t>주요 특징</a:t>
            </a:r>
            <a:endParaRPr lang="en-US" sz="1097" dirty="0"/>
          </a:p>
        </p:txBody>
      </p:sp>
      <p:sp>
        <p:nvSpPr>
          <p:cNvPr id="49" name="Text 21"/>
          <p:cNvSpPr/>
          <p:nvPr/>
        </p:nvSpPr>
        <p:spPr>
          <a:xfrm>
            <a:off x="6944479" y="3893344"/>
            <a:ext cx="276226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기존 제품에 새로운 기능이나 디자인 추가</a:t>
            </a:r>
            <a:endParaRPr lang="en-US" sz="975" dirty="0"/>
          </a:p>
        </p:txBody>
      </p:sp>
      <p:sp>
        <p:nvSpPr>
          <p:cNvPr id="50" name="Text 22"/>
          <p:cNvSpPr/>
          <p:nvPr/>
        </p:nvSpPr>
        <p:spPr>
          <a:xfrm>
            <a:off x="6944478" y="4140994"/>
            <a:ext cx="1972010"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가격 증가로 인한 마진율 증가</a:t>
            </a:r>
            <a:endParaRPr lang="en-US" sz="975" dirty="0"/>
          </a:p>
        </p:txBody>
      </p:sp>
      <p:sp>
        <p:nvSpPr>
          <p:cNvPr id="51" name="Text 23"/>
          <p:cNvSpPr/>
          <p:nvPr/>
        </p:nvSpPr>
        <p:spPr>
          <a:xfrm>
            <a:off x="6944479" y="4388644"/>
            <a:ext cx="276226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기술적 추가보다는 고객 경험 개선에 초점</a:t>
            </a:r>
            <a:endParaRPr lang="en-US" sz="975" dirty="0"/>
          </a:p>
        </p:txBody>
      </p:sp>
      <p:sp>
        <p:nvSpPr>
          <p:cNvPr id="52" name="Text 24"/>
          <p:cNvSpPr/>
          <p:nvPr/>
        </p:nvSpPr>
        <p:spPr>
          <a:xfrm>
            <a:off x="6758741" y="4698206"/>
            <a:ext cx="2497057" cy="216694"/>
          </a:xfrm>
          <a:prstGeom prst="rect">
            <a:avLst/>
          </a:prstGeom>
          <a:noFill/>
          <a:ln/>
        </p:spPr>
        <p:txBody>
          <a:bodyPr wrap="square" lIns="0" tIns="0" rIns="0" bIns="0" rtlCol="0" anchor="t"/>
          <a:lstStyle/>
          <a:p>
            <a:pPr>
              <a:lnSpc>
                <a:spcPts val="1706"/>
              </a:lnSpc>
            </a:pPr>
            <a:r>
              <a:rPr lang="en-US" sz="1097" dirty="0">
                <a:solidFill>
                  <a:srgbClr val="0D9488"/>
                </a:solidFill>
                <a:latin typeface="ui-sans-serif" pitchFamily="34" charset="0"/>
                <a:ea typeface="ui-sans-serif" pitchFamily="34" charset="-122"/>
                <a:cs typeface="ui-sans-serif" pitchFamily="34" charset="-120"/>
              </a:rPr>
              <a:t>예시</a:t>
            </a:r>
            <a:endParaRPr lang="en-US" sz="1097" dirty="0"/>
          </a:p>
        </p:txBody>
      </p:sp>
      <p:sp>
        <p:nvSpPr>
          <p:cNvPr id="53" name="Text 25"/>
          <p:cNvSpPr/>
          <p:nvPr/>
        </p:nvSpPr>
        <p:spPr>
          <a:xfrm>
            <a:off x="6758741" y="4976812"/>
            <a:ext cx="2996468" cy="185738"/>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의류 브랜드, 액세서리, 소프트웨어 플러그인</a:t>
            </a:r>
            <a:endParaRPr lang="en-US" sz="975" dirty="0"/>
          </a:p>
        </p:txBody>
      </p:sp>
      <p:sp>
        <p:nvSpPr>
          <p:cNvPr id="54" name="Text 26"/>
          <p:cNvSpPr/>
          <p:nvPr/>
        </p:nvSpPr>
        <p:spPr>
          <a:xfrm>
            <a:off x="371475" y="6215063"/>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299597"/>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5193506"/>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2097881"/>
            <a:ext cx="4364831" cy="1362075"/>
          </a:xfrm>
          <a:prstGeom prst="rect">
            <a:avLst/>
          </a:prstGeom>
        </p:spPr>
      </p:pic>
      <p:pic>
        <p:nvPicPr>
          <p:cNvPr id="7" name="Image 5" descr="preencoded.png"/>
          <p:cNvPicPr>
            <a:picLocks noChangeAspect="1"/>
          </p:cNvPicPr>
          <p:nvPr/>
        </p:nvPicPr>
        <p:blipFill>
          <a:blip r:embed="rId8"/>
          <a:stretch>
            <a:fillRect/>
          </a:stretch>
        </p:blipFill>
        <p:spPr>
          <a:xfrm>
            <a:off x="699780" y="2252663"/>
            <a:ext cx="433388" cy="518517"/>
          </a:xfrm>
          <a:prstGeom prst="rect">
            <a:avLst/>
          </a:prstGeom>
        </p:spPr>
      </p:pic>
      <p:pic>
        <p:nvPicPr>
          <p:cNvPr id="8" name="Image 6" descr="preencoded.png"/>
          <p:cNvPicPr>
            <a:picLocks noChangeAspect="1"/>
          </p:cNvPicPr>
          <p:nvPr/>
        </p:nvPicPr>
        <p:blipFill>
          <a:blip r:embed="rId9"/>
          <a:stretch>
            <a:fillRect/>
          </a:stretch>
        </p:blipFill>
        <p:spPr>
          <a:xfrm>
            <a:off x="823605" y="2376488"/>
            <a:ext cx="185738" cy="247650"/>
          </a:xfrm>
          <a:prstGeom prst="rect">
            <a:avLst/>
          </a:prstGeom>
        </p:spPr>
      </p:pic>
      <p:pic>
        <p:nvPicPr>
          <p:cNvPr id="9" name="Image 7" descr="preencoded.png"/>
          <p:cNvPicPr>
            <a:picLocks noChangeAspect="1"/>
          </p:cNvPicPr>
          <p:nvPr/>
        </p:nvPicPr>
        <p:blipFill>
          <a:blip r:embed="rId10"/>
          <a:stretch>
            <a:fillRect/>
          </a:stretch>
        </p:blipFill>
        <p:spPr>
          <a:xfrm>
            <a:off x="1337649" y="3096220"/>
            <a:ext cx="85130" cy="108347"/>
          </a:xfrm>
          <a:prstGeom prst="rect">
            <a:avLst/>
          </a:prstGeom>
        </p:spPr>
      </p:pic>
      <p:pic>
        <p:nvPicPr>
          <p:cNvPr id="10" name="Image 8" descr="preencoded.png"/>
          <p:cNvPicPr>
            <a:picLocks noChangeAspect="1"/>
          </p:cNvPicPr>
          <p:nvPr/>
        </p:nvPicPr>
        <p:blipFill>
          <a:blip r:embed="rId11"/>
          <a:stretch>
            <a:fillRect/>
          </a:stretch>
        </p:blipFill>
        <p:spPr>
          <a:xfrm>
            <a:off x="5045869" y="2097881"/>
            <a:ext cx="4364831" cy="1362075"/>
          </a:xfrm>
          <a:prstGeom prst="rect">
            <a:avLst/>
          </a:prstGeom>
        </p:spPr>
      </p:pic>
      <p:pic>
        <p:nvPicPr>
          <p:cNvPr id="11" name="Image 9" descr="preencoded.png"/>
          <p:cNvPicPr>
            <a:picLocks noChangeAspect="1"/>
          </p:cNvPicPr>
          <p:nvPr/>
        </p:nvPicPr>
        <p:blipFill>
          <a:blip r:embed="rId12"/>
          <a:stretch>
            <a:fillRect/>
          </a:stretch>
        </p:blipFill>
        <p:spPr>
          <a:xfrm>
            <a:off x="5200650" y="2252663"/>
            <a:ext cx="495300" cy="518517"/>
          </a:xfrm>
          <a:prstGeom prst="rect">
            <a:avLst/>
          </a:prstGeom>
        </p:spPr>
      </p:pic>
      <p:pic>
        <p:nvPicPr>
          <p:cNvPr id="12" name="Image 10" descr="preencoded.png"/>
          <p:cNvPicPr>
            <a:picLocks noChangeAspect="1"/>
          </p:cNvPicPr>
          <p:nvPr/>
        </p:nvPicPr>
        <p:blipFill>
          <a:blip r:embed="rId13"/>
          <a:stretch>
            <a:fillRect/>
          </a:stretch>
        </p:blipFill>
        <p:spPr>
          <a:xfrm>
            <a:off x="5324475" y="2376488"/>
            <a:ext cx="247650" cy="247650"/>
          </a:xfrm>
          <a:prstGeom prst="rect">
            <a:avLst/>
          </a:prstGeom>
        </p:spPr>
      </p:pic>
      <p:pic>
        <p:nvPicPr>
          <p:cNvPr id="13" name="Image 11" descr="preencoded.png"/>
          <p:cNvPicPr>
            <a:picLocks noChangeAspect="1"/>
          </p:cNvPicPr>
          <p:nvPr/>
        </p:nvPicPr>
        <p:blipFill>
          <a:blip r:embed="rId10"/>
          <a:stretch>
            <a:fillRect/>
          </a:stretch>
        </p:blipFill>
        <p:spPr>
          <a:xfrm>
            <a:off x="5850732" y="3018830"/>
            <a:ext cx="85130" cy="108347"/>
          </a:xfrm>
          <a:prstGeom prst="rect">
            <a:avLst/>
          </a:prstGeom>
        </p:spPr>
      </p:pic>
      <p:pic>
        <p:nvPicPr>
          <p:cNvPr id="14" name="Image 12" descr="preencoded.png"/>
          <p:cNvPicPr>
            <a:picLocks noChangeAspect="1"/>
          </p:cNvPicPr>
          <p:nvPr/>
        </p:nvPicPr>
        <p:blipFill>
          <a:blip r:embed="rId14"/>
          <a:stretch>
            <a:fillRect/>
          </a:stretch>
        </p:blipFill>
        <p:spPr>
          <a:xfrm>
            <a:off x="495300" y="3645694"/>
            <a:ext cx="4364831" cy="1261467"/>
          </a:xfrm>
          <a:prstGeom prst="rect">
            <a:avLst/>
          </a:prstGeom>
        </p:spPr>
      </p:pic>
      <p:pic>
        <p:nvPicPr>
          <p:cNvPr id="15" name="Image 13" descr="preencoded.png"/>
          <p:cNvPicPr>
            <a:picLocks noChangeAspect="1"/>
          </p:cNvPicPr>
          <p:nvPr/>
        </p:nvPicPr>
        <p:blipFill>
          <a:blip r:embed="rId15"/>
          <a:stretch>
            <a:fillRect/>
          </a:stretch>
        </p:blipFill>
        <p:spPr>
          <a:xfrm>
            <a:off x="650081" y="3800476"/>
            <a:ext cx="495300" cy="518517"/>
          </a:xfrm>
          <a:prstGeom prst="rect">
            <a:avLst/>
          </a:prstGeom>
        </p:spPr>
      </p:pic>
      <p:pic>
        <p:nvPicPr>
          <p:cNvPr id="16" name="Image 14" descr="preencoded.png"/>
          <p:cNvPicPr>
            <a:picLocks noChangeAspect="1"/>
          </p:cNvPicPr>
          <p:nvPr/>
        </p:nvPicPr>
        <p:blipFill>
          <a:blip r:embed="rId16"/>
          <a:stretch>
            <a:fillRect/>
          </a:stretch>
        </p:blipFill>
        <p:spPr>
          <a:xfrm>
            <a:off x="773906" y="3924300"/>
            <a:ext cx="247650" cy="247650"/>
          </a:xfrm>
          <a:prstGeom prst="rect">
            <a:avLst/>
          </a:prstGeom>
        </p:spPr>
      </p:pic>
      <p:pic>
        <p:nvPicPr>
          <p:cNvPr id="17" name="Image 15" descr="preencoded.png"/>
          <p:cNvPicPr>
            <a:picLocks noChangeAspect="1"/>
          </p:cNvPicPr>
          <p:nvPr/>
        </p:nvPicPr>
        <p:blipFill>
          <a:blip r:embed="rId10"/>
          <a:stretch>
            <a:fillRect/>
          </a:stretch>
        </p:blipFill>
        <p:spPr>
          <a:xfrm>
            <a:off x="1300163" y="4566642"/>
            <a:ext cx="85130" cy="108347"/>
          </a:xfrm>
          <a:prstGeom prst="rect">
            <a:avLst/>
          </a:prstGeom>
        </p:spPr>
      </p:pic>
      <p:pic>
        <p:nvPicPr>
          <p:cNvPr id="18" name="Image 16" descr="preencoded.png"/>
          <p:cNvPicPr>
            <a:picLocks noChangeAspect="1"/>
          </p:cNvPicPr>
          <p:nvPr/>
        </p:nvPicPr>
        <p:blipFill>
          <a:blip r:embed="rId17"/>
          <a:stretch>
            <a:fillRect/>
          </a:stretch>
        </p:blipFill>
        <p:spPr>
          <a:xfrm>
            <a:off x="5045869" y="3645694"/>
            <a:ext cx="4364831" cy="1261467"/>
          </a:xfrm>
          <a:prstGeom prst="rect">
            <a:avLst/>
          </a:prstGeom>
        </p:spPr>
      </p:pic>
      <p:pic>
        <p:nvPicPr>
          <p:cNvPr id="19" name="Image 17" descr="preencoded.png"/>
          <p:cNvPicPr>
            <a:picLocks noChangeAspect="1"/>
          </p:cNvPicPr>
          <p:nvPr/>
        </p:nvPicPr>
        <p:blipFill>
          <a:blip r:embed="rId18"/>
          <a:stretch>
            <a:fillRect/>
          </a:stretch>
        </p:blipFill>
        <p:spPr>
          <a:xfrm>
            <a:off x="5200650" y="3800476"/>
            <a:ext cx="526256" cy="518517"/>
          </a:xfrm>
          <a:prstGeom prst="rect">
            <a:avLst/>
          </a:prstGeom>
        </p:spPr>
      </p:pic>
      <p:pic>
        <p:nvPicPr>
          <p:cNvPr id="20" name="Image 18" descr="preencoded.png"/>
          <p:cNvPicPr>
            <a:picLocks noChangeAspect="1"/>
          </p:cNvPicPr>
          <p:nvPr/>
        </p:nvPicPr>
        <p:blipFill>
          <a:blip r:embed="rId19"/>
          <a:stretch>
            <a:fillRect/>
          </a:stretch>
        </p:blipFill>
        <p:spPr>
          <a:xfrm>
            <a:off x="5324475" y="3924300"/>
            <a:ext cx="278606" cy="247650"/>
          </a:xfrm>
          <a:prstGeom prst="rect">
            <a:avLst/>
          </a:prstGeom>
        </p:spPr>
      </p:pic>
      <p:pic>
        <p:nvPicPr>
          <p:cNvPr id="21" name="Image 19" descr="preencoded.png"/>
          <p:cNvPicPr>
            <a:picLocks noChangeAspect="1"/>
          </p:cNvPicPr>
          <p:nvPr/>
        </p:nvPicPr>
        <p:blipFill>
          <a:blip r:embed="rId10"/>
          <a:stretch>
            <a:fillRect/>
          </a:stretch>
        </p:blipFill>
        <p:spPr>
          <a:xfrm>
            <a:off x="5881688" y="4566642"/>
            <a:ext cx="85130" cy="108347"/>
          </a:xfrm>
          <a:prstGeom prst="rect">
            <a:avLst/>
          </a:prstGeom>
        </p:spPr>
      </p:pic>
      <p:pic>
        <p:nvPicPr>
          <p:cNvPr id="22" name="Image 20" descr="preencoded.png"/>
          <p:cNvPicPr>
            <a:picLocks noChangeAspect="1"/>
          </p:cNvPicPr>
          <p:nvPr/>
        </p:nvPicPr>
        <p:blipFill>
          <a:blip r:embed="rId20"/>
          <a:stretch>
            <a:fillRect/>
          </a:stretch>
        </p:blipFill>
        <p:spPr>
          <a:xfrm>
            <a:off x="495300" y="5092899"/>
            <a:ext cx="8915400" cy="1261467"/>
          </a:xfrm>
          <a:prstGeom prst="rect">
            <a:avLst/>
          </a:prstGeom>
        </p:spPr>
      </p:pic>
      <p:pic>
        <p:nvPicPr>
          <p:cNvPr id="23" name="Image 21" descr="preencoded.png"/>
          <p:cNvPicPr>
            <a:picLocks noChangeAspect="1"/>
          </p:cNvPicPr>
          <p:nvPr/>
        </p:nvPicPr>
        <p:blipFill>
          <a:blip r:embed="rId21"/>
          <a:stretch>
            <a:fillRect/>
          </a:stretch>
        </p:blipFill>
        <p:spPr>
          <a:xfrm>
            <a:off x="1001725" y="5247680"/>
            <a:ext cx="495300" cy="518517"/>
          </a:xfrm>
          <a:prstGeom prst="rect">
            <a:avLst/>
          </a:prstGeom>
        </p:spPr>
      </p:pic>
      <p:pic>
        <p:nvPicPr>
          <p:cNvPr id="24" name="Image 22" descr="preencoded.png"/>
          <p:cNvPicPr>
            <a:picLocks noChangeAspect="1"/>
          </p:cNvPicPr>
          <p:nvPr/>
        </p:nvPicPr>
        <p:blipFill>
          <a:blip r:embed="rId22"/>
          <a:stretch>
            <a:fillRect/>
          </a:stretch>
        </p:blipFill>
        <p:spPr>
          <a:xfrm>
            <a:off x="1125550" y="5371505"/>
            <a:ext cx="247650" cy="247650"/>
          </a:xfrm>
          <a:prstGeom prst="rect">
            <a:avLst/>
          </a:prstGeom>
        </p:spPr>
      </p:pic>
      <p:pic>
        <p:nvPicPr>
          <p:cNvPr id="25" name="Image 23" descr="preencoded.png"/>
          <p:cNvPicPr>
            <a:picLocks noChangeAspect="1"/>
          </p:cNvPicPr>
          <p:nvPr/>
        </p:nvPicPr>
        <p:blipFill>
          <a:blip r:embed="rId10"/>
          <a:stretch>
            <a:fillRect/>
          </a:stretch>
        </p:blipFill>
        <p:spPr>
          <a:xfrm>
            <a:off x="2003571" y="6013847"/>
            <a:ext cx="85130" cy="108347"/>
          </a:xfrm>
          <a:prstGeom prst="rect">
            <a:avLst/>
          </a:prstGeom>
        </p:spPr>
      </p:pic>
      <p:pic>
        <p:nvPicPr>
          <p:cNvPr id="26" name="Image 24" descr="preencoded.png"/>
          <p:cNvPicPr>
            <a:picLocks noChangeAspect="1"/>
          </p:cNvPicPr>
          <p:nvPr/>
        </p:nvPicPr>
        <p:blipFill>
          <a:blip r:embed="rId23"/>
          <a:stretch>
            <a:fillRect/>
          </a:stretch>
        </p:blipFill>
        <p:spPr>
          <a:xfrm>
            <a:off x="0" y="7244953"/>
            <a:ext cx="9906000" cy="340519"/>
          </a:xfrm>
          <a:prstGeom prst="rect">
            <a:avLst/>
          </a:prstGeom>
        </p:spPr>
      </p:pic>
      <p:sp>
        <p:nvSpPr>
          <p:cNvPr id="27"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유명 기업의 비즈니스 모델 사례</a:t>
            </a:r>
            <a:endParaRPr lang="en-US" sz="1828" dirty="0"/>
          </a:p>
        </p:txBody>
      </p:sp>
      <p:sp>
        <p:nvSpPr>
          <p:cNvPr id="28" name="Text 1"/>
          <p:cNvSpPr/>
          <p:nvPr/>
        </p:nvSpPr>
        <p:spPr>
          <a:xfrm>
            <a:off x="495300" y="1540669"/>
            <a:ext cx="89154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20세기 중반 이후 다양한 기업들이 혁신적인 비즈니스 모델을 선보이며 성장했습니다. 인터넷과 기술의 발전은 기업들이 대규모 고객을 낮은 비용으로 확보하고, 글로벌 공급망과 아웃소싱, 협력적 계약 구조를 활용할 수 있게 하였습니다.</a:t>
            </a:r>
            <a:endParaRPr lang="en-US" sz="975" dirty="0"/>
          </a:p>
        </p:txBody>
      </p:sp>
      <p:sp>
        <p:nvSpPr>
          <p:cNvPr id="29" name="Text 2"/>
          <p:cNvSpPr/>
          <p:nvPr/>
        </p:nvSpPr>
        <p:spPr>
          <a:xfrm>
            <a:off x="650081" y="2833092"/>
            <a:ext cx="679827"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밑천과 칼날</a:t>
            </a:r>
            <a:endParaRPr lang="en-US" sz="975" dirty="0"/>
          </a:p>
        </p:txBody>
      </p:sp>
      <p:sp>
        <p:nvSpPr>
          <p:cNvPr id="30" name="Text 3"/>
          <p:cNvSpPr/>
          <p:nvPr/>
        </p:nvSpPr>
        <p:spPr>
          <a:xfrm>
            <a:off x="1337649" y="2252662"/>
            <a:ext cx="336770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Adobe</a:t>
            </a:r>
            <a:endParaRPr lang="en-US" sz="1219" dirty="0"/>
          </a:p>
        </p:txBody>
      </p:sp>
      <p:sp>
        <p:nvSpPr>
          <p:cNvPr id="31" name="Text 4"/>
          <p:cNvSpPr/>
          <p:nvPr/>
        </p:nvSpPr>
        <p:spPr>
          <a:xfrm>
            <a:off x="1337649" y="2531269"/>
            <a:ext cx="3367701"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PDF 뷰어를 무료로 배포하고 작성기를 유료로 판매하는 대표적 사례입니다.</a:t>
            </a:r>
            <a:endParaRPr lang="en-US" sz="975" dirty="0"/>
          </a:p>
        </p:txBody>
      </p:sp>
      <p:sp>
        <p:nvSpPr>
          <p:cNvPr id="32" name="Text 5"/>
          <p:cNvSpPr/>
          <p:nvPr/>
        </p:nvSpPr>
        <p:spPr>
          <a:xfrm>
            <a:off x="1484691" y="2995612"/>
            <a:ext cx="3220659" cy="309563"/>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가져가기 어렵지만 자주 사용되는 무료 도구로 유료 버전의 수익을 창출</a:t>
            </a:r>
            <a:endParaRPr lang="en-US" sz="853" dirty="0"/>
          </a:p>
        </p:txBody>
      </p:sp>
      <p:sp>
        <p:nvSpPr>
          <p:cNvPr id="33" name="Text 6"/>
          <p:cNvSpPr/>
          <p:nvPr/>
        </p:nvSpPr>
        <p:spPr>
          <a:xfrm>
            <a:off x="5200650" y="2833092"/>
            <a:ext cx="681038"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프랜차이즈</a:t>
            </a:r>
            <a:endParaRPr lang="en-US" sz="975" dirty="0"/>
          </a:p>
        </p:txBody>
      </p:sp>
      <p:sp>
        <p:nvSpPr>
          <p:cNvPr id="34" name="Text 7"/>
          <p:cNvSpPr/>
          <p:nvPr/>
        </p:nvSpPr>
        <p:spPr>
          <a:xfrm>
            <a:off x="5850731" y="2252662"/>
            <a:ext cx="34051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맥도날드</a:t>
            </a:r>
            <a:endParaRPr lang="en-US" sz="1219" dirty="0"/>
          </a:p>
        </p:txBody>
      </p:sp>
      <p:sp>
        <p:nvSpPr>
          <p:cNvPr id="35" name="Text 8"/>
          <p:cNvSpPr/>
          <p:nvPr/>
        </p:nvSpPr>
        <p:spPr>
          <a:xfrm>
            <a:off x="5850731" y="2531269"/>
            <a:ext cx="3405188"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기업이 성공적인 비즈니스 모델을 다른 사업자에게 라이선스 형태로 제공하고 로열티를 받는 모델입니다.</a:t>
            </a:r>
            <a:endParaRPr lang="en-US" sz="975" dirty="0"/>
          </a:p>
        </p:txBody>
      </p:sp>
      <p:sp>
        <p:nvSpPr>
          <p:cNvPr id="36" name="Text 9"/>
          <p:cNvSpPr/>
          <p:nvPr/>
        </p:nvSpPr>
        <p:spPr>
          <a:xfrm>
            <a:off x="5997774" y="2995613"/>
            <a:ext cx="2328249"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로열티 제도로 글로벌 확장 및 수익 창출</a:t>
            </a:r>
            <a:endParaRPr lang="en-US" sz="853" dirty="0"/>
          </a:p>
        </p:txBody>
      </p:sp>
      <p:sp>
        <p:nvSpPr>
          <p:cNvPr id="37" name="Text 10"/>
          <p:cNvSpPr/>
          <p:nvPr/>
        </p:nvSpPr>
        <p:spPr>
          <a:xfrm>
            <a:off x="650081" y="4380905"/>
            <a:ext cx="495300"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플랫폼 기반</a:t>
            </a:r>
            <a:endParaRPr lang="en-US" sz="975" dirty="0"/>
          </a:p>
        </p:txBody>
      </p:sp>
      <p:sp>
        <p:nvSpPr>
          <p:cNvPr id="38" name="Text 11"/>
          <p:cNvSpPr/>
          <p:nvPr/>
        </p:nvSpPr>
        <p:spPr>
          <a:xfrm>
            <a:off x="1300162" y="3800475"/>
            <a:ext cx="34051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도요타</a:t>
            </a:r>
            <a:endParaRPr lang="en-US" sz="1219" dirty="0"/>
          </a:p>
        </p:txBody>
      </p:sp>
      <p:sp>
        <p:nvSpPr>
          <p:cNvPr id="39" name="Text 12"/>
          <p:cNvSpPr/>
          <p:nvPr/>
        </p:nvSpPr>
        <p:spPr>
          <a:xfrm>
            <a:off x="1300162" y="4079081"/>
            <a:ext cx="3405188"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혁신적인 제조 프로세스와 글로벌 공급망을 통해 대규모로 저렴한 차량을 생산 및 배포하는 모델입니다.</a:t>
            </a:r>
            <a:endParaRPr lang="en-US" sz="975" dirty="0"/>
          </a:p>
        </p:txBody>
      </p:sp>
      <p:sp>
        <p:nvSpPr>
          <p:cNvPr id="40" name="Text 13"/>
          <p:cNvSpPr/>
          <p:nvPr/>
        </p:nvSpPr>
        <p:spPr>
          <a:xfrm>
            <a:off x="1447205" y="4543425"/>
            <a:ext cx="3149702"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효율적인 생산 및 글로벌 공급망으로 대규모 고객 확보</a:t>
            </a:r>
            <a:endParaRPr lang="en-US" sz="853" dirty="0"/>
          </a:p>
        </p:txBody>
      </p:sp>
      <p:sp>
        <p:nvSpPr>
          <p:cNvPr id="41" name="Text 14"/>
          <p:cNvSpPr/>
          <p:nvPr/>
        </p:nvSpPr>
        <p:spPr>
          <a:xfrm>
            <a:off x="5278041" y="4380904"/>
            <a:ext cx="445770" cy="185738"/>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정액제</a:t>
            </a:r>
            <a:endParaRPr lang="en-US" sz="975" dirty="0"/>
          </a:p>
        </p:txBody>
      </p:sp>
      <p:sp>
        <p:nvSpPr>
          <p:cNvPr id="42" name="Text 15"/>
          <p:cNvSpPr/>
          <p:nvPr/>
        </p:nvSpPr>
        <p:spPr>
          <a:xfrm>
            <a:off x="5881688" y="3800475"/>
            <a:ext cx="337423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월마트</a:t>
            </a:r>
            <a:endParaRPr lang="en-US" sz="1219" dirty="0"/>
          </a:p>
        </p:txBody>
      </p:sp>
      <p:sp>
        <p:nvSpPr>
          <p:cNvPr id="43" name="Text 16"/>
          <p:cNvSpPr/>
          <p:nvPr/>
        </p:nvSpPr>
        <p:spPr>
          <a:xfrm>
            <a:off x="5881688" y="4079081"/>
            <a:ext cx="3374231"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고객이 제품이나 서비스에 대해 정기적으로 비용을 지불하는 모델입니다.</a:t>
            </a:r>
            <a:endParaRPr lang="en-US" sz="975" dirty="0"/>
          </a:p>
        </p:txBody>
      </p:sp>
      <p:sp>
        <p:nvSpPr>
          <p:cNvPr id="44" name="Text 17"/>
          <p:cNvSpPr/>
          <p:nvPr/>
        </p:nvSpPr>
        <p:spPr>
          <a:xfrm>
            <a:off x="6028730" y="4543425"/>
            <a:ext cx="3793834"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낮은 가격으로 대량 판매 및 정기적인 고객 유지를 통해 수익 창출</a:t>
            </a:r>
            <a:endParaRPr lang="en-US" sz="853" dirty="0"/>
          </a:p>
        </p:txBody>
      </p:sp>
      <p:sp>
        <p:nvSpPr>
          <p:cNvPr id="45" name="Text 18"/>
          <p:cNvSpPr/>
          <p:nvPr/>
        </p:nvSpPr>
        <p:spPr>
          <a:xfrm>
            <a:off x="650082" y="5828109"/>
            <a:ext cx="1198708"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플랫폼 기반 + 중개자 제거</a:t>
            </a:r>
            <a:endParaRPr lang="en-US" sz="975" dirty="0"/>
          </a:p>
        </p:txBody>
      </p:sp>
      <p:sp>
        <p:nvSpPr>
          <p:cNvPr id="46" name="Text 19"/>
          <p:cNvSpPr/>
          <p:nvPr/>
        </p:nvSpPr>
        <p:spPr>
          <a:xfrm>
            <a:off x="2003571" y="5247680"/>
            <a:ext cx="725234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아마존</a:t>
            </a:r>
            <a:endParaRPr lang="en-US" sz="1219" dirty="0"/>
          </a:p>
        </p:txBody>
      </p:sp>
      <p:sp>
        <p:nvSpPr>
          <p:cNvPr id="47" name="Text 20"/>
          <p:cNvSpPr/>
          <p:nvPr/>
        </p:nvSpPr>
        <p:spPr>
          <a:xfrm>
            <a:off x="2003571" y="5526286"/>
            <a:ext cx="7252348"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인터넷과 기술의 발전을 활용하여 대규모 고객을 낮은 비용으로 확보하고, 글로벌 공급망과 아웃소싱, 협력적 계약 구조를 통해 새로운 비즈니스 모델을 설계했습니다.</a:t>
            </a:r>
            <a:endParaRPr lang="en-US" sz="975" dirty="0"/>
          </a:p>
        </p:txBody>
      </p:sp>
      <p:sp>
        <p:nvSpPr>
          <p:cNvPr id="48" name="Text 21"/>
          <p:cNvSpPr/>
          <p:nvPr/>
        </p:nvSpPr>
        <p:spPr>
          <a:xfrm>
            <a:off x="2150613" y="5990630"/>
            <a:ext cx="4745158"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중개자 제거 모델로 유통 과정의 중간 단계를 제거하고 제조사가 고객과 직접 거래</a:t>
            </a:r>
            <a:endParaRPr lang="en-US" sz="853" dirty="0"/>
          </a:p>
        </p:txBody>
      </p:sp>
      <p:sp>
        <p:nvSpPr>
          <p:cNvPr id="49" name="Text 22"/>
          <p:cNvSpPr/>
          <p:nvPr/>
        </p:nvSpPr>
        <p:spPr>
          <a:xfrm>
            <a:off x="371475" y="7337822"/>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46603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726406"/>
            <a:ext cx="8915400" cy="30956"/>
          </a:xfrm>
          <a:prstGeom prst="rect">
            <a:avLst/>
          </a:prstGeom>
        </p:spPr>
      </p:pic>
      <p:pic>
        <p:nvPicPr>
          <p:cNvPr id="7" name="Image 5" descr="preencoded.png"/>
          <p:cNvPicPr>
            <a:picLocks noChangeAspect="1"/>
          </p:cNvPicPr>
          <p:nvPr/>
        </p:nvPicPr>
        <p:blipFill>
          <a:blip r:embed="rId8"/>
          <a:stretch>
            <a:fillRect/>
          </a:stretch>
        </p:blipFill>
        <p:spPr>
          <a:xfrm>
            <a:off x="619125" y="1540669"/>
            <a:ext cx="1981200" cy="1114425"/>
          </a:xfrm>
          <a:prstGeom prst="rect">
            <a:avLst/>
          </a:prstGeom>
        </p:spPr>
      </p:pic>
      <p:pic>
        <p:nvPicPr>
          <p:cNvPr id="8" name="Image 6" descr="preencoded.png"/>
          <p:cNvPicPr>
            <a:picLocks noChangeAspect="1"/>
          </p:cNvPicPr>
          <p:nvPr/>
        </p:nvPicPr>
        <p:blipFill>
          <a:blip r:embed="rId9"/>
          <a:stretch>
            <a:fillRect/>
          </a:stretch>
        </p:blipFill>
        <p:spPr>
          <a:xfrm>
            <a:off x="742950" y="1664494"/>
            <a:ext cx="263128" cy="309563"/>
          </a:xfrm>
          <a:prstGeom prst="rect">
            <a:avLst/>
          </a:prstGeom>
        </p:spPr>
      </p:pic>
      <p:pic>
        <p:nvPicPr>
          <p:cNvPr id="9" name="Image 7" descr="preencoded.png"/>
          <p:cNvPicPr>
            <a:picLocks noChangeAspect="1"/>
          </p:cNvPicPr>
          <p:nvPr/>
        </p:nvPicPr>
        <p:blipFill>
          <a:blip r:embed="rId10"/>
          <a:stretch>
            <a:fillRect/>
          </a:stretch>
        </p:blipFill>
        <p:spPr>
          <a:xfrm>
            <a:off x="804863" y="1749623"/>
            <a:ext cx="139303" cy="123825"/>
          </a:xfrm>
          <a:prstGeom prst="rect">
            <a:avLst/>
          </a:prstGeom>
        </p:spPr>
      </p:pic>
      <p:pic>
        <p:nvPicPr>
          <p:cNvPr id="10" name="Image 8" descr="preencoded.png"/>
          <p:cNvPicPr>
            <a:picLocks noChangeAspect="1"/>
          </p:cNvPicPr>
          <p:nvPr/>
        </p:nvPicPr>
        <p:blipFill>
          <a:blip r:embed="rId11"/>
          <a:stretch>
            <a:fillRect/>
          </a:stretch>
        </p:blipFill>
        <p:spPr>
          <a:xfrm>
            <a:off x="2847975" y="1540669"/>
            <a:ext cx="1981200" cy="1114425"/>
          </a:xfrm>
          <a:prstGeom prst="rect">
            <a:avLst/>
          </a:prstGeom>
        </p:spPr>
      </p:pic>
      <p:pic>
        <p:nvPicPr>
          <p:cNvPr id="11" name="Image 9" descr="preencoded.png"/>
          <p:cNvPicPr>
            <a:picLocks noChangeAspect="1"/>
          </p:cNvPicPr>
          <p:nvPr/>
        </p:nvPicPr>
        <p:blipFill>
          <a:blip r:embed="rId12"/>
          <a:stretch>
            <a:fillRect/>
          </a:stretch>
        </p:blipFill>
        <p:spPr>
          <a:xfrm>
            <a:off x="2971800" y="1664494"/>
            <a:ext cx="247650" cy="309563"/>
          </a:xfrm>
          <a:prstGeom prst="rect">
            <a:avLst/>
          </a:prstGeom>
        </p:spPr>
      </p:pic>
      <p:pic>
        <p:nvPicPr>
          <p:cNvPr id="12" name="Image 10" descr="preencoded.png"/>
          <p:cNvPicPr>
            <a:picLocks noChangeAspect="1"/>
          </p:cNvPicPr>
          <p:nvPr/>
        </p:nvPicPr>
        <p:blipFill>
          <a:blip r:embed="rId13"/>
          <a:stretch>
            <a:fillRect/>
          </a:stretch>
        </p:blipFill>
        <p:spPr>
          <a:xfrm>
            <a:off x="3033713" y="1749623"/>
            <a:ext cx="123825" cy="123825"/>
          </a:xfrm>
          <a:prstGeom prst="rect">
            <a:avLst/>
          </a:prstGeom>
        </p:spPr>
      </p:pic>
      <p:pic>
        <p:nvPicPr>
          <p:cNvPr id="13" name="Image 11" descr="preencoded.png"/>
          <p:cNvPicPr>
            <a:picLocks noChangeAspect="1"/>
          </p:cNvPicPr>
          <p:nvPr/>
        </p:nvPicPr>
        <p:blipFill>
          <a:blip r:embed="rId11"/>
          <a:stretch>
            <a:fillRect/>
          </a:stretch>
        </p:blipFill>
        <p:spPr>
          <a:xfrm>
            <a:off x="5076825" y="1540669"/>
            <a:ext cx="1981200" cy="1114425"/>
          </a:xfrm>
          <a:prstGeom prst="rect">
            <a:avLst/>
          </a:prstGeom>
        </p:spPr>
      </p:pic>
      <p:pic>
        <p:nvPicPr>
          <p:cNvPr id="14" name="Image 12" descr="preencoded.png"/>
          <p:cNvPicPr>
            <a:picLocks noChangeAspect="1"/>
          </p:cNvPicPr>
          <p:nvPr/>
        </p:nvPicPr>
        <p:blipFill>
          <a:blip r:embed="rId14"/>
          <a:stretch>
            <a:fillRect/>
          </a:stretch>
        </p:blipFill>
        <p:spPr>
          <a:xfrm>
            <a:off x="5200650" y="1664494"/>
            <a:ext cx="278606" cy="309563"/>
          </a:xfrm>
          <a:prstGeom prst="rect">
            <a:avLst/>
          </a:prstGeom>
        </p:spPr>
      </p:pic>
      <p:pic>
        <p:nvPicPr>
          <p:cNvPr id="15" name="Image 13" descr="preencoded.png"/>
          <p:cNvPicPr>
            <a:picLocks noChangeAspect="1"/>
          </p:cNvPicPr>
          <p:nvPr/>
        </p:nvPicPr>
        <p:blipFill>
          <a:blip r:embed="rId15"/>
          <a:stretch>
            <a:fillRect/>
          </a:stretch>
        </p:blipFill>
        <p:spPr>
          <a:xfrm>
            <a:off x="5262563" y="1749623"/>
            <a:ext cx="154781" cy="123825"/>
          </a:xfrm>
          <a:prstGeom prst="rect">
            <a:avLst/>
          </a:prstGeom>
        </p:spPr>
      </p:pic>
      <p:pic>
        <p:nvPicPr>
          <p:cNvPr id="16" name="Image 14" descr="preencoded.png"/>
          <p:cNvPicPr>
            <a:picLocks noChangeAspect="1"/>
          </p:cNvPicPr>
          <p:nvPr/>
        </p:nvPicPr>
        <p:blipFill>
          <a:blip r:embed="rId11"/>
          <a:stretch>
            <a:fillRect/>
          </a:stretch>
        </p:blipFill>
        <p:spPr>
          <a:xfrm>
            <a:off x="7305675" y="1540669"/>
            <a:ext cx="1981200" cy="1114425"/>
          </a:xfrm>
          <a:prstGeom prst="rect">
            <a:avLst/>
          </a:prstGeom>
        </p:spPr>
      </p:pic>
      <p:pic>
        <p:nvPicPr>
          <p:cNvPr id="17" name="Image 15" descr="preencoded.png"/>
          <p:cNvPicPr>
            <a:picLocks noChangeAspect="1"/>
          </p:cNvPicPr>
          <p:nvPr/>
        </p:nvPicPr>
        <p:blipFill>
          <a:blip r:embed="rId16"/>
          <a:stretch>
            <a:fillRect/>
          </a:stretch>
        </p:blipFill>
        <p:spPr>
          <a:xfrm>
            <a:off x="7429500" y="1664494"/>
            <a:ext cx="232172" cy="309563"/>
          </a:xfrm>
          <a:prstGeom prst="rect">
            <a:avLst/>
          </a:prstGeom>
        </p:spPr>
      </p:pic>
      <p:pic>
        <p:nvPicPr>
          <p:cNvPr id="18" name="Image 16" descr="preencoded.png"/>
          <p:cNvPicPr>
            <a:picLocks noChangeAspect="1"/>
          </p:cNvPicPr>
          <p:nvPr/>
        </p:nvPicPr>
        <p:blipFill>
          <a:blip r:embed="rId17"/>
          <a:stretch>
            <a:fillRect/>
          </a:stretch>
        </p:blipFill>
        <p:spPr>
          <a:xfrm>
            <a:off x="7491412" y="1749623"/>
            <a:ext cx="108347" cy="123825"/>
          </a:xfrm>
          <a:prstGeom prst="rect">
            <a:avLst/>
          </a:prstGeom>
        </p:spPr>
      </p:pic>
      <p:pic>
        <p:nvPicPr>
          <p:cNvPr id="19" name="Image 17" descr="preencoded.png"/>
          <p:cNvPicPr>
            <a:picLocks noChangeAspect="1"/>
          </p:cNvPicPr>
          <p:nvPr/>
        </p:nvPicPr>
        <p:blipFill>
          <a:blip r:embed="rId18"/>
          <a:stretch>
            <a:fillRect/>
          </a:stretch>
        </p:blipFill>
        <p:spPr>
          <a:xfrm>
            <a:off x="495300" y="2902744"/>
            <a:ext cx="4364831" cy="2507456"/>
          </a:xfrm>
          <a:prstGeom prst="rect">
            <a:avLst/>
          </a:prstGeom>
        </p:spPr>
      </p:pic>
      <p:pic>
        <p:nvPicPr>
          <p:cNvPr id="20" name="Image 18" descr="preencoded.png"/>
          <p:cNvPicPr>
            <a:picLocks noChangeAspect="1"/>
          </p:cNvPicPr>
          <p:nvPr/>
        </p:nvPicPr>
        <p:blipFill>
          <a:blip r:embed="rId19"/>
          <a:stretch>
            <a:fillRect/>
          </a:stretch>
        </p:blipFill>
        <p:spPr>
          <a:xfrm>
            <a:off x="681037" y="3119437"/>
            <a:ext cx="185738" cy="185738"/>
          </a:xfrm>
          <a:prstGeom prst="rect">
            <a:avLst/>
          </a:prstGeom>
        </p:spPr>
      </p:pic>
      <p:pic>
        <p:nvPicPr>
          <p:cNvPr id="21" name="Image 19" descr="preencoded.png"/>
          <p:cNvPicPr>
            <a:picLocks noChangeAspect="1"/>
          </p:cNvPicPr>
          <p:nvPr/>
        </p:nvPicPr>
        <p:blipFill>
          <a:blip r:embed="rId20"/>
          <a:stretch>
            <a:fillRect/>
          </a:stretch>
        </p:blipFill>
        <p:spPr>
          <a:xfrm>
            <a:off x="681038" y="3490912"/>
            <a:ext cx="263128" cy="309563"/>
          </a:xfrm>
          <a:prstGeom prst="rect">
            <a:avLst/>
          </a:prstGeom>
        </p:spPr>
      </p:pic>
      <p:pic>
        <p:nvPicPr>
          <p:cNvPr id="22" name="Image 20" descr="preencoded.png"/>
          <p:cNvPicPr>
            <a:picLocks noChangeAspect="1"/>
          </p:cNvPicPr>
          <p:nvPr/>
        </p:nvPicPr>
        <p:blipFill>
          <a:blip r:embed="rId21"/>
          <a:stretch>
            <a:fillRect/>
          </a:stretch>
        </p:blipFill>
        <p:spPr>
          <a:xfrm>
            <a:off x="742950" y="3568303"/>
            <a:ext cx="139303" cy="154781"/>
          </a:xfrm>
          <a:prstGeom prst="rect">
            <a:avLst/>
          </a:prstGeom>
        </p:spPr>
      </p:pic>
      <p:pic>
        <p:nvPicPr>
          <p:cNvPr id="23" name="Image 21" descr="preencoded.png"/>
          <p:cNvPicPr>
            <a:picLocks noChangeAspect="1"/>
          </p:cNvPicPr>
          <p:nvPr/>
        </p:nvPicPr>
        <p:blipFill>
          <a:blip r:embed="rId22"/>
          <a:stretch>
            <a:fillRect/>
          </a:stretch>
        </p:blipFill>
        <p:spPr>
          <a:xfrm>
            <a:off x="681038" y="3955256"/>
            <a:ext cx="263128" cy="309563"/>
          </a:xfrm>
          <a:prstGeom prst="rect">
            <a:avLst/>
          </a:prstGeom>
        </p:spPr>
      </p:pic>
      <p:pic>
        <p:nvPicPr>
          <p:cNvPr id="24" name="Image 22" descr="preencoded.png"/>
          <p:cNvPicPr>
            <a:picLocks noChangeAspect="1"/>
          </p:cNvPicPr>
          <p:nvPr/>
        </p:nvPicPr>
        <p:blipFill>
          <a:blip r:embed="rId23"/>
          <a:stretch>
            <a:fillRect/>
          </a:stretch>
        </p:blipFill>
        <p:spPr>
          <a:xfrm>
            <a:off x="742950" y="4032647"/>
            <a:ext cx="139303" cy="154781"/>
          </a:xfrm>
          <a:prstGeom prst="rect">
            <a:avLst/>
          </a:prstGeom>
        </p:spPr>
      </p:pic>
      <p:pic>
        <p:nvPicPr>
          <p:cNvPr id="25" name="Image 23" descr="preencoded.png"/>
          <p:cNvPicPr>
            <a:picLocks noChangeAspect="1"/>
          </p:cNvPicPr>
          <p:nvPr/>
        </p:nvPicPr>
        <p:blipFill>
          <a:blip r:embed="rId24"/>
          <a:stretch>
            <a:fillRect/>
          </a:stretch>
        </p:blipFill>
        <p:spPr>
          <a:xfrm>
            <a:off x="681038" y="4419600"/>
            <a:ext cx="263128" cy="309563"/>
          </a:xfrm>
          <a:prstGeom prst="rect">
            <a:avLst/>
          </a:prstGeom>
        </p:spPr>
      </p:pic>
      <p:pic>
        <p:nvPicPr>
          <p:cNvPr id="26" name="Image 24" descr="preencoded.png"/>
          <p:cNvPicPr>
            <a:picLocks noChangeAspect="1"/>
          </p:cNvPicPr>
          <p:nvPr/>
        </p:nvPicPr>
        <p:blipFill>
          <a:blip r:embed="rId25"/>
          <a:stretch>
            <a:fillRect/>
          </a:stretch>
        </p:blipFill>
        <p:spPr>
          <a:xfrm>
            <a:off x="742950" y="4496991"/>
            <a:ext cx="139303" cy="154781"/>
          </a:xfrm>
          <a:prstGeom prst="rect">
            <a:avLst/>
          </a:prstGeom>
        </p:spPr>
      </p:pic>
      <p:pic>
        <p:nvPicPr>
          <p:cNvPr id="27" name="Image 25" descr="preencoded.png"/>
          <p:cNvPicPr>
            <a:picLocks noChangeAspect="1"/>
          </p:cNvPicPr>
          <p:nvPr/>
        </p:nvPicPr>
        <p:blipFill>
          <a:blip r:embed="rId26"/>
          <a:stretch>
            <a:fillRect/>
          </a:stretch>
        </p:blipFill>
        <p:spPr>
          <a:xfrm>
            <a:off x="681038" y="4883944"/>
            <a:ext cx="263128" cy="309563"/>
          </a:xfrm>
          <a:prstGeom prst="rect">
            <a:avLst/>
          </a:prstGeom>
        </p:spPr>
      </p:pic>
      <p:pic>
        <p:nvPicPr>
          <p:cNvPr id="28" name="Image 26" descr="preencoded.png"/>
          <p:cNvPicPr>
            <a:picLocks noChangeAspect="1"/>
          </p:cNvPicPr>
          <p:nvPr/>
        </p:nvPicPr>
        <p:blipFill>
          <a:blip r:embed="rId27"/>
          <a:stretch>
            <a:fillRect/>
          </a:stretch>
        </p:blipFill>
        <p:spPr>
          <a:xfrm>
            <a:off x="742950" y="4961335"/>
            <a:ext cx="139303" cy="154781"/>
          </a:xfrm>
          <a:prstGeom prst="rect">
            <a:avLst/>
          </a:prstGeom>
        </p:spPr>
      </p:pic>
      <p:pic>
        <p:nvPicPr>
          <p:cNvPr id="29" name="Image 27" descr="preencoded.png"/>
          <p:cNvPicPr>
            <a:picLocks noChangeAspect="1"/>
          </p:cNvPicPr>
          <p:nvPr/>
        </p:nvPicPr>
        <p:blipFill>
          <a:blip r:embed="rId28"/>
          <a:stretch>
            <a:fillRect/>
          </a:stretch>
        </p:blipFill>
        <p:spPr>
          <a:xfrm>
            <a:off x="5045869" y="2902744"/>
            <a:ext cx="4364831" cy="2631281"/>
          </a:xfrm>
          <a:prstGeom prst="rect">
            <a:avLst/>
          </a:prstGeom>
        </p:spPr>
      </p:pic>
      <p:pic>
        <p:nvPicPr>
          <p:cNvPr id="30" name="Image 28" descr="preencoded.png"/>
          <p:cNvPicPr>
            <a:picLocks noChangeAspect="1"/>
          </p:cNvPicPr>
          <p:nvPr/>
        </p:nvPicPr>
        <p:blipFill>
          <a:blip r:embed="rId29"/>
          <a:stretch>
            <a:fillRect/>
          </a:stretch>
        </p:blipFill>
        <p:spPr>
          <a:xfrm>
            <a:off x="5231606" y="3119437"/>
            <a:ext cx="185738" cy="185738"/>
          </a:xfrm>
          <a:prstGeom prst="rect">
            <a:avLst/>
          </a:prstGeom>
        </p:spPr>
      </p:pic>
      <p:pic>
        <p:nvPicPr>
          <p:cNvPr id="31" name="Image 29" descr="preencoded.png"/>
          <p:cNvPicPr>
            <a:picLocks noChangeAspect="1"/>
          </p:cNvPicPr>
          <p:nvPr/>
        </p:nvPicPr>
        <p:blipFill>
          <a:blip r:embed="rId30"/>
          <a:stretch>
            <a:fillRect/>
          </a:stretch>
        </p:blipFill>
        <p:spPr>
          <a:xfrm>
            <a:off x="5231606" y="3459956"/>
            <a:ext cx="1934766" cy="804863"/>
          </a:xfrm>
          <a:prstGeom prst="rect">
            <a:avLst/>
          </a:prstGeom>
        </p:spPr>
      </p:pic>
      <p:pic>
        <p:nvPicPr>
          <p:cNvPr id="32" name="Image 30" descr="preencoded.png"/>
          <p:cNvPicPr>
            <a:picLocks noChangeAspect="1"/>
          </p:cNvPicPr>
          <p:nvPr/>
        </p:nvPicPr>
        <p:blipFill>
          <a:blip r:embed="rId31"/>
          <a:stretch>
            <a:fillRect/>
          </a:stretch>
        </p:blipFill>
        <p:spPr>
          <a:xfrm>
            <a:off x="5355431" y="3614738"/>
            <a:ext cx="154781" cy="123825"/>
          </a:xfrm>
          <a:prstGeom prst="rect">
            <a:avLst/>
          </a:prstGeom>
        </p:spPr>
      </p:pic>
      <p:pic>
        <p:nvPicPr>
          <p:cNvPr id="33" name="Image 31" descr="preencoded.png"/>
          <p:cNvPicPr>
            <a:picLocks noChangeAspect="1"/>
          </p:cNvPicPr>
          <p:nvPr/>
        </p:nvPicPr>
        <p:blipFill>
          <a:blip r:embed="rId32"/>
          <a:stretch>
            <a:fillRect/>
          </a:stretch>
        </p:blipFill>
        <p:spPr>
          <a:xfrm>
            <a:off x="7290197" y="3459956"/>
            <a:ext cx="1934766" cy="804863"/>
          </a:xfrm>
          <a:prstGeom prst="rect">
            <a:avLst/>
          </a:prstGeom>
        </p:spPr>
      </p:pic>
      <p:pic>
        <p:nvPicPr>
          <p:cNvPr id="34" name="Image 32" descr="preencoded.png"/>
          <p:cNvPicPr>
            <a:picLocks noChangeAspect="1"/>
          </p:cNvPicPr>
          <p:nvPr/>
        </p:nvPicPr>
        <p:blipFill>
          <a:blip r:embed="rId33"/>
          <a:stretch>
            <a:fillRect/>
          </a:stretch>
        </p:blipFill>
        <p:spPr>
          <a:xfrm>
            <a:off x="7414022" y="3614738"/>
            <a:ext cx="108347" cy="123825"/>
          </a:xfrm>
          <a:prstGeom prst="rect">
            <a:avLst/>
          </a:prstGeom>
        </p:spPr>
      </p:pic>
      <p:pic>
        <p:nvPicPr>
          <p:cNvPr id="35" name="Image 33" descr="preencoded.png"/>
          <p:cNvPicPr>
            <a:picLocks noChangeAspect="1"/>
          </p:cNvPicPr>
          <p:nvPr/>
        </p:nvPicPr>
        <p:blipFill>
          <a:blip r:embed="rId34"/>
          <a:stretch>
            <a:fillRect/>
          </a:stretch>
        </p:blipFill>
        <p:spPr>
          <a:xfrm>
            <a:off x="5231606" y="4388644"/>
            <a:ext cx="1934766" cy="959644"/>
          </a:xfrm>
          <a:prstGeom prst="rect">
            <a:avLst/>
          </a:prstGeom>
        </p:spPr>
      </p:pic>
      <p:pic>
        <p:nvPicPr>
          <p:cNvPr id="36" name="Image 34" descr="preencoded.png"/>
          <p:cNvPicPr>
            <a:picLocks noChangeAspect="1"/>
          </p:cNvPicPr>
          <p:nvPr/>
        </p:nvPicPr>
        <p:blipFill>
          <a:blip r:embed="rId35"/>
          <a:stretch>
            <a:fillRect/>
          </a:stretch>
        </p:blipFill>
        <p:spPr>
          <a:xfrm>
            <a:off x="5355431" y="4543425"/>
            <a:ext cx="123825" cy="123825"/>
          </a:xfrm>
          <a:prstGeom prst="rect">
            <a:avLst/>
          </a:prstGeom>
        </p:spPr>
      </p:pic>
      <p:pic>
        <p:nvPicPr>
          <p:cNvPr id="37" name="Image 35" descr="preencoded.png"/>
          <p:cNvPicPr>
            <a:picLocks noChangeAspect="1"/>
          </p:cNvPicPr>
          <p:nvPr/>
        </p:nvPicPr>
        <p:blipFill>
          <a:blip r:embed="rId36"/>
          <a:stretch>
            <a:fillRect/>
          </a:stretch>
        </p:blipFill>
        <p:spPr>
          <a:xfrm>
            <a:off x="7290197" y="4388644"/>
            <a:ext cx="1934766" cy="959644"/>
          </a:xfrm>
          <a:prstGeom prst="rect">
            <a:avLst/>
          </a:prstGeom>
        </p:spPr>
      </p:pic>
      <p:pic>
        <p:nvPicPr>
          <p:cNvPr id="38" name="Image 36" descr="preencoded.png"/>
          <p:cNvPicPr>
            <a:picLocks noChangeAspect="1"/>
          </p:cNvPicPr>
          <p:nvPr/>
        </p:nvPicPr>
        <p:blipFill>
          <a:blip r:embed="rId37"/>
          <a:stretch>
            <a:fillRect/>
          </a:stretch>
        </p:blipFill>
        <p:spPr>
          <a:xfrm>
            <a:off x="7414022" y="4543425"/>
            <a:ext cx="92869" cy="123825"/>
          </a:xfrm>
          <a:prstGeom prst="rect">
            <a:avLst/>
          </a:prstGeom>
        </p:spPr>
      </p:pic>
      <p:pic>
        <p:nvPicPr>
          <p:cNvPr id="39" name="Image 37" descr="preencoded.png"/>
          <p:cNvPicPr>
            <a:picLocks noChangeAspect="1"/>
          </p:cNvPicPr>
          <p:nvPr/>
        </p:nvPicPr>
        <p:blipFill>
          <a:blip r:embed="rId38"/>
          <a:stretch>
            <a:fillRect/>
          </a:stretch>
        </p:blipFill>
        <p:spPr>
          <a:xfrm>
            <a:off x="0" y="5874544"/>
            <a:ext cx="9906000" cy="340519"/>
          </a:xfrm>
          <a:prstGeom prst="rect">
            <a:avLst/>
          </a:prstGeom>
        </p:spPr>
      </p:pic>
      <p:sp>
        <p:nvSpPr>
          <p:cNvPr id="40"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비즈니스 모델의 진화 과정</a:t>
            </a:r>
            <a:endParaRPr lang="en-US" sz="1828" dirty="0"/>
          </a:p>
        </p:txBody>
      </p:sp>
      <p:sp>
        <p:nvSpPr>
          <p:cNvPr id="41" name="Text 1"/>
          <p:cNvSpPr/>
          <p:nvPr/>
        </p:nvSpPr>
        <p:spPr>
          <a:xfrm>
            <a:off x="1067991" y="1710928"/>
            <a:ext cx="799687"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1950년대</a:t>
            </a:r>
            <a:endParaRPr lang="en-US" sz="1097" dirty="0"/>
          </a:p>
        </p:txBody>
      </p:sp>
      <p:sp>
        <p:nvSpPr>
          <p:cNvPr id="42" name="Text 2"/>
          <p:cNvSpPr/>
          <p:nvPr/>
        </p:nvSpPr>
        <p:spPr>
          <a:xfrm>
            <a:off x="742950" y="2035969"/>
            <a:ext cx="17335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마도날드, 도요타, 월마트 등이 혁신적인 비즈니스 모델을 선보이며 성장</a:t>
            </a:r>
            <a:endParaRPr lang="en-US" sz="853" dirty="0"/>
          </a:p>
        </p:txBody>
      </p:sp>
      <p:sp>
        <p:nvSpPr>
          <p:cNvPr id="43" name="Text 3"/>
          <p:cNvSpPr/>
          <p:nvPr/>
        </p:nvSpPr>
        <p:spPr>
          <a:xfrm>
            <a:off x="3281362" y="1710928"/>
            <a:ext cx="799687" cy="216694"/>
          </a:xfrm>
          <a:prstGeom prst="rect">
            <a:avLst/>
          </a:prstGeom>
          <a:noFill/>
          <a:ln/>
        </p:spPr>
        <p:txBody>
          <a:bodyPr wrap="square" lIns="0" tIns="0" rIns="0" bIns="0" rtlCol="0" anchor="t"/>
          <a:lstStyle/>
          <a:p>
            <a:pPr>
              <a:lnSpc>
                <a:spcPts val="1706"/>
              </a:lnSpc>
            </a:pPr>
            <a:r>
              <a:rPr lang="en-US" sz="1097" b="1" dirty="0">
                <a:solidFill>
                  <a:srgbClr val="F97316"/>
                </a:solidFill>
                <a:latin typeface="ui-sans-serif" pitchFamily="34" charset="0"/>
                <a:ea typeface="ui-sans-serif" pitchFamily="34" charset="-122"/>
                <a:cs typeface="ui-sans-serif" pitchFamily="34" charset="-120"/>
              </a:rPr>
              <a:t>1980년대</a:t>
            </a:r>
            <a:endParaRPr lang="en-US" sz="1097" dirty="0"/>
          </a:p>
        </p:txBody>
      </p:sp>
      <p:sp>
        <p:nvSpPr>
          <p:cNvPr id="44" name="Text 4"/>
          <p:cNvSpPr/>
          <p:nvPr/>
        </p:nvSpPr>
        <p:spPr>
          <a:xfrm>
            <a:off x="2971800" y="2035969"/>
            <a:ext cx="17335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글로벌 공급망과 아웃소싱, 협력적 계약 구조의 활용이 비즈니스 모델의 변화에 기여</a:t>
            </a:r>
            <a:endParaRPr lang="en-US" sz="853" dirty="0"/>
          </a:p>
        </p:txBody>
      </p:sp>
      <p:sp>
        <p:nvSpPr>
          <p:cNvPr id="45" name="Text 5"/>
          <p:cNvSpPr/>
          <p:nvPr/>
        </p:nvSpPr>
        <p:spPr>
          <a:xfrm>
            <a:off x="5541169" y="1710928"/>
            <a:ext cx="799687" cy="216694"/>
          </a:xfrm>
          <a:prstGeom prst="rect">
            <a:avLst/>
          </a:prstGeom>
          <a:noFill/>
          <a:ln/>
        </p:spPr>
        <p:txBody>
          <a:bodyPr wrap="square" lIns="0" tIns="0" rIns="0" bIns="0" rtlCol="0" anchor="t"/>
          <a:lstStyle/>
          <a:p>
            <a:pPr>
              <a:lnSpc>
                <a:spcPts val="1706"/>
              </a:lnSpc>
            </a:pPr>
            <a:r>
              <a:rPr lang="en-US" sz="1097" b="1" dirty="0">
                <a:solidFill>
                  <a:srgbClr val="7E22CE"/>
                </a:solidFill>
                <a:latin typeface="ui-sans-serif" pitchFamily="34" charset="0"/>
                <a:ea typeface="ui-sans-serif" pitchFamily="34" charset="-122"/>
                <a:cs typeface="ui-sans-serif" pitchFamily="34" charset="-120"/>
              </a:rPr>
              <a:t>2000년대</a:t>
            </a:r>
            <a:endParaRPr lang="en-US" sz="1097" dirty="0"/>
          </a:p>
        </p:txBody>
      </p:sp>
      <p:sp>
        <p:nvSpPr>
          <p:cNvPr id="46" name="Text 6"/>
          <p:cNvSpPr/>
          <p:nvPr/>
        </p:nvSpPr>
        <p:spPr>
          <a:xfrm>
            <a:off x="5200650" y="2035969"/>
            <a:ext cx="17335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인터넷과 기술의 발전으로 기업들이 대규모 고객을 낮은 비용으로 확보할 수 있는 새로운 모델 등장</a:t>
            </a:r>
            <a:endParaRPr lang="en-US" sz="853" dirty="0"/>
          </a:p>
        </p:txBody>
      </p:sp>
      <p:sp>
        <p:nvSpPr>
          <p:cNvPr id="47" name="Text 7"/>
          <p:cNvSpPr/>
          <p:nvPr/>
        </p:nvSpPr>
        <p:spPr>
          <a:xfrm>
            <a:off x="7723585" y="1710928"/>
            <a:ext cx="1390419" cy="216694"/>
          </a:xfrm>
          <a:prstGeom prst="rect">
            <a:avLst/>
          </a:prstGeom>
          <a:noFill/>
          <a:ln/>
        </p:spPr>
        <p:txBody>
          <a:bodyPr wrap="square" lIns="0" tIns="0" rIns="0" bIns="0" rtlCol="0" anchor="t"/>
          <a:lstStyle/>
          <a:p>
            <a:pPr>
              <a:lnSpc>
                <a:spcPts val="1706"/>
              </a:lnSpc>
            </a:pPr>
            <a:r>
              <a:rPr lang="en-US" sz="1097" b="1" dirty="0">
                <a:solidFill>
                  <a:srgbClr val="22C55E"/>
                </a:solidFill>
                <a:latin typeface="ui-sans-serif" pitchFamily="34" charset="0"/>
                <a:ea typeface="ui-sans-serif" pitchFamily="34" charset="-122"/>
                <a:cs typeface="ui-sans-serif" pitchFamily="34" charset="-120"/>
              </a:rPr>
              <a:t>2010년대 ~ 현재</a:t>
            </a:r>
            <a:endParaRPr lang="en-US" sz="1097" dirty="0"/>
          </a:p>
        </p:txBody>
      </p:sp>
      <p:sp>
        <p:nvSpPr>
          <p:cNvPr id="48" name="Text 8"/>
          <p:cNvSpPr/>
          <p:nvPr/>
        </p:nvSpPr>
        <p:spPr>
          <a:xfrm>
            <a:off x="7429500" y="2035969"/>
            <a:ext cx="17335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플랫폼 기반 모델과 데이터 기반 모델이 부상하며 비즈니스 환경의 변화를 주도</a:t>
            </a:r>
            <a:endParaRPr lang="en-US" sz="853" dirty="0"/>
          </a:p>
        </p:txBody>
      </p:sp>
      <p:sp>
        <p:nvSpPr>
          <p:cNvPr id="49" name="Text 9"/>
          <p:cNvSpPr/>
          <p:nvPr/>
        </p:nvSpPr>
        <p:spPr>
          <a:xfrm>
            <a:off x="959644" y="3088481"/>
            <a:ext cx="3993356"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기술의 영향</a:t>
            </a:r>
            <a:endParaRPr lang="en-US" sz="1463" dirty="0"/>
          </a:p>
        </p:txBody>
      </p:sp>
      <p:sp>
        <p:nvSpPr>
          <p:cNvPr id="50" name="Text 10"/>
          <p:cNvSpPr/>
          <p:nvPr/>
        </p:nvSpPr>
        <p:spPr>
          <a:xfrm>
            <a:off x="1037035" y="3459956"/>
            <a:ext cx="363735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대규모 고객 확보: 인터넷과 디지털 기술은 기업들이 낮은 비용으로 대규모 고객을 확보할 수 있게 함</a:t>
            </a:r>
            <a:endParaRPr lang="en-US" sz="975" dirty="0"/>
          </a:p>
        </p:txBody>
      </p:sp>
      <p:sp>
        <p:nvSpPr>
          <p:cNvPr id="51" name="Text 11"/>
          <p:cNvSpPr/>
          <p:nvPr/>
        </p:nvSpPr>
        <p:spPr>
          <a:xfrm>
            <a:off x="1037035" y="3924300"/>
            <a:ext cx="363735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글로벌 연계: 글로벌 공급망과 협력적 계약 구조를 활용한 비즈니스 모델의 등장</a:t>
            </a:r>
            <a:endParaRPr lang="en-US" sz="975" dirty="0"/>
          </a:p>
        </p:txBody>
      </p:sp>
      <p:sp>
        <p:nvSpPr>
          <p:cNvPr id="52" name="Text 12"/>
          <p:cNvSpPr/>
          <p:nvPr/>
        </p:nvSpPr>
        <p:spPr>
          <a:xfrm>
            <a:off x="1037035" y="4388644"/>
            <a:ext cx="363735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오프라인-온라인 통합: 브릭스 앤 클릭스 모델 등으로 오프라인과 온라인 채널의 결합이 증가</a:t>
            </a:r>
            <a:endParaRPr lang="en-US" sz="975" dirty="0"/>
          </a:p>
        </p:txBody>
      </p:sp>
      <p:sp>
        <p:nvSpPr>
          <p:cNvPr id="53" name="Text 13"/>
          <p:cNvSpPr/>
          <p:nvPr/>
        </p:nvSpPr>
        <p:spPr>
          <a:xfrm>
            <a:off x="1037035" y="4852988"/>
            <a:ext cx="363735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인공지능 통합: AI 기술의 발전으로 더 나은 고객 경험과 효율적인 운영이 가능해짐</a:t>
            </a:r>
            <a:endParaRPr lang="en-US" sz="975" dirty="0"/>
          </a:p>
        </p:txBody>
      </p:sp>
      <p:sp>
        <p:nvSpPr>
          <p:cNvPr id="54" name="Text 14"/>
          <p:cNvSpPr/>
          <p:nvPr/>
        </p:nvSpPr>
        <p:spPr>
          <a:xfrm>
            <a:off x="5510213" y="3088481"/>
            <a:ext cx="3993356"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최근 부상하는 트렌드</a:t>
            </a:r>
            <a:endParaRPr lang="en-US" sz="1463" dirty="0"/>
          </a:p>
        </p:txBody>
      </p:sp>
      <p:sp>
        <p:nvSpPr>
          <p:cNvPr id="55" name="Text 15"/>
          <p:cNvSpPr/>
          <p:nvPr/>
        </p:nvSpPr>
        <p:spPr>
          <a:xfrm>
            <a:off x="5572126" y="3583781"/>
            <a:ext cx="114359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플랫폼 기반 모델</a:t>
            </a:r>
            <a:endParaRPr lang="en-US" sz="975" dirty="0"/>
          </a:p>
        </p:txBody>
      </p:sp>
      <p:sp>
        <p:nvSpPr>
          <p:cNvPr id="56" name="Text 16"/>
          <p:cNvSpPr/>
          <p:nvPr/>
        </p:nvSpPr>
        <p:spPr>
          <a:xfrm>
            <a:off x="5355431" y="3831431"/>
            <a:ext cx="168711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중개자 제거 및 연결 역할을 하는 플랫폼으로, 아마존이 대표적 예</a:t>
            </a:r>
            <a:endParaRPr lang="en-US" sz="853" dirty="0"/>
          </a:p>
        </p:txBody>
      </p:sp>
      <p:sp>
        <p:nvSpPr>
          <p:cNvPr id="57" name="Text 17"/>
          <p:cNvSpPr/>
          <p:nvPr/>
        </p:nvSpPr>
        <p:spPr>
          <a:xfrm>
            <a:off x="7584282" y="3583781"/>
            <a:ext cx="1143591" cy="185738"/>
          </a:xfrm>
          <a:prstGeom prst="rect">
            <a:avLst/>
          </a:prstGeom>
          <a:noFill/>
          <a:ln/>
        </p:spPr>
        <p:txBody>
          <a:bodyPr wrap="square" lIns="0" tIns="0" rIns="0" bIns="0" rtlCol="0" anchor="t"/>
          <a:lstStyle/>
          <a:p>
            <a:pPr>
              <a:lnSpc>
                <a:spcPts val="1463"/>
              </a:lnSpc>
            </a:pPr>
            <a:r>
              <a:rPr lang="en-US" sz="975" b="1" dirty="0">
                <a:solidFill>
                  <a:srgbClr val="F97316"/>
                </a:solidFill>
                <a:latin typeface="ui-sans-serif" pitchFamily="34" charset="0"/>
                <a:ea typeface="ui-sans-serif" pitchFamily="34" charset="-122"/>
                <a:cs typeface="ui-sans-serif" pitchFamily="34" charset="-120"/>
              </a:rPr>
              <a:t>데이터 기반 모델</a:t>
            </a:r>
            <a:endParaRPr lang="en-US" sz="975" dirty="0"/>
          </a:p>
        </p:txBody>
      </p:sp>
      <p:sp>
        <p:nvSpPr>
          <p:cNvPr id="58" name="Text 18"/>
          <p:cNvSpPr/>
          <p:nvPr/>
        </p:nvSpPr>
        <p:spPr>
          <a:xfrm>
            <a:off x="7414022" y="3831431"/>
            <a:ext cx="168711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빅데이터와 AI를 활용한 데이터 주도형 비즈니스 모델의 등장</a:t>
            </a:r>
            <a:endParaRPr lang="en-US" sz="853" dirty="0"/>
          </a:p>
        </p:txBody>
      </p:sp>
      <p:sp>
        <p:nvSpPr>
          <p:cNvPr id="59" name="Text 19"/>
          <p:cNvSpPr/>
          <p:nvPr/>
        </p:nvSpPr>
        <p:spPr>
          <a:xfrm>
            <a:off x="5541169" y="4512469"/>
            <a:ext cx="794753" cy="185738"/>
          </a:xfrm>
          <a:prstGeom prst="rect">
            <a:avLst/>
          </a:prstGeom>
          <a:noFill/>
          <a:ln/>
        </p:spPr>
        <p:txBody>
          <a:bodyPr wrap="square" lIns="0" tIns="0" rIns="0" bIns="0" rtlCol="0" anchor="t"/>
          <a:lstStyle/>
          <a:p>
            <a:pPr>
              <a:lnSpc>
                <a:spcPts val="1463"/>
              </a:lnSpc>
            </a:pPr>
            <a:r>
              <a:rPr lang="en-US" sz="975" b="1" dirty="0">
                <a:solidFill>
                  <a:srgbClr val="7E22CE"/>
                </a:solidFill>
                <a:latin typeface="ui-sans-serif" pitchFamily="34" charset="0"/>
                <a:ea typeface="ui-sans-serif" pitchFamily="34" charset="-122"/>
                <a:cs typeface="ui-sans-serif" pitchFamily="34" charset="-120"/>
              </a:rPr>
              <a:t>정액제 모델</a:t>
            </a:r>
            <a:endParaRPr lang="en-US" sz="975" dirty="0"/>
          </a:p>
        </p:txBody>
      </p:sp>
      <p:sp>
        <p:nvSpPr>
          <p:cNvPr id="60" name="Text 20"/>
          <p:cNvSpPr/>
          <p:nvPr/>
        </p:nvSpPr>
        <p:spPr>
          <a:xfrm>
            <a:off x="5355431" y="4760119"/>
            <a:ext cx="1687116"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소비자에게 제품이나 서비스에 대해 정기적으로 비용을 지불하는 모델의 확산</a:t>
            </a:r>
            <a:endParaRPr lang="en-US" sz="853" dirty="0"/>
          </a:p>
        </p:txBody>
      </p:sp>
      <p:sp>
        <p:nvSpPr>
          <p:cNvPr id="61" name="Text 21"/>
          <p:cNvSpPr/>
          <p:nvPr/>
        </p:nvSpPr>
        <p:spPr>
          <a:xfrm>
            <a:off x="7568804" y="4512469"/>
            <a:ext cx="1143591" cy="185738"/>
          </a:xfrm>
          <a:prstGeom prst="rect">
            <a:avLst/>
          </a:prstGeom>
          <a:noFill/>
          <a:ln/>
        </p:spPr>
        <p:txBody>
          <a:bodyPr wrap="square" lIns="0" tIns="0" rIns="0" bIns="0" rtlCol="0" anchor="t"/>
          <a:lstStyle/>
          <a:p>
            <a:pPr>
              <a:lnSpc>
                <a:spcPts val="1463"/>
              </a:lnSpc>
            </a:pPr>
            <a:r>
              <a:rPr lang="en-US" sz="975" b="1" dirty="0">
                <a:solidFill>
                  <a:srgbClr val="22C55E"/>
                </a:solidFill>
                <a:latin typeface="ui-sans-serif" pitchFamily="34" charset="0"/>
                <a:ea typeface="ui-sans-serif" pitchFamily="34" charset="-122"/>
                <a:cs typeface="ui-sans-serif" pitchFamily="34" charset="-120"/>
              </a:rPr>
              <a:t>모바일 우선 모델</a:t>
            </a:r>
            <a:endParaRPr lang="en-US" sz="975" dirty="0"/>
          </a:p>
        </p:txBody>
      </p:sp>
      <p:sp>
        <p:nvSpPr>
          <p:cNvPr id="62" name="Text 22"/>
          <p:cNvSpPr/>
          <p:nvPr/>
        </p:nvSpPr>
        <p:spPr>
          <a:xfrm>
            <a:off x="7414022" y="4760119"/>
            <a:ext cx="168711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모바일 기술을 중심으로 한 서비스 제공 및 소비 패턴의 변화</a:t>
            </a:r>
            <a:endParaRPr lang="en-US" sz="853" dirty="0"/>
          </a:p>
        </p:txBody>
      </p:sp>
      <p:sp>
        <p:nvSpPr>
          <p:cNvPr id="63" name="Text 23"/>
          <p:cNvSpPr/>
          <p:nvPr/>
        </p:nvSpPr>
        <p:spPr>
          <a:xfrm>
            <a:off x="371475" y="5967413"/>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81037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570428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540669"/>
            <a:ext cx="3318486" cy="2166938"/>
          </a:xfrm>
          <a:prstGeom prst="rect">
            <a:avLst/>
          </a:prstGeom>
        </p:spPr>
      </p:pic>
      <p:pic>
        <p:nvPicPr>
          <p:cNvPr id="7" name="Image 5" descr="preencoded.png"/>
          <p:cNvPicPr>
            <a:picLocks noChangeAspect="1"/>
          </p:cNvPicPr>
          <p:nvPr/>
        </p:nvPicPr>
        <p:blipFill>
          <a:blip r:embed="rId8"/>
          <a:stretch>
            <a:fillRect/>
          </a:stretch>
        </p:blipFill>
        <p:spPr>
          <a:xfrm>
            <a:off x="681037" y="1757362"/>
            <a:ext cx="185738" cy="185738"/>
          </a:xfrm>
          <a:prstGeom prst="rect">
            <a:avLst/>
          </a:prstGeom>
        </p:spPr>
      </p:pic>
      <p:pic>
        <p:nvPicPr>
          <p:cNvPr id="8" name="Image 6" descr="preencoded.png"/>
          <p:cNvPicPr>
            <a:picLocks noChangeAspect="1"/>
          </p:cNvPicPr>
          <p:nvPr/>
        </p:nvPicPr>
        <p:blipFill>
          <a:blip r:embed="rId9"/>
          <a:stretch>
            <a:fillRect/>
          </a:stretch>
        </p:blipFill>
        <p:spPr>
          <a:xfrm>
            <a:off x="495179" y="3784997"/>
            <a:ext cx="3318486" cy="2275284"/>
          </a:xfrm>
          <a:prstGeom prst="rect">
            <a:avLst/>
          </a:prstGeom>
        </p:spPr>
      </p:pic>
      <p:pic>
        <p:nvPicPr>
          <p:cNvPr id="9" name="Image 7" descr="preencoded.png"/>
          <p:cNvPicPr>
            <a:picLocks noChangeAspect="1"/>
          </p:cNvPicPr>
          <p:nvPr/>
        </p:nvPicPr>
        <p:blipFill>
          <a:blip r:embed="rId10"/>
          <a:stretch>
            <a:fillRect/>
          </a:stretch>
        </p:blipFill>
        <p:spPr>
          <a:xfrm>
            <a:off x="649960" y="3893344"/>
            <a:ext cx="185738" cy="185738"/>
          </a:xfrm>
          <a:prstGeom prst="rect">
            <a:avLst/>
          </a:prstGeom>
        </p:spPr>
      </p:pic>
      <p:pic>
        <p:nvPicPr>
          <p:cNvPr id="10" name="Image 8" descr="preencoded.png"/>
          <p:cNvPicPr>
            <a:picLocks noChangeAspect="1"/>
          </p:cNvPicPr>
          <p:nvPr/>
        </p:nvPicPr>
        <p:blipFill>
          <a:blip r:embed="rId11"/>
          <a:stretch>
            <a:fillRect/>
          </a:stretch>
        </p:blipFill>
        <p:spPr>
          <a:xfrm>
            <a:off x="4309086" y="1540669"/>
            <a:ext cx="5101493" cy="2275284"/>
          </a:xfrm>
          <a:prstGeom prst="rect">
            <a:avLst/>
          </a:prstGeom>
        </p:spPr>
      </p:pic>
      <p:pic>
        <p:nvPicPr>
          <p:cNvPr id="11" name="Image 9" descr="preencoded.png"/>
          <p:cNvPicPr>
            <a:picLocks noChangeAspect="1"/>
          </p:cNvPicPr>
          <p:nvPr/>
        </p:nvPicPr>
        <p:blipFill>
          <a:blip r:embed="rId12"/>
          <a:stretch>
            <a:fillRect/>
          </a:stretch>
        </p:blipFill>
        <p:spPr>
          <a:xfrm>
            <a:off x="4463868" y="1726406"/>
            <a:ext cx="177998" cy="154781"/>
          </a:xfrm>
          <a:prstGeom prst="rect">
            <a:avLst/>
          </a:prstGeom>
        </p:spPr>
      </p:pic>
      <p:pic>
        <p:nvPicPr>
          <p:cNvPr id="12" name="Image 10" descr="preencoded.png"/>
          <p:cNvPicPr>
            <a:picLocks noChangeAspect="1"/>
          </p:cNvPicPr>
          <p:nvPr/>
        </p:nvPicPr>
        <p:blipFill>
          <a:blip r:embed="rId13"/>
          <a:stretch>
            <a:fillRect/>
          </a:stretch>
        </p:blipFill>
        <p:spPr>
          <a:xfrm>
            <a:off x="4463867" y="2005013"/>
            <a:ext cx="933524" cy="214759"/>
          </a:xfrm>
          <a:prstGeom prst="rect">
            <a:avLst/>
          </a:prstGeom>
        </p:spPr>
      </p:pic>
      <p:pic>
        <p:nvPicPr>
          <p:cNvPr id="13" name="Image 11" descr="preencoded.png"/>
          <p:cNvPicPr>
            <a:picLocks noChangeAspect="1"/>
          </p:cNvPicPr>
          <p:nvPr/>
        </p:nvPicPr>
        <p:blipFill>
          <a:blip r:embed="rId14"/>
          <a:stretch>
            <a:fillRect/>
          </a:stretch>
        </p:blipFill>
        <p:spPr>
          <a:xfrm>
            <a:off x="5428347" y="2005013"/>
            <a:ext cx="1898247" cy="245715"/>
          </a:xfrm>
          <a:prstGeom prst="rect">
            <a:avLst/>
          </a:prstGeom>
        </p:spPr>
      </p:pic>
      <p:pic>
        <p:nvPicPr>
          <p:cNvPr id="14" name="Image 12" descr="preencoded.png"/>
          <p:cNvPicPr>
            <a:picLocks noChangeAspect="1"/>
          </p:cNvPicPr>
          <p:nvPr/>
        </p:nvPicPr>
        <p:blipFill>
          <a:blip r:embed="rId13"/>
          <a:stretch>
            <a:fillRect/>
          </a:stretch>
        </p:blipFill>
        <p:spPr>
          <a:xfrm>
            <a:off x="7357551" y="2005013"/>
            <a:ext cx="933645" cy="245715"/>
          </a:xfrm>
          <a:prstGeom prst="rect">
            <a:avLst/>
          </a:prstGeom>
        </p:spPr>
      </p:pic>
      <p:pic>
        <p:nvPicPr>
          <p:cNvPr id="15" name="Image 13" descr="preencoded.png"/>
          <p:cNvPicPr>
            <a:picLocks noChangeAspect="1"/>
          </p:cNvPicPr>
          <p:nvPr/>
        </p:nvPicPr>
        <p:blipFill>
          <a:blip r:embed="rId15"/>
          <a:stretch>
            <a:fillRect/>
          </a:stretch>
        </p:blipFill>
        <p:spPr>
          <a:xfrm>
            <a:off x="8322153" y="1848941"/>
            <a:ext cx="933524" cy="506909"/>
          </a:xfrm>
          <a:prstGeom prst="rect">
            <a:avLst/>
          </a:prstGeom>
        </p:spPr>
      </p:pic>
      <p:pic>
        <p:nvPicPr>
          <p:cNvPr id="16" name="Image 14" descr="preencoded.png"/>
          <p:cNvPicPr>
            <a:picLocks noChangeAspect="1"/>
          </p:cNvPicPr>
          <p:nvPr/>
        </p:nvPicPr>
        <p:blipFill>
          <a:blip r:embed="rId16"/>
          <a:stretch>
            <a:fillRect/>
          </a:stretch>
        </p:blipFill>
        <p:spPr>
          <a:xfrm>
            <a:off x="8719263" y="1955353"/>
            <a:ext cx="139303" cy="108347"/>
          </a:xfrm>
          <a:prstGeom prst="rect">
            <a:avLst/>
          </a:prstGeom>
        </p:spPr>
      </p:pic>
      <p:pic>
        <p:nvPicPr>
          <p:cNvPr id="17" name="Image 15" descr="preencoded.png"/>
          <p:cNvPicPr>
            <a:picLocks noChangeAspect="1"/>
          </p:cNvPicPr>
          <p:nvPr/>
        </p:nvPicPr>
        <p:blipFill>
          <a:blip r:embed="rId17"/>
          <a:stretch>
            <a:fillRect/>
          </a:stretch>
        </p:blipFill>
        <p:spPr>
          <a:xfrm>
            <a:off x="4463867" y="2296518"/>
            <a:ext cx="1898126" cy="506909"/>
          </a:xfrm>
          <a:prstGeom prst="rect">
            <a:avLst/>
          </a:prstGeom>
        </p:spPr>
      </p:pic>
      <p:pic>
        <p:nvPicPr>
          <p:cNvPr id="18" name="Image 16" descr="preencoded.png"/>
          <p:cNvPicPr>
            <a:picLocks noChangeAspect="1"/>
          </p:cNvPicPr>
          <p:nvPr/>
        </p:nvPicPr>
        <p:blipFill>
          <a:blip r:embed="rId18"/>
          <a:stretch>
            <a:fillRect/>
          </a:stretch>
        </p:blipFill>
        <p:spPr>
          <a:xfrm>
            <a:off x="5358696" y="2402929"/>
            <a:ext cx="108347" cy="108347"/>
          </a:xfrm>
          <a:prstGeom prst="rect">
            <a:avLst/>
          </a:prstGeom>
        </p:spPr>
      </p:pic>
      <p:pic>
        <p:nvPicPr>
          <p:cNvPr id="19" name="Image 17" descr="preencoded.png"/>
          <p:cNvPicPr>
            <a:picLocks noChangeAspect="1"/>
          </p:cNvPicPr>
          <p:nvPr/>
        </p:nvPicPr>
        <p:blipFill>
          <a:blip r:embed="rId19"/>
          <a:stretch>
            <a:fillRect/>
          </a:stretch>
        </p:blipFill>
        <p:spPr>
          <a:xfrm>
            <a:off x="6392949" y="2296518"/>
            <a:ext cx="933645" cy="506909"/>
          </a:xfrm>
          <a:prstGeom prst="rect">
            <a:avLst/>
          </a:prstGeom>
        </p:spPr>
      </p:pic>
      <p:pic>
        <p:nvPicPr>
          <p:cNvPr id="20" name="Image 18" descr="preencoded.png"/>
          <p:cNvPicPr>
            <a:picLocks noChangeAspect="1"/>
          </p:cNvPicPr>
          <p:nvPr/>
        </p:nvPicPr>
        <p:blipFill>
          <a:blip r:embed="rId20"/>
          <a:stretch>
            <a:fillRect/>
          </a:stretch>
        </p:blipFill>
        <p:spPr>
          <a:xfrm>
            <a:off x="6805538" y="2402929"/>
            <a:ext cx="108347" cy="108347"/>
          </a:xfrm>
          <a:prstGeom prst="rect">
            <a:avLst/>
          </a:prstGeom>
        </p:spPr>
      </p:pic>
      <p:pic>
        <p:nvPicPr>
          <p:cNvPr id="21" name="Image 19" descr="preencoded.png"/>
          <p:cNvPicPr>
            <a:picLocks noChangeAspect="1"/>
          </p:cNvPicPr>
          <p:nvPr/>
        </p:nvPicPr>
        <p:blipFill>
          <a:blip r:embed="rId21"/>
          <a:stretch>
            <a:fillRect/>
          </a:stretch>
        </p:blipFill>
        <p:spPr>
          <a:xfrm>
            <a:off x="7357551" y="2296518"/>
            <a:ext cx="933645" cy="506909"/>
          </a:xfrm>
          <a:prstGeom prst="rect">
            <a:avLst/>
          </a:prstGeom>
        </p:spPr>
      </p:pic>
      <p:pic>
        <p:nvPicPr>
          <p:cNvPr id="22" name="Image 20" descr="preencoded.png"/>
          <p:cNvPicPr>
            <a:picLocks noChangeAspect="1"/>
          </p:cNvPicPr>
          <p:nvPr/>
        </p:nvPicPr>
        <p:blipFill>
          <a:blip r:embed="rId22"/>
          <a:stretch>
            <a:fillRect/>
          </a:stretch>
        </p:blipFill>
        <p:spPr>
          <a:xfrm>
            <a:off x="7754662" y="2402929"/>
            <a:ext cx="139303" cy="108347"/>
          </a:xfrm>
          <a:prstGeom prst="rect">
            <a:avLst/>
          </a:prstGeom>
        </p:spPr>
      </p:pic>
      <p:pic>
        <p:nvPicPr>
          <p:cNvPr id="23" name="Image 21" descr="preencoded.png"/>
          <p:cNvPicPr>
            <a:picLocks noChangeAspect="1"/>
          </p:cNvPicPr>
          <p:nvPr/>
        </p:nvPicPr>
        <p:blipFill>
          <a:blip r:embed="rId23"/>
          <a:stretch>
            <a:fillRect/>
          </a:stretch>
        </p:blipFill>
        <p:spPr>
          <a:xfrm>
            <a:off x="4463867" y="2834382"/>
            <a:ext cx="1898126" cy="506909"/>
          </a:xfrm>
          <a:prstGeom prst="rect">
            <a:avLst/>
          </a:prstGeom>
        </p:spPr>
      </p:pic>
      <p:pic>
        <p:nvPicPr>
          <p:cNvPr id="24" name="Image 22" descr="preencoded.png"/>
          <p:cNvPicPr>
            <a:picLocks noChangeAspect="1"/>
          </p:cNvPicPr>
          <p:nvPr/>
        </p:nvPicPr>
        <p:blipFill>
          <a:blip r:embed="rId24"/>
          <a:stretch>
            <a:fillRect/>
          </a:stretch>
        </p:blipFill>
        <p:spPr>
          <a:xfrm>
            <a:off x="5358696" y="2940795"/>
            <a:ext cx="108347" cy="108347"/>
          </a:xfrm>
          <a:prstGeom prst="rect">
            <a:avLst/>
          </a:prstGeom>
        </p:spPr>
      </p:pic>
      <p:pic>
        <p:nvPicPr>
          <p:cNvPr id="25" name="Image 23" descr="preencoded.png"/>
          <p:cNvPicPr>
            <a:picLocks noChangeAspect="1"/>
          </p:cNvPicPr>
          <p:nvPr/>
        </p:nvPicPr>
        <p:blipFill>
          <a:blip r:embed="rId25"/>
          <a:stretch>
            <a:fillRect/>
          </a:stretch>
        </p:blipFill>
        <p:spPr>
          <a:xfrm>
            <a:off x="6392949" y="2834382"/>
            <a:ext cx="933645" cy="506909"/>
          </a:xfrm>
          <a:prstGeom prst="rect">
            <a:avLst/>
          </a:prstGeom>
        </p:spPr>
      </p:pic>
      <p:pic>
        <p:nvPicPr>
          <p:cNvPr id="26" name="Image 24" descr="preencoded.png"/>
          <p:cNvPicPr>
            <a:picLocks noChangeAspect="1"/>
          </p:cNvPicPr>
          <p:nvPr/>
        </p:nvPicPr>
        <p:blipFill>
          <a:blip r:embed="rId26"/>
          <a:stretch>
            <a:fillRect/>
          </a:stretch>
        </p:blipFill>
        <p:spPr>
          <a:xfrm>
            <a:off x="6790060" y="2940795"/>
            <a:ext cx="139303" cy="108347"/>
          </a:xfrm>
          <a:prstGeom prst="rect">
            <a:avLst/>
          </a:prstGeom>
        </p:spPr>
      </p:pic>
      <p:pic>
        <p:nvPicPr>
          <p:cNvPr id="27" name="Image 25" descr="preencoded.png"/>
          <p:cNvPicPr>
            <a:picLocks noChangeAspect="1"/>
          </p:cNvPicPr>
          <p:nvPr/>
        </p:nvPicPr>
        <p:blipFill>
          <a:blip r:embed="rId27"/>
          <a:stretch>
            <a:fillRect/>
          </a:stretch>
        </p:blipFill>
        <p:spPr>
          <a:xfrm>
            <a:off x="7357551" y="2834382"/>
            <a:ext cx="933645" cy="506909"/>
          </a:xfrm>
          <a:prstGeom prst="rect">
            <a:avLst/>
          </a:prstGeom>
        </p:spPr>
      </p:pic>
      <p:pic>
        <p:nvPicPr>
          <p:cNvPr id="28" name="Image 26" descr="preencoded.png"/>
          <p:cNvPicPr>
            <a:picLocks noChangeAspect="1"/>
          </p:cNvPicPr>
          <p:nvPr/>
        </p:nvPicPr>
        <p:blipFill>
          <a:blip r:embed="rId28"/>
          <a:stretch>
            <a:fillRect/>
          </a:stretch>
        </p:blipFill>
        <p:spPr>
          <a:xfrm>
            <a:off x="4463867" y="3372247"/>
            <a:ext cx="1898126" cy="367606"/>
          </a:xfrm>
          <a:prstGeom prst="rect">
            <a:avLst/>
          </a:prstGeom>
        </p:spPr>
      </p:pic>
      <p:pic>
        <p:nvPicPr>
          <p:cNvPr id="29" name="Image 27" descr="preencoded.png"/>
          <p:cNvPicPr>
            <a:picLocks noChangeAspect="1"/>
          </p:cNvPicPr>
          <p:nvPr/>
        </p:nvPicPr>
        <p:blipFill>
          <a:blip r:embed="rId29"/>
          <a:stretch>
            <a:fillRect/>
          </a:stretch>
        </p:blipFill>
        <p:spPr>
          <a:xfrm>
            <a:off x="6392949" y="3372247"/>
            <a:ext cx="933645" cy="367606"/>
          </a:xfrm>
          <a:prstGeom prst="rect">
            <a:avLst/>
          </a:prstGeom>
        </p:spPr>
      </p:pic>
      <p:pic>
        <p:nvPicPr>
          <p:cNvPr id="30" name="Image 28" descr="preencoded.png"/>
          <p:cNvPicPr>
            <a:picLocks noChangeAspect="1"/>
          </p:cNvPicPr>
          <p:nvPr/>
        </p:nvPicPr>
        <p:blipFill>
          <a:blip r:embed="rId30"/>
          <a:stretch>
            <a:fillRect/>
          </a:stretch>
        </p:blipFill>
        <p:spPr>
          <a:xfrm>
            <a:off x="4309085" y="4295775"/>
            <a:ext cx="2473356" cy="1733550"/>
          </a:xfrm>
          <a:prstGeom prst="rect">
            <a:avLst/>
          </a:prstGeom>
        </p:spPr>
      </p:pic>
      <p:pic>
        <p:nvPicPr>
          <p:cNvPr id="31" name="Image 29" descr="preencoded.png"/>
          <p:cNvPicPr>
            <a:picLocks noChangeAspect="1"/>
          </p:cNvPicPr>
          <p:nvPr/>
        </p:nvPicPr>
        <p:blipFill>
          <a:blip r:embed="rId31"/>
          <a:stretch>
            <a:fillRect/>
          </a:stretch>
        </p:blipFill>
        <p:spPr>
          <a:xfrm>
            <a:off x="4432911" y="4450556"/>
            <a:ext cx="123825" cy="123825"/>
          </a:xfrm>
          <a:prstGeom prst="rect">
            <a:avLst/>
          </a:prstGeom>
        </p:spPr>
      </p:pic>
      <p:pic>
        <p:nvPicPr>
          <p:cNvPr id="32" name="Image 30" descr="preencoded.png"/>
          <p:cNvPicPr>
            <a:picLocks noChangeAspect="1"/>
          </p:cNvPicPr>
          <p:nvPr/>
        </p:nvPicPr>
        <p:blipFill>
          <a:blip r:embed="rId32"/>
          <a:stretch>
            <a:fillRect/>
          </a:stretch>
        </p:blipFill>
        <p:spPr>
          <a:xfrm>
            <a:off x="4432911" y="4698206"/>
            <a:ext cx="123825" cy="123825"/>
          </a:xfrm>
          <a:prstGeom prst="rect">
            <a:avLst/>
          </a:prstGeom>
        </p:spPr>
      </p:pic>
      <p:pic>
        <p:nvPicPr>
          <p:cNvPr id="33" name="Image 31" descr="preencoded.png"/>
          <p:cNvPicPr>
            <a:picLocks noChangeAspect="1"/>
          </p:cNvPicPr>
          <p:nvPr/>
        </p:nvPicPr>
        <p:blipFill>
          <a:blip r:embed="rId32"/>
          <a:stretch>
            <a:fillRect/>
          </a:stretch>
        </p:blipFill>
        <p:spPr>
          <a:xfrm>
            <a:off x="4432911" y="5131594"/>
            <a:ext cx="123825" cy="123825"/>
          </a:xfrm>
          <a:prstGeom prst="rect">
            <a:avLst/>
          </a:prstGeom>
        </p:spPr>
      </p:pic>
      <p:pic>
        <p:nvPicPr>
          <p:cNvPr id="34" name="Image 32" descr="preencoded.png"/>
          <p:cNvPicPr>
            <a:picLocks noChangeAspect="1"/>
          </p:cNvPicPr>
          <p:nvPr/>
        </p:nvPicPr>
        <p:blipFill>
          <a:blip r:embed="rId32"/>
          <a:stretch>
            <a:fillRect/>
          </a:stretch>
        </p:blipFill>
        <p:spPr>
          <a:xfrm>
            <a:off x="4432911" y="5564981"/>
            <a:ext cx="123825" cy="123825"/>
          </a:xfrm>
          <a:prstGeom prst="rect">
            <a:avLst/>
          </a:prstGeom>
        </p:spPr>
      </p:pic>
      <p:pic>
        <p:nvPicPr>
          <p:cNvPr id="35" name="Image 33" descr="preencoded.png"/>
          <p:cNvPicPr>
            <a:picLocks noChangeAspect="1"/>
          </p:cNvPicPr>
          <p:nvPr/>
        </p:nvPicPr>
        <p:blipFill>
          <a:blip r:embed="rId33"/>
          <a:stretch>
            <a:fillRect/>
          </a:stretch>
        </p:blipFill>
        <p:spPr>
          <a:xfrm>
            <a:off x="6937223" y="4295775"/>
            <a:ext cx="2473356" cy="1733550"/>
          </a:xfrm>
          <a:prstGeom prst="rect">
            <a:avLst/>
          </a:prstGeom>
        </p:spPr>
      </p:pic>
      <p:pic>
        <p:nvPicPr>
          <p:cNvPr id="36" name="Image 34" descr="preencoded.png"/>
          <p:cNvPicPr>
            <a:picLocks noChangeAspect="1"/>
          </p:cNvPicPr>
          <p:nvPr/>
        </p:nvPicPr>
        <p:blipFill>
          <a:blip r:embed="rId34"/>
          <a:stretch>
            <a:fillRect/>
          </a:stretch>
        </p:blipFill>
        <p:spPr>
          <a:xfrm>
            <a:off x="7061048" y="4450556"/>
            <a:ext cx="92869" cy="123825"/>
          </a:xfrm>
          <a:prstGeom prst="rect">
            <a:avLst/>
          </a:prstGeom>
        </p:spPr>
      </p:pic>
      <p:pic>
        <p:nvPicPr>
          <p:cNvPr id="37" name="Image 35" descr="preencoded.png"/>
          <p:cNvPicPr>
            <a:picLocks noChangeAspect="1"/>
          </p:cNvPicPr>
          <p:nvPr/>
        </p:nvPicPr>
        <p:blipFill>
          <a:blip r:embed="rId32"/>
          <a:stretch>
            <a:fillRect/>
          </a:stretch>
        </p:blipFill>
        <p:spPr>
          <a:xfrm>
            <a:off x="7061048" y="4698206"/>
            <a:ext cx="123825" cy="123825"/>
          </a:xfrm>
          <a:prstGeom prst="rect">
            <a:avLst/>
          </a:prstGeom>
        </p:spPr>
      </p:pic>
      <p:pic>
        <p:nvPicPr>
          <p:cNvPr id="38" name="Image 36" descr="preencoded.png"/>
          <p:cNvPicPr>
            <a:picLocks noChangeAspect="1"/>
          </p:cNvPicPr>
          <p:nvPr/>
        </p:nvPicPr>
        <p:blipFill>
          <a:blip r:embed="rId32"/>
          <a:stretch>
            <a:fillRect/>
          </a:stretch>
        </p:blipFill>
        <p:spPr>
          <a:xfrm>
            <a:off x="7061048" y="5131594"/>
            <a:ext cx="123825" cy="123825"/>
          </a:xfrm>
          <a:prstGeom prst="rect">
            <a:avLst/>
          </a:prstGeom>
        </p:spPr>
      </p:pic>
      <p:pic>
        <p:nvPicPr>
          <p:cNvPr id="39" name="Image 37" descr="preencoded.png"/>
          <p:cNvPicPr>
            <a:picLocks noChangeAspect="1"/>
          </p:cNvPicPr>
          <p:nvPr/>
        </p:nvPicPr>
        <p:blipFill>
          <a:blip r:embed="rId32"/>
          <a:stretch>
            <a:fillRect/>
          </a:stretch>
        </p:blipFill>
        <p:spPr>
          <a:xfrm>
            <a:off x="7061048" y="5379244"/>
            <a:ext cx="123825" cy="123825"/>
          </a:xfrm>
          <a:prstGeom prst="rect">
            <a:avLst/>
          </a:prstGeom>
        </p:spPr>
      </p:pic>
      <p:pic>
        <p:nvPicPr>
          <p:cNvPr id="40" name="Image 38" descr="preencoded.png"/>
          <p:cNvPicPr>
            <a:picLocks noChangeAspect="1"/>
          </p:cNvPicPr>
          <p:nvPr/>
        </p:nvPicPr>
        <p:blipFill>
          <a:blip r:embed="rId35"/>
          <a:stretch>
            <a:fillRect/>
          </a:stretch>
        </p:blipFill>
        <p:spPr>
          <a:xfrm>
            <a:off x="0" y="7755731"/>
            <a:ext cx="9906000" cy="340519"/>
          </a:xfrm>
          <a:prstGeom prst="rect">
            <a:avLst/>
          </a:prstGeom>
        </p:spPr>
      </p:pic>
      <p:sp>
        <p:nvSpPr>
          <p:cNvPr id="41"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비즈니스 모델 캔버스 소개</a:t>
            </a:r>
            <a:endParaRPr lang="en-US" sz="1828" dirty="0"/>
          </a:p>
        </p:txBody>
      </p:sp>
      <p:sp>
        <p:nvSpPr>
          <p:cNvPr id="42" name="Text 1"/>
          <p:cNvSpPr/>
          <p:nvPr/>
        </p:nvSpPr>
        <p:spPr>
          <a:xfrm>
            <a:off x="959644" y="1726406"/>
            <a:ext cx="2947011"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란 무엇인가?</a:t>
            </a:r>
            <a:endParaRPr lang="en-US" sz="1463" dirty="0"/>
          </a:p>
        </p:txBody>
      </p:sp>
      <p:sp>
        <p:nvSpPr>
          <p:cNvPr id="43" name="Text 2"/>
          <p:cNvSpPr/>
          <p:nvPr/>
        </p:nvSpPr>
        <p:spPr>
          <a:xfrm>
            <a:off x="681037" y="2097881"/>
            <a:ext cx="2947011"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 캔버스(Business Model Canvas, BMC)는 새로운 비즈니스 모델을 개발하거나 기존 모델을 체계적으로 문서화하기 위해 고안된 전략적 관리 도구입니다.</a:t>
            </a:r>
            <a:endParaRPr lang="en-US" sz="975" dirty="0"/>
          </a:p>
        </p:txBody>
      </p:sp>
      <p:sp>
        <p:nvSpPr>
          <p:cNvPr id="44" name="Text 3"/>
          <p:cNvSpPr/>
          <p:nvPr/>
        </p:nvSpPr>
        <p:spPr>
          <a:xfrm>
            <a:off x="681037" y="2964656"/>
            <a:ext cx="2947011" cy="557213"/>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이 도구는 기업의 가치 제안, 인프라, 고객, 재무 구조를 시각화된 표 형태로 제시하여 활동 간의 균형과 잠재적인 트레이드오프를 파악하는 데 도움을 줍니다.</a:t>
            </a:r>
            <a:endParaRPr lang="en-US" sz="975" dirty="0"/>
          </a:p>
        </p:txBody>
      </p:sp>
      <p:sp>
        <p:nvSpPr>
          <p:cNvPr id="45" name="Text 4"/>
          <p:cNvSpPr/>
          <p:nvPr/>
        </p:nvSpPr>
        <p:spPr>
          <a:xfrm>
            <a:off x="928566" y="3862388"/>
            <a:ext cx="2947011"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작성 방법</a:t>
            </a:r>
            <a:endParaRPr lang="en-US" sz="1463" dirty="0"/>
          </a:p>
        </p:txBody>
      </p:sp>
      <p:sp>
        <p:nvSpPr>
          <p:cNvPr id="46" name="Text 5"/>
          <p:cNvSpPr/>
          <p:nvPr/>
        </p:nvSpPr>
        <p:spPr>
          <a:xfrm>
            <a:off x="649960" y="4233862"/>
            <a:ext cx="2947011"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BM 캔버스는 팀이 한 장의 캔버스를 둘러싸고 의견을 나누며 작성하는 것이 효율적입니다. 일반적인 작성 순서:</a:t>
            </a:r>
            <a:endParaRPr lang="en-US" sz="975" dirty="0"/>
          </a:p>
        </p:txBody>
      </p:sp>
      <p:sp>
        <p:nvSpPr>
          <p:cNvPr id="47" name="Text 6"/>
          <p:cNvSpPr/>
          <p:nvPr/>
        </p:nvSpPr>
        <p:spPr>
          <a:xfrm>
            <a:off x="649960" y="488394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고객 세그먼트 정의</a:t>
            </a:r>
            <a:endParaRPr lang="en-US" sz="975" dirty="0"/>
          </a:p>
        </p:txBody>
      </p:sp>
      <p:sp>
        <p:nvSpPr>
          <p:cNvPr id="48" name="Text 7"/>
          <p:cNvSpPr/>
          <p:nvPr/>
        </p:nvSpPr>
        <p:spPr>
          <a:xfrm>
            <a:off x="649960" y="513159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가치 제안 도출</a:t>
            </a:r>
            <a:endParaRPr lang="en-US" sz="975" dirty="0"/>
          </a:p>
        </p:txBody>
      </p:sp>
      <p:sp>
        <p:nvSpPr>
          <p:cNvPr id="49" name="Text 8"/>
          <p:cNvSpPr/>
          <p:nvPr/>
        </p:nvSpPr>
        <p:spPr>
          <a:xfrm>
            <a:off x="649960" y="537924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채널 및 고객 관계 설계</a:t>
            </a:r>
            <a:endParaRPr lang="en-US" sz="975" dirty="0"/>
          </a:p>
        </p:txBody>
      </p:sp>
      <p:sp>
        <p:nvSpPr>
          <p:cNvPr id="50" name="Text 9"/>
          <p:cNvSpPr/>
          <p:nvPr/>
        </p:nvSpPr>
        <p:spPr>
          <a:xfrm>
            <a:off x="649960" y="562689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수익 흐름과 비용 구조 분석</a:t>
            </a:r>
            <a:endParaRPr lang="en-US" sz="975" dirty="0"/>
          </a:p>
        </p:txBody>
      </p:sp>
      <p:sp>
        <p:nvSpPr>
          <p:cNvPr id="51" name="Text 10"/>
          <p:cNvSpPr/>
          <p:nvPr/>
        </p:nvSpPr>
        <p:spPr>
          <a:xfrm>
            <a:off x="649960" y="587454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핵심 활동·자원·파트너 정의</a:t>
            </a:r>
            <a:endParaRPr lang="en-US" sz="975" dirty="0"/>
          </a:p>
        </p:txBody>
      </p:sp>
      <p:sp>
        <p:nvSpPr>
          <p:cNvPr id="53" name="Text 12"/>
          <p:cNvSpPr/>
          <p:nvPr/>
        </p:nvSpPr>
        <p:spPr>
          <a:xfrm>
            <a:off x="4734734" y="1695450"/>
            <a:ext cx="4791931" cy="216694"/>
          </a:xfrm>
          <a:prstGeom prst="rect">
            <a:avLst/>
          </a:prstGeom>
          <a:noFill/>
          <a:ln/>
        </p:spPr>
        <p:txBody>
          <a:bodyPr wrap="square" lIns="0" tIns="0" rIns="0" bIns="0" rtlCol="0" anchor="t"/>
          <a:lstStyle/>
          <a:p>
            <a:pPr>
              <a:lnSpc>
                <a:spcPts val="1706"/>
              </a:lnSpc>
            </a:pPr>
            <a:r>
              <a:rPr lang="en-US" sz="1219" b="1" dirty="0">
                <a:solidFill>
                  <a:srgbClr val="7E22CE"/>
                </a:solidFill>
                <a:latin typeface="ui-sans-serif" pitchFamily="34" charset="0"/>
                <a:ea typeface="ui-sans-serif" pitchFamily="34" charset="-122"/>
                <a:cs typeface="ui-sans-serif" pitchFamily="34" charset="-120"/>
              </a:rPr>
              <a:t>비즈니스 모델 캔버스 구조</a:t>
            </a:r>
            <a:endParaRPr lang="en-US" sz="1219" dirty="0"/>
          </a:p>
        </p:txBody>
      </p:sp>
      <p:sp>
        <p:nvSpPr>
          <p:cNvPr id="54" name="Text 13"/>
          <p:cNvSpPr/>
          <p:nvPr/>
        </p:nvSpPr>
        <p:spPr>
          <a:xfrm>
            <a:off x="4463867" y="2005013"/>
            <a:ext cx="933524" cy="400497"/>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키 파트너</a:t>
            </a:r>
            <a:endParaRPr lang="en-US" sz="853" dirty="0"/>
          </a:p>
        </p:txBody>
      </p:sp>
      <p:sp>
        <p:nvSpPr>
          <p:cNvPr id="55" name="Text 14"/>
          <p:cNvSpPr/>
          <p:nvPr/>
        </p:nvSpPr>
        <p:spPr>
          <a:xfrm>
            <a:off x="5428347" y="2005013"/>
            <a:ext cx="1898247" cy="506909"/>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키 활동</a:t>
            </a:r>
            <a:endParaRPr lang="en-US" sz="853" dirty="0"/>
          </a:p>
        </p:txBody>
      </p:sp>
      <p:sp>
        <p:nvSpPr>
          <p:cNvPr id="56" name="Text 15"/>
          <p:cNvSpPr/>
          <p:nvPr/>
        </p:nvSpPr>
        <p:spPr>
          <a:xfrm>
            <a:off x="7357551" y="2005013"/>
            <a:ext cx="933645" cy="506909"/>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키 자원</a:t>
            </a:r>
            <a:endParaRPr lang="en-US" sz="853" dirty="0"/>
          </a:p>
        </p:txBody>
      </p:sp>
      <p:sp>
        <p:nvSpPr>
          <p:cNvPr id="57" name="Text 16"/>
          <p:cNvSpPr/>
          <p:nvPr/>
        </p:nvSpPr>
        <p:spPr>
          <a:xfrm>
            <a:off x="8528882" y="2094657"/>
            <a:ext cx="520065"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협력업체</a:t>
            </a:r>
            <a:endParaRPr lang="en-US" sz="853" dirty="0"/>
          </a:p>
        </p:txBody>
      </p:sp>
      <p:sp>
        <p:nvSpPr>
          <p:cNvPr id="58" name="Text 17"/>
          <p:cNvSpPr/>
          <p:nvPr/>
        </p:nvSpPr>
        <p:spPr>
          <a:xfrm>
            <a:off x="4912540" y="2542233"/>
            <a:ext cx="1000661"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가장 중요한 활동</a:t>
            </a:r>
            <a:endParaRPr lang="en-US" sz="853" dirty="0"/>
          </a:p>
        </p:txBody>
      </p:sp>
      <p:sp>
        <p:nvSpPr>
          <p:cNvPr id="59" name="Text 18"/>
          <p:cNvSpPr/>
          <p:nvPr/>
        </p:nvSpPr>
        <p:spPr>
          <a:xfrm>
            <a:off x="6512034" y="2542233"/>
            <a:ext cx="695355"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필요한 자원</a:t>
            </a:r>
            <a:endParaRPr lang="en-US" sz="853" dirty="0"/>
          </a:p>
        </p:txBody>
      </p:sp>
      <p:sp>
        <p:nvSpPr>
          <p:cNvPr id="60" name="Text 19"/>
          <p:cNvSpPr/>
          <p:nvPr/>
        </p:nvSpPr>
        <p:spPr>
          <a:xfrm>
            <a:off x="7411628" y="2542233"/>
            <a:ext cx="825371"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고객 세그먼트</a:t>
            </a:r>
            <a:endParaRPr lang="en-US" sz="853" dirty="0"/>
          </a:p>
        </p:txBody>
      </p:sp>
      <p:sp>
        <p:nvSpPr>
          <p:cNvPr id="61" name="Text 20"/>
          <p:cNvSpPr/>
          <p:nvPr/>
        </p:nvSpPr>
        <p:spPr>
          <a:xfrm>
            <a:off x="5130201" y="3080098"/>
            <a:ext cx="565338"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가치 제안</a:t>
            </a:r>
            <a:endParaRPr lang="en-US" sz="853" dirty="0"/>
          </a:p>
        </p:txBody>
      </p:sp>
      <p:sp>
        <p:nvSpPr>
          <p:cNvPr id="62" name="Text 21"/>
          <p:cNvSpPr/>
          <p:nvPr/>
        </p:nvSpPr>
        <p:spPr>
          <a:xfrm>
            <a:off x="6729695" y="3080098"/>
            <a:ext cx="260033"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채널</a:t>
            </a:r>
            <a:endParaRPr lang="en-US" sz="853" dirty="0"/>
          </a:p>
        </p:txBody>
      </p:sp>
      <p:sp>
        <p:nvSpPr>
          <p:cNvPr id="63" name="Text 22"/>
          <p:cNvSpPr/>
          <p:nvPr/>
        </p:nvSpPr>
        <p:spPr>
          <a:xfrm>
            <a:off x="7357551" y="2834382"/>
            <a:ext cx="933645" cy="506909"/>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고객 관계</a:t>
            </a:r>
            <a:endParaRPr lang="en-US" sz="853" dirty="0"/>
          </a:p>
        </p:txBody>
      </p:sp>
      <p:sp>
        <p:nvSpPr>
          <p:cNvPr id="64" name="Text 23"/>
          <p:cNvSpPr/>
          <p:nvPr/>
        </p:nvSpPr>
        <p:spPr>
          <a:xfrm>
            <a:off x="4463867" y="3372247"/>
            <a:ext cx="1898126" cy="367606"/>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수익 흐름</a:t>
            </a:r>
            <a:endParaRPr lang="en-US" sz="853" dirty="0"/>
          </a:p>
        </p:txBody>
      </p:sp>
      <p:sp>
        <p:nvSpPr>
          <p:cNvPr id="65" name="Text 24"/>
          <p:cNvSpPr/>
          <p:nvPr/>
        </p:nvSpPr>
        <p:spPr>
          <a:xfrm>
            <a:off x="6392949" y="3372247"/>
            <a:ext cx="933645" cy="367606"/>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비용 구조</a:t>
            </a:r>
            <a:endParaRPr lang="en-US" sz="853" dirty="0"/>
          </a:p>
        </p:txBody>
      </p:sp>
      <p:sp>
        <p:nvSpPr>
          <p:cNvPr id="66" name="Text 25"/>
          <p:cNvSpPr/>
          <p:nvPr/>
        </p:nvSpPr>
        <p:spPr>
          <a:xfrm>
            <a:off x="4618648" y="4419600"/>
            <a:ext cx="2225706"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주요 특성</a:t>
            </a:r>
            <a:endParaRPr lang="en-US" sz="975" dirty="0"/>
          </a:p>
        </p:txBody>
      </p:sp>
      <p:sp>
        <p:nvSpPr>
          <p:cNvPr id="67" name="Text 26"/>
          <p:cNvSpPr/>
          <p:nvPr/>
        </p:nvSpPr>
        <p:spPr>
          <a:xfrm>
            <a:off x="4618648" y="4667250"/>
            <a:ext cx="203996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9개의 핵심 구성 요소로 이루어져 있음</a:t>
            </a:r>
            <a:endParaRPr lang="en-US" sz="975" dirty="0"/>
          </a:p>
        </p:txBody>
      </p:sp>
      <p:sp>
        <p:nvSpPr>
          <p:cNvPr id="68" name="Text 27"/>
          <p:cNvSpPr/>
          <p:nvPr/>
        </p:nvSpPr>
        <p:spPr>
          <a:xfrm>
            <a:off x="4618648" y="5100638"/>
            <a:ext cx="203996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네 가지 주요 영역: 인프라, 제공 가치, 고객, 재무</a:t>
            </a:r>
            <a:endParaRPr lang="en-US" sz="975" dirty="0"/>
          </a:p>
        </p:txBody>
      </p:sp>
      <p:sp>
        <p:nvSpPr>
          <p:cNvPr id="69" name="Text 28"/>
          <p:cNvSpPr/>
          <p:nvPr/>
        </p:nvSpPr>
        <p:spPr>
          <a:xfrm>
            <a:off x="4618648" y="5534025"/>
            <a:ext cx="203996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활동 간의 균형과 잠재적인 트레이드오프 파악</a:t>
            </a:r>
            <a:endParaRPr lang="en-US" sz="975" dirty="0"/>
          </a:p>
        </p:txBody>
      </p:sp>
      <p:sp>
        <p:nvSpPr>
          <p:cNvPr id="70" name="Text 29"/>
          <p:cNvSpPr/>
          <p:nvPr/>
        </p:nvSpPr>
        <p:spPr>
          <a:xfrm>
            <a:off x="7215829" y="4419600"/>
            <a:ext cx="2225706" cy="185738"/>
          </a:xfrm>
          <a:prstGeom prst="rect">
            <a:avLst/>
          </a:prstGeom>
          <a:noFill/>
          <a:ln/>
        </p:spPr>
        <p:txBody>
          <a:bodyPr wrap="square" lIns="0" tIns="0" rIns="0" bIns="0" rtlCol="0" anchor="t"/>
          <a:lstStyle/>
          <a:p>
            <a:pPr>
              <a:lnSpc>
                <a:spcPts val="1463"/>
              </a:lnSpc>
            </a:pPr>
            <a:r>
              <a:rPr lang="en-US" sz="975" b="1" dirty="0">
                <a:solidFill>
                  <a:srgbClr val="F97316"/>
                </a:solidFill>
                <a:latin typeface="ui-sans-serif" pitchFamily="34" charset="0"/>
                <a:ea typeface="ui-sans-serif" pitchFamily="34" charset="-122"/>
                <a:cs typeface="ui-sans-serif" pitchFamily="34" charset="-120"/>
              </a:rPr>
              <a:t>활용 목적</a:t>
            </a:r>
            <a:endParaRPr lang="en-US" sz="975" dirty="0"/>
          </a:p>
        </p:txBody>
      </p:sp>
      <p:sp>
        <p:nvSpPr>
          <p:cNvPr id="71" name="Text 30"/>
          <p:cNvSpPr/>
          <p:nvPr/>
        </p:nvSpPr>
        <p:spPr>
          <a:xfrm>
            <a:off x="7246786" y="4667250"/>
            <a:ext cx="203996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아이디어를 시각화하고 검증</a:t>
            </a:r>
            <a:endParaRPr lang="en-US" sz="975" dirty="0"/>
          </a:p>
        </p:txBody>
      </p:sp>
      <p:sp>
        <p:nvSpPr>
          <p:cNvPr id="72" name="Text 31"/>
          <p:cNvSpPr/>
          <p:nvPr/>
        </p:nvSpPr>
        <p:spPr>
          <a:xfrm>
            <a:off x="7246786" y="5100637"/>
            <a:ext cx="182342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팀 내외부의 공통 이해 도출</a:t>
            </a:r>
            <a:endParaRPr lang="en-US" sz="975" dirty="0"/>
          </a:p>
        </p:txBody>
      </p:sp>
      <p:sp>
        <p:nvSpPr>
          <p:cNvPr id="73" name="Text 32"/>
          <p:cNvSpPr/>
          <p:nvPr/>
        </p:nvSpPr>
        <p:spPr>
          <a:xfrm>
            <a:off x="7246786" y="5348287"/>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전략의 일관성 유지</a:t>
            </a:r>
            <a:endParaRPr lang="en-US" sz="975" dirty="0"/>
          </a:p>
        </p:txBody>
      </p:sp>
      <p:sp>
        <p:nvSpPr>
          <p:cNvPr id="74" name="Text 33"/>
          <p:cNvSpPr/>
          <p:nvPr/>
        </p:nvSpPr>
        <p:spPr>
          <a:xfrm>
            <a:off x="371475" y="7848600"/>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912644"/>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806553"/>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1485900" y="1478756"/>
            <a:ext cx="1337286" cy="866775"/>
          </a:xfrm>
          <a:prstGeom prst="rect">
            <a:avLst/>
          </a:prstGeom>
        </p:spPr>
      </p:pic>
      <p:pic>
        <p:nvPicPr>
          <p:cNvPr id="7" name="Image 5" descr="preencoded.png"/>
          <p:cNvPicPr>
            <a:picLocks noChangeAspect="1"/>
          </p:cNvPicPr>
          <p:nvPr/>
        </p:nvPicPr>
        <p:blipFill>
          <a:blip r:embed="rId8"/>
          <a:stretch>
            <a:fillRect/>
          </a:stretch>
        </p:blipFill>
        <p:spPr>
          <a:xfrm>
            <a:off x="1999701" y="1571625"/>
            <a:ext cx="309563" cy="247650"/>
          </a:xfrm>
          <a:prstGeom prst="rect">
            <a:avLst/>
          </a:prstGeom>
        </p:spPr>
      </p:pic>
      <p:pic>
        <p:nvPicPr>
          <p:cNvPr id="8" name="Image 6" descr="preencoded.png"/>
          <p:cNvPicPr>
            <a:picLocks noChangeAspect="1"/>
          </p:cNvPicPr>
          <p:nvPr/>
        </p:nvPicPr>
        <p:blipFill>
          <a:blip r:embed="rId9"/>
          <a:stretch>
            <a:fillRect/>
          </a:stretch>
        </p:blipFill>
        <p:spPr>
          <a:xfrm>
            <a:off x="2885098" y="1478756"/>
            <a:ext cx="1337286" cy="866775"/>
          </a:xfrm>
          <a:prstGeom prst="rect">
            <a:avLst/>
          </a:prstGeom>
        </p:spPr>
      </p:pic>
      <p:pic>
        <p:nvPicPr>
          <p:cNvPr id="9" name="Image 7" descr="preencoded.png"/>
          <p:cNvPicPr>
            <a:picLocks noChangeAspect="1"/>
          </p:cNvPicPr>
          <p:nvPr/>
        </p:nvPicPr>
        <p:blipFill>
          <a:blip r:embed="rId10"/>
          <a:stretch>
            <a:fillRect/>
          </a:stretch>
        </p:blipFill>
        <p:spPr>
          <a:xfrm>
            <a:off x="3429856" y="1571625"/>
            <a:ext cx="247650" cy="247650"/>
          </a:xfrm>
          <a:prstGeom prst="rect">
            <a:avLst/>
          </a:prstGeom>
        </p:spPr>
      </p:pic>
      <p:pic>
        <p:nvPicPr>
          <p:cNvPr id="10" name="Image 8" descr="preencoded.png"/>
          <p:cNvPicPr>
            <a:picLocks noChangeAspect="1"/>
          </p:cNvPicPr>
          <p:nvPr/>
        </p:nvPicPr>
        <p:blipFill>
          <a:blip r:embed="rId11"/>
          <a:stretch>
            <a:fillRect/>
          </a:stretch>
        </p:blipFill>
        <p:spPr>
          <a:xfrm>
            <a:off x="4284296" y="1478756"/>
            <a:ext cx="1337286" cy="866775"/>
          </a:xfrm>
          <a:prstGeom prst="rect">
            <a:avLst/>
          </a:prstGeom>
        </p:spPr>
      </p:pic>
      <p:pic>
        <p:nvPicPr>
          <p:cNvPr id="11" name="Image 9" descr="preencoded.png"/>
          <p:cNvPicPr>
            <a:picLocks noChangeAspect="1"/>
          </p:cNvPicPr>
          <p:nvPr/>
        </p:nvPicPr>
        <p:blipFill>
          <a:blip r:embed="rId12"/>
          <a:stretch>
            <a:fillRect/>
          </a:stretch>
        </p:blipFill>
        <p:spPr>
          <a:xfrm>
            <a:off x="4829054" y="1571625"/>
            <a:ext cx="247650" cy="247650"/>
          </a:xfrm>
          <a:prstGeom prst="rect">
            <a:avLst/>
          </a:prstGeom>
        </p:spPr>
      </p:pic>
      <p:pic>
        <p:nvPicPr>
          <p:cNvPr id="12" name="Image 10" descr="preencoded.png"/>
          <p:cNvPicPr>
            <a:picLocks noChangeAspect="1"/>
          </p:cNvPicPr>
          <p:nvPr/>
        </p:nvPicPr>
        <p:blipFill>
          <a:blip r:embed="rId13"/>
          <a:stretch>
            <a:fillRect/>
          </a:stretch>
        </p:blipFill>
        <p:spPr>
          <a:xfrm>
            <a:off x="5683495" y="1478756"/>
            <a:ext cx="1337286" cy="866775"/>
          </a:xfrm>
          <a:prstGeom prst="rect">
            <a:avLst/>
          </a:prstGeom>
        </p:spPr>
      </p:pic>
      <p:pic>
        <p:nvPicPr>
          <p:cNvPr id="13" name="Image 11" descr="preencoded.png"/>
          <p:cNvPicPr>
            <a:picLocks noChangeAspect="1"/>
          </p:cNvPicPr>
          <p:nvPr/>
        </p:nvPicPr>
        <p:blipFill>
          <a:blip r:embed="rId14"/>
          <a:stretch>
            <a:fillRect/>
          </a:stretch>
        </p:blipFill>
        <p:spPr>
          <a:xfrm>
            <a:off x="6228252" y="1571625"/>
            <a:ext cx="247650" cy="247650"/>
          </a:xfrm>
          <a:prstGeom prst="rect">
            <a:avLst/>
          </a:prstGeom>
        </p:spPr>
      </p:pic>
      <p:pic>
        <p:nvPicPr>
          <p:cNvPr id="14" name="Image 12" descr="preencoded.png"/>
          <p:cNvPicPr>
            <a:picLocks noChangeAspect="1"/>
          </p:cNvPicPr>
          <p:nvPr/>
        </p:nvPicPr>
        <p:blipFill>
          <a:blip r:embed="rId15"/>
          <a:stretch>
            <a:fillRect/>
          </a:stretch>
        </p:blipFill>
        <p:spPr>
          <a:xfrm>
            <a:off x="7082694" y="1478756"/>
            <a:ext cx="1337407" cy="866775"/>
          </a:xfrm>
          <a:prstGeom prst="rect">
            <a:avLst/>
          </a:prstGeom>
        </p:spPr>
      </p:pic>
      <p:pic>
        <p:nvPicPr>
          <p:cNvPr id="15" name="Image 13" descr="preencoded.png"/>
          <p:cNvPicPr>
            <a:picLocks noChangeAspect="1"/>
          </p:cNvPicPr>
          <p:nvPr/>
        </p:nvPicPr>
        <p:blipFill>
          <a:blip r:embed="rId16"/>
          <a:stretch>
            <a:fillRect/>
          </a:stretch>
        </p:blipFill>
        <p:spPr>
          <a:xfrm>
            <a:off x="7596615" y="1571625"/>
            <a:ext cx="309563" cy="247650"/>
          </a:xfrm>
          <a:prstGeom prst="rect">
            <a:avLst/>
          </a:prstGeom>
        </p:spPr>
      </p:pic>
      <p:pic>
        <p:nvPicPr>
          <p:cNvPr id="16" name="Image 14" descr="preencoded.png"/>
          <p:cNvPicPr>
            <a:picLocks noChangeAspect="1"/>
          </p:cNvPicPr>
          <p:nvPr/>
        </p:nvPicPr>
        <p:blipFill>
          <a:blip r:embed="rId17"/>
          <a:stretch>
            <a:fillRect/>
          </a:stretch>
        </p:blipFill>
        <p:spPr>
          <a:xfrm>
            <a:off x="495300" y="2531269"/>
            <a:ext cx="4364831" cy="1733550"/>
          </a:xfrm>
          <a:prstGeom prst="rect">
            <a:avLst/>
          </a:prstGeom>
        </p:spPr>
      </p:pic>
      <p:pic>
        <p:nvPicPr>
          <p:cNvPr id="17" name="Image 15" descr="preencoded.png"/>
          <p:cNvPicPr>
            <a:picLocks noChangeAspect="1"/>
          </p:cNvPicPr>
          <p:nvPr/>
        </p:nvPicPr>
        <p:blipFill>
          <a:blip r:embed="rId18"/>
          <a:stretch>
            <a:fillRect/>
          </a:stretch>
        </p:blipFill>
        <p:spPr>
          <a:xfrm>
            <a:off x="650081" y="2686050"/>
            <a:ext cx="340519" cy="371475"/>
          </a:xfrm>
          <a:prstGeom prst="rect">
            <a:avLst/>
          </a:prstGeom>
        </p:spPr>
      </p:pic>
      <p:pic>
        <p:nvPicPr>
          <p:cNvPr id="18" name="Image 16" descr="preencoded.png"/>
          <p:cNvPicPr>
            <a:picLocks noChangeAspect="1"/>
          </p:cNvPicPr>
          <p:nvPr/>
        </p:nvPicPr>
        <p:blipFill>
          <a:blip r:embed="rId19"/>
          <a:stretch>
            <a:fillRect/>
          </a:stretch>
        </p:blipFill>
        <p:spPr>
          <a:xfrm>
            <a:off x="742950" y="2860180"/>
            <a:ext cx="154781" cy="7739"/>
          </a:xfrm>
          <a:prstGeom prst="rect">
            <a:avLst/>
          </a:prstGeom>
        </p:spPr>
      </p:pic>
      <p:pic>
        <p:nvPicPr>
          <p:cNvPr id="19" name="Image 17" descr="preencoded.png"/>
          <p:cNvPicPr>
            <a:picLocks noChangeAspect="1"/>
          </p:cNvPicPr>
          <p:nvPr/>
        </p:nvPicPr>
        <p:blipFill>
          <a:blip r:embed="rId20"/>
          <a:stretch>
            <a:fillRect/>
          </a:stretch>
        </p:blipFill>
        <p:spPr>
          <a:xfrm>
            <a:off x="650081" y="3614738"/>
            <a:ext cx="4055269" cy="495300"/>
          </a:xfrm>
          <a:prstGeom prst="rect">
            <a:avLst/>
          </a:prstGeom>
        </p:spPr>
      </p:pic>
      <p:pic>
        <p:nvPicPr>
          <p:cNvPr id="20" name="Image 18" descr="preencoded.png"/>
          <p:cNvPicPr>
            <a:picLocks noChangeAspect="1"/>
          </p:cNvPicPr>
          <p:nvPr/>
        </p:nvPicPr>
        <p:blipFill>
          <a:blip r:embed="rId21"/>
          <a:stretch>
            <a:fillRect/>
          </a:stretch>
        </p:blipFill>
        <p:spPr>
          <a:xfrm>
            <a:off x="742950" y="3723084"/>
            <a:ext cx="85130" cy="108347"/>
          </a:xfrm>
          <a:prstGeom prst="rect">
            <a:avLst/>
          </a:prstGeom>
        </p:spPr>
      </p:pic>
      <p:pic>
        <p:nvPicPr>
          <p:cNvPr id="21" name="Image 19" descr="preencoded.png"/>
          <p:cNvPicPr>
            <a:picLocks noChangeAspect="1"/>
          </p:cNvPicPr>
          <p:nvPr/>
        </p:nvPicPr>
        <p:blipFill>
          <a:blip r:embed="rId17"/>
          <a:stretch>
            <a:fillRect/>
          </a:stretch>
        </p:blipFill>
        <p:spPr>
          <a:xfrm>
            <a:off x="5045869" y="2531269"/>
            <a:ext cx="4364831" cy="1733550"/>
          </a:xfrm>
          <a:prstGeom prst="rect">
            <a:avLst/>
          </a:prstGeom>
        </p:spPr>
      </p:pic>
      <p:pic>
        <p:nvPicPr>
          <p:cNvPr id="22" name="Image 20" descr="preencoded.png"/>
          <p:cNvPicPr>
            <a:picLocks noChangeAspect="1"/>
          </p:cNvPicPr>
          <p:nvPr/>
        </p:nvPicPr>
        <p:blipFill>
          <a:blip r:embed="rId22"/>
          <a:stretch>
            <a:fillRect/>
          </a:stretch>
        </p:blipFill>
        <p:spPr>
          <a:xfrm>
            <a:off x="5200650" y="2686050"/>
            <a:ext cx="340519" cy="371475"/>
          </a:xfrm>
          <a:prstGeom prst="rect">
            <a:avLst/>
          </a:prstGeom>
        </p:spPr>
      </p:pic>
      <p:pic>
        <p:nvPicPr>
          <p:cNvPr id="23" name="Image 21" descr="preencoded.png"/>
          <p:cNvPicPr>
            <a:picLocks noChangeAspect="1"/>
          </p:cNvPicPr>
          <p:nvPr/>
        </p:nvPicPr>
        <p:blipFill>
          <a:blip r:embed="rId23"/>
          <a:stretch>
            <a:fillRect/>
          </a:stretch>
        </p:blipFill>
        <p:spPr>
          <a:xfrm>
            <a:off x="5293519" y="2860180"/>
            <a:ext cx="154781" cy="7739"/>
          </a:xfrm>
          <a:prstGeom prst="rect">
            <a:avLst/>
          </a:prstGeom>
        </p:spPr>
      </p:pic>
      <p:pic>
        <p:nvPicPr>
          <p:cNvPr id="24" name="Image 22" descr="preencoded.png"/>
          <p:cNvPicPr>
            <a:picLocks noChangeAspect="1"/>
          </p:cNvPicPr>
          <p:nvPr/>
        </p:nvPicPr>
        <p:blipFill>
          <a:blip r:embed="rId24"/>
          <a:stretch>
            <a:fillRect/>
          </a:stretch>
        </p:blipFill>
        <p:spPr>
          <a:xfrm>
            <a:off x="5200650" y="3429000"/>
            <a:ext cx="586839" cy="185738"/>
          </a:xfrm>
          <a:prstGeom prst="rect">
            <a:avLst/>
          </a:prstGeom>
        </p:spPr>
      </p:pic>
      <p:pic>
        <p:nvPicPr>
          <p:cNvPr id="25" name="Image 23" descr="preencoded.png"/>
          <p:cNvPicPr>
            <a:picLocks noChangeAspect="1"/>
          </p:cNvPicPr>
          <p:nvPr/>
        </p:nvPicPr>
        <p:blipFill>
          <a:blip r:embed="rId25"/>
          <a:stretch>
            <a:fillRect/>
          </a:stretch>
        </p:blipFill>
        <p:spPr>
          <a:xfrm>
            <a:off x="5849401" y="3429000"/>
            <a:ext cx="371475" cy="185738"/>
          </a:xfrm>
          <a:prstGeom prst="rect">
            <a:avLst/>
          </a:prstGeom>
        </p:spPr>
      </p:pic>
      <p:pic>
        <p:nvPicPr>
          <p:cNvPr id="26" name="Image 24" descr="preencoded.png"/>
          <p:cNvPicPr>
            <a:picLocks noChangeAspect="1"/>
          </p:cNvPicPr>
          <p:nvPr/>
        </p:nvPicPr>
        <p:blipFill>
          <a:blip r:embed="rId26"/>
          <a:stretch>
            <a:fillRect/>
          </a:stretch>
        </p:blipFill>
        <p:spPr>
          <a:xfrm>
            <a:off x="6282789" y="3429000"/>
            <a:ext cx="679707" cy="185738"/>
          </a:xfrm>
          <a:prstGeom prst="rect">
            <a:avLst/>
          </a:prstGeom>
        </p:spPr>
      </p:pic>
      <p:pic>
        <p:nvPicPr>
          <p:cNvPr id="27" name="Image 25" descr="preencoded.png"/>
          <p:cNvPicPr>
            <a:picLocks noChangeAspect="1"/>
          </p:cNvPicPr>
          <p:nvPr/>
        </p:nvPicPr>
        <p:blipFill>
          <a:blip r:embed="rId27"/>
          <a:stretch>
            <a:fillRect/>
          </a:stretch>
        </p:blipFill>
        <p:spPr>
          <a:xfrm>
            <a:off x="7024409" y="3429000"/>
            <a:ext cx="586839" cy="185738"/>
          </a:xfrm>
          <a:prstGeom prst="rect">
            <a:avLst/>
          </a:prstGeom>
        </p:spPr>
      </p:pic>
      <p:pic>
        <p:nvPicPr>
          <p:cNvPr id="28" name="Image 26" descr="preencoded.png"/>
          <p:cNvPicPr>
            <a:picLocks noChangeAspect="1"/>
          </p:cNvPicPr>
          <p:nvPr/>
        </p:nvPicPr>
        <p:blipFill>
          <a:blip r:embed="rId28"/>
          <a:stretch>
            <a:fillRect/>
          </a:stretch>
        </p:blipFill>
        <p:spPr>
          <a:xfrm>
            <a:off x="495300" y="4450556"/>
            <a:ext cx="4364831" cy="1578769"/>
          </a:xfrm>
          <a:prstGeom prst="rect">
            <a:avLst/>
          </a:prstGeom>
        </p:spPr>
      </p:pic>
      <p:pic>
        <p:nvPicPr>
          <p:cNvPr id="29" name="Image 27" descr="preencoded.png"/>
          <p:cNvPicPr>
            <a:picLocks noChangeAspect="1"/>
          </p:cNvPicPr>
          <p:nvPr/>
        </p:nvPicPr>
        <p:blipFill>
          <a:blip r:embed="rId29"/>
          <a:stretch>
            <a:fillRect/>
          </a:stretch>
        </p:blipFill>
        <p:spPr>
          <a:xfrm>
            <a:off x="650082" y="4605338"/>
            <a:ext cx="379214" cy="371475"/>
          </a:xfrm>
          <a:prstGeom prst="rect">
            <a:avLst/>
          </a:prstGeom>
        </p:spPr>
      </p:pic>
      <p:pic>
        <p:nvPicPr>
          <p:cNvPr id="30" name="Image 28" descr="preencoded.png"/>
          <p:cNvPicPr>
            <a:picLocks noChangeAspect="1"/>
          </p:cNvPicPr>
          <p:nvPr/>
        </p:nvPicPr>
        <p:blipFill>
          <a:blip r:embed="rId30"/>
          <a:stretch>
            <a:fillRect/>
          </a:stretch>
        </p:blipFill>
        <p:spPr>
          <a:xfrm>
            <a:off x="742950" y="4779467"/>
            <a:ext cx="193477" cy="7739"/>
          </a:xfrm>
          <a:prstGeom prst="rect">
            <a:avLst/>
          </a:prstGeom>
        </p:spPr>
      </p:pic>
      <p:pic>
        <p:nvPicPr>
          <p:cNvPr id="31" name="Image 29" descr="preencoded.png"/>
          <p:cNvPicPr>
            <a:picLocks noChangeAspect="1"/>
          </p:cNvPicPr>
          <p:nvPr/>
        </p:nvPicPr>
        <p:blipFill>
          <a:blip r:embed="rId31"/>
          <a:stretch>
            <a:fillRect/>
          </a:stretch>
        </p:blipFill>
        <p:spPr>
          <a:xfrm>
            <a:off x="650081" y="5534025"/>
            <a:ext cx="4055269" cy="340519"/>
          </a:xfrm>
          <a:prstGeom prst="rect">
            <a:avLst/>
          </a:prstGeom>
        </p:spPr>
      </p:pic>
      <p:pic>
        <p:nvPicPr>
          <p:cNvPr id="32" name="Image 30" descr="preencoded.png"/>
          <p:cNvPicPr>
            <a:picLocks noChangeAspect="1"/>
          </p:cNvPicPr>
          <p:nvPr/>
        </p:nvPicPr>
        <p:blipFill>
          <a:blip r:embed="rId32"/>
          <a:stretch>
            <a:fillRect/>
          </a:stretch>
        </p:blipFill>
        <p:spPr>
          <a:xfrm>
            <a:off x="742950" y="5642372"/>
            <a:ext cx="85130" cy="108347"/>
          </a:xfrm>
          <a:prstGeom prst="rect">
            <a:avLst/>
          </a:prstGeom>
        </p:spPr>
      </p:pic>
      <p:pic>
        <p:nvPicPr>
          <p:cNvPr id="33" name="Image 31" descr="preencoded.png"/>
          <p:cNvPicPr>
            <a:picLocks noChangeAspect="1"/>
          </p:cNvPicPr>
          <p:nvPr/>
        </p:nvPicPr>
        <p:blipFill>
          <a:blip r:embed="rId28"/>
          <a:stretch>
            <a:fillRect/>
          </a:stretch>
        </p:blipFill>
        <p:spPr>
          <a:xfrm>
            <a:off x="5045869" y="4450556"/>
            <a:ext cx="4364831" cy="1578769"/>
          </a:xfrm>
          <a:prstGeom prst="rect">
            <a:avLst/>
          </a:prstGeom>
        </p:spPr>
      </p:pic>
      <p:pic>
        <p:nvPicPr>
          <p:cNvPr id="34" name="Image 32" descr="preencoded.png"/>
          <p:cNvPicPr>
            <a:picLocks noChangeAspect="1"/>
          </p:cNvPicPr>
          <p:nvPr/>
        </p:nvPicPr>
        <p:blipFill>
          <a:blip r:embed="rId33"/>
          <a:stretch>
            <a:fillRect/>
          </a:stretch>
        </p:blipFill>
        <p:spPr>
          <a:xfrm>
            <a:off x="5200650" y="4605338"/>
            <a:ext cx="340519" cy="371475"/>
          </a:xfrm>
          <a:prstGeom prst="rect">
            <a:avLst/>
          </a:prstGeom>
        </p:spPr>
      </p:pic>
      <p:pic>
        <p:nvPicPr>
          <p:cNvPr id="35" name="Image 33" descr="preencoded.png"/>
          <p:cNvPicPr>
            <a:picLocks noChangeAspect="1"/>
          </p:cNvPicPr>
          <p:nvPr/>
        </p:nvPicPr>
        <p:blipFill>
          <a:blip r:embed="rId34"/>
          <a:stretch>
            <a:fillRect/>
          </a:stretch>
        </p:blipFill>
        <p:spPr>
          <a:xfrm>
            <a:off x="5293519" y="4779467"/>
            <a:ext cx="154781" cy="7739"/>
          </a:xfrm>
          <a:prstGeom prst="rect">
            <a:avLst/>
          </a:prstGeom>
        </p:spPr>
      </p:pic>
      <p:pic>
        <p:nvPicPr>
          <p:cNvPr id="36" name="Image 34" descr="preencoded.png"/>
          <p:cNvPicPr>
            <a:picLocks noChangeAspect="1"/>
          </p:cNvPicPr>
          <p:nvPr/>
        </p:nvPicPr>
        <p:blipFill>
          <a:blip r:embed="rId35"/>
          <a:stretch>
            <a:fillRect/>
          </a:stretch>
        </p:blipFill>
        <p:spPr>
          <a:xfrm>
            <a:off x="5200650" y="5534025"/>
            <a:ext cx="92869" cy="123825"/>
          </a:xfrm>
          <a:prstGeom prst="rect">
            <a:avLst/>
          </a:prstGeom>
        </p:spPr>
      </p:pic>
      <p:pic>
        <p:nvPicPr>
          <p:cNvPr id="37" name="Image 35" descr="preencoded.png"/>
          <p:cNvPicPr>
            <a:picLocks noChangeAspect="1"/>
          </p:cNvPicPr>
          <p:nvPr/>
        </p:nvPicPr>
        <p:blipFill>
          <a:blip r:embed="rId35"/>
          <a:stretch>
            <a:fillRect/>
          </a:stretch>
        </p:blipFill>
        <p:spPr>
          <a:xfrm>
            <a:off x="7259241" y="5534025"/>
            <a:ext cx="92869" cy="123825"/>
          </a:xfrm>
          <a:prstGeom prst="rect">
            <a:avLst/>
          </a:prstGeom>
        </p:spPr>
      </p:pic>
      <p:pic>
        <p:nvPicPr>
          <p:cNvPr id="38" name="Image 36" descr="preencoded.png"/>
          <p:cNvPicPr>
            <a:picLocks noChangeAspect="1"/>
          </p:cNvPicPr>
          <p:nvPr/>
        </p:nvPicPr>
        <p:blipFill>
          <a:blip r:embed="rId36"/>
          <a:stretch>
            <a:fillRect/>
          </a:stretch>
        </p:blipFill>
        <p:spPr>
          <a:xfrm>
            <a:off x="0" y="6215062"/>
            <a:ext cx="9906000" cy="340519"/>
          </a:xfrm>
          <a:prstGeom prst="rect">
            <a:avLst/>
          </a:prstGeom>
        </p:spPr>
      </p:pic>
      <p:sp>
        <p:nvSpPr>
          <p:cNvPr id="39"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9개 빌딩 블록 (1)</a:t>
            </a:r>
            <a:endParaRPr lang="en-US" sz="1828" dirty="0"/>
          </a:p>
        </p:txBody>
      </p:sp>
      <p:sp>
        <p:nvSpPr>
          <p:cNvPr id="40" name="Text 1"/>
          <p:cNvSpPr/>
          <p:nvPr/>
        </p:nvSpPr>
        <p:spPr>
          <a:xfrm>
            <a:off x="1781919" y="1881187"/>
            <a:ext cx="894152" cy="216694"/>
          </a:xfrm>
          <a:prstGeom prst="rect">
            <a:avLst/>
          </a:prstGeom>
          <a:noFill/>
          <a:ln/>
        </p:spPr>
        <p:txBody>
          <a:bodyPr wrap="square" lIns="0" tIns="0" rIns="0" bIns="0" rtlCol="0" anchor="t"/>
          <a:lstStyle/>
          <a:p>
            <a:pPr>
              <a:lnSpc>
                <a:spcPts val="1706"/>
              </a:lnSpc>
            </a:pPr>
            <a:r>
              <a:rPr lang="en-US" sz="1097" b="1" dirty="0">
                <a:solidFill>
                  <a:srgbClr val="7E22CE"/>
                </a:solidFill>
                <a:latin typeface="ui-sans-serif" pitchFamily="34" charset="0"/>
                <a:ea typeface="ui-sans-serif" pitchFamily="34" charset="-122"/>
                <a:cs typeface="ui-sans-serif" pitchFamily="34" charset="-120"/>
              </a:rPr>
              <a:t>핵심 파트너</a:t>
            </a:r>
            <a:endParaRPr lang="en-US" sz="1097" dirty="0"/>
          </a:p>
        </p:txBody>
      </p:sp>
      <p:sp>
        <p:nvSpPr>
          <p:cNvPr id="41" name="Text 2"/>
          <p:cNvSpPr/>
          <p:nvPr/>
        </p:nvSpPr>
        <p:spPr>
          <a:xfrm>
            <a:off x="1688978" y="2128838"/>
            <a:ext cx="931010"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Key Partnerships</a:t>
            </a:r>
            <a:endParaRPr lang="en-US" sz="731" dirty="0"/>
          </a:p>
        </p:txBody>
      </p:sp>
      <p:sp>
        <p:nvSpPr>
          <p:cNvPr id="42" name="Text 3"/>
          <p:cNvSpPr/>
          <p:nvPr/>
        </p:nvSpPr>
        <p:spPr>
          <a:xfrm>
            <a:off x="3250769" y="1881187"/>
            <a:ext cx="72698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핵심 활동</a:t>
            </a:r>
            <a:endParaRPr lang="en-US" sz="1097" dirty="0"/>
          </a:p>
        </p:txBody>
      </p:sp>
      <p:sp>
        <p:nvSpPr>
          <p:cNvPr id="43" name="Text 4"/>
          <p:cNvSpPr/>
          <p:nvPr/>
        </p:nvSpPr>
        <p:spPr>
          <a:xfrm>
            <a:off x="3180742" y="2128838"/>
            <a:ext cx="745997"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Key Activities</a:t>
            </a:r>
            <a:endParaRPr lang="en-US" sz="731" dirty="0"/>
          </a:p>
        </p:txBody>
      </p:sp>
      <p:sp>
        <p:nvSpPr>
          <p:cNvPr id="44" name="Text 5"/>
          <p:cNvSpPr/>
          <p:nvPr/>
        </p:nvSpPr>
        <p:spPr>
          <a:xfrm>
            <a:off x="4649968" y="1881187"/>
            <a:ext cx="726988" cy="216694"/>
          </a:xfrm>
          <a:prstGeom prst="rect">
            <a:avLst/>
          </a:prstGeom>
          <a:noFill/>
          <a:ln/>
        </p:spPr>
        <p:txBody>
          <a:bodyPr wrap="square" lIns="0" tIns="0" rIns="0" bIns="0" rtlCol="0" anchor="t"/>
          <a:lstStyle/>
          <a:p>
            <a:pPr>
              <a:lnSpc>
                <a:spcPts val="1706"/>
              </a:lnSpc>
            </a:pPr>
            <a:r>
              <a:rPr lang="en-US" sz="1097" b="1" dirty="0">
                <a:solidFill>
                  <a:srgbClr val="F97316"/>
                </a:solidFill>
                <a:latin typeface="ui-sans-serif" pitchFamily="34" charset="0"/>
                <a:ea typeface="ui-sans-serif" pitchFamily="34" charset="-122"/>
                <a:cs typeface="ui-sans-serif" pitchFamily="34" charset="-120"/>
              </a:rPr>
              <a:t>가치 제안</a:t>
            </a:r>
            <a:endParaRPr lang="en-US" sz="1097" dirty="0"/>
          </a:p>
        </p:txBody>
      </p:sp>
      <p:sp>
        <p:nvSpPr>
          <p:cNvPr id="45" name="Text 6"/>
          <p:cNvSpPr/>
          <p:nvPr/>
        </p:nvSpPr>
        <p:spPr>
          <a:xfrm>
            <a:off x="4443988" y="2128838"/>
            <a:ext cx="1017784"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Value Propositions</a:t>
            </a:r>
            <a:endParaRPr lang="en-US" sz="731" dirty="0"/>
          </a:p>
        </p:txBody>
      </p:sp>
      <p:sp>
        <p:nvSpPr>
          <p:cNvPr id="46" name="Text 7"/>
          <p:cNvSpPr/>
          <p:nvPr/>
        </p:nvSpPr>
        <p:spPr>
          <a:xfrm>
            <a:off x="6049166" y="1881187"/>
            <a:ext cx="726988" cy="216694"/>
          </a:xfrm>
          <a:prstGeom prst="rect">
            <a:avLst/>
          </a:prstGeom>
          <a:noFill/>
          <a:ln/>
        </p:spPr>
        <p:txBody>
          <a:bodyPr wrap="square" lIns="0" tIns="0" rIns="0" bIns="0" rtlCol="0" anchor="t"/>
          <a:lstStyle/>
          <a:p>
            <a:pPr>
              <a:lnSpc>
                <a:spcPts val="1706"/>
              </a:lnSpc>
            </a:pPr>
            <a:r>
              <a:rPr lang="en-US" sz="1097" b="1" dirty="0">
                <a:solidFill>
                  <a:srgbClr val="16A34A"/>
                </a:solidFill>
                <a:latin typeface="ui-sans-serif" pitchFamily="34" charset="0"/>
                <a:ea typeface="ui-sans-serif" pitchFamily="34" charset="-122"/>
                <a:cs typeface="ui-sans-serif" pitchFamily="34" charset="-120"/>
              </a:rPr>
              <a:t>핵심 자원</a:t>
            </a:r>
            <a:endParaRPr lang="en-US" sz="1097" dirty="0"/>
          </a:p>
        </p:txBody>
      </p:sp>
      <p:sp>
        <p:nvSpPr>
          <p:cNvPr id="47" name="Text 8"/>
          <p:cNvSpPr/>
          <p:nvPr/>
        </p:nvSpPr>
        <p:spPr>
          <a:xfrm>
            <a:off x="5948812" y="2128838"/>
            <a:ext cx="806652"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Key Resources</a:t>
            </a:r>
            <a:endParaRPr lang="en-US" sz="731" dirty="0"/>
          </a:p>
        </p:txBody>
      </p:sp>
      <p:sp>
        <p:nvSpPr>
          <p:cNvPr id="48" name="Text 9"/>
          <p:cNvSpPr/>
          <p:nvPr/>
        </p:nvSpPr>
        <p:spPr>
          <a:xfrm>
            <a:off x="7309182" y="1881187"/>
            <a:ext cx="1061316" cy="216694"/>
          </a:xfrm>
          <a:prstGeom prst="rect">
            <a:avLst/>
          </a:prstGeom>
          <a:noFill/>
          <a:ln/>
        </p:spPr>
        <p:txBody>
          <a:bodyPr wrap="square" lIns="0" tIns="0" rIns="0" bIns="0" rtlCol="0" anchor="t"/>
          <a:lstStyle/>
          <a:p>
            <a:pPr>
              <a:lnSpc>
                <a:spcPts val="1706"/>
              </a:lnSpc>
            </a:pPr>
            <a:r>
              <a:rPr lang="en-US" sz="1097" b="1" dirty="0">
                <a:solidFill>
                  <a:srgbClr val="2563EB"/>
                </a:solidFill>
                <a:latin typeface="ui-sans-serif" pitchFamily="34" charset="0"/>
                <a:ea typeface="ui-sans-serif" pitchFamily="34" charset="-122"/>
                <a:cs typeface="ui-sans-serif" pitchFamily="34" charset="-120"/>
              </a:rPr>
              <a:t>고객 세그먼트</a:t>
            </a:r>
            <a:endParaRPr lang="en-US" sz="1097" dirty="0"/>
          </a:p>
        </p:txBody>
      </p:sp>
      <p:sp>
        <p:nvSpPr>
          <p:cNvPr id="49" name="Text 10"/>
          <p:cNvSpPr/>
          <p:nvPr/>
        </p:nvSpPr>
        <p:spPr>
          <a:xfrm>
            <a:off x="7183168" y="2128838"/>
            <a:ext cx="1136337"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Customer Segments</a:t>
            </a:r>
            <a:endParaRPr lang="en-US" sz="731" dirty="0"/>
          </a:p>
        </p:txBody>
      </p:sp>
      <p:sp>
        <p:nvSpPr>
          <p:cNvPr id="50" name="Text 11"/>
          <p:cNvSpPr/>
          <p:nvPr/>
        </p:nvSpPr>
        <p:spPr>
          <a:xfrm>
            <a:off x="1083469" y="2763441"/>
            <a:ext cx="2474517"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핵심 활동 (Key Activities)</a:t>
            </a:r>
            <a:endParaRPr lang="en-US" sz="1219" dirty="0"/>
          </a:p>
        </p:txBody>
      </p:sp>
      <p:sp>
        <p:nvSpPr>
          <p:cNvPr id="51" name="Text 12"/>
          <p:cNvSpPr/>
          <p:nvPr/>
        </p:nvSpPr>
        <p:spPr>
          <a:xfrm>
            <a:off x="650081" y="3150394"/>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기업이 가치 제안을 실현하기 위해 수행해야 하는 가장 중요한 활동입니다.</a:t>
            </a:r>
            <a:endParaRPr lang="en-US" sz="975" dirty="0"/>
          </a:p>
        </p:txBody>
      </p:sp>
      <p:sp>
        <p:nvSpPr>
          <p:cNvPr id="52" name="Text 13"/>
          <p:cNvSpPr/>
          <p:nvPr/>
        </p:nvSpPr>
        <p:spPr>
          <a:xfrm>
            <a:off x="924455" y="3707606"/>
            <a:ext cx="3869531" cy="309563"/>
          </a:xfrm>
          <a:prstGeom prst="rect">
            <a:avLst/>
          </a:prstGeom>
          <a:noFill/>
          <a:ln/>
        </p:spPr>
        <p:txBody>
          <a:bodyPr wrap="square" lIns="0" tIns="0" rIns="0" bIns="0" rtlCol="0" anchor="t"/>
          <a:lstStyle/>
          <a:p>
            <a:pPr>
              <a:lnSpc>
                <a:spcPts val="1219"/>
              </a:lnSpc>
            </a:pPr>
            <a:r>
              <a:rPr lang="en-US" sz="853" i="1" dirty="0">
                <a:solidFill>
                  <a:srgbClr val="4B5563"/>
                </a:solidFill>
                <a:latin typeface="ui-sans-serif" pitchFamily="34" charset="0"/>
                <a:ea typeface="ui-sans-serif" pitchFamily="34" charset="-122"/>
                <a:cs typeface="ui-sans-serif" pitchFamily="34" charset="-120"/>
              </a:rPr>
              <a:t>예시: 필기구 제조업체인 Bic는 효율적인 공급망 구축을 핵심 활동으로 삼아 비용을 절감합니다.</a:t>
            </a:r>
            <a:endParaRPr lang="en-US" sz="853" dirty="0"/>
          </a:p>
        </p:txBody>
      </p:sp>
      <p:sp>
        <p:nvSpPr>
          <p:cNvPr id="53" name="Text 14"/>
          <p:cNvSpPr/>
          <p:nvPr/>
        </p:nvSpPr>
        <p:spPr>
          <a:xfrm>
            <a:off x="5634037" y="2763441"/>
            <a:ext cx="2572029" cy="216694"/>
          </a:xfrm>
          <a:prstGeom prst="rect">
            <a:avLst/>
          </a:prstGeom>
          <a:noFill/>
          <a:ln/>
        </p:spPr>
        <p:txBody>
          <a:bodyPr wrap="square" lIns="0" tIns="0" rIns="0" bIns="0" rtlCol="0" anchor="t"/>
          <a:lstStyle/>
          <a:p>
            <a:pPr>
              <a:lnSpc>
                <a:spcPts val="1706"/>
              </a:lnSpc>
            </a:pPr>
            <a:r>
              <a:rPr lang="en-US" sz="1219" b="1" dirty="0">
                <a:solidFill>
                  <a:srgbClr val="16A34A"/>
                </a:solidFill>
                <a:latin typeface="ui-sans-serif" pitchFamily="34" charset="0"/>
                <a:ea typeface="ui-sans-serif" pitchFamily="34" charset="-122"/>
                <a:cs typeface="ui-sans-serif" pitchFamily="34" charset="-120"/>
              </a:rPr>
              <a:t>핵심 자원 (Key Resources)</a:t>
            </a:r>
            <a:endParaRPr lang="en-US" sz="1219" dirty="0"/>
          </a:p>
        </p:txBody>
      </p:sp>
      <p:sp>
        <p:nvSpPr>
          <p:cNvPr id="54" name="Text 15"/>
          <p:cNvSpPr/>
          <p:nvPr/>
        </p:nvSpPr>
        <p:spPr>
          <a:xfrm>
            <a:off x="5200650" y="3150394"/>
            <a:ext cx="4055269"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고객에게 가치를 전달하기 위해 필요한 자원입니다.</a:t>
            </a:r>
            <a:endParaRPr lang="en-US" sz="975" dirty="0"/>
          </a:p>
        </p:txBody>
      </p:sp>
      <p:sp>
        <p:nvSpPr>
          <p:cNvPr id="55" name="Text 16"/>
          <p:cNvSpPr/>
          <p:nvPr/>
        </p:nvSpPr>
        <p:spPr>
          <a:xfrm>
            <a:off x="5293519" y="3429000"/>
            <a:ext cx="586839" cy="185738"/>
          </a:xfrm>
          <a:prstGeom prst="rect">
            <a:avLst/>
          </a:prstGeom>
          <a:noFill/>
          <a:ln/>
        </p:spPr>
        <p:txBody>
          <a:bodyPr wrap="square" lIns="0" tIns="0" rIns="0" bIns="0" rtlCol="0" anchor="t"/>
          <a:lstStyle/>
          <a:p>
            <a:pPr>
              <a:lnSpc>
                <a:spcPts val="975"/>
              </a:lnSpc>
            </a:pPr>
            <a:r>
              <a:rPr lang="en-US" sz="731" dirty="0">
                <a:solidFill>
                  <a:srgbClr val="166534"/>
                </a:solidFill>
                <a:latin typeface="ui-sans-serif" pitchFamily="34" charset="0"/>
                <a:ea typeface="ui-sans-serif" pitchFamily="34" charset="-122"/>
                <a:cs typeface="ui-sans-serif" pitchFamily="34" charset="-120"/>
              </a:rPr>
              <a:t>인적 자원</a:t>
            </a:r>
            <a:endParaRPr lang="en-US" sz="731" dirty="0"/>
          </a:p>
        </p:txBody>
      </p:sp>
      <p:sp>
        <p:nvSpPr>
          <p:cNvPr id="56" name="Text 17"/>
          <p:cNvSpPr/>
          <p:nvPr/>
        </p:nvSpPr>
        <p:spPr>
          <a:xfrm>
            <a:off x="5942270" y="3429000"/>
            <a:ext cx="371475" cy="185738"/>
          </a:xfrm>
          <a:prstGeom prst="rect">
            <a:avLst/>
          </a:prstGeom>
          <a:noFill/>
          <a:ln/>
        </p:spPr>
        <p:txBody>
          <a:bodyPr wrap="square" lIns="0" tIns="0" rIns="0" bIns="0" rtlCol="0" anchor="t"/>
          <a:lstStyle/>
          <a:p>
            <a:pPr>
              <a:lnSpc>
                <a:spcPts val="975"/>
              </a:lnSpc>
            </a:pPr>
            <a:r>
              <a:rPr lang="en-US" sz="731" dirty="0">
                <a:solidFill>
                  <a:srgbClr val="166534"/>
                </a:solidFill>
                <a:latin typeface="ui-sans-serif" pitchFamily="34" charset="0"/>
                <a:ea typeface="ui-sans-serif" pitchFamily="34" charset="-122"/>
                <a:cs typeface="ui-sans-serif" pitchFamily="34" charset="-120"/>
              </a:rPr>
              <a:t>자본</a:t>
            </a:r>
            <a:endParaRPr lang="en-US" sz="731" dirty="0"/>
          </a:p>
        </p:txBody>
      </p:sp>
      <p:sp>
        <p:nvSpPr>
          <p:cNvPr id="57" name="Text 18"/>
          <p:cNvSpPr/>
          <p:nvPr/>
        </p:nvSpPr>
        <p:spPr>
          <a:xfrm>
            <a:off x="6375658" y="3429000"/>
            <a:ext cx="679707" cy="185738"/>
          </a:xfrm>
          <a:prstGeom prst="rect">
            <a:avLst/>
          </a:prstGeom>
          <a:noFill/>
          <a:ln/>
        </p:spPr>
        <p:txBody>
          <a:bodyPr wrap="square" lIns="0" tIns="0" rIns="0" bIns="0" rtlCol="0" anchor="t"/>
          <a:lstStyle/>
          <a:p>
            <a:pPr>
              <a:lnSpc>
                <a:spcPts val="975"/>
              </a:lnSpc>
            </a:pPr>
            <a:r>
              <a:rPr lang="en-US" sz="731" dirty="0">
                <a:solidFill>
                  <a:srgbClr val="166534"/>
                </a:solidFill>
                <a:latin typeface="ui-sans-serif" pitchFamily="34" charset="0"/>
                <a:ea typeface="ui-sans-serif" pitchFamily="34" charset="-122"/>
                <a:cs typeface="ui-sans-serif" pitchFamily="34" charset="-120"/>
              </a:rPr>
              <a:t>물리적 자산</a:t>
            </a:r>
            <a:endParaRPr lang="en-US" sz="731" dirty="0"/>
          </a:p>
        </p:txBody>
      </p:sp>
      <p:sp>
        <p:nvSpPr>
          <p:cNvPr id="58" name="Text 19"/>
          <p:cNvSpPr/>
          <p:nvPr/>
        </p:nvSpPr>
        <p:spPr>
          <a:xfrm>
            <a:off x="7117278" y="3429000"/>
            <a:ext cx="586839" cy="185738"/>
          </a:xfrm>
          <a:prstGeom prst="rect">
            <a:avLst/>
          </a:prstGeom>
          <a:noFill/>
          <a:ln/>
        </p:spPr>
        <p:txBody>
          <a:bodyPr wrap="square" lIns="0" tIns="0" rIns="0" bIns="0" rtlCol="0" anchor="t"/>
          <a:lstStyle/>
          <a:p>
            <a:pPr>
              <a:lnSpc>
                <a:spcPts val="975"/>
              </a:lnSpc>
            </a:pPr>
            <a:r>
              <a:rPr lang="en-US" sz="731" dirty="0">
                <a:solidFill>
                  <a:srgbClr val="166534"/>
                </a:solidFill>
                <a:latin typeface="ui-sans-serif" pitchFamily="34" charset="0"/>
                <a:ea typeface="ui-sans-serif" pitchFamily="34" charset="-122"/>
                <a:cs typeface="ui-sans-serif" pitchFamily="34" charset="-120"/>
              </a:rPr>
              <a:t>지적 자산</a:t>
            </a:r>
            <a:endParaRPr lang="en-US" sz="731" dirty="0"/>
          </a:p>
        </p:txBody>
      </p:sp>
      <p:sp>
        <p:nvSpPr>
          <p:cNvPr id="59" name="Text 20"/>
          <p:cNvSpPr/>
          <p:nvPr/>
        </p:nvSpPr>
        <p:spPr>
          <a:xfrm>
            <a:off x="1122164" y="4682728"/>
            <a:ext cx="3016783" cy="216694"/>
          </a:xfrm>
          <a:prstGeom prst="rect">
            <a:avLst/>
          </a:prstGeom>
          <a:noFill/>
          <a:ln/>
        </p:spPr>
        <p:txBody>
          <a:bodyPr wrap="square" lIns="0" tIns="0" rIns="0" bIns="0" rtlCol="0" anchor="t"/>
          <a:lstStyle/>
          <a:p>
            <a:pPr>
              <a:lnSpc>
                <a:spcPts val="1706"/>
              </a:lnSpc>
            </a:pPr>
            <a:r>
              <a:rPr lang="en-US" sz="1219" b="1" dirty="0">
                <a:solidFill>
                  <a:srgbClr val="7E22CE"/>
                </a:solidFill>
                <a:latin typeface="ui-sans-serif" pitchFamily="34" charset="0"/>
                <a:ea typeface="ui-sans-serif" pitchFamily="34" charset="-122"/>
                <a:cs typeface="ui-sans-serif" pitchFamily="34" charset="-120"/>
              </a:rPr>
              <a:t>핵심 파트너 (Key Partnerships)</a:t>
            </a:r>
            <a:endParaRPr lang="en-US" sz="1219" dirty="0"/>
          </a:p>
        </p:txBody>
      </p:sp>
      <p:sp>
        <p:nvSpPr>
          <p:cNvPr id="60" name="Text 21"/>
          <p:cNvSpPr/>
          <p:nvPr/>
        </p:nvSpPr>
        <p:spPr>
          <a:xfrm>
            <a:off x="650081" y="5069681"/>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위험을 줄이고 운영을 최적화하기 위해 협력하는 공급업체, 제휴사, 경쟁사 등을 포함합니다.</a:t>
            </a:r>
            <a:endParaRPr lang="en-US" sz="975" dirty="0"/>
          </a:p>
        </p:txBody>
      </p:sp>
      <p:sp>
        <p:nvSpPr>
          <p:cNvPr id="61" name="Text 22"/>
          <p:cNvSpPr/>
          <p:nvPr/>
        </p:nvSpPr>
        <p:spPr>
          <a:xfrm>
            <a:off x="924455" y="5626894"/>
            <a:ext cx="4643438" cy="154781"/>
          </a:xfrm>
          <a:prstGeom prst="rect">
            <a:avLst/>
          </a:prstGeom>
          <a:noFill/>
          <a:ln/>
        </p:spPr>
        <p:txBody>
          <a:bodyPr wrap="square" lIns="0" tIns="0" rIns="0" bIns="0" rtlCol="0" anchor="t"/>
          <a:lstStyle/>
          <a:p>
            <a:pPr>
              <a:lnSpc>
                <a:spcPts val="1219"/>
              </a:lnSpc>
            </a:pPr>
            <a:r>
              <a:rPr lang="en-US" sz="853" i="1" dirty="0">
                <a:solidFill>
                  <a:srgbClr val="4B5563"/>
                </a:solidFill>
                <a:latin typeface="ui-sans-serif" pitchFamily="34" charset="0"/>
                <a:ea typeface="ui-sans-serif" pitchFamily="34" charset="-122"/>
                <a:cs typeface="ui-sans-serif" pitchFamily="34" charset="-120"/>
              </a:rPr>
              <a:t>예시: 공동 벤처나 전략적 제휴도 여기에 해당됩니다.</a:t>
            </a:r>
            <a:endParaRPr lang="en-US" sz="853" dirty="0"/>
          </a:p>
        </p:txBody>
      </p:sp>
      <p:sp>
        <p:nvSpPr>
          <p:cNvPr id="62" name="Text 23"/>
          <p:cNvSpPr/>
          <p:nvPr/>
        </p:nvSpPr>
        <p:spPr>
          <a:xfrm>
            <a:off x="5634037" y="4682728"/>
            <a:ext cx="3000532" cy="216694"/>
          </a:xfrm>
          <a:prstGeom prst="rect">
            <a:avLst/>
          </a:prstGeom>
          <a:noFill/>
          <a:ln/>
        </p:spPr>
        <p:txBody>
          <a:bodyPr wrap="square" lIns="0" tIns="0" rIns="0" bIns="0" rtlCol="0" anchor="t"/>
          <a:lstStyle/>
          <a:p>
            <a:pPr>
              <a:lnSpc>
                <a:spcPts val="1706"/>
              </a:lnSpc>
            </a:pPr>
            <a:r>
              <a:rPr lang="en-US" sz="1219" b="1" dirty="0">
                <a:solidFill>
                  <a:srgbClr val="F97316"/>
                </a:solidFill>
                <a:latin typeface="ui-sans-serif" pitchFamily="34" charset="0"/>
                <a:ea typeface="ui-sans-serif" pitchFamily="34" charset="-122"/>
                <a:cs typeface="ui-sans-serif" pitchFamily="34" charset="-120"/>
              </a:rPr>
              <a:t>가치 제안 (Value Propositions)</a:t>
            </a:r>
            <a:endParaRPr lang="en-US" sz="1219" dirty="0"/>
          </a:p>
        </p:txBody>
      </p:sp>
      <p:sp>
        <p:nvSpPr>
          <p:cNvPr id="63" name="Text 24"/>
          <p:cNvSpPr/>
          <p:nvPr/>
        </p:nvSpPr>
        <p:spPr>
          <a:xfrm>
            <a:off x="5200650" y="5069681"/>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고객의 문제를 해결하고 요구를 충족시키는 제품 및 서비스의 집합입니다.</a:t>
            </a:r>
            <a:endParaRPr lang="en-US" sz="975" dirty="0"/>
          </a:p>
        </p:txBody>
      </p:sp>
      <p:sp>
        <p:nvSpPr>
          <p:cNvPr id="64" name="Text 25"/>
          <p:cNvSpPr/>
          <p:nvPr/>
        </p:nvSpPr>
        <p:spPr>
          <a:xfrm>
            <a:off x="5324476" y="5534025"/>
            <a:ext cx="592763" cy="123825"/>
          </a:xfrm>
          <a:prstGeom prst="rect">
            <a:avLst/>
          </a:prstGeom>
          <a:noFill/>
          <a:ln/>
        </p:spPr>
        <p:txBody>
          <a:bodyPr wrap="square" lIns="0" tIns="0" rIns="0" bIns="0" rtlCol="0" anchor="t"/>
          <a:lstStyle/>
          <a:p>
            <a:pPr>
              <a:lnSpc>
                <a:spcPts val="975"/>
              </a:lnSpc>
            </a:pPr>
            <a:r>
              <a:rPr lang="en-US" sz="731" dirty="0">
                <a:solidFill>
                  <a:srgbClr val="4B5563"/>
                </a:solidFill>
                <a:latin typeface="ui-sans-serif" pitchFamily="34" charset="0"/>
                <a:ea typeface="ui-sans-serif" pitchFamily="34" charset="-122"/>
                <a:cs typeface="ui-sans-serif" pitchFamily="34" charset="-120"/>
              </a:rPr>
              <a:t>정량적 가치</a:t>
            </a:r>
            <a:endParaRPr lang="en-US" sz="731" dirty="0"/>
          </a:p>
        </p:txBody>
      </p:sp>
      <p:sp>
        <p:nvSpPr>
          <p:cNvPr id="65" name="Text 26"/>
          <p:cNvSpPr/>
          <p:nvPr/>
        </p:nvSpPr>
        <p:spPr>
          <a:xfrm>
            <a:off x="7383066" y="5534025"/>
            <a:ext cx="592763" cy="123825"/>
          </a:xfrm>
          <a:prstGeom prst="rect">
            <a:avLst/>
          </a:prstGeom>
          <a:noFill/>
          <a:ln/>
        </p:spPr>
        <p:txBody>
          <a:bodyPr wrap="square" lIns="0" tIns="0" rIns="0" bIns="0" rtlCol="0" anchor="t"/>
          <a:lstStyle/>
          <a:p>
            <a:pPr>
              <a:lnSpc>
                <a:spcPts val="975"/>
              </a:lnSpc>
            </a:pPr>
            <a:r>
              <a:rPr lang="en-US" sz="731" dirty="0">
                <a:solidFill>
                  <a:srgbClr val="4B5563"/>
                </a:solidFill>
                <a:latin typeface="ui-sans-serif" pitchFamily="34" charset="0"/>
                <a:ea typeface="ui-sans-serif" pitchFamily="34" charset="-122"/>
                <a:cs typeface="ui-sans-serif" pitchFamily="34" charset="-120"/>
              </a:rPr>
              <a:t>정성적 가치</a:t>
            </a:r>
            <a:endParaRPr lang="en-US" sz="731" dirty="0"/>
          </a:p>
        </p:txBody>
      </p:sp>
      <p:sp>
        <p:nvSpPr>
          <p:cNvPr id="66" name="Text 27"/>
          <p:cNvSpPr/>
          <p:nvPr/>
        </p:nvSpPr>
        <p:spPr>
          <a:xfrm>
            <a:off x="371475" y="6950869"/>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7181850"/>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6075759"/>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1360987" y="1339453"/>
            <a:ext cx="6934200" cy="742950"/>
          </a:xfrm>
          <a:prstGeom prst="rect">
            <a:avLst/>
          </a:prstGeom>
        </p:spPr>
      </p:pic>
      <p:pic>
        <p:nvPicPr>
          <p:cNvPr id="7" name="Image 5" descr="preencoded.png"/>
          <p:cNvPicPr>
            <a:picLocks noChangeAspect="1"/>
          </p:cNvPicPr>
          <p:nvPr/>
        </p:nvPicPr>
        <p:blipFill>
          <a:blip r:embed="rId8"/>
          <a:stretch>
            <a:fillRect/>
          </a:stretch>
        </p:blipFill>
        <p:spPr>
          <a:xfrm>
            <a:off x="1422900" y="1401366"/>
            <a:ext cx="866896" cy="216694"/>
          </a:xfrm>
          <a:prstGeom prst="rect">
            <a:avLst/>
          </a:prstGeom>
        </p:spPr>
      </p:pic>
      <p:pic>
        <p:nvPicPr>
          <p:cNvPr id="8" name="Image 6" descr="preencoded.png"/>
          <p:cNvPicPr>
            <a:picLocks noChangeAspect="1"/>
          </p:cNvPicPr>
          <p:nvPr/>
        </p:nvPicPr>
        <p:blipFill>
          <a:blip r:embed="rId9"/>
          <a:stretch>
            <a:fillRect/>
          </a:stretch>
        </p:blipFill>
        <p:spPr>
          <a:xfrm>
            <a:off x="2536034" y="1409104"/>
            <a:ext cx="910912" cy="216694"/>
          </a:xfrm>
          <a:prstGeom prst="rect">
            <a:avLst/>
          </a:prstGeom>
        </p:spPr>
      </p:pic>
      <p:pic>
        <p:nvPicPr>
          <p:cNvPr id="9" name="Image 7" descr="preencoded.png"/>
          <p:cNvPicPr>
            <a:picLocks noChangeAspect="1"/>
          </p:cNvPicPr>
          <p:nvPr/>
        </p:nvPicPr>
        <p:blipFill>
          <a:blip r:embed="rId10"/>
          <a:stretch>
            <a:fillRect/>
          </a:stretch>
        </p:blipFill>
        <p:spPr>
          <a:xfrm>
            <a:off x="3709333" y="1401366"/>
            <a:ext cx="1175250" cy="216694"/>
          </a:xfrm>
          <a:prstGeom prst="rect">
            <a:avLst/>
          </a:prstGeom>
        </p:spPr>
      </p:pic>
      <p:pic>
        <p:nvPicPr>
          <p:cNvPr id="10" name="Image 8" descr="preencoded.png"/>
          <p:cNvPicPr>
            <a:picLocks noChangeAspect="1"/>
          </p:cNvPicPr>
          <p:nvPr/>
        </p:nvPicPr>
        <p:blipFill>
          <a:blip r:embed="rId11"/>
          <a:stretch>
            <a:fillRect/>
          </a:stretch>
        </p:blipFill>
        <p:spPr>
          <a:xfrm>
            <a:off x="5254299" y="1401366"/>
            <a:ext cx="1520550" cy="224432"/>
          </a:xfrm>
          <a:prstGeom prst="rect">
            <a:avLst/>
          </a:prstGeom>
        </p:spPr>
      </p:pic>
      <p:pic>
        <p:nvPicPr>
          <p:cNvPr id="11" name="Image 9" descr="preencoded.png"/>
          <p:cNvPicPr>
            <a:picLocks noChangeAspect="1"/>
          </p:cNvPicPr>
          <p:nvPr/>
        </p:nvPicPr>
        <p:blipFill>
          <a:blip r:embed="rId12"/>
          <a:stretch>
            <a:fillRect/>
          </a:stretch>
        </p:blipFill>
        <p:spPr>
          <a:xfrm>
            <a:off x="6942786" y="1401366"/>
            <a:ext cx="1290489" cy="216694"/>
          </a:xfrm>
          <a:prstGeom prst="rect">
            <a:avLst/>
          </a:prstGeom>
        </p:spPr>
      </p:pic>
      <p:pic>
        <p:nvPicPr>
          <p:cNvPr id="12" name="Image 10" descr="preencoded.png"/>
          <p:cNvPicPr>
            <a:picLocks noChangeAspect="1"/>
          </p:cNvPicPr>
          <p:nvPr/>
        </p:nvPicPr>
        <p:blipFill>
          <a:blip r:embed="rId13"/>
          <a:stretch>
            <a:fillRect/>
          </a:stretch>
        </p:blipFill>
        <p:spPr>
          <a:xfrm>
            <a:off x="3672307" y="1803797"/>
            <a:ext cx="687083" cy="216694"/>
          </a:xfrm>
          <a:prstGeom prst="rect">
            <a:avLst/>
          </a:prstGeom>
        </p:spPr>
      </p:pic>
      <p:pic>
        <p:nvPicPr>
          <p:cNvPr id="13" name="Image 11" descr="preencoded.png"/>
          <p:cNvPicPr>
            <a:picLocks noChangeAspect="1"/>
          </p:cNvPicPr>
          <p:nvPr/>
        </p:nvPicPr>
        <p:blipFill>
          <a:blip r:embed="rId14"/>
          <a:stretch>
            <a:fillRect/>
          </a:stretch>
        </p:blipFill>
        <p:spPr>
          <a:xfrm>
            <a:off x="5983747" y="1803797"/>
            <a:ext cx="965085" cy="216694"/>
          </a:xfrm>
          <a:prstGeom prst="rect">
            <a:avLst/>
          </a:prstGeom>
        </p:spPr>
      </p:pic>
      <p:pic>
        <p:nvPicPr>
          <p:cNvPr id="14" name="Image 12" descr="preencoded.png"/>
          <p:cNvPicPr>
            <a:picLocks noChangeAspect="1"/>
          </p:cNvPicPr>
          <p:nvPr/>
        </p:nvPicPr>
        <p:blipFill>
          <a:blip r:embed="rId15"/>
          <a:stretch>
            <a:fillRect/>
          </a:stretch>
        </p:blipFill>
        <p:spPr>
          <a:xfrm>
            <a:off x="4843324" y="1803797"/>
            <a:ext cx="1140544" cy="216694"/>
          </a:xfrm>
          <a:prstGeom prst="rect">
            <a:avLst/>
          </a:prstGeom>
        </p:spPr>
      </p:pic>
      <p:pic>
        <p:nvPicPr>
          <p:cNvPr id="15" name="Image 13" descr="preencoded.png"/>
          <p:cNvPicPr>
            <a:picLocks noChangeAspect="1"/>
          </p:cNvPicPr>
          <p:nvPr/>
        </p:nvPicPr>
        <p:blipFill>
          <a:blip r:embed="rId16"/>
          <a:stretch>
            <a:fillRect/>
          </a:stretch>
        </p:blipFill>
        <p:spPr>
          <a:xfrm>
            <a:off x="8512848" y="1401366"/>
            <a:ext cx="990600" cy="665559"/>
          </a:xfrm>
          <a:prstGeom prst="rect">
            <a:avLst/>
          </a:prstGeom>
        </p:spPr>
      </p:pic>
      <p:pic>
        <p:nvPicPr>
          <p:cNvPr id="16" name="Image 14" descr="preencoded.png"/>
          <p:cNvPicPr>
            <a:picLocks noChangeAspect="1"/>
          </p:cNvPicPr>
          <p:nvPr/>
        </p:nvPicPr>
        <p:blipFill>
          <a:blip r:embed="rId17"/>
          <a:stretch>
            <a:fillRect/>
          </a:stretch>
        </p:blipFill>
        <p:spPr>
          <a:xfrm>
            <a:off x="8938496" y="1455539"/>
            <a:ext cx="139303" cy="247650"/>
          </a:xfrm>
          <a:prstGeom prst="rect">
            <a:avLst/>
          </a:prstGeom>
        </p:spPr>
      </p:pic>
      <p:pic>
        <p:nvPicPr>
          <p:cNvPr id="17" name="Image 15" descr="preencoded.png"/>
          <p:cNvPicPr>
            <a:picLocks noChangeAspect="1"/>
          </p:cNvPicPr>
          <p:nvPr/>
        </p:nvPicPr>
        <p:blipFill>
          <a:blip r:embed="rId18"/>
          <a:stretch>
            <a:fillRect/>
          </a:stretch>
        </p:blipFill>
        <p:spPr>
          <a:xfrm>
            <a:off x="551796" y="2105620"/>
            <a:ext cx="2847975" cy="2166938"/>
          </a:xfrm>
          <a:prstGeom prst="rect">
            <a:avLst/>
          </a:prstGeom>
        </p:spPr>
      </p:pic>
      <p:pic>
        <p:nvPicPr>
          <p:cNvPr id="18" name="Image 16" descr="preencoded.png"/>
          <p:cNvPicPr>
            <a:picLocks noChangeAspect="1"/>
          </p:cNvPicPr>
          <p:nvPr/>
        </p:nvPicPr>
        <p:blipFill>
          <a:blip r:embed="rId19"/>
          <a:stretch>
            <a:fillRect/>
          </a:stretch>
        </p:blipFill>
        <p:spPr>
          <a:xfrm>
            <a:off x="706577" y="2260401"/>
            <a:ext cx="464344" cy="464344"/>
          </a:xfrm>
          <a:prstGeom prst="rect">
            <a:avLst/>
          </a:prstGeom>
        </p:spPr>
      </p:pic>
      <p:pic>
        <p:nvPicPr>
          <p:cNvPr id="19" name="Image 17" descr="preencoded.png"/>
          <p:cNvPicPr>
            <a:picLocks noChangeAspect="1"/>
          </p:cNvPicPr>
          <p:nvPr/>
        </p:nvPicPr>
        <p:blipFill>
          <a:blip r:embed="rId20"/>
          <a:stretch>
            <a:fillRect/>
          </a:stretch>
        </p:blipFill>
        <p:spPr>
          <a:xfrm>
            <a:off x="822663" y="2368748"/>
            <a:ext cx="232172" cy="247650"/>
          </a:xfrm>
          <a:prstGeom prst="rect">
            <a:avLst/>
          </a:prstGeom>
        </p:spPr>
      </p:pic>
      <p:pic>
        <p:nvPicPr>
          <p:cNvPr id="20" name="Image 18" descr="preencoded.png"/>
          <p:cNvPicPr>
            <a:picLocks noChangeAspect="1"/>
          </p:cNvPicPr>
          <p:nvPr/>
        </p:nvPicPr>
        <p:blipFill>
          <a:blip r:embed="rId21"/>
          <a:stretch>
            <a:fillRect/>
          </a:stretch>
        </p:blipFill>
        <p:spPr>
          <a:xfrm>
            <a:off x="706577" y="3405783"/>
            <a:ext cx="92869" cy="123825"/>
          </a:xfrm>
          <a:prstGeom prst="rect">
            <a:avLst/>
          </a:prstGeom>
        </p:spPr>
      </p:pic>
      <p:pic>
        <p:nvPicPr>
          <p:cNvPr id="21" name="Image 19" descr="preencoded.png"/>
          <p:cNvPicPr>
            <a:picLocks noChangeAspect="1"/>
          </p:cNvPicPr>
          <p:nvPr/>
        </p:nvPicPr>
        <p:blipFill>
          <a:blip r:embed="rId22"/>
          <a:stretch>
            <a:fillRect/>
          </a:stretch>
        </p:blipFill>
        <p:spPr>
          <a:xfrm>
            <a:off x="706577" y="3715345"/>
            <a:ext cx="2538413" cy="371475"/>
          </a:xfrm>
          <a:prstGeom prst="rect">
            <a:avLst/>
          </a:prstGeom>
        </p:spPr>
      </p:pic>
      <p:pic>
        <p:nvPicPr>
          <p:cNvPr id="22" name="Image 20" descr="preencoded.png"/>
          <p:cNvPicPr>
            <a:picLocks noChangeAspect="1"/>
          </p:cNvPicPr>
          <p:nvPr/>
        </p:nvPicPr>
        <p:blipFill>
          <a:blip r:embed="rId23"/>
          <a:stretch>
            <a:fillRect/>
          </a:stretch>
        </p:blipFill>
        <p:spPr>
          <a:xfrm>
            <a:off x="768490" y="3792736"/>
            <a:ext cx="69652" cy="92869"/>
          </a:xfrm>
          <a:prstGeom prst="rect">
            <a:avLst/>
          </a:prstGeom>
        </p:spPr>
      </p:pic>
      <p:pic>
        <p:nvPicPr>
          <p:cNvPr id="23" name="Image 21" descr="preencoded.png"/>
          <p:cNvPicPr>
            <a:picLocks noChangeAspect="1"/>
          </p:cNvPicPr>
          <p:nvPr/>
        </p:nvPicPr>
        <p:blipFill>
          <a:blip r:embed="rId18"/>
          <a:stretch>
            <a:fillRect/>
          </a:stretch>
        </p:blipFill>
        <p:spPr>
          <a:xfrm>
            <a:off x="3585508" y="2105620"/>
            <a:ext cx="2847975" cy="2166938"/>
          </a:xfrm>
          <a:prstGeom prst="rect">
            <a:avLst/>
          </a:prstGeom>
        </p:spPr>
      </p:pic>
      <p:pic>
        <p:nvPicPr>
          <p:cNvPr id="24" name="Image 22" descr="preencoded.png"/>
          <p:cNvPicPr>
            <a:picLocks noChangeAspect="1"/>
          </p:cNvPicPr>
          <p:nvPr/>
        </p:nvPicPr>
        <p:blipFill>
          <a:blip r:embed="rId24"/>
          <a:stretch>
            <a:fillRect/>
          </a:stretch>
        </p:blipFill>
        <p:spPr>
          <a:xfrm>
            <a:off x="3740289" y="2260401"/>
            <a:ext cx="464344" cy="464344"/>
          </a:xfrm>
          <a:prstGeom prst="rect">
            <a:avLst/>
          </a:prstGeom>
        </p:spPr>
      </p:pic>
      <p:pic>
        <p:nvPicPr>
          <p:cNvPr id="25" name="Image 23" descr="preencoded.png"/>
          <p:cNvPicPr>
            <a:picLocks noChangeAspect="1"/>
          </p:cNvPicPr>
          <p:nvPr/>
        </p:nvPicPr>
        <p:blipFill>
          <a:blip r:embed="rId25"/>
          <a:stretch>
            <a:fillRect/>
          </a:stretch>
        </p:blipFill>
        <p:spPr>
          <a:xfrm>
            <a:off x="3856375" y="2368748"/>
            <a:ext cx="232172" cy="247650"/>
          </a:xfrm>
          <a:prstGeom prst="rect">
            <a:avLst/>
          </a:prstGeom>
        </p:spPr>
      </p:pic>
      <p:pic>
        <p:nvPicPr>
          <p:cNvPr id="26" name="Image 24" descr="preencoded.png"/>
          <p:cNvPicPr>
            <a:picLocks noChangeAspect="1"/>
          </p:cNvPicPr>
          <p:nvPr/>
        </p:nvPicPr>
        <p:blipFill>
          <a:blip r:embed="rId26"/>
          <a:stretch>
            <a:fillRect/>
          </a:stretch>
        </p:blipFill>
        <p:spPr>
          <a:xfrm>
            <a:off x="3740289" y="3405783"/>
            <a:ext cx="92869" cy="123825"/>
          </a:xfrm>
          <a:prstGeom prst="rect">
            <a:avLst/>
          </a:prstGeom>
        </p:spPr>
      </p:pic>
      <p:pic>
        <p:nvPicPr>
          <p:cNvPr id="27" name="Image 25" descr="preencoded.png"/>
          <p:cNvPicPr>
            <a:picLocks noChangeAspect="1"/>
          </p:cNvPicPr>
          <p:nvPr/>
        </p:nvPicPr>
        <p:blipFill>
          <a:blip r:embed="rId27"/>
          <a:stretch>
            <a:fillRect/>
          </a:stretch>
        </p:blipFill>
        <p:spPr>
          <a:xfrm>
            <a:off x="3740289" y="3715345"/>
            <a:ext cx="2538413" cy="371475"/>
          </a:xfrm>
          <a:prstGeom prst="rect">
            <a:avLst/>
          </a:prstGeom>
        </p:spPr>
      </p:pic>
      <p:pic>
        <p:nvPicPr>
          <p:cNvPr id="28" name="Image 26" descr="preencoded.png"/>
          <p:cNvPicPr>
            <a:picLocks noChangeAspect="1"/>
          </p:cNvPicPr>
          <p:nvPr/>
        </p:nvPicPr>
        <p:blipFill>
          <a:blip r:embed="rId28"/>
          <a:stretch>
            <a:fillRect/>
          </a:stretch>
        </p:blipFill>
        <p:spPr>
          <a:xfrm>
            <a:off x="3802202" y="3792736"/>
            <a:ext cx="69652" cy="92869"/>
          </a:xfrm>
          <a:prstGeom prst="rect">
            <a:avLst/>
          </a:prstGeom>
        </p:spPr>
      </p:pic>
      <p:pic>
        <p:nvPicPr>
          <p:cNvPr id="29" name="Image 27" descr="preencoded.png"/>
          <p:cNvPicPr>
            <a:picLocks noChangeAspect="1"/>
          </p:cNvPicPr>
          <p:nvPr/>
        </p:nvPicPr>
        <p:blipFill>
          <a:blip r:embed="rId18"/>
          <a:stretch>
            <a:fillRect/>
          </a:stretch>
        </p:blipFill>
        <p:spPr>
          <a:xfrm>
            <a:off x="6619221" y="2105620"/>
            <a:ext cx="2847975" cy="2166938"/>
          </a:xfrm>
          <a:prstGeom prst="rect">
            <a:avLst/>
          </a:prstGeom>
        </p:spPr>
      </p:pic>
      <p:pic>
        <p:nvPicPr>
          <p:cNvPr id="30" name="Image 28" descr="preencoded.png"/>
          <p:cNvPicPr>
            <a:picLocks noChangeAspect="1"/>
          </p:cNvPicPr>
          <p:nvPr/>
        </p:nvPicPr>
        <p:blipFill>
          <a:blip r:embed="rId29"/>
          <a:stretch>
            <a:fillRect/>
          </a:stretch>
        </p:blipFill>
        <p:spPr>
          <a:xfrm>
            <a:off x="6774002" y="2260401"/>
            <a:ext cx="464344" cy="464344"/>
          </a:xfrm>
          <a:prstGeom prst="rect">
            <a:avLst/>
          </a:prstGeom>
        </p:spPr>
      </p:pic>
      <p:pic>
        <p:nvPicPr>
          <p:cNvPr id="31" name="Image 29" descr="preencoded.png"/>
          <p:cNvPicPr>
            <a:picLocks noChangeAspect="1"/>
          </p:cNvPicPr>
          <p:nvPr/>
        </p:nvPicPr>
        <p:blipFill>
          <a:blip r:embed="rId30"/>
          <a:stretch>
            <a:fillRect/>
          </a:stretch>
        </p:blipFill>
        <p:spPr>
          <a:xfrm>
            <a:off x="6890088" y="2368748"/>
            <a:ext cx="232172" cy="247650"/>
          </a:xfrm>
          <a:prstGeom prst="rect">
            <a:avLst/>
          </a:prstGeom>
        </p:spPr>
      </p:pic>
      <p:pic>
        <p:nvPicPr>
          <p:cNvPr id="32" name="Image 30" descr="preencoded.png"/>
          <p:cNvPicPr>
            <a:picLocks noChangeAspect="1"/>
          </p:cNvPicPr>
          <p:nvPr/>
        </p:nvPicPr>
        <p:blipFill>
          <a:blip r:embed="rId31"/>
          <a:stretch>
            <a:fillRect/>
          </a:stretch>
        </p:blipFill>
        <p:spPr>
          <a:xfrm>
            <a:off x="6774002" y="3560564"/>
            <a:ext cx="92869" cy="123825"/>
          </a:xfrm>
          <a:prstGeom prst="rect">
            <a:avLst/>
          </a:prstGeom>
        </p:spPr>
      </p:pic>
      <p:pic>
        <p:nvPicPr>
          <p:cNvPr id="33" name="Image 31" descr="preencoded.png"/>
          <p:cNvPicPr>
            <a:picLocks noChangeAspect="1"/>
          </p:cNvPicPr>
          <p:nvPr/>
        </p:nvPicPr>
        <p:blipFill>
          <a:blip r:embed="rId32"/>
          <a:stretch>
            <a:fillRect/>
          </a:stretch>
        </p:blipFill>
        <p:spPr>
          <a:xfrm>
            <a:off x="6774002" y="3870127"/>
            <a:ext cx="2538413" cy="247650"/>
          </a:xfrm>
          <a:prstGeom prst="rect">
            <a:avLst/>
          </a:prstGeom>
        </p:spPr>
      </p:pic>
      <p:pic>
        <p:nvPicPr>
          <p:cNvPr id="34" name="Image 32" descr="preencoded.png"/>
          <p:cNvPicPr>
            <a:picLocks noChangeAspect="1"/>
          </p:cNvPicPr>
          <p:nvPr/>
        </p:nvPicPr>
        <p:blipFill>
          <a:blip r:embed="rId33"/>
          <a:stretch>
            <a:fillRect/>
          </a:stretch>
        </p:blipFill>
        <p:spPr>
          <a:xfrm>
            <a:off x="6835915" y="3947517"/>
            <a:ext cx="69652" cy="92869"/>
          </a:xfrm>
          <a:prstGeom prst="rect">
            <a:avLst/>
          </a:prstGeom>
        </p:spPr>
      </p:pic>
      <p:pic>
        <p:nvPicPr>
          <p:cNvPr id="35" name="Image 33" descr="preencoded.png"/>
          <p:cNvPicPr>
            <a:picLocks noChangeAspect="1"/>
          </p:cNvPicPr>
          <p:nvPr/>
        </p:nvPicPr>
        <p:blipFill>
          <a:blip r:embed="rId34"/>
          <a:stretch>
            <a:fillRect/>
          </a:stretch>
        </p:blipFill>
        <p:spPr>
          <a:xfrm>
            <a:off x="536317" y="4318992"/>
            <a:ext cx="2847975" cy="1841897"/>
          </a:xfrm>
          <a:prstGeom prst="rect">
            <a:avLst/>
          </a:prstGeom>
        </p:spPr>
      </p:pic>
      <p:pic>
        <p:nvPicPr>
          <p:cNvPr id="36" name="Image 34" descr="preencoded.png"/>
          <p:cNvPicPr>
            <a:picLocks noChangeAspect="1"/>
          </p:cNvPicPr>
          <p:nvPr/>
        </p:nvPicPr>
        <p:blipFill>
          <a:blip r:embed="rId35"/>
          <a:stretch>
            <a:fillRect/>
          </a:stretch>
        </p:blipFill>
        <p:spPr>
          <a:xfrm>
            <a:off x="691099" y="4473773"/>
            <a:ext cx="464344" cy="464344"/>
          </a:xfrm>
          <a:prstGeom prst="rect">
            <a:avLst/>
          </a:prstGeom>
        </p:spPr>
      </p:pic>
      <p:pic>
        <p:nvPicPr>
          <p:cNvPr id="37" name="Image 35" descr="preencoded.png"/>
          <p:cNvPicPr>
            <a:picLocks noChangeAspect="1"/>
          </p:cNvPicPr>
          <p:nvPr/>
        </p:nvPicPr>
        <p:blipFill>
          <a:blip r:embed="rId36"/>
          <a:stretch>
            <a:fillRect/>
          </a:stretch>
        </p:blipFill>
        <p:spPr>
          <a:xfrm>
            <a:off x="818794" y="4582120"/>
            <a:ext cx="208955" cy="247650"/>
          </a:xfrm>
          <a:prstGeom prst="rect">
            <a:avLst/>
          </a:prstGeom>
        </p:spPr>
      </p:pic>
      <p:pic>
        <p:nvPicPr>
          <p:cNvPr id="38" name="Image 36" descr="preencoded.png"/>
          <p:cNvPicPr>
            <a:picLocks noChangeAspect="1"/>
          </p:cNvPicPr>
          <p:nvPr/>
        </p:nvPicPr>
        <p:blipFill>
          <a:blip r:embed="rId37"/>
          <a:stretch>
            <a:fillRect/>
          </a:stretch>
        </p:blipFill>
        <p:spPr>
          <a:xfrm>
            <a:off x="677435" y="5611416"/>
            <a:ext cx="92869" cy="123825"/>
          </a:xfrm>
          <a:prstGeom prst="rect">
            <a:avLst/>
          </a:prstGeom>
        </p:spPr>
      </p:pic>
      <p:pic>
        <p:nvPicPr>
          <p:cNvPr id="39" name="Image 37" descr="preencoded.png"/>
          <p:cNvPicPr>
            <a:picLocks noChangeAspect="1"/>
          </p:cNvPicPr>
          <p:nvPr/>
        </p:nvPicPr>
        <p:blipFill>
          <a:blip r:embed="rId37"/>
          <a:stretch>
            <a:fillRect/>
          </a:stretch>
        </p:blipFill>
        <p:spPr>
          <a:xfrm>
            <a:off x="677435" y="5874544"/>
            <a:ext cx="92869" cy="123825"/>
          </a:xfrm>
          <a:prstGeom prst="rect">
            <a:avLst/>
          </a:prstGeom>
        </p:spPr>
      </p:pic>
      <p:pic>
        <p:nvPicPr>
          <p:cNvPr id="42" name="Image 40" descr="preencoded.png"/>
          <p:cNvPicPr>
            <a:picLocks noChangeAspect="1"/>
          </p:cNvPicPr>
          <p:nvPr/>
        </p:nvPicPr>
        <p:blipFill>
          <a:blip r:embed="rId38"/>
          <a:stretch>
            <a:fillRect/>
          </a:stretch>
        </p:blipFill>
        <p:spPr>
          <a:xfrm>
            <a:off x="3570030" y="4318992"/>
            <a:ext cx="2847975" cy="1841897"/>
          </a:xfrm>
          <a:prstGeom prst="rect">
            <a:avLst/>
          </a:prstGeom>
        </p:spPr>
      </p:pic>
      <p:pic>
        <p:nvPicPr>
          <p:cNvPr id="43" name="Image 41" descr="preencoded.png"/>
          <p:cNvPicPr>
            <a:picLocks noChangeAspect="1"/>
          </p:cNvPicPr>
          <p:nvPr/>
        </p:nvPicPr>
        <p:blipFill>
          <a:blip r:embed="rId39"/>
          <a:stretch>
            <a:fillRect/>
          </a:stretch>
        </p:blipFill>
        <p:spPr>
          <a:xfrm>
            <a:off x="3724811" y="4473773"/>
            <a:ext cx="464344" cy="464344"/>
          </a:xfrm>
          <a:prstGeom prst="rect">
            <a:avLst/>
          </a:prstGeom>
        </p:spPr>
      </p:pic>
      <p:pic>
        <p:nvPicPr>
          <p:cNvPr id="44" name="Image 42" descr="preencoded.png"/>
          <p:cNvPicPr>
            <a:picLocks noChangeAspect="1"/>
          </p:cNvPicPr>
          <p:nvPr/>
        </p:nvPicPr>
        <p:blipFill>
          <a:blip r:embed="rId40"/>
          <a:stretch>
            <a:fillRect/>
          </a:stretch>
        </p:blipFill>
        <p:spPr>
          <a:xfrm>
            <a:off x="3864114" y="4582120"/>
            <a:ext cx="185738" cy="247650"/>
          </a:xfrm>
          <a:prstGeom prst="rect">
            <a:avLst/>
          </a:prstGeom>
        </p:spPr>
      </p:pic>
      <p:pic>
        <p:nvPicPr>
          <p:cNvPr id="45" name="Image 43" descr="preencoded.png"/>
          <p:cNvPicPr>
            <a:picLocks noChangeAspect="1"/>
          </p:cNvPicPr>
          <p:nvPr/>
        </p:nvPicPr>
        <p:blipFill>
          <a:blip r:embed="rId41"/>
          <a:stretch>
            <a:fillRect/>
          </a:stretch>
        </p:blipFill>
        <p:spPr>
          <a:xfrm>
            <a:off x="3724811" y="5619155"/>
            <a:ext cx="92869" cy="123825"/>
          </a:xfrm>
          <a:prstGeom prst="rect">
            <a:avLst/>
          </a:prstGeom>
        </p:spPr>
      </p:pic>
      <p:pic>
        <p:nvPicPr>
          <p:cNvPr id="48" name="Image 46" descr="preencoded.png"/>
          <p:cNvPicPr>
            <a:picLocks noChangeAspect="1"/>
          </p:cNvPicPr>
          <p:nvPr/>
        </p:nvPicPr>
        <p:blipFill>
          <a:blip r:embed="rId42"/>
          <a:stretch>
            <a:fillRect/>
          </a:stretch>
        </p:blipFill>
        <p:spPr>
          <a:xfrm>
            <a:off x="6635158" y="4318992"/>
            <a:ext cx="2847975" cy="1818680"/>
          </a:xfrm>
          <a:prstGeom prst="rect">
            <a:avLst/>
          </a:prstGeom>
        </p:spPr>
      </p:pic>
      <p:pic>
        <p:nvPicPr>
          <p:cNvPr id="49" name="Image 47" descr="preencoded.png"/>
          <p:cNvPicPr>
            <a:picLocks noChangeAspect="1"/>
          </p:cNvPicPr>
          <p:nvPr/>
        </p:nvPicPr>
        <p:blipFill>
          <a:blip r:embed="rId43"/>
          <a:stretch>
            <a:fillRect/>
          </a:stretch>
        </p:blipFill>
        <p:spPr>
          <a:xfrm>
            <a:off x="6789939" y="4512469"/>
            <a:ext cx="108347" cy="139303"/>
          </a:xfrm>
          <a:prstGeom prst="rect">
            <a:avLst/>
          </a:prstGeom>
        </p:spPr>
      </p:pic>
      <p:pic>
        <p:nvPicPr>
          <p:cNvPr id="50" name="Image 48" descr="preencoded.png"/>
          <p:cNvPicPr>
            <a:picLocks noChangeAspect="1"/>
          </p:cNvPicPr>
          <p:nvPr/>
        </p:nvPicPr>
        <p:blipFill>
          <a:blip r:embed="rId44"/>
          <a:stretch>
            <a:fillRect/>
          </a:stretch>
        </p:blipFill>
        <p:spPr>
          <a:xfrm>
            <a:off x="6789939" y="4814292"/>
            <a:ext cx="108347" cy="108347"/>
          </a:xfrm>
          <a:prstGeom prst="rect">
            <a:avLst/>
          </a:prstGeom>
        </p:spPr>
      </p:pic>
      <p:pic>
        <p:nvPicPr>
          <p:cNvPr id="51" name="Image 49" descr="preencoded.png"/>
          <p:cNvPicPr>
            <a:picLocks noChangeAspect="1"/>
          </p:cNvPicPr>
          <p:nvPr/>
        </p:nvPicPr>
        <p:blipFill>
          <a:blip r:embed="rId44"/>
          <a:stretch>
            <a:fillRect/>
          </a:stretch>
        </p:blipFill>
        <p:spPr>
          <a:xfrm>
            <a:off x="6789939" y="5185767"/>
            <a:ext cx="108347" cy="108347"/>
          </a:xfrm>
          <a:prstGeom prst="rect">
            <a:avLst/>
          </a:prstGeom>
        </p:spPr>
      </p:pic>
      <p:pic>
        <p:nvPicPr>
          <p:cNvPr id="52" name="Image 50" descr="preencoded.png"/>
          <p:cNvPicPr>
            <a:picLocks noChangeAspect="1"/>
          </p:cNvPicPr>
          <p:nvPr/>
        </p:nvPicPr>
        <p:blipFill>
          <a:blip r:embed="rId44"/>
          <a:stretch>
            <a:fillRect/>
          </a:stretch>
        </p:blipFill>
        <p:spPr>
          <a:xfrm>
            <a:off x="6789939" y="5557242"/>
            <a:ext cx="108347" cy="108347"/>
          </a:xfrm>
          <a:prstGeom prst="rect">
            <a:avLst/>
          </a:prstGeom>
        </p:spPr>
      </p:pic>
      <p:pic>
        <p:nvPicPr>
          <p:cNvPr id="53" name="Image 51" descr="preencoded.png"/>
          <p:cNvPicPr>
            <a:picLocks noChangeAspect="1"/>
          </p:cNvPicPr>
          <p:nvPr/>
        </p:nvPicPr>
        <p:blipFill>
          <a:blip r:embed="rId45"/>
          <a:stretch>
            <a:fillRect/>
          </a:stretch>
        </p:blipFill>
        <p:spPr>
          <a:xfrm>
            <a:off x="0" y="8127206"/>
            <a:ext cx="9906000" cy="340519"/>
          </a:xfrm>
          <a:prstGeom prst="rect">
            <a:avLst/>
          </a:prstGeom>
        </p:spPr>
      </p:pic>
      <p:sp>
        <p:nvSpPr>
          <p:cNvPr id="54"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9개 빌딩 블록 (2)</a:t>
            </a:r>
            <a:endParaRPr lang="en-US" sz="1828" dirty="0"/>
          </a:p>
        </p:txBody>
      </p:sp>
      <p:sp>
        <p:nvSpPr>
          <p:cNvPr id="55" name="Text 1"/>
          <p:cNvSpPr/>
          <p:nvPr/>
        </p:nvSpPr>
        <p:spPr>
          <a:xfrm>
            <a:off x="1515769" y="1401366"/>
            <a:ext cx="1040275" cy="216694"/>
          </a:xfrm>
          <a:prstGeom prst="rect">
            <a:avLst/>
          </a:prstGeom>
          <a:noFill/>
          <a:ln/>
        </p:spPr>
        <p:txBody>
          <a:bodyPr wrap="square" lIns="0" tIns="0" rIns="0" bIns="0" rtlCol="0" anchor="t"/>
          <a:lstStyle/>
          <a:p>
            <a:pPr>
              <a:lnSpc>
                <a:spcPts val="1219"/>
              </a:lnSpc>
            </a:pPr>
            <a:r>
              <a:rPr lang="en-US" sz="853" dirty="0">
                <a:solidFill>
                  <a:srgbClr val="7E22CE"/>
                </a:solidFill>
                <a:latin typeface="ui-sans-serif" pitchFamily="34" charset="0"/>
                <a:ea typeface="ui-sans-serif" pitchFamily="34" charset="-122"/>
                <a:cs typeface="ui-sans-serif" pitchFamily="34" charset="-120"/>
              </a:rPr>
              <a:t>Key Partners</a:t>
            </a:r>
            <a:endParaRPr lang="en-US" sz="853" dirty="0"/>
          </a:p>
        </p:txBody>
      </p:sp>
      <p:sp>
        <p:nvSpPr>
          <p:cNvPr id="56" name="Text 2"/>
          <p:cNvSpPr/>
          <p:nvPr/>
        </p:nvSpPr>
        <p:spPr>
          <a:xfrm>
            <a:off x="2628903" y="1409104"/>
            <a:ext cx="1093094" cy="216694"/>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Key Activities</a:t>
            </a:r>
            <a:endParaRPr lang="en-US" sz="853" dirty="0"/>
          </a:p>
        </p:txBody>
      </p:sp>
      <p:sp>
        <p:nvSpPr>
          <p:cNvPr id="57" name="Text 3"/>
          <p:cNvSpPr/>
          <p:nvPr/>
        </p:nvSpPr>
        <p:spPr>
          <a:xfrm>
            <a:off x="3802202" y="1401366"/>
            <a:ext cx="1410299" cy="216694"/>
          </a:xfrm>
          <a:prstGeom prst="rect">
            <a:avLst/>
          </a:prstGeom>
          <a:noFill/>
          <a:ln/>
        </p:spPr>
        <p:txBody>
          <a:bodyPr wrap="square" lIns="0" tIns="0" rIns="0" bIns="0" rtlCol="0" anchor="t"/>
          <a:lstStyle/>
          <a:p>
            <a:pPr>
              <a:lnSpc>
                <a:spcPts val="1219"/>
              </a:lnSpc>
            </a:pPr>
            <a:r>
              <a:rPr lang="en-US" sz="853" dirty="0">
                <a:solidFill>
                  <a:srgbClr val="C2410C"/>
                </a:solidFill>
                <a:latin typeface="ui-sans-serif" pitchFamily="34" charset="0"/>
                <a:ea typeface="ui-sans-serif" pitchFamily="34" charset="-122"/>
                <a:cs typeface="ui-sans-serif" pitchFamily="34" charset="-120"/>
              </a:rPr>
              <a:t>Value Propositions</a:t>
            </a:r>
            <a:endParaRPr lang="en-US" sz="853" dirty="0"/>
          </a:p>
        </p:txBody>
      </p:sp>
      <p:sp>
        <p:nvSpPr>
          <p:cNvPr id="58" name="Text 4"/>
          <p:cNvSpPr/>
          <p:nvPr/>
        </p:nvSpPr>
        <p:spPr>
          <a:xfrm>
            <a:off x="5472969" y="1424838"/>
            <a:ext cx="1761749" cy="216694"/>
          </a:xfrm>
          <a:prstGeom prst="rect">
            <a:avLst/>
          </a:prstGeom>
          <a:noFill/>
          <a:ln/>
        </p:spPr>
        <p:txBody>
          <a:bodyPr wrap="square" lIns="0" tIns="0" rIns="0" bIns="0" rtlCol="0" anchor="t"/>
          <a:lstStyle/>
          <a:p>
            <a:pPr>
              <a:lnSpc>
                <a:spcPts val="1219"/>
              </a:lnSpc>
            </a:pPr>
            <a:r>
              <a:rPr lang="en-US" sz="853" dirty="0">
                <a:solidFill>
                  <a:srgbClr val="15803D"/>
                </a:solidFill>
                <a:latin typeface="ui-sans-serif" pitchFamily="34" charset="0"/>
                <a:ea typeface="ui-sans-serif" pitchFamily="34" charset="-122"/>
                <a:cs typeface="ui-sans-serif" pitchFamily="34" charset="-120"/>
              </a:rPr>
              <a:t>Customer Relationships</a:t>
            </a:r>
            <a:endParaRPr lang="en-US" sz="853" dirty="0"/>
          </a:p>
        </p:txBody>
      </p:sp>
      <p:sp>
        <p:nvSpPr>
          <p:cNvPr id="59" name="Text 5"/>
          <p:cNvSpPr/>
          <p:nvPr/>
        </p:nvSpPr>
        <p:spPr>
          <a:xfrm>
            <a:off x="7127749" y="1455539"/>
            <a:ext cx="1548587" cy="216694"/>
          </a:xfrm>
          <a:prstGeom prst="rect">
            <a:avLst/>
          </a:prstGeom>
          <a:noFill/>
          <a:ln/>
        </p:spPr>
        <p:txBody>
          <a:bodyPr wrap="square" lIns="0" tIns="0" rIns="0" bIns="0" rtlCol="0" anchor="t"/>
          <a:lstStyle/>
          <a:p>
            <a:pPr>
              <a:lnSpc>
                <a:spcPts val="1219"/>
              </a:lnSpc>
            </a:pPr>
            <a:r>
              <a:rPr lang="en-US" sz="853" dirty="0">
                <a:solidFill>
                  <a:srgbClr val="1D4ED8"/>
                </a:solidFill>
                <a:latin typeface="ui-sans-serif" pitchFamily="34" charset="0"/>
                <a:ea typeface="ui-sans-serif" pitchFamily="34" charset="-122"/>
                <a:cs typeface="ui-sans-serif" pitchFamily="34" charset="-120"/>
              </a:rPr>
              <a:t>Customer Segments</a:t>
            </a:r>
            <a:endParaRPr lang="en-US" sz="853" dirty="0"/>
          </a:p>
        </p:txBody>
      </p:sp>
      <p:sp>
        <p:nvSpPr>
          <p:cNvPr id="60" name="Text 6"/>
          <p:cNvSpPr/>
          <p:nvPr/>
        </p:nvSpPr>
        <p:spPr>
          <a:xfrm>
            <a:off x="3765175" y="1803797"/>
            <a:ext cx="824501" cy="216694"/>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Channels</a:t>
            </a:r>
            <a:endParaRPr lang="en-US" sz="853" dirty="0"/>
          </a:p>
        </p:txBody>
      </p:sp>
      <p:sp>
        <p:nvSpPr>
          <p:cNvPr id="61" name="Text 7"/>
          <p:cNvSpPr/>
          <p:nvPr/>
        </p:nvSpPr>
        <p:spPr>
          <a:xfrm>
            <a:off x="6076615" y="1803797"/>
            <a:ext cx="1158103" cy="216694"/>
          </a:xfrm>
          <a:prstGeom prst="rect">
            <a:avLst/>
          </a:prstGeom>
          <a:noFill/>
          <a:ln/>
        </p:spPr>
        <p:txBody>
          <a:bodyPr wrap="square" lIns="0" tIns="0" rIns="0" bIns="0" rtlCol="0" anchor="t"/>
          <a:lstStyle/>
          <a:p>
            <a:pPr>
              <a:lnSpc>
                <a:spcPts val="1219"/>
              </a:lnSpc>
            </a:pPr>
            <a:r>
              <a:rPr lang="en-US" sz="853" dirty="0">
                <a:solidFill>
                  <a:srgbClr val="B91C1C"/>
                </a:solidFill>
                <a:latin typeface="ui-sans-serif" pitchFamily="34" charset="0"/>
                <a:ea typeface="ui-sans-serif" pitchFamily="34" charset="-122"/>
                <a:cs typeface="ui-sans-serif" pitchFamily="34" charset="-120"/>
              </a:rPr>
              <a:t>Cost Structure</a:t>
            </a:r>
            <a:endParaRPr lang="en-US" sz="853" dirty="0"/>
          </a:p>
        </p:txBody>
      </p:sp>
      <p:sp>
        <p:nvSpPr>
          <p:cNvPr id="62" name="Text 8"/>
          <p:cNvSpPr/>
          <p:nvPr/>
        </p:nvSpPr>
        <p:spPr>
          <a:xfrm>
            <a:off x="4936192" y="1803797"/>
            <a:ext cx="1368653" cy="216694"/>
          </a:xfrm>
          <a:prstGeom prst="rect">
            <a:avLst/>
          </a:prstGeom>
          <a:noFill/>
          <a:ln/>
        </p:spPr>
        <p:txBody>
          <a:bodyPr wrap="square" lIns="0" tIns="0" rIns="0" bIns="0" rtlCol="0" anchor="t"/>
          <a:lstStyle/>
          <a:p>
            <a:pPr>
              <a:lnSpc>
                <a:spcPts val="1219"/>
              </a:lnSpc>
            </a:pPr>
            <a:r>
              <a:rPr lang="en-US" sz="853" dirty="0">
                <a:solidFill>
                  <a:srgbClr val="15803D"/>
                </a:solidFill>
                <a:latin typeface="ui-sans-serif" pitchFamily="34" charset="0"/>
                <a:ea typeface="ui-sans-serif" pitchFamily="34" charset="-122"/>
                <a:cs typeface="ui-sans-serif" pitchFamily="34" charset="-120"/>
              </a:rPr>
              <a:t>Revenue Streams</a:t>
            </a:r>
            <a:endParaRPr lang="en-US" sz="853" dirty="0"/>
          </a:p>
        </p:txBody>
      </p:sp>
      <p:sp>
        <p:nvSpPr>
          <p:cNvPr id="63" name="Text 9"/>
          <p:cNvSpPr/>
          <p:nvPr/>
        </p:nvSpPr>
        <p:spPr>
          <a:xfrm>
            <a:off x="8508011" y="1749623"/>
            <a:ext cx="990600" cy="309563"/>
          </a:xfrm>
          <a:prstGeom prst="rect">
            <a:avLst/>
          </a:prstGeom>
          <a:noFill/>
          <a:ln/>
        </p:spPr>
        <p:txBody>
          <a:bodyPr wrap="square" lIns="0" tIns="0" rIns="0" bIns="0" rtlCol="0" anchor="t"/>
          <a:lstStyle/>
          <a:p>
            <a:pPr algn="ctr">
              <a:lnSpc>
                <a:spcPts val="1219"/>
              </a:lnSpc>
            </a:pPr>
            <a:r>
              <a:rPr lang="en-US" sz="853" dirty="0">
                <a:solidFill>
                  <a:srgbClr val="6B7280"/>
                </a:solidFill>
                <a:latin typeface="ui-sans-serif" pitchFamily="34" charset="0"/>
                <a:ea typeface="ui-sans-serif" pitchFamily="34" charset="-122"/>
                <a:cs typeface="ui-sans-serif" pitchFamily="34" charset="-120"/>
              </a:rPr>
              <a:t>비즈니스 모델 캔버스</a:t>
            </a:r>
            <a:endParaRPr lang="en-US" sz="853" dirty="0"/>
          </a:p>
        </p:txBody>
      </p:sp>
      <p:sp>
        <p:nvSpPr>
          <p:cNvPr id="64" name="Text 10"/>
          <p:cNvSpPr/>
          <p:nvPr/>
        </p:nvSpPr>
        <p:spPr>
          <a:xfrm>
            <a:off x="1294746" y="2384226"/>
            <a:ext cx="1179143" cy="216694"/>
          </a:xfrm>
          <a:prstGeom prst="rect">
            <a:avLst/>
          </a:prstGeom>
          <a:noFill/>
          <a:ln/>
        </p:spPr>
        <p:txBody>
          <a:bodyPr wrap="square" lIns="0" tIns="0" rIns="0" bIns="0" rtlCol="0" anchor="t"/>
          <a:lstStyle/>
          <a:p>
            <a:pPr>
              <a:lnSpc>
                <a:spcPts val="1706"/>
              </a:lnSpc>
            </a:pPr>
            <a:r>
              <a:rPr lang="en-US" sz="1219" b="1" dirty="0">
                <a:solidFill>
                  <a:srgbClr val="2563EB"/>
                </a:solidFill>
                <a:latin typeface="ui-sans-serif" pitchFamily="34" charset="0"/>
                <a:ea typeface="ui-sans-serif" pitchFamily="34" charset="-122"/>
                <a:cs typeface="ui-sans-serif" pitchFamily="34" charset="-120"/>
              </a:rPr>
              <a:t>고객 세그먼트</a:t>
            </a:r>
            <a:endParaRPr lang="en-US" sz="1219" dirty="0"/>
          </a:p>
        </p:txBody>
      </p:sp>
      <p:sp>
        <p:nvSpPr>
          <p:cNvPr id="65" name="Text 11"/>
          <p:cNvSpPr/>
          <p:nvPr/>
        </p:nvSpPr>
        <p:spPr>
          <a:xfrm>
            <a:off x="706577" y="2848570"/>
            <a:ext cx="304609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기업이 서비스를 제공하려는 특정 고객 집단입니다.</a:t>
            </a:r>
            <a:endParaRPr lang="en-US" sz="853" dirty="0"/>
          </a:p>
        </p:txBody>
      </p:sp>
      <p:sp>
        <p:nvSpPr>
          <p:cNvPr id="66" name="Text 12"/>
          <p:cNvSpPr/>
          <p:nvPr/>
        </p:nvSpPr>
        <p:spPr>
          <a:xfrm>
            <a:off x="706577" y="3096220"/>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유형:</a:t>
            </a:r>
            <a:endParaRPr lang="en-US" sz="853" dirty="0"/>
          </a:p>
        </p:txBody>
      </p:sp>
      <p:sp>
        <p:nvSpPr>
          <p:cNvPr id="67" name="Text 13"/>
          <p:cNvSpPr/>
          <p:nvPr/>
        </p:nvSpPr>
        <p:spPr>
          <a:xfrm>
            <a:off x="861358" y="3312914"/>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대량 시장, 틈새 시장, 세분화, 다변화, 다면 플랫폼</a:t>
            </a:r>
            <a:endParaRPr lang="en-US" sz="853" dirty="0"/>
          </a:p>
        </p:txBody>
      </p:sp>
      <p:sp>
        <p:nvSpPr>
          <p:cNvPr id="68" name="Text 14"/>
          <p:cNvSpPr/>
          <p:nvPr/>
        </p:nvSpPr>
        <p:spPr>
          <a:xfrm>
            <a:off x="898723" y="3777258"/>
            <a:ext cx="2414588" cy="247650"/>
          </a:xfrm>
          <a:prstGeom prst="rect">
            <a:avLst/>
          </a:prstGeom>
          <a:noFill/>
          <a:ln/>
        </p:spPr>
        <p:txBody>
          <a:bodyPr wrap="square" lIns="0" tIns="0" rIns="0" bIns="0" rtlCol="0" anchor="t"/>
          <a:lstStyle/>
          <a:p>
            <a:pPr>
              <a:lnSpc>
                <a:spcPts val="975"/>
              </a:lnSpc>
            </a:pPr>
            <a:r>
              <a:rPr lang="en-US" sz="731" dirty="0">
                <a:solidFill>
                  <a:srgbClr val="1D4ED8"/>
                </a:solidFill>
                <a:latin typeface="ui-sans-serif" pitchFamily="34" charset="0"/>
                <a:ea typeface="ui-sans-serif" pitchFamily="34" charset="-122"/>
                <a:cs typeface="ui-sans-serif" pitchFamily="34" charset="-120"/>
              </a:rPr>
              <a:t>예시: 도시 정부(재난 관리 부서), 공공기관, 민간 인프라 기업, 일반 시민</a:t>
            </a:r>
            <a:endParaRPr lang="en-US" sz="731" dirty="0"/>
          </a:p>
        </p:txBody>
      </p:sp>
      <p:sp>
        <p:nvSpPr>
          <p:cNvPr id="69" name="Text 15"/>
          <p:cNvSpPr/>
          <p:nvPr/>
        </p:nvSpPr>
        <p:spPr>
          <a:xfrm>
            <a:off x="4328458" y="2384226"/>
            <a:ext cx="371475" cy="216694"/>
          </a:xfrm>
          <a:prstGeom prst="rect">
            <a:avLst/>
          </a:prstGeom>
          <a:noFill/>
          <a:ln/>
        </p:spPr>
        <p:txBody>
          <a:bodyPr wrap="square" lIns="0" tIns="0" rIns="0" bIns="0" rtlCol="0" anchor="t"/>
          <a:lstStyle/>
          <a:p>
            <a:pPr>
              <a:lnSpc>
                <a:spcPts val="1706"/>
              </a:lnSpc>
            </a:pPr>
            <a:r>
              <a:rPr lang="en-US" sz="1219" b="1" dirty="0">
                <a:solidFill>
                  <a:srgbClr val="0D9488"/>
                </a:solidFill>
                <a:latin typeface="ui-sans-serif" pitchFamily="34" charset="0"/>
                <a:ea typeface="ui-sans-serif" pitchFamily="34" charset="-122"/>
                <a:cs typeface="ui-sans-serif" pitchFamily="34" charset="-120"/>
              </a:rPr>
              <a:t>채널</a:t>
            </a:r>
            <a:endParaRPr lang="en-US" sz="1219" dirty="0"/>
          </a:p>
        </p:txBody>
      </p:sp>
      <p:sp>
        <p:nvSpPr>
          <p:cNvPr id="70" name="Text 16"/>
          <p:cNvSpPr/>
          <p:nvPr/>
        </p:nvSpPr>
        <p:spPr>
          <a:xfrm>
            <a:off x="3740289" y="2848570"/>
            <a:ext cx="304609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기업이 고객에게 가치를 전달하는 경로입니다.</a:t>
            </a:r>
            <a:endParaRPr lang="en-US" sz="853" dirty="0"/>
          </a:p>
        </p:txBody>
      </p:sp>
      <p:sp>
        <p:nvSpPr>
          <p:cNvPr id="71" name="Text 17"/>
          <p:cNvSpPr/>
          <p:nvPr/>
        </p:nvSpPr>
        <p:spPr>
          <a:xfrm>
            <a:off x="3740289" y="3096220"/>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유형:</a:t>
            </a:r>
            <a:endParaRPr lang="en-US" sz="853" dirty="0"/>
          </a:p>
        </p:txBody>
      </p:sp>
      <p:sp>
        <p:nvSpPr>
          <p:cNvPr id="72" name="Text 18"/>
          <p:cNvSpPr/>
          <p:nvPr/>
        </p:nvSpPr>
        <p:spPr>
          <a:xfrm>
            <a:off x="3895071" y="3312914"/>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자사 채널(직영점), 파트너 채널(대리점), 또는 이 둘을 결합한 방식</a:t>
            </a:r>
            <a:endParaRPr lang="en-US" sz="853" dirty="0"/>
          </a:p>
        </p:txBody>
      </p:sp>
      <p:sp>
        <p:nvSpPr>
          <p:cNvPr id="73" name="Text 19"/>
          <p:cNvSpPr/>
          <p:nvPr/>
        </p:nvSpPr>
        <p:spPr>
          <a:xfrm>
            <a:off x="3932436" y="3777258"/>
            <a:ext cx="2414588" cy="247650"/>
          </a:xfrm>
          <a:prstGeom prst="rect">
            <a:avLst/>
          </a:prstGeom>
          <a:noFill/>
          <a:ln/>
        </p:spPr>
        <p:txBody>
          <a:bodyPr wrap="square" lIns="0" tIns="0" rIns="0" bIns="0" rtlCol="0" anchor="t"/>
          <a:lstStyle/>
          <a:p>
            <a:pPr>
              <a:lnSpc>
                <a:spcPts val="975"/>
              </a:lnSpc>
            </a:pPr>
            <a:r>
              <a:rPr lang="en-US" sz="731" dirty="0">
                <a:solidFill>
                  <a:srgbClr val="0F766E"/>
                </a:solidFill>
                <a:latin typeface="ui-sans-serif" pitchFamily="34" charset="0"/>
                <a:ea typeface="ui-sans-serif" pitchFamily="34" charset="-122"/>
                <a:cs typeface="ui-sans-serif" pitchFamily="34" charset="-120"/>
              </a:rPr>
              <a:t>예시: 모바일 앱, 웹 기반 대시보드, 문자 알림, 공공 전광판</a:t>
            </a:r>
            <a:endParaRPr lang="en-US" sz="731" dirty="0"/>
          </a:p>
        </p:txBody>
      </p:sp>
      <p:sp>
        <p:nvSpPr>
          <p:cNvPr id="74" name="Text 20"/>
          <p:cNvSpPr/>
          <p:nvPr/>
        </p:nvSpPr>
        <p:spPr>
          <a:xfrm>
            <a:off x="7362171" y="2384226"/>
            <a:ext cx="807668" cy="216694"/>
          </a:xfrm>
          <a:prstGeom prst="rect">
            <a:avLst/>
          </a:prstGeom>
          <a:noFill/>
          <a:ln/>
        </p:spPr>
        <p:txBody>
          <a:bodyPr wrap="square" lIns="0" tIns="0" rIns="0" bIns="0" rtlCol="0" anchor="t"/>
          <a:lstStyle/>
          <a:p>
            <a:pPr>
              <a:lnSpc>
                <a:spcPts val="1706"/>
              </a:lnSpc>
            </a:pPr>
            <a:r>
              <a:rPr lang="en-US" sz="1219" b="1" dirty="0">
                <a:solidFill>
                  <a:srgbClr val="16A34A"/>
                </a:solidFill>
                <a:latin typeface="ui-sans-serif" pitchFamily="34" charset="0"/>
                <a:ea typeface="ui-sans-serif" pitchFamily="34" charset="-122"/>
                <a:cs typeface="ui-sans-serif" pitchFamily="34" charset="-120"/>
              </a:rPr>
              <a:t>고객 관계</a:t>
            </a:r>
            <a:endParaRPr lang="en-US" sz="1219" dirty="0"/>
          </a:p>
        </p:txBody>
      </p:sp>
      <p:sp>
        <p:nvSpPr>
          <p:cNvPr id="75" name="Text 21"/>
          <p:cNvSpPr/>
          <p:nvPr/>
        </p:nvSpPr>
        <p:spPr>
          <a:xfrm>
            <a:off x="6774002" y="2848570"/>
            <a:ext cx="25384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고객을 유치하고 유지하며 성장을 유도하는 방식입니다.</a:t>
            </a:r>
            <a:endParaRPr lang="en-US" sz="853" dirty="0"/>
          </a:p>
        </p:txBody>
      </p:sp>
      <p:sp>
        <p:nvSpPr>
          <p:cNvPr id="76" name="Text 22"/>
          <p:cNvSpPr/>
          <p:nvPr/>
        </p:nvSpPr>
        <p:spPr>
          <a:xfrm>
            <a:off x="6774002" y="3251002"/>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유형:</a:t>
            </a:r>
            <a:endParaRPr lang="en-US" sz="853" dirty="0"/>
          </a:p>
        </p:txBody>
      </p:sp>
      <p:sp>
        <p:nvSpPr>
          <p:cNvPr id="77" name="Text 23"/>
          <p:cNvSpPr/>
          <p:nvPr/>
        </p:nvSpPr>
        <p:spPr>
          <a:xfrm>
            <a:off x="6928783" y="3467695"/>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개인 지원, 전담 지원, 셀프서비스, 자동화 서비스, 커뮤니티 구축, 공동 창출</a:t>
            </a:r>
            <a:endParaRPr lang="en-US" sz="853" dirty="0"/>
          </a:p>
        </p:txBody>
      </p:sp>
      <p:sp>
        <p:nvSpPr>
          <p:cNvPr id="78" name="Text 24"/>
          <p:cNvSpPr/>
          <p:nvPr/>
        </p:nvSpPr>
        <p:spPr>
          <a:xfrm>
            <a:off x="6966148" y="3932039"/>
            <a:ext cx="2897505" cy="123825"/>
          </a:xfrm>
          <a:prstGeom prst="rect">
            <a:avLst/>
          </a:prstGeom>
          <a:noFill/>
          <a:ln/>
        </p:spPr>
        <p:txBody>
          <a:bodyPr wrap="square" lIns="0" tIns="0" rIns="0" bIns="0" rtlCol="0" anchor="t"/>
          <a:lstStyle/>
          <a:p>
            <a:pPr>
              <a:lnSpc>
                <a:spcPts val="975"/>
              </a:lnSpc>
            </a:pPr>
            <a:r>
              <a:rPr lang="en-US" sz="731" dirty="0">
                <a:solidFill>
                  <a:srgbClr val="15803D"/>
                </a:solidFill>
                <a:latin typeface="ui-sans-serif" pitchFamily="34" charset="0"/>
                <a:ea typeface="ui-sans-serif" pitchFamily="34" charset="-122"/>
                <a:cs typeface="ui-sans-serif" pitchFamily="34" charset="-120"/>
              </a:rPr>
              <a:t>예시: 24시간 AI 챗봇 지원, 재난 피해자 지원 서비스</a:t>
            </a:r>
            <a:endParaRPr lang="en-US" sz="731" dirty="0"/>
          </a:p>
        </p:txBody>
      </p:sp>
      <p:sp>
        <p:nvSpPr>
          <p:cNvPr id="79" name="Text 25"/>
          <p:cNvSpPr/>
          <p:nvPr/>
        </p:nvSpPr>
        <p:spPr>
          <a:xfrm>
            <a:off x="1279268" y="4597598"/>
            <a:ext cx="807668" cy="216694"/>
          </a:xfrm>
          <a:prstGeom prst="rect">
            <a:avLst/>
          </a:prstGeom>
          <a:noFill/>
          <a:ln/>
        </p:spPr>
        <p:txBody>
          <a:bodyPr wrap="square" lIns="0" tIns="0" rIns="0" bIns="0" rtlCol="0" anchor="t"/>
          <a:lstStyle/>
          <a:p>
            <a:pPr>
              <a:lnSpc>
                <a:spcPts val="1706"/>
              </a:lnSpc>
            </a:pPr>
            <a:r>
              <a:rPr lang="en-US" sz="1219" b="1" dirty="0">
                <a:solidFill>
                  <a:srgbClr val="DC2626"/>
                </a:solidFill>
                <a:latin typeface="ui-sans-serif" pitchFamily="34" charset="0"/>
                <a:ea typeface="ui-sans-serif" pitchFamily="34" charset="-122"/>
                <a:cs typeface="ui-sans-serif" pitchFamily="34" charset="-120"/>
              </a:rPr>
              <a:t>비용 구조</a:t>
            </a:r>
            <a:endParaRPr lang="en-US" sz="1219" dirty="0"/>
          </a:p>
        </p:txBody>
      </p:sp>
      <p:sp>
        <p:nvSpPr>
          <p:cNvPr id="80" name="Text 26"/>
          <p:cNvSpPr/>
          <p:nvPr/>
        </p:nvSpPr>
        <p:spPr>
          <a:xfrm>
            <a:off x="691098" y="4969073"/>
            <a:ext cx="25384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비즈니스 모델을 운영하는 데 발생하는 주요 비용입니다.</a:t>
            </a:r>
            <a:endParaRPr lang="en-US" sz="853" dirty="0"/>
          </a:p>
        </p:txBody>
      </p:sp>
      <p:sp>
        <p:nvSpPr>
          <p:cNvPr id="81" name="Text 27"/>
          <p:cNvSpPr/>
          <p:nvPr/>
        </p:nvSpPr>
        <p:spPr>
          <a:xfrm>
            <a:off x="677435" y="5301853"/>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특성:</a:t>
            </a:r>
            <a:endParaRPr lang="en-US" sz="853" dirty="0"/>
          </a:p>
        </p:txBody>
      </p:sp>
      <p:sp>
        <p:nvSpPr>
          <p:cNvPr id="82" name="Text 28"/>
          <p:cNvSpPr/>
          <p:nvPr/>
        </p:nvSpPr>
        <p:spPr>
          <a:xfrm>
            <a:off x="832216" y="5518547"/>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비용 중심(cost-driven)과 가치 중심(value-driven) 모델</a:t>
            </a:r>
            <a:endParaRPr lang="en-US" sz="853" dirty="0"/>
          </a:p>
        </p:txBody>
      </p:sp>
      <p:sp>
        <p:nvSpPr>
          <p:cNvPr id="83" name="Text 29"/>
          <p:cNvSpPr/>
          <p:nvPr/>
        </p:nvSpPr>
        <p:spPr>
          <a:xfrm>
            <a:off x="832216" y="5859066"/>
            <a:ext cx="2410960"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고정비, 변동비, 규모의 경제, 범위의 경제</a:t>
            </a:r>
            <a:endParaRPr lang="en-US" sz="853" dirty="0"/>
          </a:p>
        </p:txBody>
      </p:sp>
      <p:sp>
        <p:nvSpPr>
          <p:cNvPr id="85" name="Text 31"/>
          <p:cNvSpPr/>
          <p:nvPr/>
        </p:nvSpPr>
        <p:spPr>
          <a:xfrm>
            <a:off x="4312980" y="4597598"/>
            <a:ext cx="807668"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수익 흐름</a:t>
            </a:r>
            <a:endParaRPr lang="en-US" sz="1219" dirty="0"/>
          </a:p>
        </p:txBody>
      </p:sp>
      <p:sp>
        <p:nvSpPr>
          <p:cNvPr id="86" name="Text 32"/>
          <p:cNvSpPr/>
          <p:nvPr/>
        </p:nvSpPr>
        <p:spPr>
          <a:xfrm>
            <a:off x="3724811" y="5061942"/>
            <a:ext cx="304609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고객 세그먼트별로 수익을 창출하는 방법입니다.</a:t>
            </a:r>
            <a:endParaRPr lang="en-US" sz="853" dirty="0"/>
          </a:p>
        </p:txBody>
      </p:sp>
      <p:sp>
        <p:nvSpPr>
          <p:cNvPr id="87" name="Text 33"/>
          <p:cNvSpPr/>
          <p:nvPr/>
        </p:nvSpPr>
        <p:spPr>
          <a:xfrm>
            <a:off x="3724811" y="5309592"/>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유형:</a:t>
            </a:r>
            <a:endParaRPr lang="en-US" sz="853" dirty="0"/>
          </a:p>
        </p:txBody>
      </p:sp>
      <p:sp>
        <p:nvSpPr>
          <p:cNvPr id="88" name="Text 34"/>
          <p:cNvSpPr/>
          <p:nvPr/>
        </p:nvSpPr>
        <p:spPr>
          <a:xfrm>
            <a:off x="3879593" y="5526286"/>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자산 판매, 사용료, 구독료, 대여/임대, 라이선스, 중개 수수료</a:t>
            </a:r>
            <a:endParaRPr lang="en-US" sz="853" dirty="0"/>
          </a:p>
        </p:txBody>
      </p:sp>
      <p:sp>
        <p:nvSpPr>
          <p:cNvPr id="90" name="Text 36"/>
          <p:cNvSpPr/>
          <p:nvPr/>
        </p:nvSpPr>
        <p:spPr>
          <a:xfrm>
            <a:off x="6960198" y="4473773"/>
            <a:ext cx="2538413" cy="216694"/>
          </a:xfrm>
          <a:prstGeom prst="rect">
            <a:avLst/>
          </a:prstGeom>
          <a:noFill/>
          <a:ln/>
        </p:spPr>
        <p:txBody>
          <a:bodyPr wrap="square" lIns="0" tIns="0" rIns="0" bIns="0" rtlCol="0" anchor="t"/>
          <a:lstStyle/>
          <a:p>
            <a:pPr>
              <a:lnSpc>
                <a:spcPts val="1706"/>
              </a:lnSpc>
            </a:pPr>
            <a:r>
              <a:rPr lang="en-US" sz="1097" b="1" dirty="0">
                <a:solidFill>
                  <a:srgbClr val="374151"/>
                </a:solidFill>
                <a:latin typeface="ui-sans-serif" pitchFamily="34" charset="0"/>
                <a:ea typeface="ui-sans-serif" pitchFamily="34" charset="-122"/>
                <a:cs typeface="ui-sans-serif" pitchFamily="34" charset="-120"/>
              </a:rPr>
              <a:t>작성 팁</a:t>
            </a:r>
            <a:endParaRPr lang="en-US" sz="1097" dirty="0"/>
          </a:p>
        </p:txBody>
      </p:sp>
      <p:sp>
        <p:nvSpPr>
          <p:cNvPr id="91" name="Text 37"/>
          <p:cNvSpPr/>
          <p:nvPr/>
        </p:nvSpPr>
        <p:spPr>
          <a:xfrm>
            <a:off x="6960198" y="4783336"/>
            <a:ext cx="236815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각 블록은 서로 영향을 주므로, 반복적으로 수정 및 보완</a:t>
            </a:r>
            <a:endParaRPr lang="en-US" sz="853" dirty="0"/>
          </a:p>
        </p:txBody>
      </p:sp>
      <p:sp>
        <p:nvSpPr>
          <p:cNvPr id="92" name="Text 38"/>
          <p:cNvSpPr/>
          <p:nvPr/>
        </p:nvSpPr>
        <p:spPr>
          <a:xfrm>
            <a:off x="6960198" y="5154811"/>
            <a:ext cx="236815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팀이 한 장의 캔버스를 둘러싸고 의견을 나누며 작성하는 것이 효율적</a:t>
            </a:r>
            <a:endParaRPr lang="en-US" sz="853" dirty="0"/>
          </a:p>
        </p:txBody>
      </p:sp>
      <p:sp>
        <p:nvSpPr>
          <p:cNvPr id="93" name="Text 39"/>
          <p:cNvSpPr/>
          <p:nvPr/>
        </p:nvSpPr>
        <p:spPr>
          <a:xfrm>
            <a:off x="6960198" y="5526286"/>
            <a:ext cx="236815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비즈니스 모델은 투명해야 하며, 모든 구성원이 이해할 수 있어야 함</a:t>
            </a:r>
            <a:endParaRPr lang="en-US" sz="853" dirty="0"/>
          </a:p>
        </p:txBody>
      </p:sp>
      <p:sp>
        <p:nvSpPr>
          <p:cNvPr id="94" name="Text 40"/>
          <p:cNvSpPr/>
          <p:nvPr/>
        </p:nvSpPr>
        <p:spPr>
          <a:xfrm>
            <a:off x="371475" y="8220075"/>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2005012"/>
            <a:ext cx="2971800" cy="3529013"/>
          </a:xfrm>
          <a:prstGeom prst="rect">
            <a:avLst/>
          </a:prstGeom>
        </p:spPr>
      </p:pic>
      <p:pic>
        <p:nvPicPr>
          <p:cNvPr id="7" name="Image 5" descr="preencoded.png"/>
          <p:cNvPicPr>
            <a:picLocks noChangeAspect="1"/>
          </p:cNvPicPr>
          <p:nvPr/>
        </p:nvPicPr>
        <p:blipFill>
          <a:blip r:embed="rId8"/>
          <a:stretch>
            <a:fillRect/>
          </a:stretch>
        </p:blipFill>
        <p:spPr>
          <a:xfrm>
            <a:off x="1524596" y="2190750"/>
            <a:ext cx="541734" cy="541734"/>
          </a:xfrm>
          <a:prstGeom prst="rect">
            <a:avLst/>
          </a:prstGeom>
        </p:spPr>
      </p:pic>
      <p:pic>
        <p:nvPicPr>
          <p:cNvPr id="8" name="Image 6" descr="preencoded.png"/>
          <p:cNvPicPr>
            <a:picLocks noChangeAspect="1"/>
          </p:cNvPicPr>
          <p:nvPr/>
        </p:nvPicPr>
        <p:blipFill>
          <a:blip r:embed="rId9"/>
          <a:stretch>
            <a:fillRect/>
          </a:stretch>
        </p:blipFill>
        <p:spPr>
          <a:xfrm>
            <a:off x="1679377" y="2322314"/>
            <a:ext cx="232172" cy="278606"/>
          </a:xfrm>
          <a:prstGeom prst="rect">
            <a:avLst/>
          </a:prstGeom>
        </p:spPr>
      </p:pic>
      <p:pic>
        <p:nvPicPr>
          <p:cNvPr id="9" name="Image 7" descr="preencoded.png"/>
          <p:cNvPicPr>
            <a:picLocks noChangeAspect="1"/>
          </p:cNvPicPr>
          <p:nvPr/>
        </p:nvPicPr>
        <p:blipFill>
          <a:blip r:embed="rId10"/>
          <a:stretch>
            <a:fillRect/>
          </a:stretch>
        </p:blipFill>
        <p:spPr>
          <a:xfrm>
            <a:off x="495300" y="3258741"/>
            <a:ext cx="123825" cy="123825"/>
          </a:xfrm>
          <a:prstGeom prst="rect">
            <a:avLst/>
          </a:prstGeom>
        </p:spPr>
      </p:pic>
      <p:pic>
        <p:nvPicPr>
          <p:cNvPr id="10" name="Image 8" descr="preencoded.png"/>
          <p:cNvPicPr>
            <a:picLocks noChangeAspect="1"/>
          </p:cNvPicPr>
          <p:nvPr/>
        </p:nvPicPr>
        <p:blipFill>
          <a:blip r:embed="rId11"/>
          <a:stretch>
            <a:fillRect/>
          </a:stretch>
        </p:blipFill>
        <p:spPr>
          <a:xfrm>
            <a:off x="495300" y="3506391"/>
            <a:ext cx="139303" cy="123825"/>
          </a:xfrm>
          <a:prstGeom prst="rect">
            <a:avLst/>
          </a:prstGeom>
        </p:spPr>
      </p:pic>
      <p:pic>
        <p:nvPicPr>
          <p:cNvPr id="11" name="Image 9" descr="preencoded.png"/>
          <p:cNvPicPr>
            <a:picLocks noChangeAspect="1"/>
          </p:cNvPicPr>
          <p:nvPr/>
        </p:nvPicPr>
        <p:blipFill>
          <a:blip r:embed="rId12"/>
          <a:stretch>
            <a:fillRect/>
          </a:stretch>
        </p:blipFill>
        <p:spPr>
          <a:xfrm>
            <a:off x="495300" y="3754041"/>
            <a:ext cx="154781" cy="123825"/>
          </a:xfrm>
          <a:prstGeom prst="rect">
            <a:avLst/>
          </a:prstGeom>
        </p:spPr>
      </p:pic>
      <p:pic>
        <p:nvPicPr>
          <p:cNvPr id="12" name="Image 10" descr="preencoded.png"/>
          <p:cNvPicPr>
            <a:picLocks noChangeAspect="1"/>
          </p:cNvPicPr>
          <p:nvPr/>
        </p:nvPicPr>
        <p:blipFill>
          <a:blip r:embed="rId13"/>
          <a:stretch>
            <a:fillRect/>
          </a:stretch>
        </p:blipFill>
        <p:spPr>
          <a:xfrm>
            <a:off x="495300" y="4187428"/>
            <a:ext cx="139303" cy="123825"/>
          </a:xfrm>
          <a:prstGeom prst="rect">
            <a:avLst/>
          </a:prstGeom>
        </p:spPr>
      </p:pic>
      <p:pic>
        <p:nvPicPr>
          <p:cNvPr id="13" name="Image 11" descr="preencoded.png"/>
          <p:cNvPicPr>
            <a:picLocks noChangeAspect="1"/>
          </p:cNvPicPr>
          <p:nvPr/>
        </p:nvPicPr>
        <p:blipFill>
          <a:blip r:embed="rId14"/>
          <a:stretch>
            <a:fillRect/>
          </a:stretch>
        </p:blipFill>
        <p:spPr>
          <a:xfrm>
            <a:off x="495300" y="4404122"/>
            <a:ext cx="2066330" cy="309563"/>
          </a:xfrm>
          <a:prstGeom prst="rect">
            <a:avLst/>
          </a:prstGeom>
        </p:spPr>
      </p:pic>
      <p:pic>
        <p:nvPicPr>
          <p:cNvPr id="14" name="Image 12" descr="preencoded.png"/>
          <p:cNvPicPr>
            <a:picLocks noChangeAspect="1"/>
          </p:cNvPicPr>
          <p:nvPr/>
        </p:nvPicPr>
        <p:blipFill>
          <a:blip r:embed="rId7"/>
          <a:stretch>
            <a:fillRect/>
          </a:stretch>
        </p:blipFill>
        <p:spPr>
          <a:xfrm>
            <a:off x="3467100" y="2005012"/>
            <a:ext cx="2971800" cy="3529013"/>
          </a:xfrm>
          <a:prstGeom prst="rect">
            <a:avLst/>
          </a:prstGeom>
        </p:spPr>
      </p:pic>
      <p:pic>
        <p:nvPicPr>
          <p:cNvPr id="15" name="Image 13" descr="preencoded.png"/>
          <p:cNvPicPr>
            <a:picLocks noChangeAspect="1"/>
          </p:cNvPicPr>
          <p:nvPr/>
        </p:nvPicPr>
        <p:blipFill>
          <a:blip r:embed="rId15"/>
          <a:stretch>
            <a:fillRect/>
          </a:stretch>
        </p:blipFill>
        <p:spPr>
          <a:xfrm>
            <a:off x="4682133" y="2190750"/>
            <a:ext cx="541734" cy="541734"/>
          </a:xfrm>
          <a:prstGeom prst="rect">
            <a:avLst/>
          </a:prstGeom>
        </p:spPr>
      </p:pic>
      <p:pic>
        <p:nvPicPr>
          <p:cNvPr id="16" name="Image 14" descr="preencoded.png"/>
          <p:cNvPicPr>
            <a:picLocks noChangeAspect="1"/>
          </p:cNvPicPr>
          <p:nvPr/>
        </p:nvPicPr>
        <p:blipFill>
          <a:blip r:embed="rId16"/>
          <a:stretch>
            <a:fillRect/>
          </a:stretch>
        </p:blipFill>
        <p:spPr>
          <a:xfrm>
            <a:off x="4864002" y="2322314"/>
            <a:ext cx="177998" cy="278606"/>
          </a:xfrm>
          <a:prstGeom prst="rect">
            <a:avLst/>
          </a:prstGeom>
        </p:spPr>
      </p:pic>
      <p:pic>
        <p:nvPicPr>
          <p:cNvPr id="17" name="Image 15" descr="preencoded.png"/>
          <p:cNvPicPr>
            <a:picLocks noChangeAspect="1"/>
          </p:cNvPicPr>
          <p:nvPr/>
        </p:nvPicPr>
        <p:blipFill>
          <a:blip r:embed="rId17"/>
          <a:stretch>
            <a:fillRect/>
          </a:stretch>
        </p:blipFill>
        <p:spPr>
          <a:xfrm>
            <a:off x="3652837" y="3258741"/>
            <a:ext cx="77391" cy="123825"/>
          </a:xfrm>
          <a:prstGeom prst="rect">
            <a:avLst/>
          </a:prstGeom>
        </p:spPr>
      </p:pic>
      <p:pic>
        <p:nvPicPr>
          <p:cNvPr id="18" name="Image 16" descr="preencoded.png"/>
          <p:cNvPicPr>
            <a:picLocks noChangeAspect="1"/>
          </p:cNvPicPr>
          <p:nvPr/>
        </p:nvPicPr>
        <p:blipFill>
          <a:blip r:embed="rId18"/>
          <a:stretch>
            <a:fillRect/>
          </a:stretch>
        </p:blipFill>
        <p:spPr>
          <a:xfrm>
            <a:off x="3652838" y="3506391"/>
            <a:ext cx="154781" cy="123825"/>
          </a:xfrm>
          <a:prstGeom prst="rect">
            <a:avLst/>
          </a:prstGeom>
        </p:spPr>
      </p:pic>
      <p:pic>
        <p:nvPicPr>
          <p:cNvPr id="19" name="Image 17" descr="preencoded.png"/>
          <p:cNvPicPr>
            <a:picLocks noChangeAspect="1"/>
          </p:cNvPicPr>
          <p:nvPr/>
        </p:nvPicPr>
        <p:blipFill>
          <a:blip r:embed="rId19"/>
          <a:stretch>
            <a:fillRect/>
          </a:stretch>
        </p:blipFill>
        <p:spPr>
          <a:xfrm>
            <a:off x="3652837" y="3754041"/>
            <a:ext cx="108347" cy="123825"/>
          </a:xfrm>
          <a:prstGeom prst="rect">
            <a:avLst/>
          </a:prstGeom>
        </p:spPr>
      </p:pic>
      <p:pic>
        <p:nvPicPr>
          <p:cNvPr id="20" name="Image 18" descr="preencoded.png"/>
          <p:cNvPicPr>
            <a:picLocks noChangeAspect="1"/>
          </p:cNvPicPr>
          <p:nvPr/>
        </p:nvPicPr>
        <p:blipFill>
          <a:blip r:embed="rId20"/>
          <a:stretch>
            <a:fillRect/>
          </a:stretch>
        </p:blipFill>
        <p:spPr>
          <a:xfrm>
            <a:off x="3652838" y="4001691"/>
            <a:ext cx="139303" cy="123825"/>
          </a:xfrm>
          <a:prstGeom prst="rect">
            <a:avLst/>
          </a:prstGeom>
        </p:spPr>
      </p:pic>
      <p:pic>
        <p:nvPicPr>
          <p:cNvPr id="21" name="Image 19" descr="preencoded.png"/>
          <p:cNvPicPr>
            <a:picLocks noChangeAspect="1"/>
          </p:cNvPicPr>
          <p:nvPr/>
        </p:nvPicPr>
        <p:blipFill>
          <a:blip r:embed="rId7"/>
          <a:stretch>
            <a:fillRect/>
          </a:stretch>
        </p:blipFill>
        <p:spPr>
          <a:xfrm>
            <a:off x="6624638" y="2005012"/>
            <a:ext cx="2971800" cy="3529013"/>
          </a:xfrm>
          <a:prstGeom prst="rect">
            <a:avLst/>
          </a:prstGeom>
        </p:spPr>
      </p:pic>
      <p:pic>
        <p:nvPicPr>
          <p:cNvPr id="22" name="Image 20" descr="preencoded.png"/>
          <p:cNvPicPr>
            <a:picLocks noChangeAspect="1"/>
          </p:cNvPicPr>
          <p:nvPr/>
        </p:nvPicPr>
        <p:blipFill>
          <a:blip r:embed="rId21"/>
          <a:stretch>
            <a:fillRect/>
          </a:stretch>
        </p:blipFill>
        <p:spPr>
          <a:xfrm>
            <a:off x="7839671" y="2190750"/>
            <a:ext cx="541734" cy="541734"/>
          </a:xfrm>
          <a:prstGeom prst="rect">
            <a:avLst/>
          </a:prstGeom>
        </p:spPr>
      </p:pic>
      <p:pic>
        <p:nvPicPr>
          <p:cNvPr id="23" name="Image 21" descr="preencoded.png"/>
          <p:cNvPicPr>
            <a:picLocks noChangeAspect="1"/>
          </p:cNvPicPr>
          <p:nvPr/>
        </p:nvPicPr>
        <p:blipFill>
          <a:blip r:embed="rId22"/>
          <a:stretch>
            <a:fillRect/>
          </a:stretch>
        </p:blipFill>
        <p:spPr>
          <a:xfrm>
            <a:off x="7963496" y="2322314"/>
            <a:ext cx="294084" cy="278606"/>
          </a:xfrm>
          <a:prstGeom prst="rect">
            <a:avLst/>
          </a:prstGeom>
        </p:spPr>
      </p:pic>
      <p:pic>
        <p:nvPicPr>
          <p:cNvPr id="24" name="Image 22" descr="preencoded.png"/>
          <p:cNvPicPr>
            <a:picLocks noChangeAspect="1"/>
          </p:cNvPicPr>
          <p:nvPr/>
        </p:nvPicPr>
        <p:blipFill>
          <a:blip r:embed="rId23"/>
          <a:stretch>
            <a:fillRect/>
          </a:stretch>
        </p:blipFill>
        <p:spPr>
          <a:xfrm>
            <a:off x="6810375" y="3258741"/>
            <a:ext cx="154781" cy="123825"/>
          </a:xfrm>
          <a:prstGeom prst="rect">
            <a:avLst/>
          </a:prstGeom>
        </p:spPr>
      </p:pic>
      <p:pic>
        <p:nvPicPr>
          <p:cNvPr id="25" name="Image 23" descr="preencoded.png"/>
          <p:cNvPicPr>
            <a:picLocks noChangeAspect="1"/>
          </p:cNvPicPr>
          <p:nvPr/>
        </p:nvPicPr>
        <p:blipFill>
          <a:blip r:embed="rId24"/>
          <a:stretch>
            <a:fillRect/>
          </a:stretch>
        </p:blipFill>
        <p:spPr>
          <a:xfrm>
            <a:off x="6810375" y="3506391"/>
            <a:ext cx="154781" cy="123825"/>
          </a:xfrm>
          <a:prstGeom prst="rect">
            <a:avLst/>
          </a:prstGeom>
        </p:spPr>
      </p:pic>
      <p:pic>
        <p:nvPicPr>
          <p:cNvPr id="26" name="Image 24" descr="preencoded.png"/>
          <p:cNvPicPr>
            <a:picLocks noChangeAspect="1"/>
          </p:cNvPicPr>
          <p:nvPr/>
        </p:nvPicPr>
        <p:blipFill>
          <a:blip r:embed="rId25"/>
          <a:stretch>
            <a:fillRect/>
          </a:stretch>
        </p:blipFill>
        <p:spPr>
          <a:xfrm>
            <a:off x="6810375" y="3754041"/>
            <a:ext cx="77391" cy="123825"/>
          </a:xfrm>
          <a:prstGeom prst="rect">
            <a:avLst/>
          </a:prstGeom>
        </p:spPr>
      </p:pic>
      <p:pic>
        <p:nvPicPr>
          <p:cNvPr id="27" name="Image 25" descr="preencoded.png"/>
          <p:cNvPicPr>
            <a:picLocks noChangeAspect="1"/>
          </p:cNvPicPr>
          <p:nvPr/>
        </p:nvPicPr>
        <p:blipFill>
          <a:blip r:embed="rId26"/>
          <a:stretch>
            <a:fillRect/>
          </a:stretch>
        </p:blipFill>
        <p:spPr>
          <a:xfrm>
            <a:off x="6810375" y="4001691"/>
            <a:ext cx="154781" cy="123825"/>
          </a:xfrm>
          <a:prstGeom prst="rect">
            <a:avLst/>
          </a:prstGeom>
        </p:spPr>
      </p:pic>
      <p:sp>
        <p:nvSpPr>
          <p:cNvPr id="28"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ko-KR" altLang="en-US" sz="1971" b="1" dirty="0">
                <a:solidFill>
                  <a:srgbClr val="1F2937"/>
                </a:solidFill>
                <a:latin typeface="Noto Serif KR" pitchFamily="34" charset="0"/>
                <a:ea typeface="Noto Serif KR" pitchFamily="34" charset="-122"/>
                <a:cs typeface="Noto Serif KR" pitchFamily="34" charset="-120"/>
              </a:rPr>
              <a:t>스마트시티</a:t>
            </a:r>
            <a:r>
              <a:rPr lang="en-US" sz="1971" b="1" dirty="0" err="1">
                <a:solidFill>
                  <a:srgbClr val="1F2937"/>
                </a:solidFill>
                <a:latin typeface="Noto Serif KR" pitchFamily="34" charset="0"/>
                <a:ea typeface="Noto Serif KR" pitchFamily="34" charset="-122"/>
                <a:cs typeface="Noto Serif KR" pitchFamily="34" charset="-120"/>
              </a:rPr>
              <a:t>기술의</a:t>
            </a:r>
            <a:r>
              <a:rPr lang="en-US" sz="1971" b="1" dirty="0">
                <a:solidFill>
                  <a:srgbClr val="1F2937"/>
                </a:solidFill>
                <a:latin typeface="Noto Serif KR" pitchFamily="34" charset="0"/>
                <a:ea typeface="Noto Serif KR" pitchFamily="34" charset="-122"/>
                <a:cs typeface="Noto Serif KR" pitchFamily="34" charset="-120"/>
              </a:rPr>
              <a:t> 역할</a:t>
            </a:r>
            <a:endParaRPr lang="en-US" sz="1971" dirty="0"/>
          </a:p>
        </p:txBody>
      </p:sp>
      <p:sp>
        <p:nvSpPr>
          <p:cNvPr id="29" name="Text 1"/>
          <p:cNvSpPr/>
          <p:nvPr/>
        </p:nvSpPr>
        <p:spPr>
          <a:xfrm>
            <a:off x="309562" y="1602581"/>
            <a:ext cx="10215563"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공공 안전 분야에서 AI는 예측 분석, 실시간 데이터, 자연어 처리를 활용해 범죄 예방, 실시간 대응, 피해자 지원 등 다양한 역할을 합니다.</a:t>
            </a:r>
            <a:endParaRPr lang="en-US" sz="1024" dirty="0"/>
          </a:p>
        </p:txBody>
      </p:sp>
      <p:sp>
        <p:nvSpPr>
          <p:cNvPr id="30" name="Text 2"/>
          <p:cNvSpPr/>
          <p:nvPr/>
        </p:nvSpPr>
        <p:spPr>
          <a:xfrm>
            <a:off x="365284" y="2856309"/>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범죄 예방</a:t>
            </a:r>
            <a:endParaRPr lang="en-US" sz="1337" dirty="0"/>
          </a:p>
        </p:txBody>
      </p:sp>
      <p:sp>
        <p:nvSpPr>
          <p:cNvPr id="31" name="Text 3"/>
          <p:cNvSpPr/>
          <p:nvPr/>
        </p:nvSpPr>
        <p:spPr>
          <a:xfrm>
            <a:off x="681038" y="3227784"/>
            <a:ext cx="218783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범죄 데이터, 기상 정보, 지역 활동 분석</a:t>
            </a:r>
            <a:endParaRPr lang="en-US" sz="910" dirty="0"/>
          </a:p>
        </p:txBody>
      </p:sp>
      <p:sp>
        <p:nvSpPr>
          <p:cNvPr id="32" name="Text 4"/>
          <p:cNvSpPr/>
          <p:nvPr/>
        </p:nvSpPr>
        <p:spPr>
          <a:xfrm>
            <a:off x="696516" y="3475434"/>
            <a:ext cx="112371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잠재 문제 지역 예측</a:t>
            </a:r>
            <a:endParaRPr lang="en-US" sz="910" dirty="0"/>
          </a:p>
        </p:txBody>
      </p:sp>
      <p:sp>
        <p:nvSpPr>
          <p:cNvPr id="33" name="Text 5"/>
          <p:cNvSpPr/>
          <p:nvPr/>
        </p:nvSpPr>
        <p:spPr>
          <a:xfrm>
            <a:off x="711994" y="3723084"/>
            <a:ext cx="238363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예측적 경찰은 범죄율을 최대 40% 낮출 수 있음</a:t>
            </a:r>
            <a:endParaRPr lang="en-US" sz="910" dirty="0"/>
          </a:p>
        </p:txBody>
      </p:sp>
      <p:sp>
        <p:nvSpPr>
          <p:cNvPr id="34" name="Text 6"/>
          <p:cNvSpPr/>
          <p:nvPr/>
        </p:nvSpPr>
        <p:spPr>
          <a:xfrm>
            <a:off x="696516" y="4156472"/>
            <a:ext cx="170259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자원 최적화 및 배치 전략 개선</a:t>
            </a:r>
            <a:endParaRPr lang="en-US" sz="910" dirty="0"/>
          </a:p>
        </p:txBody>
      </p:sp>
      <p:sp>
        <p:nvSpPr>
          <p:cNvPr id="35" name="Text 7"/>
          <p:cNvSpPr/>
          <p:nvPr/>
        </p:nvSpPr>
        <p:spPr>
          <a:xfrm>
            <a:off x="619125" y="4466034"/>
            <a:ext cx="2000548" cy="192360"/>
          </a:xfrm>
          <a:prstGeom prst="rect">
            <a:avLst/>
          </a:prstGeom>
          <a:noFill/>
          <a:ln/>
        </p:spPr>
        <p:txBody>
          <a:bodyPr wrap="square" lIns="0" tIns="0" rIns="0" bIns="0" rtlCol="0" anchor="t">
            <a:spAutoFit/>
          </a:bodyPr>
          <a:lstStyle/>
          <a:p>
            <a:pPr>
              <a:lnSpc>
                <a:spcPts val="1463"/>
              </a:lnSpc>
            </a:pPr>
            <a:r>
              <a:rPr lang="en-US" sz="910" dirty="0">
                <a:solidFill>
                  <a:srgbClr val="15803D"/>
                </a:solidFill>
                <a:latin typeface="Noto Sans KR" pitchFamily="34" charset="0"/>
                <a:ea typeface="Noto Sans KR" pitchFamily="34" charset="-122"/>
                <a:cs typeface="Noto Sans KR" pitchFamily="34" charset="-120"/>
              </a:rPr>
              <a:t>주의: 데이터 및 알고리즘 편향 주의</a:t>
            </a:r>
            <a:endParaRPr lang="en-US" sz="910" dirty="0"/>
          </a:p>
        </p:txBody>
      </p:sp>
      <p:sp>
        <p:nvSpPr>
          <p:cNvPr id="36" name="Text 8"/>
          <p:cNvSpPr/>
          <p:nvPr/>
        </p:nvSpPr>
        <p:spPr>
          <a:xfrm>
            <a:off x="3522821" y="2856309"/>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실시간 대응</a:t>
            </a:r>
            <a:endParaRPr lang="en-US" sz="1337" dirty="0"/>
          </a:p>
        </p:txBody>
      </p:sp>
      <p:sp>
        <p:nvSpPr>
          <p:cNvPr id="37" name="Text 9"/>
          <p:cNvSpPr/>
          <p:nvPr/>
        </p:nvSpPr>
        <p:spPr>
          <a:xfrm>
            <a:off x="3792141" y="3227784"/>
            <a:ext cx="251132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지능형 교통 시스템은 GPS 및 신호등과 연동</a:t>
            </a:r>
            <a:endParaRPr lang="en-US" sz="910" dirty="0"/>
          </a:p>
        </p:txBody>
      </p:sp>
      <p:sp>
        <p:nvSpPr>
          <p:cNvPr id="38" name="Text 10"/>
          <p:cNvSpPr/>
          <p:nvPr/>
        </p:nvSpPr>
        <p:spPr>
          <a:xfrm>
            <a:off x="3869532" y="3475434"/>
            <a:ext cx="234106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응급차나 구급차용 실시간 녹색 신호 제공</a:t>
            </a:r>
            <a:endParaRPr lang="en-US" sz="910" dirty="0"/>
          </a:p>
        </p:txBody>
      </p:sp>
      <p:sp>
        <p:nvSpPr>
          <p:cNvPr id="39" name="Text 11"/>
          <p:cNvSpPr/>
          <p:nvPr/>
        </p:nvSpPr>
        <p:spPr>
          <a:xfrm>
            <a:off x="3823097" y="3723084"/>
            <a:ext cx="235809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911 호출, CCTV 및 센서 정보 통합 플랫폼</a:t>
            </a:r>
            <a:endParaRPr lang="en-US" sz="910" dirty="0"/>
          </a:p>
        </p:txBody>
      </p:sp>
      <p:sp>
        <p:nvSpPr>
          <p:cNvPr id="40" name="Text 12"/>
          <p:cNvSpPr/>
          <p:nvPr/>
        </p:nvSpPr>
        <p:spPr>
          <a:xfrm>
            <a:off x="3854053" y="3970734"/>
            <a:ext cx="231552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영상 요약 기술은 경찰용 CCTV 자동 분석</a:t>
            </a:r>
            <a:endParaRPr lang="en-US" sz="910" dirty="0"/>
          </a:p>
        </p:txBody>
      </p:sp>
      <p:sp>
        <p:nvSpPr>
          <p:cNvPr id="41" name="Text 13"/>
          <p:cNvSpPr/>
          <p:nvPr/>
        </p:nvSpPr>
        <p:spPr>
          <a:xfrm>
            <a:off x="6680359" y="2856309"/>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피해자 지원</a:t>
            </a:r>
            <a:endParaRPr lang="en-US" sz="1337" dirty="0"/>
          </a:p>
        </p:txBody>
      </p:sp>
      <p:sp>
        <p:nvSpPr>
          <p:cNvPr id="42" name="Text 14"/>
          <p:cNvSpPr/>
          <p:nvPr/>
        </p:nvSpPr>
        <p:spPr>
          <a:xfrm>
            <a:off x="7027069" y="3227784"/>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챗봇은 피해자와 기관 사이의 소통 도움</a:t>
            </a:r>
            <a:endParaRPr lang="en-US" sz="910" dirty="0"/>
          </a:p>
        </p:txBody>
      </p:sp>
      <p:sp>
        <p:nvSpPr>
          <p:cNvPr id="43" name="Text 15"/>
          <p:cNvSpPr/>
          <p:nvPr/>
        </p:nvSpPr>
        <p:spPr>
          <a:xfrm>
            <a:off x="7027069" y="3475434"/>
            <a:ext cx="195798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자동 번역은 복잡한 절차 이해 도움</a:t>
            </a:r>
            <a:endParaRPr lang="en-US" sz="910" dirty="0"/>
          </a:p>
        </p:txBody>
      </p:sp>
      <p:sp>
        <p:nvSpPr>
          <p:cNvPr id="44" name="Text 16"/>
          <p:cNvSpPr/>
          <p:nvPr/>
        </p:nvSpPr>
        <p:spPr>
          <a:xfrm>
            <a:off x="6949678" y="3723084"/>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특히 서비스 접근성이 낮은 농촌 지역 중요</a:t>
            </a:r>
            <a:endParaRPr lang="en-US" sz="910" dirty="0"/>
          </a:p>
        </p:txBody>
      </p:sp>
      <p:sp>
        <p:nvSpPr>
          <p:cNvPr id="45" name="Text 17"/>
          <p:cNvSpPr/>
          <p:nvPr/>
        </p:nvSpPr>
        <p:spPr>
          <a:xfrm>
            <a:off x="7027069" y="3970734"/>
            <a:ext cx="154084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개인화된 지원 및 정보 제공</a:t>
            </a:r>
            <a:endParaRPr lang="en-US" sz="910" dirty="0"/>
          </a:p>
        </p:txBody>
      </p:sp>
      <p:sp>
        <p:nvSpPr>
          <p:cNvPr id="46" name="Text 18"/>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4 / 36</a:t>
            </a:r>
            <a:endParaRPr lang="en-US" sz="910"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71368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478756"/>
            <a:ext cx="8915400" cy="990600"/>
          </a:xfrm>
          <a:prstGeom prst="rect">
            <a:avLst/>
          </a:prstGeom>
        </p:spPr>
      </p:pic>
      <p:pic>
        <p:nvPicPr>
          <p:cNvPr id="7" name="Image 5" descr="preencoded.png"/>
          <p:cNvPicPr>
            <a:picLocks noChangeAspect="1"/>
          </p:cNvPicPr>
          <p:nvPr/>
        </p:nvPicPr>
        <p:blipFill>
          <a:blip r:embed="rId8"/>
          <a:stretch>
            <a:fillRect/>
          </a:stretch>
        </p:blipFill>
        <p:spPr>
          <a:xfrm>
            <a:off x="650081" y="1664494"/>
            <a:ext cx="232172" cy="185738"/>
          </a:xfrm>
          <a:prstGeom prst="rect">
            <a:avLst/>
          </a:prstGeom>
        </p:spPr>
      </p:pic>
      <p:pic>
        <p:nvPicPr>
          <p:cNvPr id="8" name="Image 6" descr="preencoded.png"/>
          <p:cNvPicPr>
            <a:picLocks noChangeAspect="1"/>
          </p:cNvPicPr>
          <p:nvPr/>
        </p:nvPicPr>
        <p:blipFill>
          <a:blip r:embed="rId9"/>
          <a:stretch>
            <a:fillRect/>
          </a:stretch>
        </p:blipFill>
        <p:spPr>
          <a:xfrm>
            <a:off x="495300" y="2624137"/>
            <a:ext cx="2889209" cy="1052513"/>
          </a:xfrm>
          <a:prstGeom prst="rect">
            <a:avLst/>
          </a:prstGeom>
        </p:spPr>
      </p:pic>
      <p:pic>
        <p:nvPicPr>
          <p:cNvPr id="9" name="Image 7" descr="preencoded.png"/>
          <p:cNvPicPr>
            <a:picLocks noChangeAspect="1"/>
          </p:cNvPicPr>
          <p:nvPr/>
        </p:nvPicPr>
        <p:blipFill>
          <a:blip r:embed="rId10"/>
          <a:stretch>
            <a:fillRect/>
          </a:stretch>
        </p:blipFill>
        <p:spPr>
          <a:xfrm>
            <a:off x="619126" y="2786658"/>
            <a:ext cx="177998" cy="139303"/>
          </a:xfrm>
          <a:prstGeom prst="rect">
            <a:avLst/>
          </a:prstGeom>
        </p:spPr>
      </p:pic>
      <p:pic>
        <p:nvPicPr>
          <p:cNvPr id="10" name="Image 8" descr="preencoded.png"/>
          <p:cNvPicPr>
            <a:picLocks noChangeAspect="1"/>
          </p:cNvPicPr>
          <p:nvPr/>
        </p:nvPicPr>
        <p:blipFill>
          <a:blip r:embed="rId11"/>
          <a:stretch>
            <a:fillRect/>
          </a:stretch>
        </p:blipFill>
        <p:spPr>
          <a:xfrm>
            <a:off x="619125" y="3057525"/>
            <a:ext cx="92869" cy="123825"/>
          </a:xfrm>
          <a:prstGeom prst="rect">
            <a:avLst/>
          </a:prstGeom>
        </p:spPr>
      </p:pic>
      <p:pic>
        <p:nvPicPr>
          <p:cNvPr id="11" name="Image 9" descr="preencoded.png"/>
          <p:cNvPicPr>
            <a:picLocks noChangeAspect="1"/>
          </p:cNvPicPr>
          <p:nvPr/>
        </p:nvPicPr>
        <p:blipFill>
          <a:blip r:embed="rId11"/>
          <a:stretch>
            <a:fillRect/>
          </a:stretch>
        </p:blipFill>
        <p:spPr>
          <a:xfrm>
            <a:off x="619125" y="3243263"/>
            <a:ext cx="92869" cy="123825"/>
          </a:xfrm>
          <a:prstGeom prst="rect">
            <a:avLst/>
          </a:prstGeom>
        </p:spPr>
      </p:pic>
      <p:pic>
        <p:nvPicPr>
          <p:cNvPr id="12" name="Image 10" descr="preencoded.png"/>
          <p:cNvPicPr>
            <a:picLocks noChangeAspect="1"/>
          </p:cNvPicPr>
          <p:nvPr/>
        </p:nvPicPr>
        <p:blipFill>
          <a:blip r:embed="rId11"/>
          <a:stretch>
            <a:fillRect/>
          </a:stretch>
        </p:blipFill>
        <p:spPr>
          <a:xfrm>
            <a:off x="619125" y="3429000"/>
            <a:ext cx="92869" cy="123825"/>
          </a:xfrm>
          <a:prstGeom prst="rect">
            <a:avLst/>
          </a:prstGeom>
        </p:spPr>
      </p:pic>
      <p:pic>
        <p:nvPicPr>
          <p:cNvPr id="13" name="Image 11" descr="preencoded.png"/>
          <p:cNvPicPr>
            <a:picLocks noChangeAspect="1"/>
          </p:cNvPicPr>
          <p:nvPr/>
        </p:nvPicPr>
        <p:blipFill>
          <a:blip r:embed="rId12"/>
          <a:stretch>
            <a:fillRect/>
          </a:stretch>
        </p:blipFill>
        <p:spPr>
          <a:xfrm>
            <a:off x="3508335" y="2624137"/>
            <a:ext cx="2889209" cy="1052513"/>
          </a:xfrm>
          <a:prstGeom prst="rect">
            <a:avLst/>
          </a:prstGeom>
        </p:spPr>
      </p:pic>
      <p:pic>
        <p:nvPicPr>
          <p:cNvPr id="14" name="Image 12" descr="preencoded.png"/>
          <p:cNvPicPr>
            <a:picLocks noChangeAspect="1"/>
          </p:cNvPicPr>
          <p:nvPr/>
        </p:nvPicPr>
        <p:blipFill>
          <a:blip r:embed="rId13"/>
          <a:stretch>
            <a:fillRect/>
          </a:stretch>
        </p:blipFill>
        <p:spPr>
          <a:xfrm>
            <a:off x="3632159" y="2786658"/>
            <a:ext cx="139303" cy="139303"/>
          </a:xfrm>
          <a:prstGeom prst="rect">
            <a:avLst/>
          </a:prstGeom>
        </p:spPr>
      </p:pic>
      <p:pic>
        <p:nvPicPr>
          <p:cNvPr id="15" name="Image 13" descr="preencoded.png"/>
          <p:cNvPicPr>
            <a:picLocks noChangeAspect="1"/>
          </p:cNvPicPr>
          <p:nvPr/>
        </p:nvPicPr>
        <p:blipFill>
          <a:blip r:embed="rId14"/>
          <a:stretch>
            <a:fillRect/>
          </a:stretch>
        </p:blipFill>
        <p:spPr>
          <a:xfrm>
            <a:off x="3632159" y="3057525"/>
            <a:ext cx="92869" cy="123825"/>
          </a:xfrm>
          <a:prstGeom prst="rect">
            <a:avLst/>
          </a:prstGeom>
        </p:spPr>
      </p:pic>
      <p:pic>
        <p:nvPicPr>
          <p:cNvPr id="16" name="Image 14" descr="preencoded.png"/>
          <p:cNvPicPr>
            <a:picLocks noChangeAspect="1"/>
          </p:cNvPicPr>
          <p:nvPr/>
        </p:nvPicPr>
        <p:blipFill>
          <a:blip r:embed="rId14"/>
          <a:stretch>
            <a:fillRect/>
          </a:stretch>
        </p:blipFill>
        <p:spPr>
          <a:xfrm>
            <a:off x="3632159" y="3243263"/>
            <a:ext cx="92869" cy="123825"/>
          </a:xfrm>
          <a:prstGeom prst="rect">
            <a:avLst/>
          </a:prstGeom>
        </p:spPr>
      </p:pic>
      <p:pic>
        <p:nvPicPr>
          <p:cNvPr id="17" name="Image 15" descr="preencoded.png"/>
          <p:cNvPicPr>
            <a:picLocks noChangeAspect="1"/>
          </p:cNvPicPr>
          <p:nvPr/>
        </p:nvPicPr>
        <p:blipFill>
          <a:blip r:embed="rId14"/>
          <a:stretch>
            <a:fillRect/>
          </a:stretch>
        </p:blipFill>
        <p:spPr>
          <a:xfrm>
            <a:off x="3632159" y="3429000"/>
            <a:ext cx="92869" cy="123825"/>
          </a:xfrm>
          <a:prstGeom prst="rect">
            <a:avLst/>
          </a:prstGeom>
        </p:spPr>
      </p:pic>
      <p:pic>
        <p:nvPicPr>
          <p:cNvPr id="18" name="Image 16" descr="preencoded.png"/>
          <p:cNvPicPr>
            <a:picLocks noChangeAspect="1"/>
          </p:cNvPicPr>
          <p:nvPr/>
        </p:nvPicPr>
        <p:blipFill>
          <a:blip r:embed="rId15"/>
          <a:stretch>
            <a:fillRect/>
          </a:stretch>
        </p:blipFill>
        <p:spPr>
          <a:xfrm>
            <a:off x="6521370" y="2624137"/>
            <a:ext cx="2889330" cy="1052513"/>
          </a:xfrm>
          <a:prstGeom prst="rect">
            <a:avLst/>
          </a:prstGeom>
        </p:spPr>
      </p:pic>
      <p:pic>
        <p:nvPicPr>
          <p:cNvPr id="19" name="Image 17" descr="preencoded.png"/>
          <p:cNvPicPr>
            <a:picLocks noChangeAspect="1"/>
          </p:cNvPicPr>
          <p:nvPr/>
        </p:nvPicPr>
        <p:blipFill>
          <a:blip r:embed="rId16"/>
          <a:stretch>
            <a:fillRect/>
          </a:stretch>
        </p:blipFill>
        <p:spPr>
          <a:xfrm>
            <a:off x="6645195" y="2786658"/>
            <a:ext cx="139303" cy="139303"/>
          </a:xfrm>
          <a:prstGeom prst="rect">
            <a:avLst/>
          </a:prstGeom>
        </p:spPr>
      </p:pic>
      <p:pic>
        <p:nvPicPr>
          <p:cNvPr id="20" name="Image 18" descr="preencoded.png"/>
          <p:cNvPicPr>
            <a:picLocks noChangeAspect="1"/>
          </p:cNvPicPr>
          <p:nvPr/>
        </p:nvPicPr>
        <p:blipFill>
          <a:blip r:embed="rId17"/>
          <a:stretch>
            <a:fillRect/>
          </a:stretch>
        </p:blipFill>
        <p:spPr>
          <a:xfrm>
            <a:off x="6645194" y="3057525"/>
            <a:ext cx="92869" cy="123825"/>
          </a:xfrm>
          <a:prstGeom prst="rect">
            <a:avLst/>
          </a:prstGeom>
        </p:spPr>
      </p:pic>
      <p:pic>
        <p:nvPicPr>
          <p:cNvPr id="21" name="Image 19" descr="preencoded.png"/>
          <p:cNvPicPr>
            <a:picLocks noChangeAspect="1"/>
          </p:cNvPicPr>
          <p:nvPr/>
        </p:nvPicPr>
        <p:blipFill>
          <a:blip r:embed="rId17"/>
          <a:stretch>
            <a:fillRect/>
          </a:stretch>
        </p:blipFill>
        <p:spPr>
          <a:xfrm>
            <a:off x="6645194" y="3243263"/>
            <a:ext cx="92869" cy="123825"/>
          </a:xfrm>
          <a:prstGeom prst="rect">
            <a:avLst/>
          </a:prstGeom>
        </p:spPr>
      </p:pic>
      <p:pic>
        <p:nvPicPr>
          <p:cNvPr id="22" name="Image 20" descr="preencoded.png"/>
          <p:cNvPicPr>
            <a:picLocks noChangeAspect="1"/>
          </p:cNvPicPr>
          <p:nvPr/>
        </p:nvPicPr>
        <p:blipFill>
          <a:blip r:embed="rId17"/>
          <a:stretch>
            <a:fillRect/>
          </a:stretch>
        </p:blipFill>
        <p:spPr>
          <a:xfrm>
            <a:off x="6645194" y="3429000"/>
            <a:ext cx="92869" cy="123825"/>
          </a:xfrm>
          <a:prstGeom prst="rect">
            <a:avLst/>
          </a:prstGeom>
        </p:spPr>
      </p:pic>
      <p:pic>
        <p:nvPicPr>
          <p:cNvPr id="23" name="Image 21" descr="preencoded.png"/>
          <p:cNvPicPr>
            <a:picLocks noChangeAspect="1"/>
          </p:cNvPicPr>
          <p:nvPr/>
        </p:nvPicPr>
        <p:blipFill>
          <a:blip r:embed="rId18"/>
          <a:stretch>
            <a:fillRect/>
          </a:stretch>
        </p:blipFill>
        <p:spPr>
          <a:xfrm>
            <a:off x="495300" y="3800475"/>
            <a:ext cx="2889209" cy="1052513"/>
          </a:xfrm>
          <a:prstGeom prst="rect">
            <a:avLst/>
          </a:prstGeom>
        </p:spPr>
      </p:pic>
      <p:pic>
        <p:nvPicPr>
          <p:cNvPr id="24" name="Image 22" descr="preencoded.png"/>
          <p:cNvPicPr>
            <a:picLocks noChangeAspect="1"/>
          </p:cNvPicPr>
          <p:nvPr/>
        </p:nvPicPr>
        <p:blipFill>
          <a:blip r:embed="rId19"/>
          <a:stretch>
            <a:fillRect/>
          </a:stretch>
        </p:blipFill>
        <p:spPr>
          <a:xfrm>
            <a:off x="619125" y="3962995"/>
            <a:ext cx="139303" cy="139303"/>
          </a:xfrm>
          <a:prstGeom prst="rect">
            <a:avLst/>
          </a:prstGeom>
        </p:spPr>
      </p:pic>
      <p:pic>
        <p:nvPicPr>
          <p:cNvPr id="25" name="Image 23" descr="preencoded.png"/>
          <p:cNvPicPr>
            <a:picLocks noChangeAspect="1"/>
          </p:cNvPicPr>
          <p:nvPr/>
        </p:nvPicPr>
        <p:blipFill>
          <a:blip r:embed="rId20"/>
          <a:stretch>
            <a:fillRect/>
          </a:stretch>
        </p:blipFill>
        <p:spPr>
          <a:xfrm>
            <a:off x="619125" y="4233863"/>
            <a:ext cx="92869" cy="123825"/>
          </a:xfrm>
          <a:prstGeom prst="rect">
            <a:avLst/>
          </a:prstGeom>
        </p:spPr>
      </p:pic>
      <p:pic>
        <p:nvPicPr>
          <p:cNvPr id="26" name="Image 24" descr="preencoded.png"/>
          <p:cNvPicPr>
            <a:picLocks noChangeAspect="1"/>
          </p:cNvPicPr>
          <p:nvPr/>
        </p:nvPicPr>
        <p:blipFill>
          <a:blip r:embed="rId20"/>
          <a:stretch>
            <a:fillRect/>
          </a:stretch>
        </p:blipFill>
        <p:spPr>
          <a:xfrm>
            <a:off x="619125" y="4419600"/>
            <a:ext cx="92869" cy="123825"/>
          </a:xfrm>
          <a:prstGeom prst="rect">
            <a:avLst/>
          </a:prstGeom>
        </p:spPr>
      </p:pic>
      <p:pic>
        <p:nvPicPr>
          <p:cNvPr id="27" name="Image 25" descr="preencoded.png"/>
          <p:cNvPicPr>
            <a:picLocks noChangeAspect="1"/>
          </p:cNvPicPr>
          <p:nvPr/>
        </p:nvPicPr>
        <p:blipFill>
          <a:blip r:embed="rId20"/>
          <a:stretch>
            <a:fillRect/>
          </a:stretch>
        </p:blipFill>
        <p:spPr>
          <a:xfrm>
            <a:off x="619125" y="4605338"/>
            <a:ext cx="92869" cy="123825"/>
          </a:xfrm>
          <a:prstGeom prst="rect">
            <a:avLst/>
          </a:prstGeom>
        </p:spPr>
      </p:pic>
      <p:pic>
        <p:nvPicPr>
          <p:cNvPr id="28" name="Image 26" descr="preencoded.png"/>
          <p:cNvPicPr>
            <a:picLocks noChangeAspect="1"/>
          </p:cNvPicPr>
          <p:nvPr/>
        </p:nvPicPr>
        <p:blipFill>
          <a:blip r:embed="rId21"/>
          <a:stretch>
            <a:fillRect/>
          </a:stretch>
        </p:blipFill>
        <p:spPr>
          <a:xfrm>
            <a:off x="3508335" y="3800475"/>
            <a:ext cx="2889209" cy="1052513"/>
          </a:xfrm>
          <a:prstGeom prst="rect">
            <a:avLst/>
          </a:prstGeom>
        </p:spPr>
      </p:pic>
      <p:pic>
        <p:nvPicPr>
          <p:cNvPr id="29" name="Image 27" descr="preencoded.png"/>
          <p:cNvPicPr>
            <a:picLocks noChangeAspect="1"/>
          </p:cNvPicPr>
          <p:nvPr/>
        </p:nvPicPr>
        <p:blipFill>
          <a:blip r:embed="rId22"/>
          <a:stretch>
            <a:fillRect/>
          </a:stretch>
        </p:blipFill>
        <p:spPr>
          <a:xfrm>
            <a:off x="3632160" y="3962995"/>
            <a:ext cx="177998" cy="139303"/>
          </a:xfrm>
          <a:prstGeom prst="rect">
            <a:avLst/>
          </a:prstGeom>
        </p:spPr>
      </p:pic>
      <p:pic>
        <p:nvPicPr>
          <p:cNvPr id="30" name="Image 28" descr="preencoded.png"/>
          <p:cNvPicPr>
            <a:picLocks noChangeAspect="1"/>
          </p:cNvPicPr>
          <p:nvPr/>
        </p:nvPicPr>
        <p:blipFill>
          <a:blip r:embed="rId23"/>
          <a:stretch>
            <a:fillRect/>
          </a:stretch>
        </p:blipFill>
        <p:spPr>
          <a:xfrm>
            <a:off x="3632159" y="4233863"/>
            <a:ext cx="92869" cy="123825"/>
          </a:xfrm>
          <a:prstGeom prst="rect">
            <a:avLst/>
          </a:prstGeom>
        </p:spPr>
      </p:pic>
      <p:pic>
        <p:nvPicPr>
          <p:cNvPr id="31" name="Image 29" descr="preencoded.png"/>
          <p:cNvPicPr>
            <a:picLocks noChangeAspect="1"/>
          </p:cNvPicPr>
          <p:nvPr/>
        </p:nvPicPr>
        <p:blipFill>
          <a:blip r:embed="rId23"/>
          <a:stretch>
            <a:fillRect/>
          </a:stretch>
        </p:blipFill>
        <p:spPr>
          <a:xfrm>
            <a:off x="3632159" y="4419600"/>
            <a:ext cx="92869" cy="123825"/>
          </a:xfrm>
          <a:prstGeom prst="rect">
            <a:avLst/>
          </a:prstGeom>
        </p:spPr>
      </p:pic>
      <p:pic>
        <p:nvPicPr>
          <p:cNvPr id="32" name="Image 30" descr="preencoded.png"/>
          <p:cNvPicPr>
            <a:picLocks noChangeAspect="1"/>
          </p:cNvPicPr>
          <p:nvPr/>
        </p:nvPicPr>
        <p:blipFill>
          <a:blip r:embed="rId23"/>
          <a:stretch>
            <a:fillRect/>
          </a:stretch>
        </p:blipFill>
        <p:spPr>
          <a:xfrm>
            <a:off x="3632159" y="4605338"/>
            <a:ext cx="92869" cy="123825"/>
          </a:xfrm>
          <a:prstGeom prst="rect">
            <a:avLst/>
          </a:prstGeom>
        </p:spPr>
      </p:pic>
      <p:pic>
        <p:nvPicPr>
          <p:cNvPr id="33" name="Image 31" descr="preencoded.png"/>
          <p:cNvPicPr>
            <a:picLocks noChangeAspect="1"/>
          </p:cNvPicPr>
          <p:nvPr/>
        </p:nvPicPr>
        <p:blipFill>
          <a:blip r:embed="rId24"/>
          <a:stretch>
            <a:fillRect/>
          </a:stretch>
        </p:blipFill>
        <p:spPr>
          <a:xfrm>
            <a:off x="6521370" y="3800475"/>
            <a:ext cx="2889330" cy="1052513"/>
          </a:xfrm>
          <a:prstGeom prst="rect">
            <a:avLst/>
          </a:prstGeom>
        </p:spPr>
      </p:pic>
      <p:pic>
        <p:nvPicPr>
          <p:cNvPr id="34" name="Image 32" descr="preencoded.png"/>
          <p:cNvPicPr>
            <a:picLocks noChangeAspect="1"/>
          </p:cNvPicPr>
          <p:nvPr/>
        </p:nvPicPr>
        <p:blipFill>
          <a:blip r:embed="rId25"/>
          <a:stretch>
            <a:fillRect/>
          </a:stretch>
        </p:blipFill>
        <p:spPr>
          <a:xfrm>
            <a:off x="6645195" y="3962995"/>
            <a:ext cx="139303" cy="139303"/>
          </a:xfrm>
          <a:prstGeom prst="rect">
            <a:avLst/>
          </a:prstGeom>
        </p:spPr>
      </p:pic>
      <p:pic>
        <p:nvPicPr>
          <p:cNvPr id="35" name="Image 33" descr="preencoded.png"/>
          <p:cNvPicPr>
            <a:picLocks noChangeAspect="1"/>
          </p:cNvPicPr>
          <p:nvPr/>
        </p:nvPicPr>
        <p:blipFill>
          <a:blip r:embed="rId26"/>
          <a:stretch>
            <a:fillRect/>
          </a:stretch>
        </p:blipFill>
        <p:spPr>
          <a:xfrm>
            <a:off x="6645194" y="4233863"/>
            <a:ext cx="92869" cy="123825"/>
          </a:xfrm>
          <a:prstGeom prst="rect">
            <a:avLst/>
          </a:prstGeom>
        </p:spPr>
      </p:pic>
      <p:pic>
        <p:nvPicPr>
          <p:cNvPr id="36" name="Image 34" descr="preencoded.png"/>
          <p:cNvPicPr>
            <a:picLocks noChangeAspect="1"/>
          </p:cNvPicPr>
          <p:nvPr/>
        </p:nvPicPr>
        <p:blipFill>
          <a:blip r:embed="rId26"/>
          <a:stretch>
            <a:fillRect/>
          </a:stretch>
        </p:blipFill>
        <p:spPr>
          <a:xfrm>
            <a:off x="6645194" y="4419600"/>
            <a:ext cx="92869" cy="123825"/>
          </a:xfrm>
          <a:prstGeom prst="rect">
            <a:avLst/>
          </a:prstGeom>
        </p:spPr>
      </p:pic>
      <p:pic>
        <p:nvPicPr>
          <p:cNvPr id="37" name="Image 35" descr="preencoded.png"/>
          <p:cNvPicPr>
            <a:picLocks noChangeAspect="1"/>
          </p:cNvPicPr>
          <p:nvPr/>
        </p:nvPicPr>
        <p:blipFill>
          <a:blip r:embed="rId26"/>
          <a:stretch>
            <a:fillRect/>
          </a:stretch>
        </p:blipFill>
        <p:spPr>
          <a:xfrm>
            <a:off x="6645194" y="4605338"/>
            <a:ext cx="92869" cy="123825"/>
          </a:xfrm>
          <a:prstGeom prst="rect">
            <a:avLst/>
          </a:prstGeom>
        </p:spPr>
      </p:pic>
      <p:pic>
        <p:nvPicPr>
          <p:cNvPr id="38" name="Image 36" descr="preencoded.png"/>
          <p:cNvPicPr>
            <a:picLocks noChangeAspect="1"/>
          </p:cNvPicPr>
          <p:nvPr/>
        </p:nvPicPr>
        <p:blipFill>
          <a:blip r:embed="rId27"/>
          <a:stretch>
            <a:fillRect/>
          </a:stretch>
        </p:blipFill>
        <p:spPr>
          <a:xfrm>
            <a:off x="495300" y="4976812"/>
            <a:ext cx="8915400" cy="959644"/>
          </a:xfrm>
          <a:prstGeom prst="rect">
            <a:avLst/>
          </a:prstGeom>
        </p:spPr>
      </p:pic>
      <p:pic>
        <p:nvPicPr>
          <p:cNvPr id="39" name="Image 37" descr="preencoded.png"/>
          <p:cNvPicPr>
            <a:picLocks noChangeAspect="1"/>
          </p:cNvPicPr>
          <p:nvPr/>
        </p:nvPicPr>
        <p:blipFill>
          <a:blip r:embed="rId28"/>
          <a:stretch>
            <a:fillRect/>
          </a:stretch>
        </p:blipFill>
        <p:spPr>
          <a:xfrm>
            <a:off x="619126" y="5139333"/>
            <a:ext cx="177998" cy="139303"/>
          </a:xfrm>
          <a:prstGeom prst="rect">
            <a:avLst/>
          </a:prstGeom>
        </p:spPr>
      </p:pic>
      <p:pic>
        <p:nvPicPr>
          <p:cNvPr id="40" name="Image 38" descr="preencoded.png"/>
          <p:cNvPicPr>
            <a:picLocks noChangeAspect="1"/>
          </p:cNvPicPr>
          <p:nvPr/>
        </p:nvPicPr>
        <p:blipFill>
          <a:blip r:embed="rId29"/>
          <a:stretch>
            <a:fillRect/>
          </a:stretch>
        </p:blipFill>
        <p:spPr>
          <a:xfrm>
            <a:off x="619125" y="5379244"/>
            <a:ext cx="247650" cy="309563"/>
          </a:xfrm>
          <a:prstGeom prst="rect">
            <a:avLst/>
          </a:prstGeom>
        </p:spPr>
      </p:pic>
      <p:pic>
        <p:nvPicPr>
          <p:cNvPr id="41" name="Image 39" descr="preencoded.png"/>
          <p:cNvPicPr>
            <a:picLocks noChangeAspect="1"/>
          </p:cNvPicPr>
          <p:nvPr/>
        </p:nvPicPr>
        <p:blipFill>
          <a:blip r:embed="rId30"/>
          <a:stretch>
            <a:fillRect/>
          </a:stretch>
        </p:blipFill>
        <p:spPr>
          <a:xfrm>
            <a:off x="681038" y="5464373"/>
            <a:ext cx="123825" cy="123825"/>
          </a:xfrm>
          <a:prstGeom prst="rect">
            <a:avLst/>
          </a:prstGeom>
        </p:spPr>
      </p:pic>
      <p:pic>
        <p:nvPicPr>
          <p:cNvPr id="42" name="Image 40" descr="preencoded.png"/>
          <p:cNvPicPr>
            <a:picLocks noChangeAspect="1"/>
          </p:cNvPicPr>
          <p:nvPr/>
        </p:nvPicPr>
        <p:blipFill>
          <a:blip r:embed="rId31"/>
          <a:stretch>
            <a:fillRect/>
          </a:stretch>
        </p:blipFill>
        <p:spPr>
          <a:xfrm>
            <a:off x="3549570" y="5379244"/>
            <a:ext cx="123825" cy="123825"/>
          </a:xfrm>
          <a:prstGeom prst="rect">
            <a:avLst/>
          </a:prstGeom>
        </p:spPr>
      </p:pic>
      <p:pic>
        <p:nvPicPr>
          <p:cNvPr id="43" name="Image 41" descr="preencoded.png"/>
          <p:cNvPicPr>
            <a:picLocks noChangeAspect="1"/>
          </p:cNvPicPr>
          <p:nvPr/>
        </p:nvPicPr>
        <p:blipFill>
          <a:blip r:embed="rId32"/>
          <a:stretch>
            <a:fillRect/>
          </a:stretch>
        </p:blipFill>
        <p:spPr>
          <a:xfrm>
            <a:off x="6480135" y="5379244"/>
            <a:ext cx="278606" cy="309563"/>
          </a:xfrm>
          <a:prstGeom prst="rect">
            <a:avLst/>
          </a:prstGeom>
        </p:spPr>
      </p:pic>
      <p:pic>
        <p:nvPicPr>
          <p:cNvPr id="44" name="Image 42" descr="preencoded.png"/>
          <p:cNvPicPr>
            <a:picLocks noChangeAspect="1"/>
          </p:cNvPicPr>
          <p:nvPr/>
        </p:nvPicPr>
        <p:blipFill>
          <a:blip r:embed="rId33"/>
          <a:stretch>
            <a:fillRect/>
          </a:stretch>
        </p:blipFill>
        <p:spPr>
          <a:xfrm>
            <a:off x="6542047" y="5464373"/>
            <a:ext cx="154781" cy="123825"/>
          </a:xfrm>
          <a:prstGeom prst="rect">
            <a:avLst/>
          </a:prstGeom>
        </p:spPr>
      </p:pic>
      <p:pic>
        <p:nvPicPr>
          <p:cNvPr id="45" name="Image 43" descr="preencoded.png"/>
          <p:cNvPicPr>
            <a:picLocks noChangeAspect="1"/>
          </p:cNvPicPr>
          <p:nvPr/>
        </p:nvPicPr>
        <p:blipFill>
          <a:blip r:embed="rId34"/>
          <a:stretch>
            <a:fillRect/>
          </a:stretch>
        </p:blipFill>
        <p:spPr>
          <a:xfrm>
            <a:off x="0" y="6122194"/>
            <a:ext cx="9906000" cy="340519"/>
          </a:xfrm>
          <a:prstGeom prst="rect">
            <a:avLst/>
          </a:prstGeom>
        </p:spPr>
      </p:pic>
      <p:sp>
        <p:nvSpPr>
          <p:cNvPr id="46"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AI 융합 비즈니스 모델 사례</a:t>
            </a:r>
            <a:endParaRPr lang="en-US" sz="1828" dirty="0"/>
          </a:p>
        </p:txBody>
      </p:sp>
      <p:sp>
        <p:nvSpPr>
          <p:cNvPr id="47" name="Text 1"/>
          <p:cNvSpPr/>
          <p:nvPr/>
        </p:nvSpPr>
        <p:spPr>
          <a:xfrm>
            <a:off x="975122" y="1633538"/>
            <a:ext cx="8605838"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스마트시티 기후 재난 안전 예측 서비스</a:t>
            </a:r>
            <a:endParaRPr lang="en-US" sz="1463" dirty="0"/>
          </a:p>
        </p:txBody>
      </p:sp>
      <p:sp>
        <p:nvSpPr>
          <p:cNvPr id="48" name="Text 2"/>
          <p:cNvSpPr/>
          <p:nvPr/>
        </p:nvSpPr>
        <p:spPr>
          <a:xfrm>
            <a:off x="650081" y="1943100"/>
            <a:ext cx="86058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기술을 활용한 비즈니스 모델로, 기후 재난 및 도시 안전 예측 서비스를 제공하여 인명과 재산 피해를 최소화합니다. 이 모델은 특성상 공공 부문과의 협력이 중심이며, SaaS형 구독 모델과 프로젝트 기반 맞춤형 구축, 데이터 분석 서비스 판매 등 다양한 수익 흐름을 가지고 있습니다.</a:t>
            </a:r>
            <a:endParaRPr lang="en-US" sz="975" dirty="0"/>
          </a:p>
        </p:txBody>
      </p:sp>
      <p:sp>
        <p:nvSpPr>
          <p:cNvPr id="49" name="Text 3"/>
          <p:cNvSpPr/>
          <p:nvPr/>
        </p:nvSpPr>
        <p:spPr>
          <a:xfrm>
            <a:off x="859036" y="2747962"/>
            <a:ext cx="2641559" cy="216694"/>
          </a:xfrm>
          <a:prstGeom prst="rect">
            <a:avLst/>
          </a:prstGeom>
          <a:noFill/>
          <a:ln/>
        </p:spPr>
        <p:txBody>
          <a:bodyPr wrap="square" lIns="0" tIns="0" rIns="0" bIns="0" rtlCol="0" anchor="t"/>
          <a:lstStyle/>
          <a:p>
            <a:pPr>
              <a:lnSpc>
                <a:spcPts val="1706"/>
              </a:lnSpc>
            </a:pPr>
            <a:r>
              <a:rPr lang="en-US" sz="1097" b="1" dirty="0">
                <a:solidFill>
                  <a:srgbClr val="7E22CE"/>
                </a:solidFill>
                <a:latin typeface="ui-sans-serif" pitchFamily="34" charset="0"/>
                <a:ea typeface="ui-sans-serif" pitchFamily="34" charset="-122"/>
                <a:cs typeface="ui-sans-serif" pitchFamily="34" charset="-120"/>
              </a:rPr>
              <a:t>핵심 파트너</a:t>
            </a:r>
            <a:endParaRPr lang="en-US" sz="1097" dirty="0"/>
          </a:p>
        </p:txBody>
      </p:sp>
      <p:sp>
        <p:nvSpPr>
          <p:cNvPr id="50" name="Text 4"/>
          <p:cNvSpPr/>
          <p:nvPr/>
        </p:nvSpPr>
        <p:spPr>
          <a:xfrm>
            <a:off x="773906" y="3026569"/>
            <a:ext cx="172561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기상청, 교통정보센터, 통신사</a:t>
            </a:r>
            <a:endParaRPr lang="en-US" sz="853" dirty="0"/>
          </a:p>
        </p:txBody>
      </p:sp>
      <p:sp>
        <p:nvSpPr>
          <p:cNvPr id="51" name="Text 5"/>
          <p:cNvSpPr/>
          <p:nvPr/>
        </p:nvSpPr>
        <p:spPr>
          <a:xfrm>
            <a:off x="773906" y="3212306"/>
            <a:ext cx="172286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솔루션 제공업체, 연구기관</a:t>
            </a:r>
            <a:endParaRPr lang="en-US" sz="853" dirty="0"/>
          </a:p>
        </p:txBody>
      </p:sp>
      <p:sp>
        <p:nvSpPr>
          <p:cNvPr id="52" name="Text 6"/>
          <p:cNvSpPr/>
          <p:nvPr/>
        </p:nvSpPr>
        <p:spPr>
          <a:xfrm>
            <a:off x="773906" y="3398044"/>
            <a:ext cx="116419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시 정부 및 공공기관</a:t>
            </a:r>
            <a:endParaRPr lang="en-US" sz="853" dirty="0"/>
          </a:p>
        </p:txBody>
      </p:sp>
      <p:sp>
        <p:nvSpPr>
          <p:cNvPr id="53" name="Text 7"/>
          <p:cNvSpPr/>
          <p:nvPr/>
        </p:nvSpPr>
        <p:spPr>
          <a:xfrm>
            <a:off x="3833375" y="2747962"/>
            <a:ext cx="2641559" cy="216694"/>
          </a:xfrm>
          <a:prstGeom prst="rect">
            <a:avLst/>
          </a:prstGeom>
          <a:noFill/>
          <a:ln/>
        </p:spPr>
        <p:txBody>
          <a:bodyPr wrap="square" lIns="0" tIns="0" rIns="0" bIns="0" rtlCol="0" anchor="t"/>
          <a:lstStyle/>
          <a:p>
            <a:pPr>
              <a:lnSpc>
                <a:spcPts val="1706"/>
              </a:lnSpc>
            </a:pPr>
            <a:r>
              <a:rPr lang="en-US" sz="1097" b="1" dirty="0">
                <a:solidFill>
                  <a:srgbClr val="0D9488"/>
                </a:solidFill>
                <a:latin typeface="ui-sans-serif" pitchFamily="34" charset="0"/>
                <a:ea typeface="ui-sans-serif" pitchFamily="34" charset="-122"/>
                <a:cs typeface="ui-sans-serif" pitchFamily="34" charset="-120"/>
              </a:rPr>
              <a:t>핵심 활동</a:t>
            </a:r>
            <a:endParaRPr lang="en-US" sz="1097" dirty="0"/>
          </a:p>
        </p:txBody>
      </p:sp>
      <p:sp>
        <p:nvSpPr>
          <p:cNvPr id="54" name="Text 8"/>
          <p:cNvSpPr/>
          <p:nvPr/>
        </p:nvSpPr>
        <p:spPr>
          <a:xfrm>
            <a:off x="3786941" y="3026569"/>
            <a:ext cx="159560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센서 및 데이터 인프라 구축</a:t>
            </a:r>
            <a:endParaRPr lang="en-US" sz="853" dirty="0"/>
          </a:p>
        </p:txBody>
      </p:sp>
      <p:sp>
        <p:nvSpPr>
          <p:cNvPr id="55" name="Text 9"/>
          <p:cNvSpPr/>
          <p:nvPr/>
        </p:nvSpPr>
        <p:spPr>
          <a:xfrm>
            <a:off x="3786941" y="3212306"/>
            <a:ext cx="176421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예측 모델 개발 및 유지보수</a:t>
            </a:r>
            <a:endParaRPr lang="en-US" sz="853" dirty="0"/>
          </a:p>
        </p:txBody>
      </p:sp>
      <p:sp>
        <p:nvSpPr>
          <p:cNvPr id="56" name="Text 10"/>
          <p:cNvSpPr/>
          <p:nvPr/>
        </p:nvSpPr>
        <p:spPr>
          <a:xfrm>
            <a:off x="3786941" y="3398044"/>
            <a:ext cx="176697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서비스 플랫폼 운영, 고객 지원</a:t>
            </a:r>
            <a:endParaRPr lang="en-US" sz="853" dirty="0"/>
          </a:p>
        </p:txBody>
      </p:sp>
      <p:sp>
        <p:nvSpPr>
          <p:cNvPr id="57" name="Text 11"/>
          <p:cNvSpPr/>
          <p:nvPr/>
        </p:nvSpPr>
        <p:spPr>
          <a:xfrm>
            <a:off x="6846411" y="2747962"/>
            <a:ext cx="2641680" cy="216694"/>
          </a:xfrm>
          <a:prstGeom prst="rect">
            <a:avLst/>
          </a:prstGeom>
          <a:noFill/>
          <a:ln/>
        </p:spPr>
        <p:txBody>
          <a:bodyPr wrap="square" lIns="0" tIns="0" rIns="0" bIns="0" rtlCol="0" anchor="t"/>
          <a:lstStyle/>
          <a:p>
            <a:pPr>
              <a:lnSpc>
                <a:spcPts val="1706"/>
              </a:lnSpc>
            </a:pPr>
            <a:r>
              <a:rPr lang="en-US" sz="1097" b="1" dirty="0">
                <a:solidFill>
                  <a:srgbClr val="F97316"/>
                </a:solidFill>
                <a:latin typeface="ui-sans-serif" pitchFamily="34" charset="0"/>
                <a:ea typeface="ui-sans-serif" pitchFamily="34" charset="-122"/>
                <a:cs typeface="ui-sans-serif" pitchFamily="34" charset="-120"/>
              </a:rPr>
              <a:t>가치 제안</a:t>
            </a:r>
            <a:endParaRPr lang="en-US" sz="1097" dirty="0"/>
          </a:p>
        </p:txBody>
      </p:sp>
      <p:sp>
        <p:nvSpPr>
          <p:cNvPr id="58" name="Text 12"/>
          <p:cNvSpPr/>
          <p:nvPr/>
        </p:nvSpPr>
        <p:spPr>
          <a:xfrm>
            <a:off x="6799976" y="3026569"/>
            <a:ext cx="142423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재난 위험을 조기에 경보</a:t>
            </a:r>
            <a:endParaRPr lang="en-US" sz="853" dirty="0"/>
          </a:p>
        </p:txBody>
      </p:sp>
      <p:sp>
        <p:nvSpPr>
          <p:cNvPr id="59" name="Text 13"/>
          <p:cNvSpPr/>
          <p:nvPr/>
        </p:nvSpPr>
        <p:spPr>
          <a:xfrm>
            <a:off x="6799976" y="3212306"/>
            <a:ext cx="271234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스마트 센서, 기상 정보, 교통 데이터 통합 분석</a:t>
            </a:r>
            <a:endParaRPr lang="en-US" sz="853" dirty="0"/>
          </a:p>
        </p:txBody>
      </p:sp>
      <p:sp>
        <p:nvSpPr>
          <p:cNvPr id="60" name="Text 14"/>
          <p:cNvSpPr/>
          <p:nvPr/>
        </p:nvSpPr>
        <p:spPr>
          <a:xfrm>
            <a:off x="6799976" y="3398044"/>
            <a:ext cx="211566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실시간으로 상황 파악하고 대응 지원</a:t>
            </a:r>
            <a:endParaRPr lang="en-US" sz="853" dirty="0"/>
          </a:p>
        </p:txBody>
      </p:sp>
      <p:sp>
        <p:nvSpPr>
          <p:cNvPr id="61" name="Text 15"/>
          <p:cNvSpPr/>
          <p:nvPr/>
        </p:nvSpPr>
        <p:spPr>
          <a:xfrm>
            <a:off x="820341" y="3924300"/>
            <a:ext cx="2641559" cy="216694"/>
          </a:xfrm>
          <a:prstGeom prst="rect">
            <a:avLst/>
          </a:prstGeom>
          <a:noFill/>
          <a:ln/>
        </p:spPr>
        <p:txBody>
          <a:bodyPr wrap="square" lIns="0" tIns="0" rIns="0" bIns="0" rtlCol="0" anchor="t"/>
          <a:lstStyle/>
          <a:p>
            <a:pPr>
              <a:lnSpc>
                <a:spcPts val="1706"/>
              </a:lnSpc>
            </a:pPr>
            <a:r>
              <a:rPr lang="en-US" sz="1097" b="1" dirty="0">
                <a:solidFill>
                  <a:srgbClr val="22C55E"/>
                </a:solidFill>
                <a:latin typeface="ui-sans-serif" pitchFamily="34" charset="0"/>
                <a:ea typeface="ui-sans-serif" pitchFamily="34" charset="-122"/>
                <a:cs typeface="ui-sans-serif" pitchFamily="34" charset="-120"/>
              </a:rPr>
              <a:t>핵심 자원</a:t>
            </a:r>
            <a:endParaRPr lang="en-US" sz="1097" dirty="0"/>
          </a:p>
        </p:txBody>
      </p:sp>
      <p:sp>
        <p:nvSpPr>
          <p:cNvPr id="62" name="Text 16"/>
          <p:cNvSpPr/>
          <p:nvPr/>
        </p:nvSpPr>
        <p:spPr>
          <a:xfrm>
            <a:off x="773906" y="4202906"/>
            <a:ext cx="213554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IoT 센서 네트워크, 기상·교통 데이터</a:t>
            </a:r>
            <a:endParaRPr lang="en-US" sz="853" dirty="0"/>
          </a:p>
        </p:txBody>
      </p:sp>
      <p:sp>
        <p:nvSpPr>
          <p:cNvPr id="63" name="Text 17"/>
          <p:cNvSpPr/>
          <p:nvPr/>
        </p:nvSpPr>
        <p:spPr>
          <a:xfrm>
            <a:off x="773906" y="4388644"/>
            <a:ext cx="116144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모델 및 알고리즘</a:t>
            </a:r>
            <a:endParaRPr lang="en-US" sz="853" dirty="0"/>
          </a:p>
        </p:txBody>
      </p:sp>
      <p:sp>
        <p:nvSpPr>
          <p:cNvPr id="64" name="Text 18"/>
          <p:cNvSpPr/>
          <p:nvPr/>
        </p:nvSpPr>
        <p:spPr>
          <a:xfrm>
            <a:off x="773906" y="4574381"/>
            <a:ext cx="215702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엔지니어·분석가, 서버 인프라</a:t>
            </a:r>
            <a:endParaRPr lang="en-US" sz="853" dirty="0"/>
          </a:p>
        </p:txBody>
      </p:sp>
      <p:sp>
        <p:nvSpPr>
          <p:cNvPr id="65" name="Text 19"/>
          <p:cNvSpPr/>
          <p:nvPr/>
        </p:nvSpPr>
        <p:spPr>
          <a:xfrm>
            <a:off x="3872071" y="3924300"/>
            <a:ext cx="2641559" cy="216694"/>
          </a:xfrm>
          <a:prstGeom prst="rect">
            <a:avLst/>
          </a:prstGeom>
          <a:noFill/>
          <a:ln/>
        </p:spPr>
        <p:txBody>
          <a:bodyPr wrap="square" lIns="0" tIns="0" rIns="0" bIns="0" rtlCol="0" anchor="t"/>
          <a:lstStyle/>
          <a:p>
            <a:pPr>
              <a:lnSpc>
                <a:spcPts val="1706"/>
              </a:lnSpc>
            </a:pPr>
            <a:r>
              <a:rPr lang="en-US" sz="1097" b="1" dirty="0">
                <a:solidFill>
                  <a:srgbClr val="3B82F6"/>
                </a:solidFill>
                <a:latin typeface="ui-sans-serif" pitchFamily="34" charset="0"/>
                <a:ea typeface="ui-sans-serif" pitchFamily="34" charset="-122"/>
                <a:cs typeface="ui-sans-serif" pitchFamily="34" charset="-120"/>
              </a:rPr>
              <a:t>고객 관계</a:t>
            </a:r>
            <a:endParaRPr lang="en-US" sz="1097" dirty="0"/>
          </a:p>
        </p:txBody>
      </p:sp>
      <p:sp>
        <p:nvSpPr>
          <p:cNvPr id="66" name="Text 20"/>
          <p:cNvSpPr/>
          <p:nvPr/>
        </p:nvSpPr>
        <p:spPr>
          <a:xfrm>
            <a:off x="3786941" y="4202906"/>
            <a:ext cx="212843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도시 정부(재난 관리 부서), 공공기관</a:t>
            </a:r>
            <a:endParaRPr lang="en-US" sz="853" dirty="0"/>
          </a:p>
        </p:txBody>
      </p:sp>
      <p:sp>
        <p:nvSpPr>
          <p:cNvPr id="67" name="Text 21"/>
          <p:cNvSpPr/>
          <p:nvPr/>
        </p:nvSpPr>
        <p:spPr>
          <a:xfrm>
            <a:off x="3786941" y="4388644"/>
            <a:ext cx="163695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민간 인프라 기업, 일반 시민</a:t>
            </a:r>
            <a:endParaRPr lang="en-US" sz="853" dirty="0"/>
          </a:p>
        </p:txBody>
      </p:sp>
      <p:sp>
        <p:nvSpPr>
          <p:cNvPr id="68" name="Text 22"/>
          <p:cNvSpPr/>
          <p:nvPr/>
        </p:nvSpPr>
        <p:spPr>
          <a:xfrm>
            <a:off x="3786941" y="4574381"/>
            <a:ext cx="2328249"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재난 대응 조직과 공공 안전 담당자 우선</a:t>
            </a:r>
            <a:endParaRPr lang="en-US" sz="853" dirty="0"/>
          </a:p>
        </p:txBody>
      </p:sp>
      <p:sp>
        <p:nvSpPr>
          <p:cNvPr id="69" name="Text 23"/>
          <p:cNvSpPr/>
          <p:nvPr/>
        </p:nvSpPr>
        <p:spPr>
          <a:xfrm>
            <a:off x="6846411" y="3924300"/>
            <a:ext cx="2641680" cy="216694"/>
          </a:xfrm>
          <a:prstGeom prst="rect">
            <a:avLst/>
          </a:prstGeom>
          <a:noFill/>
          <a:ln/>
        </p:spPr>
        <p:txBody>
          <a:bodyPr wrap="square" lIns="0" tIns="0" rIns="0" bIns="0" rtlCol="0" anchor="t"/>
          <a:lstStyle/>
          <a:p>
            <a:pPr>
              <a:lnSpc>
                <a:spcPts val="1706"/>
              </a:lnSpc>
            </a:pPr>
            <a:r>
              <a:rPr lang="en-US" sz="1097" b="1" dirty="0">
                <a:solidFill>
                  <a:srgbClr val="EF4444"/>
                </a:solidFill>
                <a:latin typeface="ui-sans-serif" pitchFamily="34" charset="0"/>
                <a:ea typeface="ui-sans-serif" pitchFamily="34" charset="-122"/>
                <a:cs typeface="ui-sans-serif" pitchFamily="34" charset="-120"/>
              </a:rPr>
              <a:t>비용 구조</a:t>
            </a:r>
            <a:endParaRPr lang="en-US" sz="1097" dirty="0"/>
          </a:p>
        </p:txBody>
      </p:sp>
      <p:sp>
        <p:nvSpPr>
          <p:cNvPr id="70" name="Text 24"/>
          <p:cNvSpPr/>
          <p:nvPr/>
        </p:nvSpPr>
        <p:spPr>
          <a:xfrm>
            <a:off x="6799976" y="4202906"/>
            <a:ext cx="116419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센서 설치 및 유지비</a:t>
            </a:r>
            <a:endParaRPr lang="en-US" sz="853" dirty="0"/>
          </a:p>
        </p:txBody>
      </p:sp>
      <p:sp>
        <p:nvSpPr>
          <p:cNvPr id="71" name="Text 25"/>
          <p:cNvSpPr/>
          <p:nvPr/>
        </p:nvSpPr>
        <p:spPr>
          <a:xfrm>
            <a:off x="6799976" y="4388644"/>
            <a:ext cx="12942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저장·처리 비용</a:t>
            </a:r>
            <a:endParaRPr lang="en-US" sz="853" dirty="0"/>
          </a:p>
        </p:txBody>
      </p:sp>
      <p:sp>
        <p:nvSpPr>
          <p:cNvPr id="72" name="Text 26"/>
          <p:cNvSpPr/>
          <p:nvPr/>
        </p:nvSpPr>
        <p:spPr>
          <a:xfrm>
            <a:off x="6799976" y="4574381"/>
            <a:ext cx="193558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개발 인건비, 플랫폼 운영 비용</a:t>
            </a:r>
            <a:endParaRPr lang="en-US" sz="853" dirty="0"/>
          </a:p>
        </p:txBody>
      </p:sp>
      <p:sp>
        <p:nvSpPr>
          <p:cNvPr id="73" name="Text 27"/>
          <p:cNvSpPr/>
          <p:nvPr/>
        </p:nvSpPr>
        <p:spPr>
          <a:xfrm>
            <a:off x="859036" y="5100637"/>
            <a:ext cx="8667750"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ui-sans-serif" pitchFamily="34" charset="0"/>
                <a:ea typeface="ui-sans-serif" pitchFamily="34" charset="-122"/>
                <a:cs typeface="ui-sans-serif" pitchFamily="34" charset="-120"/>
              </a:rPr>
              <a:t>AI 융합 가치 창조</a:t>
            </a:r>
            <a:endParaRPr lang="en-US" sz="1097" dirty="0"/>
          </a:p>
        </p:txBody>
      </p:sp>
      <p:sp>
        <p:nvSpPr>
          <p:cNvPr id="74" name="Text 28"/>
          <p:cNvSpPr/>
          <p:nvPr/>
        </p:nvSpPr>
        <p:spPr>
          <a:xfrm>
            <a:off x="928688" y="5379244"/>
            <a:ext cx="2497057" cy="185738"/>
          </a:xfrm>
          <a:prstGeom prst="rect">
            <a:avLst/>
          </a:prstGeom>
          <a:noFill/>
          <a:ln/>
        </p:spPr>
        <p:txBody>
          <a:bodyPr wrap="square" lIns="0" tIns="0" rIns="0" bIns="0" rtlCol="0" anchor="t"/>
          <a:lstStyle/>
          <a:p>
            <a:pPr>
              <a:lnSpc>
                <a:spcPts val="1463"/>
              </a:lnSpc>
            </a:pPr>
            <a:r>
              <a:rPr lang="en-US" sz="975" dirty="0">
                <a:solidFill>
                  <a:srgbClr val="5EEAD4"/>
                </a:solidFill>
                <a:latin typeface="ui-sans-serif" pitchFamily="34" charset="0"/>
                <a:ea typeface="ui-sans-serif" pitchFamily="34" charset="-122"/>
                <a:cs typeface="ui-sans-serif" pitchFamily="34" charset="-120"/>
              </a:rPr>
              <a:t>예측형 안전 모니터링</a:t>
            </a:r>
            <a:endParaRPr lang="en-US" sz="975" dirty="0"/>
          </a:p>
        </p:txBody>
      </p:sp>
      <p:sp>
        <p:nvSpPr>
          <p:cNvPr id="75" name="Text 29"/>
          <p:cNvSpPr/>
          <p:nvPr/>
        </p:nvSpPr>
        <p:spPr>
          <a:xfrm>
            <a:off x="928688" y="5564981"/>
            <a:ext cx="2497057" cy="247650"/>
          </a:xfrm>
          <a:prstGeom prst="rect">
            <a:avLst/>
          </a:prstGeom>
          <a:noFill/>
          <a:ln/>
        </p:spPr>
        <p:txBody>
          <a:bodyPr wrap="square" lIns="0" tIns="0" rIns="0" bIns="0" rtlCol="0" anchor="t"/>
          <a:lstStyle/>
          <a:p>
            <a:pPr>
              <a:lnSpc>
                <a:spcPts val="975"/>
              </a:lnSpc>
            </a:pPr>
            <a:r>
              <a:rPr lang="en-US" sz="731" dirty="0">
                <a:solidFill>
                  <a:srgbClr val="D1D5DB"/>
                </a:solidFill>
                <a:latin typeface="ui-sans-serif" pitchFamily="34" charset="0"/>
                <a:ea typeface="ui-sans-serif" pitchFamily="34" charset="-122"/>
                <a:cs typeface="ui-sans-serif" pitchFamily="34" charset="-120"/>
              </a:rPr>
              <a:t>도시 규모의 예측 경찰 시스템과 유사하게 범죄를 30~40% 줄일 수 있음</a:t>
            </a:r>
            <a:endParaRPr lang="en-US" sz="731" dirty="0"/>
          </a:p>
        </p:txBody>
      </p:sp>
      <p:sp>
        <p:nvSpPr>
          <p:cNvPr id="76" name="Text 30"/>
          <p:cNvSpPr/>
          <p:nvPr/>
        </p:nvSpPr>
        <p:spPr>
          <a:xfrm>
            <a:off x="3735307" y="5379244"/>
            <a:ext cx="2621003" cy="185738"/>
          </a:xfrm>
          <a:prstGeom prst="rect">
            <a:avLst/>
          </a:prstGeom>
          <a:noFill/>
          <a:ln/>
        </p:spPr>
        <p:txBody>
          <a:bodyPr wrap="square" lIns="0" tIns="0" rIns="0" bIns="0" rtlCol="0" anchor="t"/>
          <a:lstStyle/>
          <a:p>
            <a:pPr>
              <a:lnSpc>
                <a:spcPts val="1463"/>
              </a:lnSpc>
            </a:pPr>
            <a:r>
              <a:rPr lang="en-US" sz="975" dirty="0">
                <a:solidFill>
                  <a:srgbClr val="FDBA74"/>
                </a:solidFill>
                <a:latin typeface="ui-sans-serif" pitchFamily="34" charset="0"/>
                <a:ea typeface="ui-sans-serif" pitchFamily="34" charset="-122"/>
                <a:cs typeface="ui-sans-serif" pitchFamily="34" charset="-120"/>
              </a:rPr>
              <a:t>스마트 교통 신호 제어</a:t>
            </a:r>
            <a:endParaRPr lang="en-US" sz="975" dirty="0"/>
          </a:p>
        </p:txBody>
      </p:sp>
      <p:sp>
        <p:nvSpPr>
          <p:cNvPr id="77" name="Text 31"/>
          <p:cNvSpPr/>
          <p:nvPr/>
        </p:nvSpPr>
        <p:spPr>
          <a:xfrm>
            <a:off x="3735307" y="5564981"/>
            <a:ext cx="2621003" cy="247650"/>
          </a:xfrm>
          <a:prstGeom prst="rect">
            <a:avLst/>
          </a:prstGeom>
          <a:noFill/>
          <a:ln/>
        </p:spPr>
        <p:txBody>
          <a:bodyPr wrap="square" lIns="0" tIns="0" rIns="0" bIns="0" rtlCol="0" anchor="t"/>
          <a:lstStyle/>
          <a:p>
            <a:pPr>
              <a:lnSpc>
                <a:spcPts val="975"/>
              </a:lnSpc>
            </a:pPr>
            <a:r>
              <a:rPr lang="en-US" sz="731" dirty="0">
                <a:solidFill>
                  <a:srgbClr val="D1D5DB"/>
                </a:solidFill>
                <a:latin typeface="ui-sans-serif" pitchFamily="34" charset="0"/>
                <a:ea typeface="ui-sans-serif" pitchFamily="34" charset="-122"/>
                <a:cs typeface="ui-sans-serif" pitchFamily="34" charset="-120"/>
              </a:rPr>
              <a:t>긴급 차량의 이동 경로를 파악하여 신호등을 조절, 이동 시간 단축</a:t>
            </a:r>
            <a:endParaRPr lang="en-US" sz="731" dirty="0"/>
          </a:p>
        </p:txBody>
      </p:sp>
      <p:sp>
        <p:nvSpPr>
          <p:cNvPr id="78" name="Text 32"/>
          <p:cNvSpPr/>
          <p:nvPr/>
        </p:nvSpPr>
        <p:spPr>
          <a:xfrm>
            <a:off x="6820653" y="5379244"/>
            <a:ext cx="2466101" cy="185738"/>
          </a:xfrm>
          <a:prstGeom prst="rect">
            <a:avLst/>
          </a:prstGeom>
          <a:noFill/>
          <a:ln/>
        </p:spPr>
        <p:txBody>
          <a:bodyPr wrap="square" lIns="0" tIns="0" rIns="0" bIns="0" rtlCol="0" anchor="t"/>
          <a:lstStyle/>
          <a:p>
            <a:pPr>
              <a:lnSpc>
                <a:spcPts val="1463"/>
              </a:lnSpc>
            </a:pPr>
            <a:r>
              <a:rPr lang="en-US" sz="975" dirty="0">
                <a:solidFill>
                  <a:srgbClr val="D8B4FE"/>
                </a:solidFill>
                <a:latin typeface="ui-sans-serif" pitchFamily="34" charset="0"/>
                <a:ea typeface="ui-sans-serif" pitchFamily="34" charset="-122"/>
                <a:cs typeface="ui-sans-serif" pitchFamily="34" charset="-120"/>
              </a:rPr>
              <a:t>피해자 지원 챗봇</a:t>
            </a:r>
            <a:endParaRPr lang="en-US" sz="975" dirty="0"/>
          </a:p>
        </p:txBody>
      </p:sp>
      <p:sp>
        <p:nvSpPr>
          <p:cNvPr id="79" name="Text 33"/>
          <p:cNvSpPr/>
          <p:nvPr/>
        </p:nvSpPr>
        <p:spPr>
          <a:xfrm>
            <a:off x="6820653" y="5564981"/>
            <a:ext cx="2466101" cy="247650"/>
          </a:xfrm>
          <a:prstGeom prst="rect">
            <a:avLst/>
          </a:prstGeom>
          <a:noFill/>
          <a:ln/>
        </p:spPr>
        <p:txBody>
          <a:bodyPr wrap="square" lIns="0" tIns="0" rIns="0" bIns="0" rtlCol="0" anchor="t"/>
          <a:lstStyle/>
          <a:p>
            <a:pPr>
              <a:lnSpc>
                <a:spcPts val="975"/>
              </a:lnSpc>
            </a:pPr>
            <a:r>
              <a:rPr lang="en-US" sz="731" dirty="0">
                <a:solidFill>
                  <a:srgbClr val="D1D5DB"/>
                </a:solidFill>
                <a:latin typeface="ui-sans-serif" pitchFamily="34" charset="0"/>
                <a:ea typeface="ui-sans-serif" pitchFamily="34" charset="-122"/>
                <a:cs typeface="ui-sans-serif" pitchFamily="34" charset="-120"/>
              </a:rPr>
              <a:t>24시간 대응 가능, 자동 번역 및 요약 기능으로 여러 언어 지원</a:t>
            </a:r>
            <a:endParaRPr lang="en-US" sz="731" dirty="0"/>
          </a:p>
        </p:txBody>
      </p:sp>
      <p:sp>
        <p:nvSpPr>
          <p:cNvPr id="80" name="Text 34"/>
          <p:cNvSpPr/>
          <p:nvPr/>
        </p:nvSpPr>
        <p:spPr>
          <a:xfrm>
            <a:off x="371475" y="6215063"/>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903244"/>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5797153"/>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540669"/>
            <a:ext cx="4271963" cy="3869531"/>
          </a:xfrm>
          <a:prstGeom prst="rect">
            <a:avLst/>
          </a:prstGeom>
        </p:spPr>
      </p:pic>
      <p:pic>
        <p:nvPicPr>
          <p:cNvPr id="7" name="Image 5" descr="preencoded.png"/>
          <p:cNvPicPr>
            <a:picLocks noChangeAspect="1"/>
          </p:cNvPicPr>
          <p:nvPr/>
        </p:nvPicPr>
        <p:blipFill>
          <a:blip r:embed="rId8"/>
          <a:stretch>
            <a:fillRect/>
          </a:stretch>
        </p:blipFill>
        <p:spPr>
          <a:xfrm>
            <a:off x="681037" y="1757362"/>
            <a:ext cx="232172" cy="185738"/>
          </a:xfrm>
          <a:prstGeom prst="rect">
            <a:avLst/>
          </a:prstGeom>
        </p:spPr>
      </p:pic>
      <p:pic>
        <p:nvPicPr>
          <p:cNvPr id="8" name="Image 6" descr="preencoded.png"/>
          <p:cNvPicPr>
            <a:picLocks noChangeAspect="1"/>
          </p:cNvPicPr>
          <p:nvPr/>
        </p:nvPicPr>
        <p:blipFill>
          <a:blip r:embed="rId9"/>
          <a:stretch>
            <a:fillRect/>
          </a:stretch>
        </p:blipFill>
        <p:spPr>
          <a:xfrm>
            <a:off x="681037" y="2097881"/>
            <a:ext cx="3900488" cy="959644"/>
          </a:xfrm>
          <a:prstGeom prst="rect">
            <a:avLst/>
          </a:prstGeom>
        </p:spPr>
      </p:pic>
      <p:pic>
        <p:nvPicPr>
          <p:cNvPr id="9" name="Image 7" descr="preencoded.png"/>
          <p:cNvPicPr>
            <a:picLocks noChangeAspect="1"/>
          </p:cNvPicPr>
          <p:nvPr/>
        </p:nvPicPr>
        <p:blipFill>
          <a:blip r:embed="rId10"/>
          <a:stretch>
            <a:fillRect/>
          </a:stretch>
        </p:blipFill>
        <p:spPr>
          <a:xfrm>
            <a:off x="804863" y="2252663"/>
            <a:ext cx="123825" cy="123825"/>
          </a:xfrm>
          <a:prstGeom prst="rect">
            <a:avLst/>
          </a:prstGeom>
        </p:spPr>
      </p:pic>
      <p:pic>
        <p:nvPicPr>
          <p:cNvPr id="10" name="Image 8" descr="preencoded.png"/>
          <p:cNvPicPr>
            <a:picLocks noChangeAspect="1"/>
          </p:cNvPicPr>
          <p:nvPr/>
        </p:nvPicPr>
        <p:blipFill>
          <a:blip r:embed="rId11"/>
          <a:stretch>
            <a:fillRect/>
          </a:stretch>
        </p:blipFill>
        <p:spPr>
          <a:xfrm>
            <a:off x="681037" y="3181350"/>
            <a:ext cx="3900488" cy="959644"/>
          </a:xfrm>
          <a:prstGeom prst="rect">
            <a:avLst/>
          </a:prstGeom>
        </p:spPr>
      </p:pic>
      <p:pic>
        <p:nvPicPr>
          <p:cNvPr id="11" name="Image 9" descr="preencoded.png"/>
          <p:cNvPicPr>
            <a:picLocks noChangeAspect="1"/>
          </p:cNvPicPr>
          <p:nvPr/>
        </p:nvPicPr>
        <p:blipFill>
          <a:blip r:embed="rId12"/>
          <a:stretch>
            <a:fillRect/>
          </a:stretch>
        </p:blipFill>
        <p:spPr>
          <a:xfrm>
            <a:off x="804862" y="3336131"/>
            <a:ext cx="92869" cy="123825"/>
          </a:xfrm>
          <a:prstGeom prst="rect">
            <a:avLst/>
          </a:prstGeom>
        </p:spPr>
      </p:pic>
      <p:pic>
        <p:nvPicPr>
          <p:cNvPr id="12" name="Image 10" descr="preencoded.png"/>
          <p:cNvPicPr>
            <a:picLocks noChangeAspect="1"/>
          </p:cNvPicPr>
          <p:nvPr/>
        </p:nvPicPr>
        <p:blipFill>
          <a:blip r:embed="rId13"/>
          <a:stretch>
            <a:fillRect/>
          </a:stretch>
        </p:blipFill>
        <p:spPr>
          <a:xfrm>
            <a:off x="681037" y="4264819"/>
            <a:ext cx="3900488" cy="959644"/>
          </a:xfrm>
          <a:prstGeom prst="rect">
            <a:avLst/>
          </a:prstGeom>
        </p:spPr>
      </p:pic>
      <p:pic>
        <p:nvPicPr>
          <p:cNvPr id="13" name="Image 11" descr="preencoded.png"/>
          <p:cNvPicPr>
            <a:picLocks noChangeAspect="1"/>
          </p:cNvPicPr>
          <p:nvPr/>
        </p:nvPicPr>
        <p:blipFill>
          <a:blip r:embed="rId14"/>
          <a:stretch>
            <a:fillRect/>
          </a:stretch>
        </p:blipFill>
        <p:spPr>
          <a:xfrm>
            <a:off x="804863" y="4419600"/>
            <a:ext cx="123825" cy="123825"/>
          </a:xfrm>
          <a:prstGeom prst="rect">
            <a:avLst/>
          </a:prstGeom>
        </p:spPr>
      </p:pic>
      <p:pic>
        <p:nvPicPr>
          <p:cNvPr id="14" name="Image 12" descr="preencoded.png"/>
          <p:cNvPicPr>
            <a:picLocks noChangeAspect="1"/>
          </p:cNvPicPr>
          <p:nvPr/>
        </p:nvPicPr>
        <p:blipFill>
          <a:blip r:embed="rId15"/>
          <a:stretch>
            <a:fillRect/>
          </a:stretch>
        </p:blipFill>
        <p:spPr>
          <a:xfrm>
            <a:off x="5138737" y="1540669"/>
            <a:ext cx="4271963" cy="4210050"/>
          </a:xfrm>
          <a:prstGeom prst="rect">
            <a:avLst/>
          </a:prstGeom>
        </p:spPr>
      </p:pic>
      <p:pic>
        <p:nvPicPr>
          <p:cNvPr id="15" name="Image 13" descr="preencoded.png"/>
          <p:cNvPicPr>
            <a:picLocks noChangeAspect="1"/>
          </p:cNvPicPr>
          <p:nvPr/>
        </p:nvPicPr>
        <p:blipFill>
          <a:blip r:embed="rId16"/>
          <a:stretch>
            <a:fillRect/>
          </a:stretch>
        </p:blipFill>
        <p:spPr>
          <a:xfrm>
            <a:off x="5324475" y="1757362"/>
            <a:ext cx="185738" cy="185738"/>
          </a:xfrm>
          <a:prstGeom prst="rect">
            <a:avLst/>
          </a:prstGeom>
        </p:spPr>
      </p:pic>
      <p:pic>
        <p:nvPicPr>
          <p:cNvPr id="18" name="Image 16" descr="preencoded.png"/>
          <p:cNvPicPr>
            <a:picLocks noChangeAspect="1"/>
          </p:cNvPicPr>
          <p:nvPr/>
        </p:nvPicPr>
        <p:blipFill>
          <a:blip r:embed="rId17"/>
          <a:stretch>
            <a:fillRect/>
          </a:stretch>
        </p:blipFill>
        <p:spPr>
          <a:xfrm>
            <a:off x="0" y="7848600"/>
            <a:ext cx="9906000" cy="340519"/>
          </a:xfrm>
          <a:prstGeom prst="rect">
            <a:avLst/>
          </a:prstGeom>
        </p:spPr>
      </p:pic>
      <p:sp>
        <p:nvSpPr>
          <p:cNvPr id="19"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토의 과제</a:t>
            </a:r>
            <a:endParaRPr lang="en-US" sz="1828" dirty="0"/>
          </a:p>
        </p:txBody>
      </p:sp>
      <p:sp>
        <p:nvSpPr>
          <p:cNvPr id="20" name="Text 1"/>
          <p:cNvSpPr/>
          <p:nvPr/>
        </p:nvSpPr>
        <p:spPr>
          <a:xfrm>
            <a:off x="1006078" y="1726406"/>
            <a:ext cx="3900488"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비즈니스 모델 토의 과제</a:t>
            </a:r>
            <a:endParaRPr lang="en-US" sz="1463" dirty="0"/>
          </a:p>
        </p:txBody>
      </p:sp>
      <p:sp>
        <p:nvSpPr>
          <p:cNvPr id="21" name="Text 2"/>
          <p:cNvSpPr/>
          <p:nvPr/>
        </p:nvSpPr>
        <p:spPr>
          <a:xfrm>
            <a:off x="990600" y="2221706"/>
            <a:ext cx="3652838"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자사 비즈니스 모델 분석</a:t>
            </a:r>
            <a:endParaRPr lang="en-US" sz="975" dirty="0"/>
          </a:p>
        </p:txBody>
      </p:sp>
      <p:sp>
        <p:nvSpPr>
          <p:cNvPr id="22" name="Text 3"/>
          <p:cNvSpPr/>
          <p:nvPr/>
        </p:nvSpPr>
        <p:spPr>
          <a:xfrm>
            <a:off x="804862" y="2469356"/>
            <a:ext cx="365283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팀별로 5~7분 동안 자사 또는 관심 있는 기업의 비즈니스 모델을 발표하고, 다른 팀원들과의 의견 교환을 통해 개선점을 찾습니다. 비즈니스 모델 캔버스의 9개 요소를 참고하세요.</a:t>
            </a:r>
            <a:endParaRPr lang="en-US" sz="853" dirty="0"/>
          </a:p>
        </p:txBody>
      </p:sp>
      <p:sp>
        <p:nvSpPr>
          <p:cNvPr id="23" name="Text 4"/>
          <p:cNvSpPr/>
          <p:nvPr/>
        </p:nvSpPr>
        <p:spPr>
          <a:xfrm>
            <a:off x="959644" y="3305175"/>
            <a:ext cx="3652838"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스마트시티 안전 서비스 모델링</a:t>
            </a:r>
            <a:endParaRPr lang="en-US" sz="975" dirty="0"/>
          </a:p>
        </p:txBody>
      </p:sp>
      <p:sp>
        <p:nvSpPr>
          <p:cNvPr id="24" name="Text 5"/>
          <p:cNvSpPr/>
          <p:nvPr/>
        </p:nvSpPr>
        <p:spPr>
          <a:xfrm>
            <a:off x="804862" y="3552825"/>
            <a:ext cx="365283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"스마트시티 기후 재난 안전 예측 서비스"를 위한 비즈니스 모델을 팀별로 개발하고, 가치 제안, 고객 세그먼트, 수익 구조, 기술 요소, 파트너십 등을 명확히 정리하세요.</a:t>
            </a:r>
            <a:endParaRPr lang="en-US" sz="853" dirty="0"/>
          </a:p>
        </p:txBody>
      </p:sp>
      <p:sp>
        <p:nvSpPr>
          <p:cNvPr id="25" name="Text 6"/>
          <p:cNvSpPr/>
          <p:nvPr/>
        </p:nvSpPr>
        <p:spPr>
          <a:xfrm>
            <a:off x="990600" y="4388644"/>
            <a:ext cx="3652838" cy="185738"/>
          </a:xfrm>
          <a:prstGeom prst="rect">
            <a:avLst/>
          </a:prstGeom>
          <a:noFill/>
          <a:ln/>
        </p:spPr>
        <p:txBody>
          <a:bodyPr wrap="square" lIns="0" tIns="0" rIns="0" bIns="0" rtlCol="0" anchor="t"/>
          <a:lstStyle/>
          <a:p>
            <a:pPr>
              <a:lnSpc>
                <a:spcPts val="1463"/>
              </a:lnSpc>
            </a:pPr>
            <a:r>
              <a:rPr lang="en-US" sz="975" b="1" dirty="0">
                <a:solidFill>
                  <a:srgbClr val="7E22CE"/>
                </a:solidFill>
                <a:latin typeface="ui-sans-serif" pitchFamily="34" charset="0"/>
                <a:ea typeface="ui-sans-serif" pitchFamily="34" charset="-122"/>
                <a:cs typeface="ui-sans-serif" pitchFamily="34" charset="-120"/>
              </a:rPr>
              <a:t>AI 융합 가치 창조</a:t>
            </a:r>
            <a:endParaRPr lang="en-US" sz="975" dirty="0"/>
          </a:p>
        </p:txBody>
      </p:sp>
      <p:sp>
        <p:nvSpPr>
          <p:cNvPr id="26" name="Text 7"/>
          <p:cNvSpPr/>
          <p:nvPr/>
        </p:nvSpPr>
        <p:spPr>
          <a:xfrm>
            <a:off x="804862" y="4636294"/>
            <a:ext cx="365283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기술을 융합한 비즈니스 모델이 어떻게 새로운 가치와 사회적 영향을 창출할 수 있는지 토론하세요. 주제로 "예측에서 예방으로", "사회적 수용성 확보", "지속 가능한 수익 모델", "확장성" 등을 다루세요.</a:t>
            </a:r>
            <a:endParaRPr lang="en-US" sz="853" dirty="0"/>
          </a:p>
        </p:txBody>
      </p:sp>
      <p:sp>
        <p:nvSpPr>
          <p:cNvPr id="27" name="Text 8"/>
          <p:cNvSpPr/>
          <p:nvPr/>
        </p:nvSpPr>
        <p:spPr>
          <a:xfrm>
            <a:off x="5603081" y="1726406"/>
            <a:ext cx="3900488"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브레인스토밍 방법</a:t>
            </a:r>
            <a:endParaRPr lang="en-US" sz="1463" dirty="0"/>
          </a:p>
        </p:txBody>
      </p:sp>
      <p:sp>
        <p:nvSpPr>
          <p:cNvPr id="28" name="Text 9"/>
          <p:cNvSpPr/>
          <p:nvPr/>
        </p:nvSpPr>
        <p:spPr>
          <a:xfrm>
            <a:off x="5324475" y="2097881"/>
            <a:ext cx="390048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아이디어를 구체적인 요구사항으로 전환하는 브레인스토밍 과정에서 다음의 방법을 적용하세요:</a:t>
            </a:r>
            <a:endParaRPr lang="en-US" sz="975" dirty="0"/>
          </a:p>
        </p:txBody>
      </p:sp>
      <p:sp>
        <p:nvSpPr>
          <p:cNvPr id="29" name="Text 10"/>
          <p:cNvSpPr/>
          <p:nvPr/>
        </p:nvSpPr>
        <p:spPr>
          <a:xfrm>
            <a:off x="5510213" y="2562225"/>
            <a:ext cx="3714750"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문제 정의와 목적 공유</a:t>
            </a:r>
            <a:endParaRPr lang="en-US" sz="975" dirty="0"/>
          </a:p>
        </p:txBody>
      </p:sp>
      <p:sp>
        <p:nvSpPr>
          <p:cNvPr id="30" name="Text 11"/>
          <p:cNvSpPr/>
          <p:nvPr/>
        </p:nvSpPr>
        <p:spPr>
          <a:xfrm>
            <a:off x="5510213" y="2778919"/>
            <a:ext cx="37147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팀원들과 프로젝트의 목표와 해결하고자 하는 문제를 명확히 공유합니다. 스마트시티 기후 재난 안전이라는 큰 주제 안에서 구체적인 문제(예: 홍수 예측, 재난 알림 서비스 등)를 설정합니다.</a:t>
            </a:r>
            <a:endParaRPr lang="en-US" sz="853" dirty="0"/>
          </a:p>
        </p:txBody>
      </p:sp>
      <p:sp>
        <p:nvSpPr>
          <p:cNvPr id="31" name="Text 12"/>
          <p:cNvSpPr/>
          <p:nvPr/>
        </p:nvSpPr>
        <p:spPr>
          <a:xfrm>
            <a:off x="5510213" y="3367087"/>
            <a:ext cx="3714750"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브레인스토밍</a:t>
            </a:r>
            <a:endParaRPr lang="en-US" sz="975" dirty="0"/>
          </a:p>
        </p:txBody>
      </p:sp>
      <p:sp>
        <p:nvSpPr>
          <p:cNvPr id="32" name="Text 13"/>
          <p:cNvSpPr/>
          <p:nvPr/>
        </p:nvSpPr>
        <p:spPr>
          <a:xfrm>
            <a:off x="5510213" y="3583781"/>
            <a:ext cx="37147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모든 팀원이 자유롭게 아이디어를 제안하도록 유도하고, 비판이나 평가 없이 아이디어를 기록합니다. 화이트보드나 온라인 협업 도구를 활용하여 다양한 의견을 수집합니다.</a:t>
            </a:r>
            <a:endParaRPr lang="en-US" sz="853" dirty="0"/>
          </a:p>
        </p:txBody>
      </p:sp>
      <p:sp>
        <p:nvSpPr>
          <p:cNvPr id="33" name="Text 14"/>
          <p:cNvSpPr/>
          <p:nvPr/>
        </p:nvSpPr>
        <p:spPr>
          <a:xfrm>
            <a:off x="5510213" y="4171950"/>
            <a:ext cx="3714750" cy="185738"/>
          </a:xfrm>
          <a:prstGeom prst="rect">
            <a:avLst/>
          </a:prstGeom>
          <a:noFill/>
          <a:ln/>
        </p:spPr>
        <p:txBody>
          <a:bodyPr wrap="square" lIns="0" tIns="0" rIns="0" bIns="0" rtlCol="0" anchor="t"/>
          <a:lstStyle/>
          <a:p>
            <a:pPr>
              <a:lnSpc>
                <a:spcPts val="1463"/>
              </a:lnSpc>
            </a:pPr>
            <a:r>
              <a:rPr lang="en-US" sz="975" b="1" dirty="0">
                <a:solidFill>
                  <a:srgbClr val="7E22CE"/>
                </a:solidFill>
                <a:latin typeface="ui-sans-serif" pitchFamily="34" charset="0"/>
                <a:ea typeface="ui-sans-serif" pitchFamily="34" charset="-122"/>
                <a:cs typeface="ui-sans-serif" pitchFamily="34" charset="-120"/>
              </a:rPr>
              <a:t>분류와 평가</a:t>
            </a:r>
            <a:endParaRPr lang="en-US" sz="975" dirty="0"/>
          </a:p>
        </p:txBody>
      </p:sp>
      <p:sp>
        <p:nvSpPr>
          <p:cNvPr id="34" name="Text 15"/>
          <p:cNvSpPr/>
          <p:nvPr/>
        </p:nvSpPr>
        <p:spPr>
          <a:xfrm>
            <a:off x="5510213" y="4388644"/>
            <a:ext cx="37147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제안된 아이디어를 비슷한 그룹으로 묶고, 기술적 가능성, 시장성, 사회적 영향 등을 기준으로 평가합니다. 이 과정에서 이해관계자와 지속적으로 소통하며 요구사항을 보완합니다.</a:t>
            </a:r>
            <a:endParaRPr lang="en-US" sz="853" dirty="0"/>
          </a:p>
        </p:txBody>
      </p:sp>
      <p:sp>
        <p:nvSpPr>
          <p:cNvPr id="35" name="Text 16"/>
          <p:cNvSpPr/>
          <p:nvPr/>
        </p:nvSpPr>
        <p:spPr>
          <a:xfrm>
            <a:off x="5510213" y="4976812"/>
            <a:ext cx="3714750" cy="185738"/>
          </a:xfrm>
          <a:prstGeom prst="rect">
            <a:avLst/>
          </a:prstGeom>
          <a:noFill/>
          <a:ln/>
        </p:spPr>
        <p:txBody>
          <a:bodyPr wrap="square" lIns="0" tIns="0" rIns="0" bIns="0" rtlCol="0" anchor="t"/>
          <a:lstStyle/>
          <a:p>
            <a:pPr>
              <a:lnSpc>
                <a:spcPts val="1463"/>
              </a:lnSpc>
            </a:pPr>
            <a:r>
              <a:rPr lang="en-US" sz="975" b="1" dirty="0">
                <a:solidFill>
                  <a:srgbClr val="16A34A"/>
                </a:solidFill>
                <a:latin typeface="ui-sans-serif" pitchFamily="34" charset="0"/>
                <a:ea typeface="ui-sans-serif" pitchFamily="34" charset="-122"/>
                <a:cs typeface="ui-sans-serif" pitchFamily="34" charset="-120"/>
              </a:rPr>
              <a:t>피드백 및 개선</a:t>
            </a:r>
            <a:endParaRPr lang="en-US" sz="975" dirty="0"/>
          </a:p>
        </p:txBody>
      </p:sp>
      <p:sp>
        <p:nvSpPr>
          <p:cNvPr id="36" name="Text 17"/>
          <p:cNvSpPr/>
          <p:nvPr/>
        </p:nvSpPr>
        <p:spPr>
          <a:xfrm>
            <a:off x="5510213" y="5193506"/>
            <a:ext cx="37147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팀별로 5~7분 동안 비즈니스 모델과 AI 활용 방안을 설명하고, 발표 후 3~5분간 질문과 답변 시간을 갖습니다. 다른 팀은 시장성, 기술 구현 가능성, 재무성, 사회적·윤리적 측면을 기준으로 피드백을 제공합니다.</a:t>
            </a:r>
            <a:endParaRPr lang="en-US" sz="853" dirty="0"/>
          </a:p>
        </p:txBody>
      </p:sp>
      <p:sp>
        <p:nvSpPr>
          <p:cNvPr id="39" name="Text 20"/>
          <p:cNvSpPr/>
          <p:nvPr/>
        </p:nvSpPr>
        <p:spPr>
          <a:xfrm>
            <a:off x="371475" y="7941469"/>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90490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79881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7739062" y="2414336"/>
            <a:ext cx="2166938" cy="2476500"/>
          </a:xfrm>
          <a:prstGeom prst="rect">
            <a:avLst/>
          </a:prstGeom>
        </p:spPr>
      </p:pic>
      <p:pic>
        <p:nvPicPr>
          <p:cNvPr id="6" name="Image 4" descr="preencoded.png"/>
          <p:cNvPicPr>
            <a:picLocks noChangeAspect="1"/>
          </p:cNvPicPr>
          <p:nvPr/>
        </p:nvPicPr>
        <p:blipFill>
          <a:blip r:embed="rId7"/>
          <a:stretch>
            <a:fillRect/>
          </a:stretch>
        </p:blipFill>
        <p:spPr>
          <a:xfrm>
            <a:off x="0" y="642938"/>
            <a:ext cx="9906000" cy="650081"/>
          </a:xfrm>
          <a:prstGeom prst="rect">
            <a:avLst/>
          </a:prstGeom>
        </p:spPr>
      </p:pic>
      <p:pic>
        <p:nvPicPr>
          <p:cNvPr id="7" name="Image 5" descr="preencoded.png"/>
          <p:cNvPicPr>
            <a:picLocks noChangeAspect="1"/>
          </p:cNvPicPr>
          <p:nvPr/>
        </p:nvPicPr>
        <p:blipFill>
          <a:blip r:embed="rId8"/>
          <a:stretch>
            <a:fillRect/>
          </a:stretch>
        </p:blipFill>
        <p:spPr>
          <a:xfrm>
            <a:off x="495300" y="1540669"/>
            <a:ext cx="4364831" cy="1950244"/>
          </a:xfrm>
          <a:prstGeom prst="rect">
            <a:avLst/>
          </a:prstGeom>
        </p:spPr>
      </p:pic>
      <p:pic>
        <p:nvPicPr>
          <p:cNvPr id="8" name="Image 6" descr="preencoded.png"/>
          <p:cNvPicPr>
            <a:picLocks noChangeAspect="1"/>
          </p:cNvPicPr>
          <p:nvPr/>
        </p:nvPicPr>
        <p:blipFill>
          <a:blip r:embed="rId9"/>
          <a:stretch>
            <a:fillRect/>
          </a:stretch>
        </p:blipFill>
        <p:spPr>
          <a:xfrm>
            <a:off x="681037" y="1757362"/>
            <a:ext cx="185738" cy="185738"/>
          </a:xfrm>
          <a:prstGeom prst="rect">
            <a:avLst/>
          </a:prstGeom>
        </p:spPr>
      </p:pic>
      <p:pic>
        <p:nvPicPr>
          <p:cNvPr id="9" name="Image 7" descr="preencoded.png"/>
          <p:cNvPicPr>
            <a:picLocks noChangeAspect="1"/>
          </p:cNvPicPr>
          <p:nvPr/>
        </p:nvPicPr>
        <p:blipFill>
          <a:blip r:embed="rId10"/>
          <a:stretch>
            <a:fillRect/>
          </a:stretch>
        </p:blipFill>
        <p:spPr>
          <a:xfrm>
            <a:off x="681038" y="2562225"/>
            <a:ext cx="154781" cy="123825"/>
          </a:xfrm>
          <a:prstGeom prst="rect">
            <a:avLst/>
          </a:prstGeom>
        </p:spPr>
      </p:pic>
      <p:pic>
        <p:nvPicPr>
          <p:cNvPr id="10" name="Image 8" descr="preencoded.png"/>
          <p:cNvPicPr>
            <a:picLocks noChangeAspect="1"/>
          </p:cNvPicPr>
          <p:nvPr/>
        </p:nvPicPr>
        <p:blipFill>
          <a:blip r:embed="rId11"/>
          <a:stretch>
            <a:fillRect/>
          </a:stretch>
        </p:blipFill>
        <p:spPr>
          <a:xfrm>
            <a:off x="681038" y="2995613"/>
            <a:ext cx="154781" cy="123825"/>
          </a:xfrm>
          <a:prstGeom prst="rect">
            <a:avLst/>
          </a:prstGeom>
        </p:spPr>
      </p:pic>
      <p:pic>
        <p:nvPicPr>
          <p:cNvPr id="11" name="Image 9" descr="preencoded.png"/>
          <p:cNvPicPr>
            <a:picLocks noChangeAspect="1"/>
          </p:cNvPicPr>
          <p:nvPr/>
        </p:nvPicPr>
        <p:blipFill>
          <a:blip r:embed="rId8"/>
          <a:stretch>
            <a:fillRect/>
          </a:stretch>
        </p:blipFill>
        <p:spPr>
          <a:xfrm>
            <a:off x="5045869" y="1540669"/>
            <a:ext cx="4364831" cy="1950244"/>
          </a:xfrm>
          <a:prstGeom prst="rect">
            <a:avLst/>
          </a:prstGeom>
        </p:spPr>
      </p:pic>
      <p:pic>
        <p:nvPicPr>
          <p:cNvPr id="12" name="Image 10" descr="preencoded.png"/>
          <p:cNvPicPr>
            <a:picLocks noChangeAspect="1"/>
          </p:cNvPicPr>
          <p:nvPr/>
        </p:nvPicPr>
        <p:blipFill>
          <a:blip r:embed="rId12"/>
          <a:stretch>
            <a:fillRect/>
          </a:stretch>
        </p:blipFill>
        <p:spPr>
          <a:xfrm>
            <a:off x="5231607" y="1757362"/>
            <a:ext cx="162520" cy="185738"/>
          </a:xfrm>
          <a:prstGeom prst="rect">
            <a:avLst/>
          </a:prstGeom>
        </p:spPr>
      </p:pic>
      <p:pic>
        <p:nvPicPr>
          <p:cNvPr id="13" name="Image 11" descr="preencoded.png"/>
          <p:cNvPicPr>
            <a:picLocks noChangeAspect="1"/>
          </p:cNvPicPr>
          <p:nvPr/>
        </p:nvPicPr>
        <p:blipFill>
          <a:blip r:embed="rId13"/>
          <a:stretch>
            <a:fillRect/>
          </a:stretch>
        </p:blipFill>
        <p:spPr>
          <a:xfrm>
            <a:off x="5231606" y="2128838"/>
            <a:ext cx="139303" cy="123825"/>
          </a:xfrm>
          <a:prstGeom prst="rect">
            <a:avLst/>
          </a:prstGeom>
        </p:spPr>
      </p:pic>
      <p:pic>
        <p:nvPicPr>
          <p:cNvPr id="14" name="Image 12" descr="preencoded.png"/>
          <p:cNvPicPr>
            <a:picLocks noChangeAspect="1"/>
          </p:cNvPicPr>
          <p:nvPr/>
        </p:nvPicPr>
        <p:blipFill>
          <a:blip r:embed="rId14"/>
          <a:stretch>
            <a:fillRect/>
          </a:stretch>
        </p:blipFill>
        <p:spPr>
          <a:xfrm>
            <a:off x="5231606" y="2717006"/>
            <a:ext cx="123825" cy="123825"/>
          </a:xfrm>
          <a:prstGeom prst="rect">
            <a:avLst/>
          </a:prstGeom>
        </p:spPr>
      </p:pic>
      <p:pic>
        <p:nvPicPr>
          <p:cNvPr id="15" name="Image 13" descr="preencoded.png"/>
          <p:cNvPicPr>
            <a:picLocks noChangeAspect="1"/>
          </p:cNvPicPr>
          <p:nvPr/>
        </p:nvPicPr>
        <p:blipFill>
          <a:blip r:embed="rId15"/>
          <a:stretch>
            <a:fillRect/>
          </a:stretch>
        </p:blipFill>
        <p:spPr>
          <a:xfrm>
            <a:off x="495300" y="3738562"/>
            <a:ext cx="2868532" cy="1083469"/>
          </a:xfrm>
          <a:prstGeom prst="rect">
            <a:avLst/>
          </a:prstGeom>
        </p:spPr>
      </p:pic>
      <p:pic>
        <p:nvPicPr>
          <p:cNvPr id="16" name="Image 14" descr="preencoded.png"/>
          <p:cNvPicPr>
            <a:picLocks noChangeAspect="1"/>
          </p:cNvPicPr>
          <p:nvPr/>
        </p:nvPicPr>
        <p:blipFill>
          <a:blip r:embed="rId16"/>
          <a:stretch>
            <a:fillRect/>
          </a:stretch>
        </p:blipFill>
        <p:spPr>
          <a:xfrm>
            <a:off x="650081" y="3893344"/>
            <a:ext cx="340519" cy="371475"/>
          </a:xfrm>
          <a:prstGeom prst="rect">
            <a:avLst/>
          </a:prstGeom>
        </p:spPr>
      </p:pic>
      <p:pic>
        <p:nvPicPr>
          <p:cNvPr id="17" name="Image 15" descr="preencoded.png"/>
          <p:cNvPicPr>
            <a:picLocks noChangeAspect="1"/>
          </p:cNvPicPr>
          <p:nvPr/>
        </p:nvPicPr>
        <p:blipFill>
          <a:blip r:embed="rId17"/>
          <a:stretch>
            <a:fillRect/>
          </a:stretch>
        </p:blipFill>
        <p:spPr>
          <a:xfrm>
            <a:off x="742950" y="4009430"/>
            <a:ext cx="154781" cy="123825"/>
          </a:xfrm>
          <a:prstGeom prst="rect">
            <a:avLst/>
          </a:prstGeom>
        </p:spPr>
      </p:pic>
      <p:pic>
        <p:nvPicPr>
          <p:cNvPr id="18" name="Image 16" descr="preencoded.png"/>
          <p:cNvPicPr>
            <a:picLocks noChangeAspect="1"/>
          </p:cNvPicPr>
          <p:nvPr/>
        </p:nvPicPr>
        <p:blipFill>
          <a:blip r:embed="rId18"/>
          <a:stretch>
            <a:fillRect/>
          </a:stretch>
        </p:blipFill>
        <p:spPr>
          <a:xfrm>
            <a:off x="3518613" y="3738562"/>
            <a:ext cx="2868653" cy="1083469"/>
          </a:xfrm>
          <a:prstGeom prst="rect">
            <a:avLst/>
          </a:prstGeom>
        </p:spPr>
      </p:pic>
      <p:pic>
        <p:nvPicPr>
          <p:cNvPr id="19" name="Image 17" descr="preencoded.png"/>
          <p:cNvPicPr>
            <a:picLocks noChangeAspect="1"/>
          </p:cNvPicPr>
          <p:nvPr/>
        </p:nvPicPr>
        <p:blipFill>
          <a:blip r:embed="rId19"/>
          <a:stretch>
            <a:fillRect/>
          </a:stretch>
        </p:blipFill>
        <p:spPr>
          <a:xfrm>
            <a:off x="3673394" y="3893344"/>
            <a:ext cx="309563" cy="371475"/>
          </a:xfrm>
          <a:prstGeom prst="rect">
            <a:avLst/>
          </a:prstGeom>
        </p:spPr>
      </p:pic>
      <p:pic>
        <p:nvPicPr>
          <p:cNvPr id="20" name="Image 18" descr="preencoded.png"/>
          <p:cNvPicPr>
            <a:picLocks noChangeAspect="1"/>
          </p:cNvPicPr>
          <p:nvPr/>
        </p:nvPicPr>
        <p:blipFill>
          <a:blip r:embed="rId20"/>
          <a:stretch>
            <a:fillRect/>
          </a:stretch>
        </p:blipFill>
        <p:spPr>
          <a:xfrm>
            <a:off x="3766263" y="4009430"/>
            <a:ext cx="123825" cy="123825"/>
          </a:xfrm>
          <a:prstGeom prst="rect">
            <a:avLst/>
          </a:prstGeom>
        </p:spPr>
      </p:pic>
      <p:pic>
        <p:nvPicPr>
          <p:cNvPr id="21" name="Image 19" descr="preencoded.png"/>
          <p:cNvPicPr>
            <a:picLocks noChangeAspect="1"/>
          </p:cNvPicPr>
          <p:nvPr/>
        </p:nvPicPr>
        <p:blipFill>
          <a:blip r:embed="rId21"/>
          <a:stretch>
            <a:fillRect/>
          </a:stretch>
        </p:blipFill>
        <p:spPr>
          <a:xfrm>
            <a:off x="6542047" y="3738562"/>
            <a:ext cx="2868532" cy="1083469"/>
          </a:xfrm>
          <a:prstGeom prst="rect">
            <a:avLst/>
          </a:prstGeom>
        </p:spPr>
      </p:pic>
      <p:pic>
        <p:nvPicPr>
          <p:cNvPr id="22" name="Image 20" descr="preencoded.png"/>
          <p:cNvPicPr>
            <a:picLocks noChangeAspect="1"/>
          </p:cNvPicPr>
          <p:nvPr/>
        </p:nvPicPr>
        <p:blipFill>
          <a:blip r:embed="rId22"/>
          <a:stretch>
            <a:fillRect/>
          </a:stretch>
        </p:blipFill>
        <p:spPr>
          <a:xfrm>
            <a:off x="6696828" y="3893344"/>
            <a:ext cx="340519" cy="371475"/>
          </a:xfrm>
          <a:prstGeom prst="rect">
            <a:avLst/>
          </a:prstGeom>
        </p:spPr>
      </p:pic>
      <p:pic>
        <p:nvPicPr>
          <p:cNvPr id="23" name="Image 21" descr="preencoded.png"/>
          <p:cNvPicPr>
            <a:picLocks noChangeAspect="1"/>
          </p:cNvPicPr>
          <p:nvPr/>
        </p:nvPicPr>
        <p:blipFill>
          <a:blip r:embed="rId23"/>
          <a:stretch>
            <a:fillRect/>
          </a:stretch>
        </p:blipFill>
        <p:spPr>
          <a:xfrm>
            <a:off x="6789697" y="4009430"/>
            <a:ext cx="154781" cy="123825"/>
          </a:xfrm>
          <a:prstGeom prst="rect">
            <a:avLst/>
          </a:prstGeom>
        </p:spPr>
      </p:pic>
      <p:pic>
        <p:nvPicPr>
          <p:cNvPr id="24" name="Image 22" descr="preencoded.png"/>
          <p:cNvPicPr>
            <a:picLocks noChangeAspect="1"/>
          </p:cNvPicPr>
          <p:nvPr/>
        </p:nvPicPr>
        <p:blipFill>
          <a:blip r:embed="rId24"/>
          <a:stretch>
            <a:fillRect/>
          </a:stretch>
        </p:blipFill>
        <p:spPr>
          <a:xfrm>
            <a:off x="495300" y="5069682"/>
            <a:ext cx="8915400" cy="889992"/>
          </a:xfrm>
          <a:prstGeom prst="rect">
            <a:avLst/>
          </a:prstGeom>
        </p:spPr>
      </p:pic>
      <p:pic>
        <p:nvPicPr>
          <p:cNvPr id="27" name="Image 25" descr="preencoded.png"/>
          <p:cNvPicPr>
            <a:picLocks noChangeAspect="1"/>
          </p:cNvPicPr>
          <p:nvPr/>
        </p:nvPicPr>
        <p:blipFill>
          <a:blip r:embed="rId25"/>
          <a:stretch>
            <a:fillRect/>
          </a:stretch>
        </p:blipFill>
        <p:spPr>
          <a:xfrm>
            <a:off x="0" y="6207323"/>
            <a:ext cx="9906000" cy="340519"/>
          </a:xfrm>
          <a:prstGeom prst="rect">
            <a:avLst/>
          </a:prstGeom>
        </p:spPr>
      </p:pic>
      <p:sp>
        <p:nvSpPr>
          <p:cNvPr id="28"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참고 자료</a:t>
            </a:r>
            <a:endParaRPr lang="en-US" sz="1828" dirty="0"/>
          </a:p>
        </p:txBody>
      </p:sp>
      <p:sp>
        <p:nvSpPr>
          <p:cNvPr id="29" name="Text 1"/>
          <p:cNvSpPr/>
          <p:nvPr/>
        </p:nvSpPr>
        <p:spPr>
          <a:xfrm>
            <a:off x="959644" y="1726406"/>
            <a:ext cx="3993356"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온라인 자료</a:t>
            </a:r>
            <a:endParaRPr lang="en-US" sz="1463" dirty="0"/>
          </a:p>
        </p:txBody>
      </p:sp>
      <p:sp>
        <p:nvSpPr>
          <p:cNvPr id="30" name="Text 2"/>
          <p:cNvSpPr/>
          <p:nvPr/>
        </p:nvSpPr>
        <p:spPr>
          <a:xfrm>
            <a:off x="773906" y="2113360"/>
            <a:ext cx="742950"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위키피디아</a:t>
            </a:r>
            <a:endParaRPr lang="en-US" sz="975" dirty="0"/>
          </a:p>
        </p:txBody>
      </p:sp>
      <p:sp>
        <p:nvSpPr>
          <p:cNvPr id="31" name="Text 3"/>
          <p:cNvSpPr/>
          <p:nvPr/>
        </p:nvSpPr>
        <p:spPr>
          <a:xfrm>
            <a:off x="773906" y="2283619"/>
            <a:ext cx="3835044"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비즈니스 모델의 정의, 유형, 진화 등을 설명한 포괄적인 정보 제공</a:t>
            </a:r>
            <a:endParaRPr lang="en-US" sz="853" dirty="0"/>
          </a:p>
        </p:txBody>
      </p:sp>
      <p:sp>
        <p:nvSpPr>
          <p:cNvPr id="32" name="Text 4"/>
          <p:cNvSpPr/>
          <p:nvPr/>
        </p:nvSpPr>
        <p:spPr>
          <a:xfrm>
            <a:off x="928688" y="2546747"/>
            <a:ext cx="1412911"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Google Developers</a:t>
            </a:r>
            <a:endParaRPr lang="en-US" sz="975" dirty="0"/>
          </a:p>
        </p:txBody>
      </p:sp>
      <p:sp>
        <p:nvSpPr>
          <p:cNvPr id="33" name="Text 5"/>
          <p:cNvSpPr/>
          <p:nvPr/>
        </p:nvSpPr>
        <p:spPr>
          <a:xfrm>
            <a:off x="928688" y="2717006"/>
            <a:ext cx="261396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AI 모델 성능 평가를 위한 지표 및 API 설명서</a:t>
            </a:r>
            <a:endParaRPr lang="en-US" sz="853" dirty="0"/>
          </a:p>
        </p:txBody>
      </p:sp>
      <p:sp>
        <p:nvSpPr>
          <p:cNvPr id="34" name="Text 6"/>
          <p:cNvSpPr/>
          <p:nvPr/>
        </p:nvSpPr>
        <p:spPr>
          <a:xfrm>
            <a:off x="928688" y="2980135"/>
            <a:ext cx="1253438"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Sand Technology</a:t>
            </a:r>
            <a:endParaRPr lang="en-US" sz="975" dirty="0"/>
          </a:p>
        </p:txBody>
      </p:sp>
      <p:sp>
        <p:nvSpPr>
          <p:cNvPr id="35" name="Text 7"/>
          <p:cNvSpPr/>
          <p:nvPr/>
        </p:nvSpPr>
        <p:spPr>
          <a:xfrm>
            <a:off x="928688" y="3150394"/>
            <a:ext cx="443506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AI 에이전트 구현, 사용 사례, 예측형 안전 모니터링 등 스마트시티 관련 정보</a:t>
            </a:r>
            <a:endParaRPr lang="en-US" sz="853" dirty="0"/>
          </a:p>
        </p:txBody>
      </p:sp>
      <p:sp>
        <p:nvSpPr>
          <p:cNvPr id="36" name="Text 8"/>
          <p:cNvSpPr/>
          <p:nvPr/>
        </p:nvSpPr>
        <p:spPr>
          <a:xfrm>
            <a:off x="5486995" y="1726406"/>
            <a:ext cx="3993356"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도서 및 연구</a:t>
            </a:r>
            <a:endParaRPr lang="en-US" sz="1463" dirty="0"/>
          </a:p>
        </p:txBody>
      </p:sp>
      <p:sp>
        <p:nvSpPr>
          <p:cNvPr id="37" name="Text 9"/>
          <p:cNvSpPr/>
          <p:nvPr/>
        </p:nvSpPr>
        <p:spPr>
          <a:xfrm>
            <a:off x="5463778" y="2113360"/>
            <a:ext cx="1568466"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 캔버스"</a:t>
            </a:r>
            <a:endParaRPr lang="en-US" sz="975" dirty="0"/>
          </a:p>
        </p:txBody>
      </p:sp>
      <p:sp>
        <p:nvSpPr>
          <p:cNvPr id="38" name="Text 10"/>
          <p:cNvSpPr/>
          <p:nvPr/>
        </p:nvSpPr>
        <p:spPr>
          <a:xfrm>
            <a:off x="5463778" y="2283619"/>
            <a:ext cx="3761184"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알렉산더 오스터왈더, 이브 피뉴어 저 - 비즈니스 모델 캔버스에 대한 심층 설명</a:t>
            </a:r>
            <a:endParaRPr lang="en-US" sz="853" dirty="0"/>
          </a:p>
        </p:txBody>
      </p:sp>
      <p:sp>
        <p:nvSpPr>
          <p:cNvPr id="39" name="Text 11"/>
          <p:cNvSpPr/>
          <p:nvPr/>
        </p:nvSpPr>
        <p:spPr>
          <a:xfrm>
            <a:off x="5448300" y="2701529"/>
            <a:ext cx="938845"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요구사항 분석</a:t>
            </a:r>
            <a:endParaRPr lang="en-US" sz="975" dirty="0"/>
          </a:p>
        </p:txBody>
      </p:sp>
      <p:sp>
        <p:nvSpPr>
          <p:cNvPr id="40" name="Text 12"/>
          <p:cNvSpPr/>
          <p:nvPr/>
        </p:nvSpPr>
        <p:spPr>
          <a:xfrm>
            <a:off x="5448300" y="2871788"/>
            <a:ext cx="3882494"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시스템 요구사항과 사용자 요구사항 분해, 계층적 관리에 관한 연구</a:t>
            </a:r>
            <a:endParaRPr lang="en-US" sz="853" dirty="0"/>
          </a:p>
        </p:txBody>
      </p:sp>
      <p:sp>
        <p:nvSpPr>
          <p:cNvPr id="41" name="Text 13"/>
          <p:cNvSpPr/>
          <p:nvPr/>
        </p:nvSpPr>
        <p:spPr>
          <a:xfrm>
            <a:off x="1083469" y="3970734"/>
            <a:ext cx="1105864" cy="216694"/>
          </a:xfrm>
          <a:prstGeom prst="rect">
            <a:avLst/>
          </a:prstGeom>
          <a:noFill/>
          <a:ln/>
        </p:spPr>
        <p:txBody>
          <a:bodyPr wrap="square" lIns="0" tIns="0" rIns="0" bIns="0" rtlCol="0" anchor="t"/>
          <a:lstStyle/>
          <a:p>
            <a:pPr>
              <a:lnSpc>
                <a:spcPts val="1706"/>
              </a:lnSpc>
            </a:pPr>
            <a:r>
              <a:rPr lang="en-US" sz="1097" dirty="0">
                <a:solidFill>
                  <a:srgbClr val="0F766E"/>
                </a:solidFill>
                <a:latin typeface="ui-sans-serif" pitchFamily="34" charset="0"/>
                <a:ea typeface="ui-sans-serif" pitchFamily="34" charset="-122"/>
                <a:cs typeface="ui-sans-serif" pitchFamily="34" charset="-120"/>
              </a:rPr>
              <a:t>AI 개발 리소스</a:t>
            </a:r>
            <a:endParaRPr lang="en-US" sz="1097" dirty="0"/>
          </a:p>
        </p:txBody>
      </p:sp>
      <p:sp>
        <p:nvSpPr>
          <p:cNvPr id="42" name="Text 14"/>
          <p:cNvSpPr/>
          <p:nvPr/>
        </p:nvSpPr>
        <p:spPr>
          <a:xfrm>
            <a:off x="650081" y="4357687"/>
            <a:ext cx="2558970"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AI 모델 개발, 머신러닝, 자연어 처리, 컴퓨터 비전 등에 관한 무료 강좌 및 문서</a:t>
            </a:r>
            <a:endParaRPr lang="en-US" sz="853" dirty="0"/>
          </a:p>
        </p:txBody>
      </p:sp>
      <p:sp>
        <p:nvSpPr>
          <p:cNvPr id="43" name="Text 15"/>
          <p:cNvSpPr/>
          <p:nvPr/>
        </p:nvSpPr>
        <p:spPr>
          <a:xfrm>
            <a:off x="4075826" y="3970734"/>
            <a:ext cx="1056237" cy="216694"/>
          </a:xfrm>
          <a:prstGeom prst="rect">
            <a:avLst/>
          </a:prstGeom>
          <a:noFill/>
          <a:ln/>
        </p:spPr>
        <p:txBody>
          <a:bodyPr wrap="square" lIns="0" tIns="0" rIns="0" bIns="0" rtlCol="0" anchor="t"/>
          <a:lstStyle/>
          <a:p>
            <a:pPr>
              <a:lnSpc>
                <a:spcPts val="1706"/>
              </a:lnSpc>
            </a:pPr>
            <a:r>
              <a:rPr lang="en-US" sz="1097" dirty="0">
                <a:solidFill>
                  <a:srgbClr val="EA580C"/>
                </a:solidFill>
                <a:latin typeface="ui-sans-serif" pitchFamily="34" charset="0"/>
                <a:ea typeface="ui-sans-serif" pitchFamily="34" charset="-122"/>
                <a:cs typeface="ui-sans-serif" pitchFamily="34" charset="-120"/>
              </a:rPr>
              <a:t>비즈니스 분석</a:t>
            </a:r>
            <a:endParaRPr lang="en-US" sz="1097" dirty="0"/>
          </a:p>
        </p:txBody>
      </p:sp>
      <p:sp>
        <p:nvSpPr>
          <p:cNvPr id="44" name="Text 16"/>
          <p:cNvSpPr/>
          <p:nvPr/>
        </p:nvSpPr>
        <p:spPr>
          <a:xfrm>
            <a:off x="3673394" y="4357687"/>
            <a:ext cx="255909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마케팅, 재무, 운영, 전략 등을 다루는 비즈니스 분석 도구 및 프레임워크</a:t>
            </a:r>
            <a:endParaRPr lang="en-US" sz="853" dirty="0"/>
          </a:p>
        </p:txBody>
      </p:sp>
      <p:sp>
        <p:nvSpPr>
          <p:cNvPr id="45" name="Text 17"/>
          <p:cNvSpPr/>
          <p:nvPr/>
        </p:nvSpPr>
        <p:spPr>
          <a:xfrm>
            <a:off x="7130215" y="3970734"/>
            <a:ext cx="721910" cy="216694"/>
          </a:xfrm>
          <a:prstGeom prst="rect">
            <a:avLst/>
          </a:prstGeom>
          <a:noFill/>
          <a:ln/>
        </p:spPr>
        <p:txBody>
          <a:bodyPr wrap="square" lIns="0" tIns="0" rIns="0" bIns="0" rtlCol="0" anchor="t"/>
          <a:lstStyle/>
          <a:p>
            <a:pPr>
              <a:lnSpc>
                <a:spcPts val="1706"/>
              </a:lnSpc>
            </a:pPr>
            <a:r>
              <a:rPr lang="en-US" sz="1097" dirty="0">
                <a:solidFill>
                  <a:srgbClr val="7E22CE"/>
                </a:solidFill>
                <a:latin typeface="ui-sans-serif" pitchFamily="34" charset="0"/>
                <a:ea typeface="ui-sans-serif" pitchFamily="34" charset="-122"/>
                <a:cs typeface="ui-sans-serif" pitchFamily="34" charset="-120"/>
              </a:rPr>
              <a:t>협업 도구</a:t>
            </a:r>
            <a:endParaRPr lang="en-US" sz="1097" dirty="0"/>
          </a:p>
        </p:txBody>
      </p:sp>
      <p:sp>
        <p:nvSpPr>
          <p:cNvPr id="46" name="Text 18"/>
          <p:cNvSpPr/>
          <p:nvPr/>
        </p:nvSpPr>
        <p:spPr>
          <a:xfrm>
            <a:off x="6696828" y="4357687"/>
            <a:ext cx="2558970"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온라인 협업, 팀 관리, 아이디어 수집, 요구사항 정의 등을 위한 도구</a:t>
            </a:r>
            <a:endParaRPr lang="en-US" sz="853" dirty="0"/>
          </a:p>
        </p:txBody>
      </p:sp>
      <p:sp>
        <p:nvSpPr>
          <p:cNvPr id="47" name="Text 19"/>
          <p:cNvSpPr/>
          <p:nvPr/>
        </p:nvSpPr>
        <p:spPr>
          <a:xfrm>
            <a:off x="681038" y="5267028"/>
            <a:ext cx="4020443" cy="247650"/>
          </a:xfrm>
          <a:prstGeom prst="rect">
            <a:avLst/>
          </a:prstGeom>
          <a:noFill/>
          <a:ln/>
        </p:spPr>
        <p:txBody>
          <a:bodyPr wrap="square" lIns="0" tIns="0" rIns="0" bIns="0" rtlCol="0" anchor="t"/>
          <a:lstStyle/>
          <a:p>
            <a:pPr>
              <a:lnSpc>
                <a:spcPts val="1950"/>
              </a:lnSpc>
            </a:pPr>
            <a:r>
              <a:rPr lang="en-US" sz="1463" b="1" dirty="0">
                <a:solidFill>
                  <a:srgbClr val="FFFFFF"/>
                </a:solidFill>
                <a:latin typeface="ui-sans-serif" pitchFamily="34" charset="0"/>
                <a:ea typeface="ui-sans-serif" pitchFamily="34" charset="-122"/>
                <a:cs typeface="ui-sans-serif" pitchFamily="34" charset="-120"/>
              </a:rPr>
              <a:t>감사합니다!</a:t>
            </a:r>
            <a:endParaRPr lang="en-US" sz="1463" dirty="0"/>
          </a:p>
        </p:txBody>
      </p:sp>
      <p:sp>
        <p:nvSpPr>
          <p:cNvPr id="48" name="Text 20"/>
          <p:cNvSpPr/>
          <p:nvPr/>
        </p:nvSpPr>
        <p:spPr>
          <a:xfrm>
            <a:off x="681038" y="5545634"/>
            <a:ext cx="4824532" cy="216694"/>
          </a:xfrm>
          <a:prstGeom prst="rect">
            <a:avLst/>
          </a:prstGeom>
          <a:noFill/>
          <a:ln/>
        </p:spPr>
        <p:txBody>
          <a:bodyPr wrap="square" lIns="0" tIns="0" rIns="0" bIns="0" rtlCol="0" anchor="t"/>
          <a:lstStyle/>
          <a:p>
            <a:pPr>
              <a:lnSpc>
                <a:spcPts val="1706"/>
              </a:lnSpc>
            </a:pPr>
            <a:r>
              <a:rPr lang="en-US" sz="1097" dirty="0">
                <a:solidFill>
                  <a:srgbClr val="FFFFFF"/>
                </a:solidFill>
                <a:latin typeface="ui-sans-serif" pitchFamily="34" charset="0"/>
                <a:ea typeface="ui-sans-serif" pitchFamily="34" charset="-122"/>
                <a:cs typeface="ui-sans-serif" pitchFamily="34" charset="-120"/>
              </a:rPr>
              <a:t>비즈니스 모델 유형 설명 및 사례 소개에 관심주셔서 감사합니다.</a:t>
            </a:r>
            <a:endParaRPr lang="en-US" sz="1097" dirty="0"/>
          </a:p>
        </p:txBody>
      </p:sp>
      <p:sp>
        <p:nvSpPr>
          <p:cNvPr id="51" name="Text 23"/>
          <p:cNvSpPr/>
          <p:nvPr/>
        </p:nvSpPr>
        <p:spPr>
          <a:xfrm>
            <a:off x="371475" y="6943130"/>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2971800" cy="1888331"/>
          </a:xfrm>
          <a:prstGeom prst="rect">
            <a:avLst/>
          </a:prstGeom>
        </p:spPr>
      </p:pic>
      <p:pic>
        <p:nvPicPr>
          <p:cNvPr id="7" name="Image 5" descr="preencoded.png"/>
          <p:cNvPicPr>
            <a:picLocks noChangeAspect="1"/>
          </p:cNvPicPr>
          <p:nvPr/>
        </p:nvPicPr>
        <p:blipFill>
          <a:blip r:embed="rId8"/>
          <a:stretch>
            <a:fillRect/>
          </a:stretch>
        </p:blipFill>
        <p:spPr>
          <a:xfrm>
            <a:off x="464344" y="1757363"/>
            <a:ext cx="363736" cy="402431"/>
          </a:xfrm>
          <a:prstGeom prst="rect">
            <a:avLst/>
          </a:prstGeom>
        </p:spPr>
      </p:pic>
      <p:pic>
        <p:nvPicPr>
          <p:cNvPr id="8" name="Image 6" descr="preencoded.png"/>
          <p:cNvPicPr>
            <a:picLocks noChangeAspect="1"/>
          </p:cNvPicPr>
          <p:nvPr/>
        </p:nvPicPr>
        <p:blipFill>
          <a:blip r:embed="rId9"/>
          <a:stretch>
            <a:fillRect/>
          </a:stretch>
        </p:blipFill>
        <p:spPr>
          <a:xfrm>
            <a:off x="557213" y="1850231"/>
            <a:ext cx="177998" cy="216694"/>
          </a:xfrm>
          <a:prstGeom prst="rect">
            <a:avLst/>
          </a:prstGeom>
        </p:spPr>
      </p:pic>
      <p:pic>
        <p:nvPicPr>
          <p:cNvPr id="9" name="Image 7" descr="preencoded.png"/>
          <p:cNvPicPr>
            <a:picLocks noChangeAspect="1"/>
          </p:cNvPicPr>
          <p:nvPr/>
        </p:nvPicPr>
        <p:blipFill>
          <a:blip r:embed="rId10"/>
          <a:stretch>
            <a:fillRect/>
          </a:stretch>
        </p:blipFill>
        <p:spPr>
          <a:xfrm>
            <a:off x="464344" y="2314575"/>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64344" y="2747963"/>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64344" y="2995613"/>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3467100" y="1602581"/>
            <a:ext cx="2971800" cy="1888331"/>
          </a:xfrm>
          <a:prstGeom prst="rect">
            <a:avLst/>
          </a:prstGeom>
        </p:spPr>
      </p:pic>
      <p:pic>
        <p:nvPicPr>
          <p:cNvPr id="13" name="Image 11" descr="preencoded.png"/>
          <p:cNvPicPr>
            <a:picLocks noChangeAspect="1"/>
          </p:cNvPicPr>
          <p:nvPr/>
        </p:nvPicPr>
        <p:blipFill>
          <a:blip r:embed="rId12"/>
          <a:stretch>
            <a:fillRect/>
          </a:stretch>
        </p:blipFill>
        <p:spPr>
          <a:xfrm>
            <a:off x="3621881" y="1757363"/>
            <a:ext cx="340519" cy="402431"/>
          </a:xfrm>
          <a:prstGeom prst="rect">
            <a:avLst/>
          </a:prstGeom>
        </p:spPr>
      </p:pic>
      <p:pic>
        <p:nvPicPr>
          <p:cNvPr id="14" name="Image 12" descr="preencoded.png"/>
          <p:cNvPicPr>
            <a:picLocks noChangeAspect="1"/>
          </p:cNvPicPr>
          <p:nvPr/>
        </p:nvPicPr>
        <p:blipFill>
          <a:blip r:embed="rId13"/>
          <a:stretch>
            <a:fillRect/>
          </a:stretch>
        </p:blipFill>
        <p:spPr>
          <a:xfrm>
            <a:off x="3714750" y="1850231"/>
            <a:ext cx="154781" cy="216694"/>
          </a:xfrm>
          <a:prstGeom prst="rect">
            <a:avLst/>
          </a:prstGeom>
        </p:spPr>
      </p:pic>
      <p:pic>
        <p:nvPicPr>
          <p:cNvPr id="15" name="Image 13" descr="preencoded.png"/>
          <p:cNvPicPr>
            <a:picLocks noChangeAspect="1"/>
          </p:cNvPicPr>
          <p:nvPr/>
        </p:nvPicPr>
        <p:blipFill>
          <a:blip r:embed="rId14"/>
          <a:stretch>
            <a:fillRect/>
          </a:stretch>
        </p:blipFill>
        <p:spPr>
          <a:xfrm>
            <a:off x="3621881" y="2314575"/>
            <a:ext cx="123825" cy="123825"/>
          </a:xfrm>
          <a:prstGeom prst="rect">
            <a:avLst/>
          </a:prstGeom>
        </p:spPr>
      </p:pic>
      <p:pic>
        <p:nvPicPr>
          <p:cNvPr id="16" name="Image 14" descr="preencoded.png"/>
          <p:cNvPicPr>
            <a:picLocks noChangeAspect="1"/>
          </p:cNvPicPr>
          <p:nvPr/>
        </p:nvPicPr>
        <p:blipFill>
          <a:blip r:embed="rId14"/>
          <a:stretch>
            <a:fillRect/>
          </a:stretch>
        </p:blipFill>
        <p:spPr>
          <a:xfrm>
            <a:off x="3621881" y="2747963"/>
            <a:ext cx="123825" cy="123825"/>
          </a:xfrm>
          <a:prstGeom prst="rect">
            <a:avLst/>
          </a:prstGeom>
        </p:spPr>
      </p:pic>
      <p:pic>
        <p:nvPicPr>
          <p:cNvPr id="17" name="Image 15" descr="preencoded.png"/>
          <p:cNvPicPr>
            <a:picLocks noChangeAspect="1"/>
          </p:cNvPicPr>
          <p:nvPr/>
        </p:nvPicPr>
        <p:blipFill>
          <a:blip r:embed="rId14"/>
          <a:stretch>
            <a:fillRect/>
          </a:stretch>
        </p:blipFill>
        <p:spPr>
          <a:xfrm>
            <a:off x="3621881" y="2995613"/>
            <a:ext cx="123825" cy="123825"/>
          </a:xfrm>
          <a:prstGeom prst="rect">
            <a:avLst/>
          </a:prstGeom>
        </p:spPr>
      </p:pic>
      <p:pic>
        <p:nvPicPr>
          <p:cNvPr id="18" name="Image 16" descr="preencoded.png"/>
          <p:cNvPicPr>
            <a:picLocks noChangeAspect="1"/>
          </p:cNvPicPr>
          <p:nvPr/>
        </p:nvPicPr>
        <p:blipFill>
          <a:blip r:embed="rId7"/>
          <a:stretch>
            <a:fillRect/>
          </a:stretch>
        </p:blipFill>
        <p:spPr>
          <a:xfrm>
            <a:off x="6624638" y="1602581"/>
            <a:ext cx="2971800" cy="1888331"/>
          </a:xfrm>
          <a:prstGeom prst="rect">
            <a:avLst/>
          </a:prstGeom>
        </p:spPr>
      </p:pic>
      <p:pic>
        <p:nvPicPr>
          <p:cNvPr id="19" name="Image 17" descr="preencoded.png"/>
          <p:cNvPicPr>
            <a:picLocks noChangeAspect="1"/>
          </p:cNvPicPr>
          <p:nvPr/>
        </p:nvPicPr>
        <p:blipFill>
          <a:blip r:embed="rId15"/>
          <a:stretch>
            <a:fillRect/>
          </a:stretch>
        </p:blipFill>
        <p:spPr>
          <a:xfrm>
            <a:off x="6779419" y="1757363"/>
            <a:ext cx="325041" cy="402431"/>
          </a:xfrm>
          <a:prstGeom prst="rect">
            <a:avLst/>
          </a:prstGeom>
        </p:spPr>
      </p:pic>
      <p:pic>
        <p:nvPicPr>
          <p:cNvPr id="20" name="Image 18" descr="preencoded.png"/>
          <p:cNvPicPr>
            <a:picLocks noChangeAspect="1"/>
          </p:cNvPicPr>
          <p:nvPr/>
        </p:nvPicPr>
        <p:blipFill>
          <a:blip r:embed="rId16"/>
          <a:stretch>
            <a:fillRect/>
          </a:stretch>
        </p:blipFill>
        <p:spPr>
          <a:xfrm>
            <a:off x="6872288" y="1850231"/>
            <a:ext cx="139303" cy="216694"/>
          </a:xfrm>
          <a:prstGeom prst="rect">
            <a:avLst/>
          </a:prstGeom>
        </p:spPr>
      </p:pic>
      <p:pic>
        <p:nvPicPr>
          <p:cNvPr id="21" name="Image 19" descr="preencoded.png"/>
          <p:cNvPicPr>
            <a:picLocks noChangeAspect="1"/>
          </p:cNvPicPr>
          <p:nvPr/>
        </p:nvPicPr>
        <p:blipFill>
          <a:blip r:embed="rId10"/>
          <a:stretch>
            <a:fillRect/>
          </a:stretch>
        </p:blipFill>
        <p:spPr>
          <a:xfrm>
            <a:off x="6779419" y="2314575"/>
            <a:ext cx="123825" cy="123825"/>
          </a:xfrm>
          <a:prstGeom prst="rect">
            <a:avLst/>
          </a:prstGeom>
        </p:spPr>
      </p:pic>
      <p:pic>
        <p:nvPicPr>
          <p:cNvPr id="22" name="Image 20" descr="preencoded.png"/>
          <p:cNvPicPr>
            <a:picLocks noChangeAspect="1"/>
          </p:cNvPicPr>
          <p:nvPr/>
        </p:nvPicPr>
        <p:blipFill>
          <a:blip r:embed="rId10"/>
          <a:stretch>
            <a:fillRect/>
          </a:stretch>
        </p:blipFill>
        <p:spPr>
          <a:xfrm>
            <a:off x="6779419" y="2562225"/>
            <a:ext cx="123825" cy="123825"/>
          </a:xfrm>
          <a:prstGeom prst="rect">
            <a:avLst/>
          </a:prstGeom>
        </p:spPr>
      </p:pic>
      <p:pic>
        <p:nvPicPr>
          <p:cNvPr id="23" name="Image 21" descr="preencoded.png"/>
          <p:cNvPicPr>
            <a:picLocks noChangeAspect="1"/>
          </p:cNvPicPr>
          <p:nvPr/>
        </p:nvPicPr>
        <p:blipFill>
          <a:blip r:embed="rId10"/>
          <a:stretch>
            <a:fillRect/>
          </a:stretch>
        </p:blipFill>
        <p:spPr>
          <a:xfrm>
            <a:off x="6779419" y="2995613"/>
            <a:ext cx="123825" cy="123825"/>
          </a:xfrm>
          <a:prstGeom prst="rect">
            <a:avLst/>
          </a:prstGeom>
        </p:spPr>
      </p:pic>
      <p:pic>
        <p:nvPicPr>
          <p:cNvPr id="24" name="Image 22" descr="preencoded.png"/>
          <p:cNvPicPr>
            <a:picLocks noChangeAspect="1"/>
          </p:cNvPicPr>
          <p:nvPr/>
        </p:nvPicPr>
        <p:blipFill>
          <a:blip r:embed="rId17"/>
          <a:stretch>
            <a:fillRect/>
          </a:stretch>
        </p:blipFill>
        <p:spPr>
          <a:xfrm>
            <a:off x="309563" y="3800475"/>
            <a:ext cx="2971800" cy="1764506"/>
          </a:xfrm>
          <a:prstGeom prst="rect">
            <a:avLst/>
          </a:prstGeom>
        </p:spPr>
      </p:pic>
      <p:pic>
        <p:nvPicPr>
          <p:cNvPr id="25" name="Image 23" descr="preencoded.png"/>
          <p:cNvPicPr>
            <a:picLocks noChangeAspect="1"/>
          </p:cNvPicPr>
          <p:nvPr/>
        </p:nvPicPr>
        <p:blipFill>
          <a:blip r:embed="rId18"/>
          <a:stretch>
            <a:fillRect/>
          </a:stretch>
        </p:blipFill>
        <p:spPr>
          <a:xfrm>
            <a:off x="464344" y="3955256"/>
            <a:ext cx="301823" cy="402431"/>
          </a:xfrm>
          <a:prstGeom prst="rect">
            <a:avLst/>
          </a:prstGeom>
        </p:spPr>
      </p:pic>
      <p:pic>
        <p:nvPicPr>
          <p:cNvPr id="26" name="Image 24" descr="preencoded.png"/>
          <p:cNvPicPr>
            <a:picLocks noChangeAspect="1"/>
          </p:cNvPicPr>
          <p:nvPr/>
        </p:nvPicPr>
        <p:blipFill>
          <a:blip r:embed="rId19"/>
          <a:stretch>
            <a:fillRect/>
          </a:stretch>
        </p:blipFill>
        <p:spPr>
          <a:xfrm>
            <a:off x="557213" y="4048125"/>
            <a:ext cx="116086" cy="216694"/>
          </a:xfrm>
          <a:prstGeom prst="rect">
            <a:avLst/>
          </a:prstGeom>
        </p:spPr>
      </p:pic>
      <p:pic>
        <p:nvPicPr>
          <p:cNvPr id="27" name="Image 25" descr="preencoded.png"/>
          <p:cNvPicPr>
            <a:picLocks noChangeAspect="1"/>
          </p:cNvPicPr>
          <p:nvPr/>
        </p:nvPicPr>
        <p:blipFill>
          <a:blip r:embed="rId14"/>
          <a:stretch>
            <a:fillRect/>
          </a:stretch>
        </p:blipFill>
        <p:spPr>
          <a:xfrm>
            <a:off x="464344" y="4512469"/>
            <a:ext cx="123825" cy="123825"/>
          </a:xfrm>
          <a:prstGeom prst="rect">
            <a:avLst/>
          </a:prstGeom>
        </p:spPr>
      </p:pic>
      <p:pic>
        <p:nvPicPr>
          <p:cNvPr id="28" name="Image 26" descr="preencoded.png"/>
          <p:cNvPicPr>
            <a:picLocks noChangeAspect="1"/>
          </p:cNvPicPr>
          <p:nvPr/>
        </p:nvPicPr>
        <p:blipFill>
          <a:blip r:embed="rId14"/>
          <a:stretch>
            <a:fillRect/>
          </a:stretch>
        </p:blipFill>
        <p:spPr>
          <a:xfrm>
            <a:off x="464344" y="4760119"/>
            <a:ext cx="123825" cy="123825"/>
          </a:xfrm>
          <a:prstGeom prst="rect">
            <a:avLst/>
          </a:prstGeom>
        </p:spPr>
      </p:pic>
      <p:pic>
        <p:nvPicPr>
          <p:cNvPr id="29" name="Image 27" descr="preencoded.png"/>
          <p:cNvPicPr>
            <a:picLocks noChangeAspect="1"/>
          </p:cNvPicPr>
          <p:nvPr/>
        </p:nvPicPr>
        <p:blipFill>
          <a:blip r:embed="rId14"/>
          <a:stretch>
            <a:fillRect/>
          </a:stretch>
        </p:blipFill>
        <p:spPr>
          <a:xfrm>
            <a:off x="464344" y="5193506"/>
            <a:ext cx="123825" cy="123825"/>
          </a:xfrm>
          <a:prstGeom prst="rect">
            <a:avLst/>
          </a:prstGeom>
        </p:spPr>
      </p:pic>
      <p:pic>
        <p:nvPicPr>
          <p:cNvPr id="30" name="Image 28" descr="preencoded.png"/>
          <p:cNvPicPr>
            <a:picLocks noChangeAspect="1"/>
          </p:cNvPicPr>
          <p:nvPr/>
        </p:nvPicPr>
        <p:blipFill>
          <a:blip r:embed="rId20"/>
          <a:stretch>
            <a:fillRect/>
          </a:stretch>
        </p:blipFill>
        <p:spPr>
          <a:xfrm>
            <a:off x="3467100" y="3800475"/>
            <a:ext cx="6129338" cy="1764506"/>
          </a:xfrm>
          <a:prstGeom prst="rect">
            <a:avLst/>
          </a:prstGeom>
        </p:spPr>
      </p:pic>
      <p:pic>
        <p:nvPicPr>
          <p:cNvPr id="31" name="Image 29" descr="preencoded.png"/>
          <p:cNvPicPr>
            <a:picLocks noChangeAspect="1"/>
          </p:cNvPicPr>
          <p:nvPr/>
        </p:nvPicPr>
        <p:blipFill>
          <a:blip r:embed="rId21"/>
          <a:stretch>
            <a:fillRect/>
          </a:stretch>
        </p:blipFill>
        <p:spPr>
          <a:xfrm>
            <a:off x="3621881" y="3955256"/>
            <a:ext cx="325041" cy="402431"/>
          </a:xfrm>
          <a:prstGeom prst="rect">
            <a:avLst/>
          </a:prstGeom>
        </p:spPr>
      </p:pic>
      <p:pic>
        <p:nvPicPr>
          <p:cNvPr id="32" name="Image 30" descr="preencoded.png"/>
          <p:cNvPicPr>
            <a:picLocks noChangeAspect="1"/>
          </p:cNvPicPr>
          <p:nvPr/>
        </p:nvPicPr>
        <p:blipFill>
          <a:blip r:embed="rId22"/>
          <a:stretch>
            <a:fillRect/>
          </a:stretch>
        </p:blipFill>
        <p:spPr>
          <a:xfrm>
            <a:off x="3714750" y="4048125"/>
            <a:ext cx="139303" cy="216694"/>
          </a:xfrm>
          <a:prstGeom prst="rect">
            <a:avLst/>
          </a:prstGeom>
        </p:spPr>
      </p:pic>
      <p:pic>
        <p:nvPicPr>
          <p:cNvPr id="33" name="Image 31" descr="preencoded.png"/>
          <p:cNvPicPr>
            <a:picLocks noChangeAspect="1"/>
          </p:cNvPicPr>
          <p:nvPr/>
        </p:nvPicPr>
        <p:blipFill>
          <a:blip r:embed="rId10"/>
          <a:stretch>
            <a:fillRect/>
          </a:stretch>
        </p:blipFill>
        <p:spPr>
          <a:xfrm>
            <a:off x="3621881" y="4512469"/>
            <a:ext cx="123825" cy="123825"/>
          </a:xfrm>
          <a:prstGeom prst="rect">
            <a:avLst/>
          </a:prstGeom>
        </p:spPr>
      </p:pic>
      <p:pic>
        <p:nvPicPr>
          <p:cNvPr id="34" name="Image 32" descr="preencoded.png"/>
          <p:cNvPicPr>
            <a:picLocks noChangeAspect="1"/>
          </p:cNvPicPr>
          <p:nvPr/>
        </p:nvPicPr>
        <p:blipFill>
          <a:blip r:embed="rId10"/>
          <a:stretch>
            <a:fillRect/>
          </a:stretch>
        </p:blipFill>
        <p:spPr>
          <a:xfrm>
            <a:off x="3621881" y="4945856"/>
            <a:ext cx="123825" cy="123825"/>
          </a:xfrm>
          <a:prstGeom prst="rect">
            <a:avLst/>
          </a:prstGeom>
        </p:spPr>
      </p:pic>
      <p:pic>
        <p:nvPicPr>
          <p:cNvPr id="35" name="Image 33" descr="preencoded.png"/>
          <p:cNvPicPr>
            <a:picLocks noChangeAspect="1"/>
          </p:cNvPicPr>
          <p:nvPr/>
        </p:nvPicPr>
        <p:blipFill>
          <a:blip r:embed="rId23"/>
          <a:stretch>
            <a:fillRect/>
          </a:stretch>
        </p:blipFill>
        <p:spPr>
          <a:xfrm>
            <a:off x="6593681" y="4481512"/>
            <a:ext cx="2847975" cy="928688"/>
          </a:xfrm>
          <a:prstGeom prst="rect">
            <a:avLst/>
          </a:prstGeom>
        </p:spPr>
      </p:pic>
      <p:pic>
        <p:nvPicPr>
          <p:cNvPr id="36" name="Image 34" descr="preencoded.png"/>
          <p:cNvPicPr>
            <a:picLocks noChangeAspect="1"/>
          </p:cNvPicPr>
          <p:nvPr/>
        </p:nvPicPr>
        <p:blipFill>
          <a:blip r:embed="rId24"/>
          <a:stretch>
            <a:fillRect/>
          </a:stretch>
        </p:blipFill>
        <p:spPr>
          <a:xfrm>
            <a:off x="6686550" y="4597598"/>
            <a:ext cx="92869" cy="123825"/>
          </a:xfrm>
          <a:prstGeom prst="rect">
            <a:avLst/>
          </a:prstGeom>
        </p:spPr>
      </p:pic>
      <p:sp>
        <p:nvSpPr>
          <p:cNvPr id="37"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깨끗하고 재현 가능한 코드 작성 원칙</a:t>
            </a:r>
            <a:endParaRPr lang="en-US" sz="2194" dirty="0"/>
          </a:p>
        </p:txBody>
      </p:sp>
      <p:sp>
        <p:nvSpPr>
          <p:cNvPr id="38" name="Text 1"/>
          <p:cNvSpPr/>
          <p:nvPr/>
        </p:nvSpPr>
        <p:spPr>
          <a:xfrm>
            <a:off x="920949" y="1850231"/>
            <a:ext cx="136488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모듈화와 함수화</a:t>
            </a:r>
            <a:endParaRPr lang="en-US" sz="1219" dirty="0"/>
          </a:p>
        </p:txBody>
      </p:sp>
      <p:sp>
        <p:nvSpPr>
          <p:cNvPr id="39" name="Text 2"/>
          <p:cNvSpPr/>
          <p:nvPr/>
        </p:nvSpPr>
        <p:spPr>
          <a:xfrm>
            <a:off x="650081"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 로딩, 전처리, 모델 학습, 평가 등을 함수로 분리</a:t>
            </a:r>
            <a:endParaRPr lang="en-US" sz="975" dirty="0"/>
          </a:p>
        </p:txBody>
      </p:sp>
      <p:sp>
        <p:nvSpPr>
          <p:cNvPr id="40" name="Text 3"/>
          <p:cNvSpPr/>
          <p:nvPr/>
        </p:nvSpPr>
        <p:spPr>
          <a:xfrm>
            <a:off x="650082" y="2717006"/>
            <a:ext cx="276226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한 함수가 하나의 기능만 수행하도록 설계</a:t>
            </a:r>
            <a:endParaRPr lang="en-US" sz="975" dirty="0"/>
          </a:p>
        </p:txBody>
      </p:sp>
      <p:sp>
        <p:nvSpPr>
          <p:cNvPr id="41" name="Text 4"/>
          <p:cNvSpPr/>
          <p:nvPr/>
        </p:nvSpPr>
        <p:spPr>
          <a:xfrm>
            <a:off x="650081" y="2964656"/>
            <a:ext cx="207344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명확한 입출력을 가지도록 설계</a:t>
            </a:r>
            <a:endParaRPr lang="en-US" sz="975" dirty="0"/>
          </a:p>
        </p:txBody>
      </p:sp>
      <p:sp>
        <p:nvSpPr>
          <p:cNvPr id="42" name="Text 5"/>
          <p:cNvSpPr/>
          <p:nvPr/>
        </p:nvSpPr>
        <p:spPr>
          <a:xfrm>
            <a:off x="4055269" y="1850231"/>
            <a:ext cx="807668"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환경 격리</a:t>
            </a:r>
            <a:endParaRPr lang="en-US" sz="1219" dirty="0"/>
          </a:p>
        </p:txBody>
      </p:sp>
      <p:sp>
        <p:nvSpPr>
          <p:cNvPr id="43" name="Text 6"/>
          <p:cNvSpPr/>
          <p:nvPr/>
        </p:nvSpPr>
        <p:spPr>
          <a:xfrm>
            <a:off x="3807619"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프로젝트별로 venv 또는 conda 가상 환경 생성</a:t>
            </a:r>
            <a:endParaRPr lang="en-US" sz="975" dirty="0"/>
          </a:p>
        </p:txBody>
      </p:sp>
      <p:sp>
        <p:nvSpPr>
          <p:cNvPr id="44" name="Text 7"/>
          <p:cNvSpPr/>
          <p:nvPr/>
        </p:nvSpPr>
        <p:spPr>
          <a:xfrm>
            <a:off x="3807619" y="2717006"/>
            <a:ext cx="271496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라이브러리 버전을 고정하여 재현성 확보</a:t>
            </a:r>
            <a:endParaRPr lang="en-US" sz="975" dirty="0"/>
          </a:p>
        </p:txBody>
      </p:sp>
      <p:sp>
        <p:nvSpPr>
          <p:cNvPr id="45" name="Text 8"/>
          <p:cNvSpPr/>
          <p:nvPr/>
        </p:nvSpPr>
        <p:spPr>
          <a:xfrm>
            <a:off x="3807619" y="2964656"/>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Python venv 모듈로 기본 설치와 격리된 패키지 집합 제공</a:t>
            </a:r>
            <a:endParaRPr lang="en-US" sz="975" dirty="0"/>
          </a:p>
        </p:txBody>
      </p:sp>
      <p:sp>
        <p:nvSpPr>
          <p:cNvPr id="46" name="Text 9"/>
          <p:cNvSpPr/>
          <p:nvPr/>
        </p:nvSpPr>
        <p:spPr>
          <a:xfrm>
            <a:off x="7197329" y="1850231"/>
            <a:ext cx="807668"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버전 관리</a:t>
            </a:r>
            <a:endParaRPr lang="en-US" sz="1219" dirty="0"/>
          </a:p>
        </p:txBody>
      </p:sp>
      <p:sp>
        <p:nvSpPr>
          <p:cNvPr id="47" name="Text 10"/>
          <p:cNvSpPr/>
          <p:nvPr/>
        </p:nvSpPr>
        <p:spPr>
          <a:xfrm>
            <a:off x="6965157" y="2283619"/>
            <a:ext cx="2233929"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Git과 같은 버전 관리 시스템 사용</a:t>
            </a:r>
            <a:endParaRPr lang="en-US" sz="975" dirty="0"/>
          </a:p>
        </p:txBody>
      </p:sp>
      <p:sp>
        <p:nvSpPr>
          <p:cNvPr id="48" name="Text 11"/>
          <p:cNvSpPr/>
          <p:nvPr/>
        </p:nvSpPr>
        <p:spPr>
          <a:xfrm>
            <a:off x="6965156" y="253126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코드, 실험 결과, 데이터 처리 스크립트의 변경 이력 추적</a:t>
            </a:r>
            <a:endParaRPr lang="en-US" sz="975" dirty="0"/>
          </a:p>
        </p:txBody>
      </p:sp>
      <p:sp>
        <p:nvSpPr>
          <p:cNvPr id="49" name="Text 12"/>
          <p:cNvSpPr/>
          <p:nvPr/>
        </p:nvSpPr>
        <p:spPr>
          <a:xfrm>
            <a:off x="6965156" y="2964656"/>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명확한 커밋 메시지 작성하고 협업 시 브랜치 활용</a:t>
            </a:r>
            <a:endParaRPr lang="en-US" sz="975" dirty="0"/>
          </a:p>
        </p:txBody>
      </p:sp>
      <p:sp>
        <p:nvSpPr>
          <p:cNvPr id="50" name="Text 13"/>
          <p:cNvSpPr/>
          <p:nvPr/>
        </p:nvSpPr>
        <p:spPr>
          <a:xfrm>
            <a:off x="859036" y="4048125"/>
            <a:ext cx="1179143"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주석과 문서화</a:t>
            </a:r>
            <a:endParaRPr lang="en-US" sz="1219" dirty="0"/>
          </a:p>
        </p:txBody>
      </p:sp>
      <p:sp>
        <p:nvSpPr>
          <p:cNvPr id="51" name="Text 14"/>
          <p:cNvSpPr/>
          <p:nvPr/>
        </p:nvSpPr>
        <p:spPr>
          <a:xfrm>
            <a:off x="650081" y="4481512"/>
            <a:ext cx="2516889"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모든 함수와 클래스에 docstring 작성</a:t>
            </a:r>
            <a:endParaRPr lang="en-US" sz="975" dirty="0"/>
          </a:p>
        </p:txBody>
      </p:sp>
      <p:sp>
        <p:nvSpPr>
          <p:cNvPr id="52" name="Text 15"/>
          <p:cNvSpPr/>
          <p:nvPr/>
        </p:nvSpPr>
        <p:spPr>
          <a:xfrm>
            <a:off x="650081" y="4729163"/>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Jupyter Notebook이나 README 파일에 프로젝트 목적과 사용 방법 정리</a:t>
            </a:r>
            <a:endParaRPr lang="en-US" sz="975" dirty="0"/>
          </a:p>
        </p:txBody>
      </p:sp>
      <p:sp>
        <p:nvSpPr>
          <p:cNvPr id="53" name="Text 16"/>
          <p:cNvSpPr/>
          <p:nvPr/>
        </p:nvSpPr>
        <p:spPr>
          <a:xfrm>
            <a:off x="650082" y="5162550"/>
            <a:ext cx="24177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코드의 목적과 사용법을 명확히 설명</a:t>
            </a:r>
            <a:endParaRPr lang="en-US" sz="975" dirty="0"/>
          </a:p>
        </p:txBody>
      </p:sp>
      <p:sp>
        <p:nvSpPr>
          <p:cNvPr id="54" name="Text 17"/>
          <p:cNvSpPr/>
          <p:nvPr/>
        </p:nvSpPr>
        <p:spPr>
          <a:xfrm>
            <a:off x="4039791" y="4048125"/>
            <a:ext cx="124386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학습 파일 관리</a:t>
            </a:r>
            <a:endParaRPr lang="en-US" sz="1219" dirty="0"/>
          </a:p>
        </p:txBody>
      </p:sp>
      <p:sp>
        <p:nvSpPr>
          <p:cNvPr id="55" name="Text 18"/>
          <p:cNvSpPr/>
          <p:nvPr/>
        </p:nvSpPr>
        <p:spPr>
          <a:xfrm>
            <a:off x="3807619" y="4481513"/>
            <a:ext cx="26622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 모델 가중치, 로그 등 중간 결과물 체계적인 폴더 구조로 저장</a:t>
            </a:r>
            <a:endParaRPr lang="en-US" sz="975" dirty="0"/>
          </a:p>
        </p:txBody>
      </p:sp>
      <p:sp>
        <p:nvSpPr>
          <p:cNvPr id="56" name="Text 19"/>
          <p:cNvSpPr/>
          <p:nvPr/>
        </p:nvSpPr>
        <p:spPr>
          <a:xfrm>
            <a:off x="3807619" y="4914900"/>
            <a:ext cx="26622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대규모 파일은 Google Drive, Git LFS와 같은 외부 스토리지와 연동</a:t>
            </a:r>
            <a:endParaRPr lang="en-US" sz="975" dirty="0"/>
          </a:p>
        </p:txBody>
      </p:sp>
      <p:sp>
        <p:nvSpPr>
          <p:cNvPr id="57" name="Text 20"/>
          <p:cNvSpPr/>
          <p:nvPr/>
        </p:nvSpPr>
        <p:spPr>
          <a:xfrm>
            <a:off x="6841331" y="4574381"/>
            <a:ext cx="2662238" cy="742950"/>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 깨끗하고 재현 가능한 코드는 팀원들과 협업할 때 큰 이점을 제공합니다. 코드의 가독성과 유지보수성을 높이고, 실험 결과의 재현성을 보장합니다.</a:t>
            </a:r>
            <a:endParaRPr lang="en-US" sz="975"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1470422" y="1540669"/>
            <a:ext cx="6965156" cy="557213"/>
          </a:xfrm>
          <a:prstGeom prst="rect">
            <a:avLst/>
          </a:prstGeom>
        </p:spPr>
      </p:pic>
      <p:pic>
        <p:nvPicPr>
          <p:cNvPr id="7" name="Image 5" descr="preencoded.png"/>
          <p:cNvPicPr>
            <a:picLocks noChangeAspect="1"/>
          </p:cNvPicPr>
          <p:nvPr/>
        </p:nvPicPr>
        <p:blipFill>
          <a:blip r:embed="rId8"/>
          <a:stretch>
            <a:fillRect/>
          </a:stretch>
        </p:blipFill>
        <p:spPr>
          <a:xfrm>
            <a:off x="1597754" y="1656755"/>
            <a:ext cx="154781" cy="123825"/>
          </a:xfrm>
          <a:prstGeom prst="rect">
            <a:avLst/>
          </a:prstGeom>
        </p:spPr>
      </p:pic>
      <p:pic>
        <p:nvPicPr>
          <p:cNvPr id="8" name="Image 6" descr="preencoded.png"/>
          <p:cNvPicPr>
            <a:picLocks noChangeAspect="1"/>
          </p:cNvPicPr>
          <p:nvPr/>
        </p:nvPicPr>
        <p:blipFill>
          <a:blip r:embed="rId9"/>
          <a:stretch>
            <a:fillRect/>
          </a:stretch>
        </p:blipFill>
        <p:spPr>
          <a:xfrm>
            <a:off x="309563" y="2283619"/>
            <a:ext cx="1783008" cy="1950244"/>
          </a:xfrm>
          <a:prstGeom prst="rect">
            <a:avLst/>
          </a:prstGeom>
        </p:spPr>
      </p:pic>
      <p:pic>
        <p:nvPicPr>
          <p:cNvPr id="9" name="Image 7" descr="preencoded.png"/>
          <p:cNvPicPr>
            <a:picLocks noChangeAspect="1"/>
          </p:cNvPicPr>
          <p:nvPr/>
        </p:nvPicPr>
        <p:blipFill>
          <a:blip r:embed="rId10"/>
          <a:stretch>
            <a:fillRect/>
          </a:stretch>
        </p:blipFill>
        <p:spPr>
          <a:xfrm>
            <a:off x="232172" y="2206228"/>
            <a:ext cx="278606" cy="278606"/>
          </a:xfrm>
          <a:prstGeom prst="rect">
            <a:avLst/>
          </a:prstGeom>
        </p:spPr>
      </p:pic>
      <p:pic>
        <p:nvPicPr>
          <p:cNvPr id="10" name="Image 8" descr="preencoded.png"/>
          <p:cNvPicPr>
            <a:picLocks noChangeAspect="1"/>
          </p:cNvPicPr>
          <p:nvPr/>
        </p:nvPicPr>
        <p:blipFill>
          <a:blip r:embed="rId11"/>
          <a:stretch>
            <a:fillRect/>
          </a:stretch>
        </p:blipFill>
        <p:spPr>
          <a:xfrm>
            <a:off x="1015268" y="2407444"/>
            <a:ext cx="371475" cy="433388"/>
          </a:xfrm>
          <a:prstGeom prst="rect">
            <a:avLst/>
          </a:prstGeom>
        </p:spPr>
      </p:pic>
      <p:pic>
        <p:nvPicPr>
          <p:cNvPr id="11" name="Image 9" descr="preencoded.png"/>
          <p:cNvPicPr>
            <a:picLocks noChangeAspect="1"/>
          </p:cNvPicPr>
          <p:nvPr/>
        </p:nvPicPr>
        <p:blipFill>
          <a:blip r:embed="rId12"/>
          <a:stretch>
            <a:fillRect/>
          </a:stretch>
        </p:blipFill>
        <p:spPr>
          <a:xfrm>
            <a:off x="1108137" y="2500313"/>
            <a:ext cx="185738" cy="247650"/>
          </a:xfrm>
          <a:prstGeom prst="rect">
            <a:avLst/>
          </a:prstGeom>
        </p:spPr>
      </p:pic>
      <p:pic>
        <p:nvPicPr>
          <p:cNvPr id="12" name="Image 10" descr="preencoded.png"/>
          <p:cNvPicPr>
            <a:picLocks noChangeAspect="1"/>
          </p:cNvPicPr>
          <p:nvPr/>
        </p:nvPicPr>
        <p:blipFill>
          <a:blip r:embed="rId13"/>
          <a:stretch>
            <a:fillRect/>
          </a:stretch>
        </p:blipFill>
        <p:spPr>
          <a:xfrm>
            <a:off x="433387" y="3243262"/>
            <a:ext cx="108347" cy="108347"/>
          </a:xfrm>
          <a:prstGeom prst="rect">
            <a:avLst/>
          </a:prstGeom>
        </p:spPr>
      </p:pic>
      <p:pic>
        <p:nvPicPr>
          <p:cNvPr id="13" name="Image 11" descr="preencoded.png"/>
          <p:cNvPicPr>
            <a:picLocks noChangeAspect="1"/>
          </p:cNvPicPr>
          <p:nvPr/>
        </p:nvPicPr>
        <p:blipFill>
          <a:blip r:embed="rId13"/>
          <a:stretch>
            <a:fillRect/>
          </a:stretch>
        </p:blipFill>
        <p:spPr>
          <a:xfrm>
            <a:off x="433387" y="3614737"/>
            <a:ext cx="108347" cy="108347"/>
          </a:xfrm>
          <a:prstGeom prst="rect">
            <a:avLst/>
          </a:prstGeom>
        </p:spPr>
      </p:pic>
      <p:pic>
        <p:nvPicPr>
          <p:cNvPr id="14" name="Image 12" descr="preencoded.png"/>
          <p:cNvPicPr>
            <a:picLocks noChangeAspect="1"/>
          </p:cNvPicPr>
          <p:nvPr/>
        </p:nvPicPr>
        <p:blipFill>
          <a:blip r:embed="rId14"/>
          <a:stretch>
            <a:fillRect/>
          </a:stretch>
        </p:blipFill>
        <p:spPr>
          <a:xfrm>
            <a:off x="2185439" y="2283619"/>
            <a:ext cx="1783129" cy="1950244"/>
          </a:xfrm>
          <a:prstGeom prst="rect">
            <a:avLst/>
          </a:prstGeom>
        </p:spPr>
      </p:pic>
      <p:pic>
        <p:nvPicPr>
          <p:cNvPr id="15" name="Image 13" descr="preencoded.png"/>
          <p:cNvPicPr>
            <a:picLocks noChangeAspect="1"/>
          </p:cNvPicPr>
          <p:nvPr/>
        </p:nvPicPr>
        <p:blipFill>
          <a:blip r:embed="rId15"/>
          <a:stretch>
            <a:fillRect/>
          </a:stretch>
        </p:blipFill>
        <p:spPr>
          <a:xfrm>
            <a:off x="2108048" y="2206228"/>
            <a:ext cx="278606" cy="278606"/>
          </a:xfrm>
          <a:prstGeom prst="rect">
            <a:avLst/>
          </a:prstGeom>
        </p:spPr>
      </p:pic>
      <p:pic>
        <p:nvPicPr>
          <p:cNvPr id="16" name="Image 14" descr="preencoded.png"/>
          <p:cNvPicPr>
            <a:picLocks noChangeAspect="1"/>
          </p:cNvPicPr>
          <p:nvPr/>
        </p:nvPicPr>
        <p:blipFill>
          <a:blip r:embed="rId16"/>
          <a:stretch>
            <a:fillRect/>
          </a:stretch>
        </p:blipFill>
        <p:spPr>
          <a:xfrm>
            <a:off x="2891265" y="2407444"/>
            <a:ext cx="371475" cy="433388"/>
          </a:xfrm>
          <a:prstGeom prst="rect">
            <a:avLst/>
          </a:prstGeom>
        </p:spPr>
      </p:pic>
      <p:pic>
        <p:nvPicPr>
          <p:cNvPr id="17" name="Image 15" descr="preencoded.png"/>
          <p:cNvPicPr>
            <a:picLocks noChangeAspect="1"/>
          </p:cNvPicPr>
          <p:nvPr/>
        </p:nvPicPr>
        <p:blipFill>
          <a:blip r:embed="rId17"/>
          <a:stretch>
            <a:fillRect/>
          </a:stretch>
        </p:blipFill>
        <p:spPr>
          <a:xfrm>
            <a:off x="2984134" y="2500313"/>
            <a:ext cx="185738" cy="247650"/>
          </a:xfrm>
          <a:prstGeom prst="rect">
            <a:avLst/>
          </a:prstGeom>
        </p:spPr>
      </p:pic>
      <p:pic>
        <p:nvPicPr>
          <p:cNvPr id="18" name="Image 16" descr="preencoded.png"/>
          <p:cNvPicPr>
            <a:picLocks noChangeAspect="1"/>
          </p:cNvPicPr>
          <p:nvPr/>
        </p:nvPicPr>
        <p:blipFill>
          <a:blip r:embed="rId18"/>
          <a:stretch>
            <a:fillRect/>
          </a:stretch>
        </p:blipFill>
        <p:spPr>
          <a:xfrm>
            <a:off x="2309264" y="3243262"/>
            <a:ext cx="108347" cy="108347"/>
          </a:xfrm>
          <a:prstGeom prst="rect">
            <a:avLst/>
          </a:prstGeom>
        </p:spPr>
      </p:pic>
      <p:pic>
        <p:nvPicPr>
          <p:cNvPr id="19" name="Image 17" descr="preencoded.png"/>
          <p:cNvPicPr>
            <a:picLocks noChangeAspect="1"/>
          </p:cNvPicPr>
          <p:nvPr/>
        </p:nvPicPr>
        <p:blipFill>
          <a:blip r:embed="rId18"/>
          <a:stretch>
            <a:fillRect/>
          </a:stretch>
        </p:blipFill>
        <p:spPr>
          <a:xfrm>
            <a:off x="2309264" y="3614737"/>
            <a:ext cx="108347" cy="108347"/>
          </a:xfrm>
          <a:prstGeom prst="rect">
            <a:avLst/>
          </a:prstGeom>
        </p:spPr>
      </p:pic>
      <p:pic>
        <p:nvPicPr>
          <p:cNvPr id="20" name="Image 18" descr="preencoded.png"/>
          <p:cNvPicPr>
            <a:picLocks noChangeAspect="1"/>
          </p:cNvPicPr>
          <p:nvPr/>
        </p:nvPicPr>
        <p:blipFill>
          <a:blip r:embed="rId18"/>
          <a:stretch>
            <a:fillRect/>
          </a:stretch>
        </p:blipFill>
        <p:spPr>
          <a:xfrm>
            <a:off x="2309264" y="3831431"/>
            <a:ext cx="108347" cy="108347"/>
          </a:xfrm>
          <a:prstGeom prst="rect">
            <a:avLst/>
          </a:prstGeom>
        </p:spPr>
      </p:pic>
      <p:pic>
        <p:nvPicPr>
          <p:cNvPr id="21" name="Image 19" descr="preencoded.png"/>
          <p:cNvPicPr>
            <a:picLocks noChangeAspect="1"/>
          </p:cNvPicPr>
          <p:nvPr/>
        </p:nvPicPr>
        <p:blipFill>
          <a:blip r:embed="rId19"/>
          <a:stretch>
            <a:fillRect/>
          </a:stretch>
        </p:blipFill>
        <p:spPr>
          <a:xfrm>
            <a:off x="4061436" y="2283619"/>
            <a:ext cx="1783008" cy="1950244"/>
          </a:xfrm>
          <a:prstGeom prst="rect">
            <a:avLst/>
          </a:prstGeom>
        </p:spPr>
      </p:pic>
      <p:pic>
        <p:nvPicPr>
          <p:cNvPr id="22" name="Image 20" descr="preencoded.png"/>
          <p:cNvPicPr>
            <a:picLocks noChangeAspect="1"/>
          </p:cNvPicPr>
          <p:nvPr/>
        </p:nvPicPr>
        <p:blipFill>
          <a:blip r:embed="rId20"/>
          <a:stretch>
            <a:fillRect/>
          </a:stretch>
        </p:blipFill>
        <p:spPr>
          <a:xfrm>
            <a:off x="3984045" y="2206228"/>
            <a:ext cx="278606" cy="278606"/>
          </a:xfrm>
          <a:prstGeom prst="rect">
            <a:avLst/>
          </a:prstGeom>
        </p:spPr>
      </p:pic>
      <p:pic>
        <p:nvPicPr>
          <p:cNvPr id="23" name="Image 21" descr="preencoded.png"/>
          <p:cNvPicPr>
            <a:picLocks noChangeAspect="1"/>
          </p:cNvPicPr>
          <p:nvPr/>
        </p:nvPicPr>
        <p:blipFill>
          <a:blip r:embed="rId21"/>
          <a:stretch>
            <a:fillRect/>
          </a:stretch>
        </p:blipFill>
        <p:spPr>
          <a:xfrm>
            <a:off x="4743924" y="2407444"/>
            <a:ext cx="417909" cy="433388"/>
          </a:xfrm>
          <a:prstGeom prst="rect">
            <a:avLst/>
          </a:prstGeom>
        </p:spPr>
      </p:pic>
      <p:pic>
        <p:nvPicPr>
          <p:cNvPr id="24" name="Image 22" descr="preencoded.png"/>
          <p:cNvPicPr>
            <a:picLocks noChangeAspect="1"/>
          </p:cNvPicPr>
          <p:nvPr/>
        </p:nvPicPr>
        <p:blipFill>
          <a:blip r:embed="rId22"/>
          <a:stretch>
            <a:fillRect/>
          </a:stretch>
        </p:blipFill>
        <p:spPr>
          <a:xfrm>
            <a:off x="4836793" y="2500313"/>
            <a:ext cx="232172" cy="247650"/>
          </a:xfrm>
          <a:prstGeom prst="rect">
            <a:avLst/>
          </a:prstGeom>
        </p:spPr>
      </p:pic>
      <p:pic>
        <p:nvPicPr>
          <p:cNvPr id="25" name="Image 23" descr="preencoded.png"/>
          <p:cNvPicPr>
            <a:picLocks noChangeAspect="1"/>
          </p:cNvPicPr>
          <p:nvPr/>
        </p:nvPicPr>
        <p:blipFill>
          <a:blip r:embed="rId13"/>
          <a:stretch>
            <a:fillRect/>
          </a:stretch>
        </p:blipFill>
        <p:spPr>
          <a:xfrm>
            <a:off x="4210776" y="3243262"/>
            <a:ext cx="108347" cy="108347"/>
          </a:xfrm>
          <a:prstGeom prst="rect">
            <a:avLst/>
          </a:prstGeom>
        </p:spPr>
      </p:pic>
      <p:pic>
        <p:nvPicPr>
          <p:cNvPr id="26" name="Image 24" descr="preencoded.png"/>
          <p:cNvPicPr>
            <a:picLocks noChangeAspect="1"/>
          </p:cNvPicPr>
          <p:nvPr/>
        </p:nvPicPr>
        <p:blipFill>
          <a:blip r:embed="rId13"/>
          <a:stretch>
            <a:fillRect/>
          </a:stretch>
        </p:blipFill>
        <p:spPr>
          <a:xfrm>
            <a:off x="4210776" y="3459956"/>
            <a:ext cx="108347" cy="108347"/>
          </a:xfrm>
          <a:prstGeom prst="rect">
            <a:avLst/>
          </a:prstGeom>
        </p:spPr>
      </p:pic>
      <p:pic>
        <p:nvPicPr>
          <p:cNvPr id="27" name="Image 25" descr="preencoded.png"/>
          <p:cNvPicPr>
            <a:picLocks noChangeAspect="1"/>
          </p:cNvPicPr>
          <p:nvPr/>
        </p:nvPicPr>
        <p:blipFill>
          <a:blip r:embed="rId13"/>
          <a:stretch>
            <a:fillRect/>
          </a:stretch>
        </p:blipFill>
        <p:spPr>
          <a:xfrm>
            <a:off x="4210776" y="3676650"/>
            <a:ext cx="108347" cy="108347"/>
          </a:xfrm>
          <a:prstGeom prst="rect">
            <a:avLst/>
          </a:prstGeom>
        </p:spPr>
      </p:pic>
      <p:pic>
        <p:nvPicPr>
          <p:cNvPr id="28" name="Image 26" descr="preencoded.png"/>
          <p:cNvPicPr>
            <a:picLocks noChangeAspect="1"/>
          </p:cNvPicPr>
          <p:nvPr/>
        </p:nvPicPr>
        <p:blipFill>
          <a:blip r:embed="rId23"/>
          <a:stretch>
            <a:fillRect/>
          </a:stretch>
        </p:blipFill>
        <p:spPr>
          <a:xfrm>
            <a:off x="5937312" y="2283619"/>
            <a:ext cx="1783129" cy="1950244"/>
          </a:xfrm>
          <a:prstGeom prst="rect">
            <a:avLst/>
          </a:prstGeom>
        </p:spPr>
      </p:pic>
      <p:pic>
        <p:nvPicPr>
          <p:cNvPr id="29" name="Image 27" descr="preencoded.png"/>
          <p:cNvPicPr>
            <a:picLocks noChangeAspect="1"/>
          </p:cNvPicPr>
          <p:nvPr/>
        </p:nvPicPr>
        <p:blipFill>
          <a:blip r:embed="rId24"/>
          <a:stretch>
            <a:fillRect/>
          </a:stretch>
        </p:blipFill>
        <p:spPr>
          <a:xfrm>
            <a:off x="5859922" y="2206228"/>
            <a:ext cx="278606" cy="278606"/>
          </a:xfrm>
          <a:prstGeom prst="rect">
            <a:avLst/>
          </a:prstGeom>
        </p:spPr>
      </p:pic>
      <p:pic>
        <p:nvPicPr>
          <p:cNvPr id="30" name="Image 28" descr="preencoded.png"/>
          <p:cNvPicPr>
            <a:picLocks noChangeAspect="1"/>
          </p:cNvPicPr>
          <p:nvPr/>
        </p:nvPicPr>
        <p:blipFill>
          <a:blip r:embed="rId25"/>
          <a:stretch>
            <a:fillRect/>
          </a:stretch>
        </p:blipFill>
        <p:spPr>
          <a:xfrm>
            <a:off x="6643139" y="2407444"/>
            <a:ext cx="371475" cy="433388"/>
          </a:xfrm>
          <a:prstGeom prst="rect">
            <a:avLst/>
          </a:prstGeom>
        </p:spPr>
      </p:pic>
      <p:pic>
        <p:nvPicPr>
          <p:cNvPr id="31" name="Image 29" descr="preencoded.png"/>
          <p:cNvPicPr>
            <a:picLocks noChangeAspect="1"/>
          </p:cNvPicPr>
          <p:nvPr/>
        </p:nvPicPr>
        <p:blipFill>
          <a:blip r:embed="rId26"/>
          <a:stretch>
            <a:fillRect/>
          </a:stretch>
        </p:blipFill>
        <p:spPr>
          <a:xfrm>
            <a:off x="6736007" y="2500313"/>
            <a:ext cx="185738" cy="247650"/>
          </a:xfrm>
          <a:prstGeom prst="rect">
            <a:avLst/>
          </a:prstGeom>
        </p:spPr>
      </p:pic>
      <p:pic>
        <p:nvPicPr>
          <p:cNvPr id="32" name="Image 30" descr="preencoded.png"/>
          <p:cNvPicPr>
            <a:picLocks noChangeAspect="1"/>
          </p:cNvPicPr>
          <p:nvPr/>
        </p:nvPicPr>
        <p:blipFill>
          <a:blip r:embed="rId18"/>
          <a:stretch>
            <a:fillRect/>
          </a:stretch>
        </p:blipFill>
        <p:spPr>
          <a:xfrm>
            <a:off x="6106362" y="3243262"/>
            <a:ext cx="108347" cy="108347"/>
          </a:xfrm>
          <a:prstGeom prst="rect">
            <a:avLst/>
          </a:prstGeom>
        </p:spPr>
      </p:pic>
      <p:pic>
        <p:nvPicPr>
          <p:cNvPr id="33" name="Image 31" descr="preencoded.png"/>
          <p:cNvPicPr>
            <a:picLocks noChangeAspect="1"/>
          </p:cNvPicPr>
          <p:nvPr/>
        </p:nvPicPr>
        <p:blipFill>
          <a:blip r:embed="rId18"/>
          <a:stretch>
            <a:fillRect/>
          </a:stretch>
        </p:blipFill>
        <p:spPr>
          <a:xfrm>
            <a:off x="6106362" y="3459956"/>
            <a:ext cx="108347" cy="108347"/>
          </a:xfrm>
          <a:prstGeom prst="rect">
            <a:avLst/>
          </a:prstGeom>
        </p:spPr>
      </p:pic>
      <p:pic>
        <p:nvPicPr>
          <p:cNvPr id="34" name="Image 32" descr="preencoded.png"/>
          <p:cNvPicPr>
            <a:picLocks noChangeAspect="1"/>
          </p:cNvPicPr>
          <p:nvPr/>
        </p:nvPicPr>
        <p:blipFill>
          <a:blip r:embed="rId18"/>
          <a:stretch>
            <a:fillRect/>
          </a:stretch>
        </p:blipFill>
        <p:spPr>
          <a:xfrm>
            <a:off x="6106362" y="3676650"/>
            <a:ext cx="108347" cy="108347"/>
          </a:xfrm>
          <a:prstGeom prst="rect">
            <a:avLst/>
          </a:prstGeom>
        </p:spPr>
      </p:pic>
      <p:pic>
        <p:nvPicPr>
          <p:cNvPr id="35" name="Image 33" descr="preencoded.png"/>
          <p:cNvPicPr>
            <a:picLocks noChangeAspect="1"/>
          </p:cNvPicPr>
          <p:nvPr/>
        </p:nvPicPr>
        <p:blipFill>
          <a:blip r:embed="rId27"/>
          <a:stretch>
            <a:fillRect/>
          </a:stretch>
        </p:blipFill>
        <p:spPr>
          <a:xfrm>
            <a:off x="7813309" y="2283619"/>
            <a:ext cx="1783008" cy="1950244"/>
          </a:xfrm>
          <a:prstGeom prst="rect">
            <a:avLst/>
          </a:prstGeom>
        </p:spPr>
      </p:pic>
      <p:pic>
        <p:nvPicPr>
          <p:cNvPr id="36" name="Image 34" descr="preencoded.png"/>
          <p:cNvPicPr>
            <a:picLocks noChangeAspect="1"/>
          </p:cNvPicPr>
          <p:nvPr/>
        </p:nvPicPr>
        <p:blipFill>
          <a:blip r:embed="rId28"/>
          <a:stretch>
            <a:fillRect/>
          </a:stretch>
        </p:blipFill>
        <p:spPr>
          <a:xfrm>
            <a:off x="7735918" y="2206228"/>
            <a:ext cx="278606" cy="278606"/>
          </a:xfrm>
          <a:prstGeom prst="rect">
            <a:avLst/>
          </a:prstGeom>
        </p:spPr>
      </p:pic>
      <p:pic>
        <p:nvPicPr>
          <p:cNvPr id="37" name="Image 35" descr="preencoded.png"/>
          <p:cNvPicPr>
            <a:picLocks noChangeAspect="1"/>
          </p:cNvPicPr>
          <p:nvPr/>
        </p:nvPicPr>
        <p:blipFill>
          <a:blip r:embed="rId29"/>
          <a:stretch>
            <a:fillRect/>
          </a:stretch>
        </p:blipFill>
        <p:spPr>
          <a:xfrm>
            <a:off x="8530624" y="2407444"/>
            <a:ext cx="348258" cy="433388"/>
          </a:xfrm>
          <a:prstGeom prst="rect">
            <a:avLst/>
          </a:prstGeom>
        </p:spPr>
      </p:pic>
      <p:pic>
        <p:nvPicPr>
          <p:cNvPr id="38" name="Image 36" descr="preencoded.png"/>
          <p:cNvPicPr>
            <a:picLocks noChangeAspect="1"/>
          </p:cNvPicPr>
          <p:nvPr/>
        </p:nvPicPr>
        <p:blipFill>
          <a:blip r:embed="rId30"/>
          <a:stretch>
            <a:fillRect/>
          </a:stretch>
        </p:blipFill>
        <p:spPr>
          <a:xfrm>
            <a:off x="8623493" y="2500313"/>
            <a:ext cx="162520" cy="247650"/>
          </a:xfrm>
          <a:prstGeom prst="rect">
            <a:avLst/>
          </a:prstGeom>
        </p:spPr>
      </p:pic>
      <p:pic>
        <p:nvPicPr>
          <p:cNvPr id="39" name="Image 37" descr="preencoded.png"/>
          <p:cNvPicPr>
            <a:picLocks noChangeAspect="1"/>
          </p:cNvPicPr>
          <p:nvPr/>
        </p:nvPicPr>
        <p:blipFill>
          <a:blip r:embed="rId13"/>
          <a:stretch>
            <a:fillRect/>
          </a:stretch>
        </p:blipFill>
        <p:spPr>
          <a:xfrm>
            <a:off x="7954789" y="3243262"/>
            <a:ext cx="108347" cy="108347"/>
          </a:xfrm>
          <a:prstGeom prst="rect">
            <a:avLst/>
          </a:prstGeom>
        </p:spPr>
      </p:pic>
      <p:pic>
        <p:nvPicPr>
          <p:cNvPr id="40" name="Image 38" descr="preencoded.png"/>
          <p:cNvPicPr>
            <a:picLocks noChangeAspect="1"/>
          </p:cNvPicPr>
          <p:nvPr/>
        </p:nvPicPr>
        <p:blipFill>
          <a:blip r:embed="rId13"/>
          <a:stretch>
            <a:fillRect/>
          </a:stretch>
        </p:blipFill>
        <p:spPr>
          <a:xfrm>
            <a:off x="7954789" y="3459956"/>
            <a:ext cx="108347" cy="108347"/>
          </a:xfrm>
          <a:prstGeom prst="rect">
            <a:avLst/>
          </a:prstGeom>
        </p:spPr>
      </p:pic>
      <p:pic>
        <p:nvPicPr>
          <p:cNvPr id="41" name="Image 39" descr="preencoded.png"/>
          <p:cNvPicPr>
            <a:picLocks noChangeAspect="1"/>
          </p:cNvPicPr>
          <p:nvPr/>
        </p:nvPicPr>
        <p:blipFill>
          <a:blip r:embed="rId13"/>
          <a:stretch>
            <a:fillRect/>
          </a:stretch>
        </p:blipFill>
        <p:spPr>
          <a:xfrm>
            <a:off x="7954789" y="3676650"/>
            <a:ext cx="108347" cy="108347"/>
          </a:xfrm>
          <a:prstGeom prst="rect">
            <a:avLst/>
          </a:prstGeom>
        </p:spPr>
      </p:pic>
      <p:pic>
        <p:nvPicPr>
          <p:cNvPr id="42" name="Image 40" descr="preencoded.png"/>
          <p:cNvPicPr>
            <a:picLocks noChangeAspect="1"/>
          </p:cNvPicPr>
          <p:nvPr/>
        </p:nvPicPr>
        <p:blipFill>
          <a:blip r:embed="rId31"/>
          <a:stretch>
            <a:fillRect/>
          </a:stretch>
        </p:blipFill>
        <p:spPr>
          <a:xfrm>
            <a:off x="309563" y="4357687"/>
            <a:ext cx="9286875" cy="804863"/>
          </a:xfrm>
          <a:prstGeom prst="rect">
            <a:avLst/>
          </a:prstGeom>
        </p:spPr>
      </p:pic>
      <p:pic>
        <p:nvPicPr>
          <p:cNvPr id="43" name="Image 41" descr="preencoded.png"/>
          <p:cNvPicPr>
            <a:picLocks noChangeAspect="1"/>
          </p:cNvPicPr>
          <p:nvPr/>
        </p:nvPicPr>
        <p:blipFill>
          <a:blip r:embed="rId32"/>
          <a:stretch>
            <a:fillRect/>
          </a:stretch>
        </p:blipFill>
        <p:spPr>
          <a:xfrm>
            <a:off x="433387" y="4512469"/>
            <a:ext cx="216694" cy="309563"/>
          </a:xfrm>
          <a:prstGeom prst="rect">
            <a:avLst/>
          </a:prstGeom>
        </p:spPr>
      </p:pic>
      <p:pic>
        <p:nvPicPr>
          <p:cNvPr id="44" name="Image 42" descr="preencoded.png"/>
          <p:cNvPicPr>
            <a:picLocks noChangeAspect="1"/>
          </p:cNvPicPr>
          <p:nvPr/>
        </p:nvPicPr>
        <p:blipFill>
          <a:blip r:embed="rId33"/>
          <a:stretch>
            <a:fillRect/>
          </a:stretch>
        </p:blipFill>
        <p:spPr>
          <a:xfrm>
            <a:off x="495300" y="4597598"/>
            <a:ext cx="92869" cy="123825"/>
          </a:xfrm>
          <a:prstGeom prst="rect">
            <a:avLst/>
          </a:prstGeom>
        </p:spPr>
      </p:pic>
      <p:sp>
        <p:nvSpPr>
          <p:cNvPr id="45"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Jupyter Notebook을 활용한 코딩 실습</a:t>
            </a:r>
            <a:endParaRPr lang="en-US" sz="2194" dirty="0"/>
          </a:p>
        </p:txBody>
      </p:sp>
      <p:sp>
        <p:nvSpPr>
          <p:cNvPr id="46" name="Text 1"/>
          <p:cNvSpPr/>
          <p:nvPr/>
        </p:nvSpPr>
        <p:spPr>
          <a:xfrm>
            <a:off x="1752535" y="1618059"/>
            <a:ext cx="6779419" cy="371475"/>
          </a:xfrm>
          <a:prstGeom prst="rect">
            <a:avLst/>
          </a:prstGeom>
          <a:noFill/>
          <a:ln/>
        </p:spPr>
        <p:txBody>
          <a:bodyPr wrap="square" lIns="0" tIns="0" rIns="0" bIns="0" rtlCol="0" anchor="t"/>
          <a:lstStyle/>
          <a:p>
            <a:pPr algn="ctr">
              <a:lnSpc>
                <a:spcPts val="1463"/>
              </a:lnSpc>
            </a:pPr>
            <a:r>
              <a:rPr lang="en-US" sz="975" dirty="0">
                <a:solidFill>
                  <a:srgbClr val="374151"/>
                </a:solidFill>
                <a:latin typeface="ui-sans-serif" pitchFamily="34" charset="0"/>
                <a:ea typeface="ui-sans-serif" pitchFamily="34" charset="-122"/>
                <a:cs typeface="ui-sans-serif" pitchFamily="34" charset="-120"/>
              </a:rPr>
              <a:t> Jupyter Notebook은 인터랙티브한 코딩 환경으로 AI 코딩 실습에 이상적인 도구입니다</a:t>
            </a:r>
            <a:r>
              <a:rPr lang="en-US" sz="975">
                <a:solidFill>
                  <a:srgbClr val="374151"/>
                </a:solidFill>
                <a:latin typeface="ui-sans-serif" pitchFamily="34" charset="0"/>
                <a:ea typeface="ui-sans-serif" pitchFamily="34" charset="-122"/>
                <a:cs typeface="ui-sans-serif" pitchFamily="34" charset="-120"/>
              </a:rPr>
              <a:t>. </a:t>
            </a:r>
          </a:p>
          <a:p>
            <a:pPr algn="ctr">
              <a:lnSpc>
                <a:spcPts val="1463"/>
              </a:lnSpc>
            </a:pPr>
            <a:r>
              <a:rPr lang="en-US" sz="975">
                <a:solidFill>
                  <a:srgbClr val="374151"/>
                </a:solidFill>
                <a:latin typeface="ui-sans-serif" pitchFamily="34" charset="0"/>
                <a:ea typeface="ui-sans-serif" pitchFamily="34" charset="-122"/>
                <a:cs typeface="ui-sans-serif" pitchFamily="34" charset="-120"/>
              </a:rPr>
              <a:t>아래는 </a:t>
            </a:r>
            <a:r>
              <a:rPr lang="en-US" sz="975" dirty="0">
                <a:solidFill>
                  <a:srgbClr val="374151"/>
                </a:solidFill>
                <a:latin typeface="ui-sans-serif" pitchFamily="34" charset="0"/>
                <a:ea typeface="ui-sans-serif" pitchFamily="34" charset="-122"/>
                <a:cs typeface="ui-sans-serif" pitchFamily="34" charset="-120"/>
              </a:rPr>
              <a:t>단계별 코딩 실습 과정입니다.</a:t>
            </a:r>
            <a:endParaRPr lang="en-US" sz="975" dirty="0"/>
          </a:p>
        </p:txBody>
      </p:sp>
      <p:sp>
        <p:nvSpPr>
          <p:cNvPr id="47" name="Text 2"/>
          <p:cNvSpPr/>
          <p:nvPr/>
        </p:nvSpPr>
        <p:spPr>
          <a:xfrm>
            <a:off x="328305"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48" name="Text 3"/>
          <p:cNvSpPr/>
          <p:nvPr/>
        </p:nvSpPr>
        <p:spPr>
          <a:xfrm>
            <a:off x="734607" y="2933700"/>
            <a:ext cx="1119504"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새 노트북 생성</a:t>
            </a:r>
            <a:endParaRPr lang="en-US" sz="1097" dirty="0"/>
          </a:p>
        </p:txBody>
      </p:sp>
      <p:sp>
        <p:nvSpPr>
          <p:cNvPr id="49" name="Text 4"/>
          <p:cNvSpPr/>
          <p:nvPr/>
        </p:nvSpPr>
        <p:spPr>
          <a:xfrm>
            <a:off x="603647" y="3212306"/>
            <a:ext cx="136509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Google Colab 또는 로컬 Jupyter Notebook 생성</a:t>
            </a:r>
            <a:endParaRPr lang="en-US" sz="853" dirty="0"/>
          </a:p>
        </p:txBody>
      </p:sp>
      <p:sp>
        <p:nvSpPr>
          <p:cNvPr id="50" name="Text 5"/>
          <p:cNvSpPr/>
          <p:nvPr/>
        </p:nvSpPr>
        <p:spPr>
          <a:xfrm>
            <a:off x="603647" y="3583781"/>
            <a:ext cx="992825"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가상 환경 활성화</a:t>
            </a:r>
            <a:endParaRPr lang="en-US" sz="853" dirty="0"/>
          </a:p>
        </p:txBody>
      </p:sp>
      <p:sp>
        <p:nvSpPr>
          <p:cNvPr id="51" name="Text 6"/>
          <p:cNvSpPr/>
          <p:nvPr/>
        </p:nvSpPr>
        <p:spPr>
          <a:xfrm>
            <a:off x="2204182"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52" name="Text 7"/>
          <p:cNvSpPr/>
          <p:nvPr/>
        </p:nvSpPr>
        <p:spPr>
          <a:xfrm>
            <a:off x="2704440" y="2933700"/>
            <a:ext cx="894152"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데이터 로딩</a:t>
            </a:r>
            <a:endParaRPr lang="en-US" sz="1097" dirty="0"/>
          </a:p>
        </p:txBody>
      </p:sp>
      <p:sp>
        <p:nvSpPr>
          <p:cNvPr id="53" name="Text 8"/>
          <p:cNvSpPr/>
          <p:nvPr/>
        </p:nvSpPr>
        <p:spPr>
          <a:xfrm>
            <a:off x="2479524" y="3212306"/>
            <a:ext cx="13652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Kaggle에서 CSV 파일 다운로드</a:t>
            </a:r>
            <a:endParaRPr lang="en-US" sz="853" dirty="0"/>
          </a:p>
        </p:txBody>
      </p:sp>
      <p:sp>
        <p:nvSpPr>
          <p:cNvPr id="54" name="Text 9"/>
          <p:cNvSpPr/>
          <p:nvPr/>
        </p:nvSpPr>
        <p:spPr>
          <a:xfrm>
            <a:off x="2479523" y="3583781"/>
            <a:ext cx="159734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pandas로 데이터 불러오기</a:t>
            </a:r>
            <a:endParaRPr lang="en-US" sz="853" dirty="0"/>
          </a:p>
        </p:txBody>
      </p:sp>
      <p:sp>
        <p:nvSpPr>
          <p:cNvPr id="55" name="Text 10"/>
          <p:cNvSpPr/>
          <p:nvPr/>
        </p:nvSpPr>
        <p:spPr>
          <a:xfrm>
            <a:off x="2479524" y="3800475"/>
            <a:ext cx="13652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head(), describe()로 데이터 확인</a:t>
            </a:r>
            <a:endParaRPr lang="en-US" sz="853" dirty="0"/>
          </a:p>
        </p:txBody>
      </p:sp>
      <p:sp>
        <p:nvSpPr>
          <p:cNvPr id="56" name="Text 11"/>
          <p:cNvSpPr/>
          <p:nvPr/>
        </p:nvSpPr>
        <p:spPr>
          <a:xfrm>
            <a:off x="4080179"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57" name="Text 12"/>
          <p:cNvSpPr/>
          <p:nvPr/>
        </p:nvSpPr>
        <p:spPr>
          <a:xfrm>
            <a:off x="4649968" y="2933700"/>
            <a:ext cx="72698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모델 구현</a:t>
            </a:r>
            <a:endParaRPr lang="en-US" sz="1097" dirty="0"/>
          </a:p>
        </p:txBody>
      </p:sp>
      <p:sp>
        <p:nvSpPr>
          <p:cNvPr id="58" name="Text 13"/>
          <p:cNvSpPr/>
          <p:nvPr/>
        </p:nvSpPr>
        <p:spPr>
          <a:xfrm>
            <a:off x="4381035" y="3212306"/>
            <a:ext cx="157688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scikit-learn에서 모델 선택</a:t>
            </a:r>
            <a:endParaRPr lang="en-US" sz="853" dirty="0"/>
          </a:p>
        </p:txBody>
      </p:sp>
      <p:sp>
        <p:nvSpPr>
          <p:cNvPr id="59" name="Text 14"/>
          <p:cNvSpPr/>
          <p:nvPr/>
        </p:nvSpPr>
        <p:spPr>
          <a:xfrm>
            <a:off x="4381035" y="3429000"/>
            <a:ext cx="146805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단순 회귀/분류 모델 학습</a:t>
            </a:r>
            <a:endParaRPr lang="en-US" sz="853" dirty="0"/>
          </a:p>
        </p:txBody>
      </p:sp>
      <p:sp>
        <p:nvSpPr>
          <p:cNvPr id="60" name="Text 15"/>
          <p:cNvSpPr/>
          <p:nvPr/>
        </p:nvSpPr>
        <p:spPr>
          <a:xfrm>
            <a:off x="4381035" y="3645694"/>
            <a:ext cx="155424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코드 함수화로 반복성 높임</a:t>
            </a:r>
            <a:endParaRPr lang="en-US" sz="853" dirty="0"/>
          </a:p>
        </p:txBody>
      </p:sp>
      <p:sp>
        <p:nvSpPr>
          <p:cNvPr id="61" name="Text 16"/>
          <p:cNvSpPr/>
          <p:nvPr/>
        </p:nvSpPr>
        <p:spPr>
          <a:xfrm>
            <a:off x="5956055"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4</a:t>
            </a:r>
            <a:endParaRPr lang="en-US" sz="975" dirty="0"/>
          </a:p>
        </p:txBody>
      </p:sp>
      <p:sp>
        <p:nvSpPr>
          <p:cNvPr id="62" name="Text 17"/>
          <p:cNvSpPr/>
          <p:nvPr/>
        </p:nvSpPr>
        <p:spPr>
          <a:xfrm>
            <a:off x="6456313" y="2933700"/>
            <a:ext cx="894152"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결과 시각화</a:t>
            </a:r>
            <a:endParaRPr lang="en-US" sz="1097" dirty="0"/>
          </a:p>
        </p:txBody>
      </p:sp>
      <p:sp>
        <p:nvSpPr>
          <p:cNvPr id="63" name="Text 18"/>
          <p:cNvSpPr/>
          <p:nvPr/>
        </p:nvSpPr>
        <p:spPr>
          <a:xfrm>
            <a:off x="6276622" y="3212306"/>
            <a:ext cx="152957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matplotlib/seaborn 사용</a:t>
            </a:r>
            <a:endParaRPr lang="en-US" sz="853" dirty="0"/>
          </a:p>
        </p:txBody>
      </p:sp>
      <p:sp>
        <p:nvSpPr>
          <p:cNvPr id="64" name="Text 19"/>
          <p:cNvSpPr/>
          <p:nvPr/>
        </p:nvSpPr>
        <p:spPr>
          <a:xfrm>
            <a:off x="6276622" y="3429000"/>
            <a:ext cx="12942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학습 곡선 그래프 표시</a:t>
            </a:r>
            <a:endParaRPr lang="en-US" sz="853" dirty="0"/>
          </a:p>
        </p:txBody>
      </p:sp>
      <p:sp>
        <p:nvSpPr>
          <p:cNvPr id="65" name="Text 20"/>
          <p:cNvSpPr/>
          <p:nvPr/>
        </p:nvSpPr>
        <p:spPr>
          <a:xfrm>
            <a:off x="6276622" y="3645694"/>
            <a:ext cx="12942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예측 결과 시각적 표현</a:t>
            </a:r>
            <a:endParaRPr lang="en-US" sz="853" dirty="0"/>
          </a:p>
        </p:txBody>
      </p:sp>
      <p:sp>
        <p:nvSpPr>
          <p:cNvPr id="66" name="Text 21"/>
          <p:cNvSpPr/>
          <p:nvPr/>
        </p:nvSpPr>
        <p:spPr>
          <a:xfrm>
            <a:off x="7832052"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5</a:t>
            </a:r>
            <a:endParaRPr lang="en-US" sz="975" dirty="0"/>
          </a:p>
        </p:txBody>
      </p:sp>
      <p:sp>
        <p:nvSpPr>
          <p:cNvPr id="67" name="Text 22"/>
          <p:cNvSpPr/>
          <p:nvPr/>
        </p:nvSpPr>
        <p:spPr>
          <a:xfrm>
            <a:off x="8237144" y="2933700"/>
            <a:ext cx="1122261"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모델 저장/로드</a:t>
            </a:r>
            <a:endParaRPr lang="en-US" sz="1097" dirty="0"/>
          </a:p>
        </p:txBody>
      </p:sp>
      <p:sp>
        <p:nvSpPr>
          <p:cNvPr id="68" name="Text 23"/>
          <p:cNvSpPr/>
          <p:nvPr/>
        </p:nvSpPr>
        <p:spPr>
          <a:xfrm>
            <a:off x="8125049" y="3212306"/>
            <a:ext cx="150128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joblib.dump로 모델 저장</a:t>
            </a:r>
            <a:endParaRPr lang="en-US" sz="853" dirty="0"/>
          </a:p>
        </p:txBody>
      </p:sp>
      <p:sp>
        <p:nvSpPr>
          <p:cNvPr id="69" name="Text 24"/>
          <p:cNvSpPr/>
          <p:nvPr/>
        </p:nvSpPr>
        <p:spPr>
          <a:xfrm>
            <a:off x="8125049" y="3429000"/>
            <a:ext cx="140493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joblib.load로 모델 로드</a:t>
            </a:r>
            <a:endParaRPr lang="en-US" sz="853" dirty="0"/>
          </a:p>
        </p:txBody>
      </p:sp>
      <p:sp>
        <p:nvSpPr>
          <p:cNvPr id="70" name="Text 25"/>
          <p:cNvSpPr/>
          <p:nvPr/>
        </p:nvSpPr>
        <p:spPr>
          <a:xfrm>
            <a:off x="8125049" y="3645694"/>
            <a:ext cx="159560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학습 파일 관리 방법 익히기</a:t>
            </a:r>
            <a:endParaRPr lang="en-US" sz="853" dirty="0"/>
          </a:p>
        </p:txBody>
      </p:sp>
      <p:sp>
        <p:nvSpPr>
          <p:cNvPr id="71" name="Text 26"/>
          <p:cNvSpPr/>
          <p:nvPr/>
        </p:nvSpPr>
        <p:spPr>
          <a:xfrm>
            <a:off x="742950" y="4481512"/>
            <a:ext cx="8729663"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실습 팁</a:t>
            </a:r>
            <a:endParaRPr lang="en-US" sz="1097" dirty="0"/>
          </a:p>
        </p:txBody>
      </p:sp>
      <p:sp>
        <p:nvSpPr>
          <p:cNvPr id="72" name="Text 27"/>
          <p:cNvSpPr/>
          <p:nvPr/>
        </p:nvSpPr>
        <p:spPr>
          <a:xfrm>
            <a:off x="742950" y="4729162"/>
            <a:ext cx="8729663"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Jupyter Notebook에서 코딩 실습을 진행할 때는 셀 단위로 코드를 구조화하고, 각 단계별로 주석을 추가하는 것이 좋습니다. 오류가 발생하면 셀을 순차적으로 실행하며 문제점을 찾아내세요. 또한, 외부 라이브러리를 사용할 때는 필요한 경우에만 import하고, 가상환경에서 필요한 패키지만 설치하도록 합니다.</a:t>
            </a:r>
            <a:endParaRPr lang="en-US" sz="853"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757863"/>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06553"/>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819275"/>
            <a:ext cx="2971800" cy="3064669"/>
          </a:xfrm>
          <a:prstGeom prst="rect">
            <a:avLst/>
          </a:prstGeom>
        </p:spPr>
      </p:pic>
      <p:pic>
        <p:nvPicPr>
          <p:cNvPr id="7" name="Image 5" descr="preencoded.png"/>
          <p:cNvPicPr>
            <a:picLocks noChangeAspect="1"/>
          </p:cNvPicPr>
          <p:nvPr/>
        </p:nvPicPr>
        <p:blipFill>
          <a:blip r:embed="rId8"/>
          <a:stretch>
            <a:fillRect/>
          </a:stretch>
        </p:blipFill>
        <p:spPr>
          <a:xfrm>
            <a:off x="309563" y="1819275"/>
            <a:ext cx="2971800" cy="588169"/>
          </a:xfrm>
          <a:prstGeom prst="rect">
            <a:avLst/>
          </a:prstGeom>
        </p:spPr>
      </p:pic>
      <p:pic>
        <p:nvPicPr>
          <p:cNvPr id="8" name="Image 6" descr="preencoded.png"/>
          <p:cNvPicPr>
            <a:picLocks noChangeAspect="1"/>
          </p:cNvPicPr>
          <p:nvPr/>
        </p:nvPicPr>
        <p:blipFill>
          <a:blip r:embed="rId9"/>
          <a:stretch>
            <a:fillRect/>
          </a:stretch>
        </p:blipFill>
        <p:spPr>
          <a:xfrm>
            <a:off x="433388" y="1943100"/>
            <a:ext cx="317302" cy="340519"/>
          </a:xfrm>
          <a:prstGeom prst="rect">
            <a:avLst/>
          </a:prstGeom>
        </p:spPr>
      </p:pic>
      <p:pic>
        <p:nvPicPr>
          <p:cNvPr id="9" name="Image 7" descr="preencoded.png"/>
          <p:cNvPicPr>
            <a:picLocks noChangeAspect="1"/>
          </p:cNvPicPr>
          <p:nvPr/>
        </p:nvPicPr>
        <p:blipFill>
          <a:blip r:embed="rId10"/>
          <a:stretch>
            <a:fillRect/>
          </a:stretch>
        </p:blipFill>
        <p:spPr>
          <a:xfrm>
            <a:off x="495300" y="2005012"/>
            <a:ext cx="193477" cy="216694"/>
          </a:xfrm>
          <a:prstGeom prst="rect">
            <a:avLst/>
          </a:prstGeom>
        </p:spPr>
      </p:pic>
      <p:pic>
        <p:nvPicPr>
          <p:cNvPr id="10" name="Image 8" descr="preencoded.png"/>
          <p:cNvPicPr>
            <a:picLocks noChangeAspect="1"/>
          </p:cNvPicPr>
          <p:nvPr/>
        </p:nvPicPr>
        <p:blipFill>
          <a:blip r:embed="rId11"/>
          <a:stretch>
            <a:fillRect/>
          </a:stretch>
        </p:blipFill>
        <p:spPr>
          <a:xfrm>
            <a:off x="526256" y="2655094"/>
            <a:ext cx="92869" cy="123825"/>
          </a:xfrm>
          <a:prstGeom prst="rect">
            <a:avLst/>
          </a:prstGeom>
        </p:spPr>
      </p:pic>
      <p:pic>
        <p:nvPicPr>
          <p:cNvPr id="11" name="Image 9" descr="preencoded.png"/>
          <p:cNvPicPr>
            <a:picLocks noChangeAspect="1"/>
          </p:cNvPicPr>
          <p:nvPr/>
        </p:nvPicPr>
        <p:blipFill>
          <a:blip r:embed="rId12"/>
          <a:stretch>
            <a:fillRect/>
          </a:stretch>
        </p:blipFill>
        <p:spPr>
          <a:xfrm>
            <a:off x="526256" y="3026569"/>
            <a:ext cx="108347" cy="123825"/>
          </a:xfrm>
          <a:prstGeom prst="rect">
            <a:avLst/>
          </a:prstGeom>
        </p:spPr>
      </p:pic>
      <p:pic>
        <p:nvPicPr>
          <p:cNvPr id="12" name="Image 10" descr="preencoded.png"/>
          <p:cNvPicPr>
            <a:picLocks noChangeAspect="1"/>
          </p:cNvPicPr>
          <p:nvPr/>
        </p:nvPicPr>
        <p:blipFill>
          <a:blip r:embed="rId13"/>
          <a:stretch>
            <a:fillRect/>
          </a:stretch>
        </p:blipFill>
        <p:spPr>
          <a:xfrm>
            <a:off x="526256" y="3583781"/>
            <a:ext cx="92869" cy="123825"/>
          </a:xfrm>
          <a:prstGeom prst="rect">
            <a:avLst/>
          </a:prstGeom>
        </p:spPr>
      </p:pic>
      <p:pic>
        <p:nvPicPr>
          <p:cNvPr id="13" name="Image 11" descr="preencoded.png"/>
          <p:cNvPicPr>
            <a:picLocks noChangeAspect="1"/>
          </p:cNvPicPr>
          <p:nvPr/>
        </p:nvPicPr>
        <p:blipFill>
          <a:blip r:embed="rId14"/>
          <a:stretch>
            <a:fillRect/>
          </a:stretch>
        </p:blipFill>
        <p:spPr>
          <a:xfrm>
            <a:off x="526256" y="4140994"/>
            <a:ext cx="123825" cy="123825"/>
          </a:xfrm>
          <a:prstGeom prst="rect">
            <a:avLst/>
          </a:prstGeom>
        </p:spPr>
      </p:pic>
      <p:pic>
        <p:nvPicPr>
          <p:cNvPr id="14" name="Image 12" descr="preencoded.png"/>
          <p:cNvPicPr>
            <a:picLocks noChangeAspect="1"/>
          </p:cNvPicPr>
          <p:nvPr/>
        </p:nvPicPr>
        <p:blipFill>
          <a:blip r:embed="rId7"/>
          <a:stretch>
            <a:fillRect/>
          </a:stretch>
        </p:blipFill>
        <p:spPr>
          <a:xfrm>
            <a:off x="3467100" y="1819275"/>
            <a:ext cx="2971800" cy="3064669"/>
          </a:xfrm>
          <a:prstGeom prst="rect">
            <a:avLst/>
          </a:prstGeom>
        </p:spPr>
      </p:pic>
      <p:pic>
        <p:nvPicPr>
          <p:cNvPr id="15" name="Image 13" descr="preencoded.png"/>
          <p:cNvPicPr>
            <a:picLocks noChangeAspect="1"/>
          </p:cNvPicPr>
          <p:nvPr/>
        </p:nvPicPr>
        <p:blipFill>
          <a:blip r:embed="rId15"/>
          <a:stretch>
            <a:fillRect/>
          </a:stretch>
        </p:blipFill>
        <p:spPr>
          <a:xfrm>
            <a:off x="3467100" y="1819275"/>
            <a:ext cx="2971800" cy="588169"/>
          </a:xfrm>
          <a:prstGeom prst="rect">
            <a:avLst/>
          </a:prstGeom>
        </p:spPr>
      </p:pic>
      <p:pic>
        <p:nvPicPr>
          <p:cNvPr id="16" name="Image 14" descr="preencoded.png"/>
          <p:cNvPicPr>
            <a:picLocks noChangeAspect="1"/>
          </p:cNvPicPr>
          <p:nvPr/>
        </p:nvPicPr>
        <p:blipFill>
          <a:blip r:embed="rId16"/>
          <a:stretch>
            <a:fillRect/>
          </a:stretch>
        </p:blipFill>
        <p:spPr>
          <a:xfrm>
            <a:off x="3590925" y="1943100"/>
            <a:ext cx="278606" cy="340519"/>
          </a:xfrm>
          <a:prstGeom prst="rect">
            <a:avLst/>
          </a:prstGeom>
        </p:spPr>
      </p:pic>
      <p:pic>
        <p:nvPicPr>
          <p:cNvPr id="17" name="Image 15" descr="preencoded.png"/>
          <p:cNvPicPr>
            <a:picLocks noChangeAspect="1"/>
          </p:cNvPicPr>
          <p:nvPr/>
        </p:nvPicPr>
        <p:blipFill>
          <a:blip r:embed="rId17"/>
          <a:stretch>
            <a:fillRect/>
          </a:stretch>
        </p:blipFill>
        <p:spPr>
          <a:xfrm>
            <a:off x="3652838" y="2005012"/>
            <a:ext cx="154781" cy="216694"/>
          </a:xfrm>
          <a:prstGeom prst="rect">
            <a:avLst/>
          </a:prstGeom>
        </p:spPr>
      </p:pic>
      <p:pic>
        <p:nvPicPr>
          <p:cNvPr id="18" name="Image 16" descr="preencoded.png"/>
          <p:cNvPicPr>
            <a:picLocks noChangeAspect="1"/>
          </p:cNvPicPr>
          <p:nvPr/>
        </p:nvPicPr>
        <p:blipFill>
          <a:blip r:embed="rId18"/>
          <a:stretch>
            <a:fillRect/>
          </a:stretch>
        </p:blipFill>
        <p:spPr>
          <a:xfrm>
            <a:off x="3683794" y="2655094"/>
            <a:ext cx="92869" cy="123825"/>
          </a:xfrm>
          <a:prstGeom prst="rect">
            <a:avLst/>
          </a:prstGeom>
        </p:spPr>
      </p:pic>
      <p:pic>
        <p:nvPicPr>
          <p:cNvPr id="19" name="Image 17" descr="preencoded.png"/>
          <p:cNvPicPr>
            <a:picLocks noChangeAspect="1"/>
          </p:cNvPicPr>
          <p:nvPr/>
        </p:nvPicPr>
        <p:blipFill>
          <a:blip r:embed="rId19"/>
          <a:stretch>
            <a:fillRect/>
          </a:stretch>
        </p:blipFill>
        <p:spPr>
          <a:xfrm>
            <a:off x="3683794" y="3026569"/>
            <a:ext cx="108347" cy="123825"/>
          </a:xfrm>
          <a:prstGeom prst="rect">
            <a:avLst/>
          </a:prstGeom>
        </p:spPr>
      </p:pic>
      <p:pic>
        <p:nvPicPr>
          <p:cNvPr id="20" name="Image 18" descr="preencoded.png"/>
          <p:cNvPicPr>
            <a:picLocks noChangeAspect="1"/>
          </p:cNvPicPr>
          <p:nvPr/>
        </p:nvPicPr>
        <p:blipFill>
          <a:blip r:embed="rId20"/>
          <a:stretch>
            <a:fillRect/>
          </a:stretch>
        </p:blipFill>
        <p:spPr>
          <a:xfrm>
            <a:off x="3683794" y="3583781"/>
            <a:ext cx="92869" cy="123825"/>
          </a:xfrm>
          <a:prstGeom prst="rect">
            <a:avLst/>
          </a:prstGeom>
        </p:spPr>
      </p:pic>
      <p:pic>
        <p:nvPicPr>
          <p:cNvPr id="21" name="Image 19" descr="preencoded.png"/>
          <p:cNvPicPr>
            <a:picLocks noChangeAspect="1"/>
          </p:cNvPicPr>
          <p:nvPr/>
        </p:nvPicPr>
        <p:blipFill>
          <a:blip r:embed="rId21"/>
          <a:stretch>
            <a:fillRect/>
          </a:stretch>
        </p:blipFill>
        <p:spPr>
          <a:xfrm>
            <a:off x="3683794" y="4140994"/>
            <a:ext cx="123825" cy="123825"/>
          </a:xfrm>
          <a:prstGeom prst="rect">
            <a:avLst/>
          </a:prstGeom>
        </p:spPr>
      </p:pic>
      <p:pic>
        <p:nvPicPr>
          <p:cNvPr id="22" name="Image 20" descr="preencoded.png"/>
          <p:cNvPicPr>
            <a:picLocks noChangeAspect="1"/>
          </p:cNvPicPr>
          <p:nvPr/>
        </p:nvPicPr>
        <p:blipFill>
          <a:blip r:embed="rId7"/>
          <a:stretch>
            <a:fillRect/>
          </a:stretch>
        </p:blipFill>
        <p:spPr>
          <a:xfrm>
            <a:off x="6624638" y="1819275"/>
            <a:ext cx="2971800" cy="3064669"/>
          </a:xfrm>
          <a:prstGeom prst="rect">
            <a:avLst/>
          </a:prstGeom>
        </p:spPr>
      </p:pic>
      <p:pic>
        <p:nvPicPr>
          <p:cNvPr id="23" name="Image 21" descr="preencoded.png"/>
          <p:cNvPicPr>
            <a:picLocks noChangeAspect="1"/>
          </p:cNvPicPr>
          <p:nvPr/>
        </p:nvPicPr>
        <p:blipFill>
          <a:blip r:embed="rId8"/>
          <a:stretch>
            <a:fillRect/>
          </a:stretch>
        </p:blipFill>
        <p:spPr>
          <a:xfrm>
            <a:off x="6624638" y="1819275"/>
            <a:ext cx="2971800" cy="588169"/>
          </a:xfrm>
          <a:prstGeom prst="rect">
            <a:avLst/>
          </a:prstGeom>
        </p:spPr>
      </p:pic>
      <p:pic>
        <p:nvPicPr>
          <p:cNvPr id="24" name="Image 22" descr="preencoded.png"/>
          <p:cNvPicPr>
            <a:picLocks noChangeAspect="1"/>
          </p:cNvPicPr>
          <p:nvPr/>
        </p:nvPicPr>
        <p:blipFill>
          <a:blip r:embed="rId16"/>
          <a:stretch>
            <a:fillRect/>
          </a:stretch>
        </p:blipFill>
        <p:spPr>
          <a:xfrm>
            <a:off x="6748463" y="1943100"/>
            <a:ext cx="278606" cy="340519"/>
          </a:xfrm>
          <a:prstGeom prst="rect">
            <a:avLst/>
          </a:prstGeom>
        </p:spPr>
      </p:pic>
      <p:pic>
        <p:nvPicPr>
          <p:cNvPr id="25" name="Image 23" descr="preencoded.png"/>
          <p:cNvPicPr>
            <a:picLocks noChangeAspect="1"/>
          </p:cNvPicPr>
          <p:nvPr/>
        </p:nvPicPr>
        <p:blipFill>
          <a:blip r:embed="rId22"/>
          <a:stretch>
            <a:fillRect/>
          </a:stretch>
        </p:blipFill>
        <p:spPr>
          <a:xfrm>
            <a:off x="6810375" y="2005012"/>
            <a:ext cx="154781" cy="216694"/>
          </a:xfrm>
          <a:prstGeom prst="rect">
            <a:avLst/>
          </a:prstGeom>
        </p:spPr>
      </p:pic>
      <p:pic>
        <p:nvPicPr>
          <p:cNvPr id="26" name="Image 24" descr="preencoded.png"/>
          <p:cNvPicPr>
            <a:picLocks noChangeAspect="1"/>
          </p:cNvPicPr>
          <p:nvPr/>
        </p:nvPicPr>
        <p:blipFill>
          <a:blip r:embed="rId11"/>
          <a:stretch>
            <a:fillRect/>
          </a:stretch>
        </p:blipFill>
        <p:spPr>
          <a:xfrm>
            <a:off x="6841331" y="2655094"/>
            <a:ext cx="92869" cy="123825"/>
          </a:xfrm>
          <a:prstGeom prst="rect">
            <a:avLst/>
          </a:prstGeom>
        </p:spPr>
      </p:pic>
      <p:pic>
        <p:nvPicPr>
          <p:cNvPr id="27" name="Image 25" descr="preencoded.png"/>
          <p:cNvPicPr>
            <a:picLocks noChangeAspect="1"/>
          </p:cNvPicPr>
          <p:nvPr/>
        </p:nvPicPr>
        <p:blipFill>
          <a:blip r:embed="rId12"/>
          <a:stretch>
            <a:fillRect/>
          </a:stretch>
        </p:blipFill>
        <p:spPr>
          <a:xfrm>
            <a:off x="6841331" y="3212306"/>
            <a:ext cx="108347" cy="123825"/>
          </a:xfrm>
          <a:prstGeom prst="rect">
            <a:avLst/>
          </a:prstGeom>
        </p:spPr>
      </p:pic>
      <p:pic>
        <p:nvPicPr>
          <p:cNvPr id="28" name="Image 26" descr="preencoded.png"/>
          <p:cNvPicPr>
            <a:picLocks noChangeAspect="1"/>
          </p:cNvPicPr>
          <p:nvPr/>
        </p:nvPicPr>
        <p:blipFill>
          <a:blip r:embed="rId13"/>
          <a:stretch>
            <a:fillRect/>
          </a:stretch>
        </p:blipFill>
        <p:spPr>
          <a:xfrm>
            <a:off x="6841331" y="3769519"/>
            <a:ext cx="92869" cy="123825"/>
          </a:xfrm>
          <a:prstGeom prst="rect">
            <a:avLst/>
          </a:prstGeom>
        </p:spPr>
      </p:pic>
      <p:pic>
        <p:nvPicPr>
          <p:cNvPr id="29" name="Image 27" descr="preencoded.png"/>
          <p:cNvPicPr>
            <a:picLocks noChangeAspect="1"/>
          </p:cNvPicPr>
          <p:nvPr/>
        </p:nvPicPr>
        <p:blipFill>
          <a:blip r:embed="rId14"/>
          <a:stretch>
            <a:fillRect/>
          </a:stretch>
        </p:blipFill>
        <p:spPr>
          <a:xfrm>
            <a:off x="6841331" y="4326731"/>
            <a:ext cx="123825" cy="123825"/>
          </a:xfrm>
          <a:prstGeom prst="rect">
            <a:avLst/>
          </a:prstGeom>
        </p:spPr>
      </p:pic>
      <p:pic>
        <p:nvPicPr>
          <p:cNvPr id="30" name="Image 28" descr="preencoded.png"/>
          <p:cNvPicPr>
            <a:picLocks noChangeAspect="1"/>
          </p:cNvPicPr>
          <p:nvPr/>
        </p:nvPicPr>
        <p:blipFill>
          <a:blip r:embed="rId23"/>
          <a:stretch>
            <a:fillRect/>
          </a:stretch>
        </p:blipFill>
        <p:spPr>
          <a:xfrm>
            <a:off x="309563" y="5069681"/>
            <a:ext cx="9286875" cy="1021556"/>
          </a:xfrm>
          <a:prstGeom prst="rect">
            <a:avLst/>
          </a:prstGeom>
        </p:spPr>
      </p:pic>
      <p:pic>
        <p:nvPicPr>
          <p:cNvPr id="31" name="Image 29" descr="preencoded.png"/>
          <p:cNvPicPr>
            <a:picLocks noChangeAspect="1"/>
          </p:cNvPicPr>
          <p:nvPr/>
        </p:nvPicPr>
        <p:blipFill>
          <a:blip r:embed="rId24"/>
          <a:stretch>
            <a:fillRect/>
          </a:stretch>
        </p:blipFill>
        <p:spPr>
          <a:xfrm>
            <a:off x="433387" y="5193506"/>
            <a:ext cx="216694" cy="309563"/>
          </a:xfrm>
          <a:prstGeom prst="rect">
            <a:avLst/>
          </a:prstGeom>
        </p:spPr>
      </p:pic>
      <p:pic>
        <p:nvPicPr>
          <p:cNvPr id="32" name="Image 30" descr="preencoded.png"/>
          <p:cNvPicPr>
            <a:picLocks noChangeAspect="1"/>
          </p:cNvPicPr>
          <p:nvPr/>
        </p:nvPicPr>
        <p:blipFill>
          <a:blip r:embed="rId25"/>
          <a:stretch>
            <a:fillRect/>
          </a:stretch>
        </p:blipFill>
        <p:spPr>
          <a:xfrm>
            <a:off x="495300" y="5278636"/>
            <a:ext cx="92869" cy="123825"/>
          </a:xfrm>
          <a:prstGeom prst="rect">
            <a:avLst/>
          </a:prstGeom>
        </p:spPr>
      </p:pic>
      <p:pic>
        <p:nvPicPr>
          <p:cNvPr id="33" name="Image 31" descr="preencoded.png"/>
          <p:cNvPicPr>
            <a:picLocks noChangeAspect="1"/>
          </p:cNvPicPr>
          <p:nvPr/>
        </p:nvPicPr>
        <p:blipFill>
          <a:blip r:embed="rId26"/>
          <a:stretch>
            <a:fillRect/>
          </a:stretch>
        </p:blipFill>
        <p:spPr>
          <a:xfrm>
            <a:off x="433388" y="5626894"/>
            <a:ext cx="123825" cy="123825"/>
          </a:xfrm>
          <a:prstGeom prst="rect">
            <a:avLst/>
          </a:prstGeom>
        </p:spPr>
      </p:pic>
      <p:pic>
        <p:nvPicPr>
          <p:cNvPr id="34" name="Image 32" descr="preencoded.png"/>
          <p:cNvPicPr>
            <a:picLocks noChangeAspect="1"/>
          </p:cNvPicPr>
          <p:nvPr/>
        </p:nvPicPr>
        <p:blipFill>
          <a:blip r:embed="rId26"/>
          <a:stretch>
            <a:fillRect/>
          </a:stretch>
        </p:blipFill>
        <p:spPr>
          <a:xfrm>
            <a:off x="3487657" y="5626894"/>
            <a:ext cx="123825" cy="123825"/>
          </a:xfrm>
          <a:prstGeom prst="rect">
            <a:avLst/>
          </a:prstGeom>
        </p:spPr>
      </p:pic>
      <p:pic>
        <p:nvPicPr>
          <p:cNvPr id="35" name="Image 33" descr="preencoded.png"/>
          <p:cNvPicPr>
            <a:picLocks noChangeAspect="1"/>
          </p:cNvPicPr>
          <p:nvPr/>
        </p:nvPicPr>
        <p:blipFill>
          <a:blip r:embed="rId26"/>
          <a:stretch>
            <a:fillRect/>
          </a:stretch>
        </p:blipFill>
        <p:spPr>
          <a:xfrm>
            <a:off x="6542047" y="5626894"/>
            <a:ext cx="123825" cy="123825"/>
          </a:xfrm>
          <a:prstGeom prst="rect">
            <a:avLst/>
          </a:prstGeom>
        </p:spPr>
      </p:pic>
      <p:sp>
        <p:nvSpPr>
          <p:cNvPr id="36"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 플랫폼 개요</a:t>
            </a:r>
            <a:endParaRPr lang="en-US" sz="2194" dirty="0"/>
          </a:p>
        </p:txBody>
      </p:sp>
      <p:sp>
        <p:nvSpPr>
          <p:cNvPr id="37" name="Text 1"/>
          <p:cNvSpPr/>
          <p:nvPr/>
        </p:nvSpPr>
        <p:spPr>
          <a:xfrm>
            <a:off x="309563" y="1447800"/>
            <a:ext cx="928687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스마트시티 안전 프로젝트를 위한 주요 데이터 플랫폼 비교</a:t>
            </a:r>
            <a:endParaRPr lang="en-US" sz="975" dirty="0"/>
          </a:p>
        </p:txBody>
      </p:sp>
      <p:sp>
        <p:nvSpPr>
          <p:cNvPr id="38" name="Text 2"/>
          <p:cNvSpPr/>
          <p:nvPr/>
        </p:nvSpPr>
        <p:spPr>
          <a:xfrm>
            <a:off x="843558" y="2005012"/>
            <a:ext cx="72539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AI HUB</a:t>
            </a:r>
            <a:endParaRPr lang="en-US" sz="1219" dirty="0"/>
          </a:p>
        </p:txBody>
      </p:sp>
      <p:sp>
        <p:nvSpPr>
          <p:cNvPr id="39" name="Text 3"/>
          <p:cNvSpPr/>
          <p:nvPr/>
        </p:nvSpPr>
        <p:spPr>
          <a:xfrm>
            <a:off x="681037" y="26396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제공 기관:</a:t>
            </a:r>
            <a:endParaRPr lang="en-US" sz="975" dirty="0"/>
          </a:p>
        </p:txBody>
      </p:sp>
      <p:sp>
        <p:nvSpPr>
          <p:cNvPr id="40" name="Text 4"/>
          <p:cNvSpPr/>
          <p:nvPr/>
        </p:nvSpPr>
        <p:spPr>
          <a:xfrm>
            <a:off x="1296898" y="2639616"/>
            <a:ext cx="1431775"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한국 정부와 공공기관</a:t>
            </a:r>
            <a:endParaRPr lang="en-US" sz="975" dirty="0"/>
          </a:p>
        </p:txBody>
      </p:sp>
      <p:sp>
        <p:nvSpPr>
          <p:cNvPr id="41" name="Text 5"/>
          <p:cNvSpPr/>
          <p:nvPr/>
        </p:nvSpPr>
        <p:spPr>
          <a:xfrm>
            <a:off x="696516" y="3011091"/>
            <a:ext cx="84031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데이터 종류:</a:t>
            </a:r>
            <a:endParaRPr lang="en-US" sz="975" dirty="0"/>
          </a:p>
        </p:txBody>
      </p:sp>
      <p:sp>
        <p:nvSpPr>
          <p:cNvPr id="42" name="Text 6"/>
          <p:cNvSpPr/>
          <p:nvPr/>
        </p:nvSpPr>
        <p:spPr>
          <a:xfrm>
            <a:off x="1436202" y="3011091"/>
            <a:ext cx="2337922"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기상 정보, 교통사고 영상,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노후</a:t>
            </a:r>
            <a:r>
              <a:rPr lang="en-US" sz="975" dirty="0">
                <a:solidFill>
                  <a:srgbClr val="374151"/>
                </a:solidFill>
                <a:latin typeface="ui-sans-serif" pitchFamily="34" charset="0"/>
                <a:ea typeface="ui-sans-serif" pitchFamily="34" charset="-122"/>
                <a:cs typeface="ui-sans-serif" pitchFamily="34" charset="-120"/>
              </a:rPr>
              <a:t> 시설물 이미지 등</a:t>
            </a:r>
            <a:endParaRPr lang="en-US" sz="975" dirty="0"/>
          </a:p>
        </p:txBody>
      </p:sp>
      <p:sp>
        <p:nvSpPr>
          <p:cNvPr id="43" name="Text 7"/>
          <p:cNvSpPr/>
          <p:nvPr/>
        </p:nvSpPr>
        <p:spPr>
          <a:xfrm>
            <a:off x="681037" y="3568304"/>
            <a:ext cx="98890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라이선스 정책:</a:t>
            </a:r>
            <a:endParaRPr lang="en-US" sz="975" dirty="0"/>
          </a:p>
        </p:txBody>
      </p:sp>
      <p:sp>
        <p:nvSpPr>
          <p:cNvPr id="44" name="Text 8"/>
          <p:cNvSpPr/>
          <p:nvPr/>
        </p:nvSpPr>
        <p:spPr>
          <a:xfrm>
            <a:off x="1544548" y="3568303"/>
            <a:ext cx="2259202"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연구 및 상용 개발에 활용 가능,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회원</a:t>
            </a:r>
            <a:r>
              <a:rPr lang="en-US" sz="975" dirty="0">
                <a:solidFill>
                  <a:srgbClr val="374151"/>
                </a:solidFill>
                <a:latin typeface="ui-sans-serif" pitchFamily="34" charset="0"/>
                <a:ea typeface="ui-sans-serif" pitchFamily="34" charset="-122"/>
                <a:cs typeface="ui-sans-serif" pitchFamily="34" charset="-120"/>
              </a:rPr>
              <a:t> 가입 후 신청</a:t>
            </a:r>
            <a:endParaRPr lang="en-US" sz="975" dirty="0"/>
          </a:p>
        </p:txBody>
      </p:sp>
      <p:sp>
        <p:nvSpPr>
          <p:cNvPr id="45" name="Text 9"/>
          <p:cNvSpPr/>
          <p:nvPr/>
        </p:nvSpPr>
        <p:spPr>
          <a:xfrm>
            <a:off x="711994" y="41255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활용 방안:</a:t>
            </a:r>
            <a:endParaRPr lang="en-US" sz="975" dirty="0"/>
          </a:p>
        </p:txBody>
      </p:sp>
      <p:sp>
        <p:nvSpPr>
          <p:cNvPr id="46" name="Text 10"/>
          <p:cNvSpPr/>
          <p:nvPr/>
        </p:nvSpPr>
        <p:spPr>
          <a:xfrm>
            <a:off x="1327854" y="4125516"/>
            <a:ext cx="2295963"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모델 학습 및 개발에 </a:t>
            </a:r>
            <a:r>
              <a:rPr lang="en-US" sz="975" dirty="0" err="1">
                <a:solidFill>
                  <a:srgbClr val="374151"/>
                </a:solidFill>
                <a:latin typeface="ui-sans-serif" pitchFamily="34" charset="0"/>
                <a:ea typeface="ui-sans-serif" pitchFamily="34" charset="-122"/>
                <a:cs typeface="ui-sans-serif" pitchFamily="34" charset="-120"/>
              </a:rPr>
              <a:t>필요한</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고품질</a:t>
            </a:r>
            <a:r>
              <a:rPr lang="en-US" sz="975" dirty="0">
                <a:solidFill>
                  <a:srgbClr val="374151"/>
                </a:solidFill>
                <a:latin typeface="ui-sans-serif" pitchFamily="34" charset="0"/>
                <a:ea typeface="ui-sans-serif" pitchFamily="34" charset="-122"/>
                <a:cs typeface="ui-sans-serif" pitchFamily="34" charset="-120"/>
              </a:rPr>
              <a:t> 데이터 확보</a:t>
            </a:r>
            <a:endParaRPr lang="en-US" sz="975" dirty="0"/>
          </a:p>
        </p:txBody>
      </p:sp>
      <p:sp>
        <p:nvSpPr>
          <p:cNvPr id="47" name="Text 11"/>
          <p:cNvSpPr/>
          <p:nvPr/>
        </p:nvSpPr>
        <p:spPr>
          <a:xfrm>
            <a:off x="3962400" y="2005012"/>
            <a:ext cx="1364881"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공공데이터 포털</a:t>
            </a:r>
            <a:endParaRPr lang="en-US" sz="1219" dirty="0"/>
          </a:p>
        </p:txBody>
      </p:sp>
      <p:sp>
        <p:nvSpPr>
          <p:cNvPr id="48" name="Text 12"/>
          <p:cNvSpPr/>
          <p:nvPr/>
        </p:nvSpPr>
        <p:spPr>
          <a:xfrm>
            <a:off x="3838575" y="26396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제공 기관:</a:t>
            </a:r>
            <a:endParaRPr lang="en-US" sz="975" dirty="0"/>
          </a:p>
        </p:txBody>
      </p:sp>
      <p:sp>
        <p:nvSpPr>
          <p:cNvPr id="49" name="Text 13"/>
          <p:cNvSpPr/>
          <p:nvPr/>
        </p:nvSpPr>
        <p:spPr>
          <a:xfrm>
            <a:off x="4454436" y="2639616"/>
            <a:ext cx="1526240"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정부, 지자체, 공공기관</a:t>
            </a:r>
            <a:endParaRPr lang="en-US" sz="975" dirty="0"/>
          </a:p>
        </p:txBody>
      </p:sp>
      <p:sp>
        <p:nvSpPr>
          <p:cNvPr id="50" name="Text 14"/>
          <p:cNvSpPr/>
          <p:nvPr/>
        </p:nvSpPr>
        <p:spPr>
          <a:xfrm>
            <a:off x="3854053" y="3011091"/>
            <a:ext cx="84031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데이터 종류:</a:t>
            </a:r>
            <a:endParaRPr lang="en-US" sz="975" dirty="0"/>
          </a:p>
        </p:txBody>
      </p:sp>
      <p:sp>
        <p:nvSpPr>
          <p:cNvPr id="51" name="Text 15"/>
          <p:cNvSpPr/>
          <p:nvPr/>
        </p:nvSpPr>
        <p:spPr>
          <a:xfrm>
            <a:off x="4593739" y="3011091"/>
            <a:ext cx="2337922"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위치 데이터, 안전 관련 통계,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환경</a:t>
            </a:r>
            <a:r>
              <a:rPr lang="en-US" sz="975" dirty="0">
                <a:solidFill>
                  <a:srgbClr val="374151"/>
                </a:solidFill>
                <a:latin typeface="ui-sans-serif" pitchFamily="34" charset="0"/>
                <a:ea typeface="ui-sans-serif" pitchFamily="34" charset="-122"/>
                <a:cs typeface="ui-sans-serif" pitchFamily="34" charset="-120"/>
              </a:rPr>
              <a:t> 정보 등</a:t>
            </a:r>
            <a:endParaRPr lang="en-US" sz="975" dirty="0"/>
          </a:p>
        </p:txBody>
      </p:sp>
      <p:sp>
        <p:nvSpPr>
          <p:cNvPr id="52" name="Text 16"/>
          <p:cNvSpPr/>
          <p:nvPr/>
        </p:nvSpPr>
        <p:spPr>
          <a:xfrm>
            <a:off x="3838575" y="3568304"/>
            <a:ext cx="98890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라이선스 정책:</a:t>
            </a:r>
            <a:endParaRPr lang="en-US" sz="975" dirty="0"/>
          </a:p>
        </p:txBody>
      </p:sp>
      <p:sp>
        <p:nvSpPr>
          <p:cNvPr id="53" name="Text 17"/>
          <p:cNvSpPr/>
          <p:nvPr/>
        </p:nvSpPr>
        <p:spPr>
          <a:xfrm>
            <a:off x="4702086" y="3568303"/>
            <a:ext cx="2343727"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공공데이터법에 의해 관리,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데이터</a:t>
            </a:r>
            <a:r>
              <a:rPr lang="en-US" sz="975" dirty="0">
                <a:solidFill>
                  <a:srgbClr val="374151"/>
                </a:solidFill>
                <a:latin typeface="ui-sans-serif" pitchFamily="34" charset="0"/>
                <a:ea typeface="ui-sans-serif" pitchFamily="34" charset="-122"/>
                <a:cs typeface="ui-sans-serif" pitchFamily="34" charset="-120"/>
              </a:rPr>
              <a:t> 표준과 품질 </a:t>
            </a:r>
            <a:r>
              <a:rPr lang="en-US" sz="975" dirty="0" err="1">
                <a:solidFill>
                  <a:srgbClr val="374151"/>
                </a:solidFill>
                <a:latin typeface="ui-sans-serif" pitchFamily="34" charset="0"/>
                <a:ea typeface="ui-sans-serif" pitchFamily="34" charset="-122"/>
                <a:cs typeface="ui-sans-serif" pitchFamily="34" charset="-120"/>
              </a:rPr>
              <a:t>기준</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정해져</a:t>
            </a:r>
            <a:r>
              <a:rPr lang="en-US" sz="975" dirty="0">
                <a:solidFill>
                  <a:srgbClr val="374151"/>
                </a:solidFill>
                <a:latin typeface="ui-sans-serif" pitchFamily="34" charset="0"/>
                <a:ea typeface="ui-sans-serif" pitchFamily="34" charset="-122"/>
                <a:cs typeface="ui-sans-serif" pitchFamily="34" charset="-120"/>
              </a:rPr>
              <a:t> 있음</a:t>
            </a:r>
            <a:endParaRPr lang="en-US" sz="975" dirty="0"/>
          </a:p>
        </p:txBody>
      </p:sp>
      <p:sp>
        <p:nvSpPr>
          <p:cNvPr id="54" name="Text 18"/>
          <p:cNvSpPr/>
          <p:nvPr/>
        </p:nvSpPr>
        <p:spPr>
          <a:xfrm>
            <a:off x="3869531" y="41255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활용 방안:</a:t>
            </a:r>
            <a:endParaRPr lang="en-US" sz="975" dirty="0"/>
          </a:p>
        </p:txBody>
      </p:sp>
      <p:sp>
        <p:nvSpPr>
          <p:cNvPr id="55" name="Text 19"/>
          <p:cNvSpPr/>
          <p:nvPr/>
        </p:nvSpPr>
        <p:spPr>
          <a:xfrm>
            <a:off x="4485391" y="4125516"/>
            <a:ext cx="2291972"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API로 실시간 데이터 </a:t>
            </a:r>
            <a:r>
              <a:rPr lang="en-US" sz="975" dirty="0" err="1">
                <a:solidFill>
                  <a:srgbClr val="374151"/>
                </a:solidFill>
                <a:latin typeface="ui-sans-serif" pitchFamily="34" charset="0"/>
                <a:ea typeface="ui-sans-serif" pitchFamily="34" charset="-122"/>
                <a:cs typeface="ui-sans-serif" pitchFamily="34" charset="-120"/>
              </a:rPr>
              <a:t>받기거나</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a:solidFill>
                  <a:srgbClr val="374151"/>
                </a:solidFill>
                <a:latin typeface="ui-sans-serif" pitchFamily="34" charset="0"/>
                <a:ea typeface="ui-sans-serif" pitchFamily="34" charset="-122"/>
                <a:cs typeface="ui-sans-serif" pitchFamily="34" charset="-120"/>
              </a:rPr>
              <a:t>Excel/CSV 파일로 일괄 다운로드</a:t>
            </a:r>
            <a:endParaRPr lang="en-US" sz="975" dirty="0"/>
          </a:p>
        </p:txBody>
      </p:sp>
      <p:sp>
        <p:nvSpPr>
          <p:cNvPr id="56" name="Text 20"/>
          <p:cNvSpPr/>
          <p:nvPr/>
        </p:nvSpPr>
        <p:spPr>
          <a:xfrm>
            <a:off x="7119937" y="2005012"/>
            <a:ext cx="72481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Kaggle</a:t>
            </a:r>
            <a:endParaRPr lang="en-US" sz="1219" dirty="0"/>
          </a:p>
        </p:txBody>
      </p:sp>
      <p:sp>
        <p:nvSpPr>
          <p:cNvPr id="57" name="Text 21"/>
          <p:cNvSpPr/>
          <p:nvPr/>
        </p:nvSpPr>
        <p:spPr>
          <a:xfrm>
            <a:off x="6996112" y="26396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제공 기관:</a:t>
            </a:r>
            <a:endParaRPr lang="en-US" sz="975" dirty="0"/>
          </a:p>
        </p:txBody>
      </p:sp>
      <p:sp>
        <p:nvSpPr>
          <p:cNvPr id="58" name="Text 22"/>
          <p:cNvSpPr/>
          <p:nvPr/>
        </p:nvSpPr>
        <p:spPr>
          <a:xfrm>
            <a:off x="7611973" y="2639616"/>
            <a:ext cx="2383027"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구글이 운영하는 데이터 </a:t>
            </a:r>
            <a:r>
              <a:rPr lang="en-US" sz="975" dirty="0" err="1">
                <a:solidFill>
                  <a:srgbClr val="374151"/>
                </a:solidFill>
                <a:latin typeface="ui-sans-serif" pitchFamily="34" charset="0"/>
                <a:ea typeface="ui-sans-serif" pitchFamily="34" charset="-122"/>
                <a:cs typeface="ui-sans-serif" pitchFamily="34" charset="-120"/>
              </a:rPr>
              <a:t>과학</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경쟁</a:t>
            </a:r>
            <a:r>
              <a:rPr lang="en-US" sz="975" dirty="0">
                <a:solidFill>
                  <a:srgbClr val="374151"/>
                </a:solidFill>
                <a:latin typeface="ui-sans-serif" pitchFamily="34" charset="0"/>
                <a:ea typeface="ui-sans-serif" pitchFamily="34" charset="-122"/>
                <a:cs typeface="ui-sans-serif" pitchFamily="34" charset="-120"/>
              </a:rPr>
              <a:t> 플랫폼</a:t>
            </a:r>
            <a:endParaRPr lang="en-US" sz="975" dirty="0"/>
          </a:p>
        </p:txBody>
      </p:sp>
      <p:sp>
        <p:nvSpPr>
          <p:cNvPr id="59" name="Text 23"/>
          <p:cNvSpPr/>
          <p:nvPr/>
        </p:nvSpPr>
        <p:spPr>
          <a:xfrm>
            <a:off x="7011591" y="3196829"/>
            <a:ext cx="84031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데이터 종류:</a:t>
            </a:r>
            <a:endParaRPr lang="en-US" sz="975" dirty="0"/>
          </a:p>
        </p:txBody>
      </p:sp>
      <p:sp>
        <p:nvSpPr>
          <p:cNvPr id="60" name="Text 24"/>
          <p:cNvSpPr/>
          <p:nvPr/>
        </p:nvSpPr>
        <p:spPr>
          <a:xfrm>
            <a:off x="7751276" y="3196828"/>
            <a:ext cx="2298623"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날씨 데이터, 교통 </a:t>
            </a:r>
            <a:r>
              <a:rPr lang="en-US" sz="975" dirty="0" err="1">
                <a:solidFill>
                  <a:srgbClr val="374151"/>
                </a:solidFill>
                <a:latin typeface="ui-sans-serif" pitchFamily="34" charset="0"/>
                <a:ea typeface="ui-sans-serif" pitchFamily="34" charset="-122"/>
                <a:cs typeface="ui-sans-serif" pitchFamily="34" charset="-120"/>
              </a:rPr>
              <a:t>사고</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데이터</a:t>
            </a:r>
            <a:r>
              <a:rPr lang="en-US" sz="975" dirty="0">
                <a:solidFill>
                  <a:srgbClr val="374151"/>
                </a:solidFill>
                <a:latin typeface="ui-sans-serif" pitchFamily="34" charset="0"/>
                <a:ea typeface="ui-sans-serif" pitchFamily="34" charset="-122"/>
                <a:cs typeface="ui-sans-serif" pitchFamily="34" charset="-120"/>
              </a:rPr>
              <a:t> 등 다양한 공개 데이터셋</a:t>
            </a:r>
            <a:endParaRPr lang="en-US" sz="975" dirty="0"/>
          </a:p>
        </p:txBody>
      </p:sp>
      <p:sp>
        <p:nvSpPr>
          <p:cNvPr id="61" name="Text 25"/>
          <p:cNvSpPr/>
          <p:nvPr/>
        </p:nvSpPr>
        <p:spPr>
          <a:xfrm>
            <a:off x="6996112" y="3754041"/>
            <a:ext cx="98890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라이선스 정책:</a:t>
            </a:r>
            <a:endParaRPr lang="en-US" sz="975" dirty="0"/>
          </a:p>
        </p:txBody>
      </p:sp>
      <p:sp>
        <p:nvSpPr>
          <p:cNvPr id="62" name="Text 26"/>
          <p:cNvSpPr/>
          <p:nvPr/>
        </p:nvSpPr>
        <p:spPr>
          <a:xfrm>
            <a:off x="7859623" y="3754041"/>
            <a:ext cx="2304306"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데이터셋마다 라이선스 </a:t>
            </a:r>
            <a:r>
              <a:rPr lang="en-US" sz="975" dirty="0" err="1">
                <a:solidFill>
                  <a:srgbClr val="374151"/>
                </a:solidFill>
                <a:latin typeface="ui-sans-serif" pitchFamily="34" charset="0"/>
                <a:ea typeface="ui-sans-serif" pitchFamily="34" charset="-122"/>
                <a:cs typeface="ui-sans-serif" pitchFamily="34" charset="-120"/>
              </a:rPr>
              <a:t>조건이</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다를</a:t>
            </a:r>
            <a:r>
              <a:rPr lang="en-US" sz="975" dirty="0">
                <a:solidFill>
                  <a:srgbClr val="374151"/>
                </a:solidFill>
                <a:latin typeface="ui-sans-serif" pitchFamily="34" charset="0"/>
                <a:ea typeface="ui-sans-serif" pitchFamily="34" charset="-122"/>
                <a:cs typeface="ui-sans-serif" pitchFamily="34" charset="-120"/>
              </a:rPr>
              <a:t> 수 있으므로 확인 필요</a:t>
            </a:r>
            <a:endParaRPr lang="en-US" sz="975" dirty="0"/>
          </a:p>
        </p:txBody>
      </p:sp>
      <p:sp>
        <p:nvSpPr>
          <p:cNvPr id="63" name="Text 27"/>
          <p:cNvSpPr/>
          <p:nvPr/>
        </p:nvSpPr>
        <p:spPr>
          <a:xfrm>
            <a:off x="7027069" y="4311254"/>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활용 방안:</a:t>
            </a:r>
            <a:endParaRPr lang="en-US" sz="975" dirty="0"/>
          </a:p>
        </p:txBody>
      </p:sp>
      <p:sp>
        <p:nvSpPr>
          <p:cNvPr id="64" name="Text 28"/>
          <p:cNvSpPr/>
          <p:nvPr/>
        </p:nvSpPr>
        <p:spPr>
          <a:xfrm>
            <a:off x="7642929" y="4311253"/>
            <a:ext cx="2300920"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데이터셋 검색/다운로드, 웹 </a:t>
            </a:r>
            <a:r>
              <a:rPr lang="en-US" sz="975" dirty="0" err="1">
                <a:solidFill>
                  <a:srgbClr val="374151"/>
                </a:solidFill>
                <a:latin typeface="ui-sans-serif" pitchFamily="34" charset="0"/>
                <a:ea typeface="ui-sans-serif" pitchFamily="34" charset="-122"/>
                <a:cs typeface="ui-sans-serif" pitchFamily="34" charset="-120"/>
              </a:rPr>
              <a:t>기반</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모델</a:t>
            </a:r>
            <a:r>
              <a:rPr lang="en-US" sz="975" dirty="0">
                <a:solidFill>
                  <a:srgbClr val="374151"/>
                </a:solidFill>
                <a:latin typeface="ui-sans-serif" pitchFamily="34" charset="0"/>
                <a:ea typeface="ui-sans-serif" pitchFamily="34" charset="-122"/>
                <a:cs typeface="ui-sans-serif" pitchFamily="34" charset="-120"/>
              </a:rPr>
              <a:t> 구축, 경진대회 참여</a:t>
            </a:r>
            <a:endParaRPr lang="en-US" sz="975" dirty="0"/>
          </a:p>
        </p:txBody>
      </p:sp>
      <p:sp>
        <p:nvSpPr>
          <p:cNvPr id="65" name="Text 29"/>
          <p:cNvSpPr/>
          <p:nvPr/>
        </p:nvSpPr>
        <p:spPr>
          <a:xfrm>
            <a:off x="742950" y="5239941"/>
            <a:ext cx="1846347"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플랫폼 선택 시 고려사항</a:t>
            </a:r>
            <a:endParaRPr lang="en-US" sz="1097" dirty="0"/>
          </a:p>
        </p:txBody>
      </p:sp>
      <p:sp>
        <p:nvSpPr>
          <p:cNvPr id="66" name="Text 30"/>
          <p:cNvSpPr/>
          <p:nvPr/>
        </p:nvSpPr>
        <p:spPr>
          <a:xfrm>
            <a:off x="619125" y="5595938"/>
            <a:ext cx="2744707"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데이터의 특성과 프로젝트의 목적에 맞는 플랫폼 선택</a:t>
            </a:r>
            <a:endParaRPr lang="en-US" sz="975" dirty="0"/>
          </a:p>
        </p:txBody>
      </p:sp>
      <p:sp>
        <p:nvSpPr>
          <p:cNvPr id="67" name="Text 31"/>
          <p:cNvSpPr/>
          <p:nvPr/>
        </p:nvSpPr>
        <p:spPr>
          <a:xfrm>
            <a:off x="3673395" y="5595937"/>
            <a:ext cx="291085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라이선스 조건과 사용 제약사항을 미리 확인</a:t>
            </a:r>
            <a:endParaRPr lang="en-US" sz="975" dirty="0"/>
          </a:p>
        </p:txBody>
      </p:sp>
      <p:sp>
        <p:nvSpPr>
          <p:cNvPr id="68" name="Text 32"/>
          <p:cNvSpPr/>
          <p:nvPr/>
        </p:nvSpPr>
        <p:spPr>
          <a:xfrm>
            <a:off x="6727785" y="5595937"/>
            <a:ext cx="300532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데이터의 품질, 정확성, 업데이트 주기를 평가</a:t>
            </a:r>
            <a:endParaRPr lang="en-US" sz="975"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92357" cy="2940844"/>
          </a:xfrm>
          <a:prstGeom prst="rect">
            <a:avLst/>
          </a:prstGeom>
        </p:spPr>
      </p:pic>
      <p:pic>
        <p:nvPicPr>
          <p:cNvPr id="7" name="Image 5" descr="preencoded.png"/>
          <p:cNvPicPr>
            <a:picLocks noChangeAspect="1"/>
          </p:cNvPicPr>
          <p:nvPr/>
        </p:nvPicPr>
        <p:blipFill>
          <a:blip r:embed="rId8"/>
          <a:stretch>
            <a:fillRect/>
          </a:stretch>
        </p:blipFill>
        <p:spPr>
          <a:xfrm>
            <a:off x="309563" y="1540669"/>
            <a:ext cx="2992357" cy="433388"/>
          </a:xfrm>
          <a:prstGeom prst="rect">
            <a:avLst/>
          </a:prstGeom>
        </p:spPr>
      </p:pic>
      <p:pic>
        <p:nvPicPr>
          <p:cNvPr id="8" name="Image 6" descr="preencoded.png"/>
          <p:cNvPicPr>
            <a:picLocks noChangeAspect="1"/>
          </p:cNvPicPr>
          <p:nvPr/>
        </p:nvPicPr>
        <p:blipFill>
          <a:blip r:embed="rId9"/>
          <a:stretch>
            <a:fillRect/>
          </a:stretch>
        </p:blipFill>
        <p:spPr>
          <a:xfrm>
            <a:off x="402432" y="1633538"/>
            <a:ext cx="162520" cy="247650"/>
          </a:xfrm>
          <a:prstGeom prst="rect">
            <a:avLst/>
          </a:prstGeom>
        </p:spPr>
      </p:pic>
      <p:pic>
        <p:nvPicPr>
          <p:cNvPr id="9" name="Image 7" descr="preencoded.png"/>
          <p:cNvPicPr>
            <a:picLocks noChangeAspect="1"/>
          </p:cNvPicPr>
          <p:nvPr/>
        </p:nvPicPr>
        <p:blipFill>
          <a:blip r:embed="rId10"/>
          <a:stretch>
            <a:fillRect/>
          </a:stretch>
        </p:blipFill>
        <p:spPr>
          <a:xfrm>
            <a:off x="433388" y="2097881"/>
            <a:ext cx="278606" cy="278606"/>
          </a:xfrm>
          <a:prstGeom prst="rect">
            <a:avLst/>
          </a:prstGeom>
        </p:spPr>
      </p:pic>
      <p:pic>
        <p:nvPicPr>
          <p:cNvPr id="10" name="Image 8" descr="preencoded.png"/>
          <p:cNvPicPr>
            <a:picLocks noChangeAspect="1"/>
          </p:cNvPicPr>
          <p:nvPr/>
        </p:nvPicPr>
        <p:blipFill>
          <a:blip r:embed="rId11"/>
          <a:stretch>
            <a:fillRect/>
          </a:stretch>
        </p:blipFill>
        <p:spPr>
          <a:xfrm>
            <a:off x="433388" y="2500313"/>
            <a:ext cx="278606" cy="278606"/>
          </a:xfrm>
          <a:prstGeom prst="rect">
            <a:avLst/>
          </a:prstGeom>
        </p:spPr>
      </p:pic>
      <p:pic>
        <p:nvPicPr>
          <p:cNvPr id="11" name="Image 9" descr="preencoded.png"/>
          <p:cNvPicPr>
            <a:picLocks noChangeAspect="1"/>
          </p:cNvPicPr>
          <p:nvPr/>
        </p:nvPicPr>
        <p:blipFill>
          <a:blip r:embed="rId12"/>
          <a:stretch>
            <a:fillRect/>
          </a:stretch>
        </p:blipFill>
        <p:spPr>
          <a:xfrm>
            <a:off x="433388" y="2995613"/>
            <a:ext cx="278606" cy="278606"/>
          </a:xfrm>
          <a:prstGeom prst="rect">
            <a:avLst/>
          </a:prstGeom>
        </p:spPr>
      </p:pic>
      <p:pic>
        <p:nvPicPr>
          <p:cNvPr id="12" name="Image 10" descr="preencoded.png"/>
          <p:cNvPicPr>
            <a:picLocks noChangeAspect="1"/>
          </p:cNvPicPr>
          <p:nvPr/>
        </p:nvPicPr>
        <p:blipFill>
          <a:blip r:embed="rId10"/>
          <a:stretch>
            <a:fillRect/>
          </a:stretch>
        </p:blipFill>
        <p:spPr>
          <a:xfrm>
            <a:off x="433388" y="3490913"/>
            <a:ext cx="278606" cy="278606"/>
          </a:xfrm>
          <a:prstGeom prst="rect">
            <a:avLst/>
          </a:prstGeom>
        </p:spPr>
      </p:pic>
      <p:pic>
        <p:nvPicPr>
          <p:cNvPr id="13" name="Image 11" descr="preencoded.png"/>
          <p:cNvPicPr>
            <a:picLocks noChangeAspect="1"/>
          </p:cNvPicPr>
          <p:nvPr/>
        </p:nvPicPr>
        <p:blipFill>
          <a:blip r:embed="rId13"/>
          <a:stretch>
            <a:fillRect/>
          </a:stretch>
        </p:blipFill>
        <p:spPr>
          <a:xfrm>
            <a:off x="433388" y="3893344"/>
            <a:ext cx="278606" cy="278606"/>
          </a:xfrm>
          <a:prstGeom prst="rect">
            <a:avLst/>
          </a:prstGeom>
        </p:spPr>
      </p:pic>
      <p:pic>
        <p:nvPicPr>
          <p:cNvPr id="14" name="Image 12" descr="preencoded.png"/>
          <p:cNvPicPr>
            <a:picLocks noChangeAspect="1"/>
          </p:cNvPicPr>
          <p:nvPr/>
        </p:nvPicPr>
        <p:blipFill>
          <a:blip r:embed="rId14"/>
          <a:stretch>
            <a:fillRect/>
          </a:stretch>
        </p:blipFill>
        <p:spPr>
          <a:xfrm>
            <a:off x="3456701" y="1540669"/>
            <a:ext cx="2992478" cy="2940844"/>
          </a:xfrm>
          <a:prstGeom prst="rect">
            <a:avLst/>
          </a:prstGeom>
        </p:spPr>
      </p:pic>
      <p:pic>
        <p:nvPicPr>
          <p:cNvPr id="15" name="Image 13" descr="preencoded.png"/>
          <p:cNvPicPr>
            <a:picLocks noChangeAspect="1"/>
          </p:cNvPicPr>
          <p:nvPr/>
        </p:nvPicPr>
        <p:blipFill>
          <a:blip r:embed="rId15"/>
          <a:stretch>
            <a:fillRect/>
          </a:stretch>
        </p:blipFill>
        <p:spPr>
          <a:xfrm>
            <a:off x="3456701" y="1540669"/>
            <a:ext cx="2992478" cy="433388"/>
          </a:xfrm>
          <a:prstGeom prst="rect">
            <a:avLst/>
          </a:prstGeom>
        </p:spPr>
      </p:pic>
      <p:pic>
        <p:nvPicPr>
          <p:cNvPr id="16" name="Image 14" descr="preencoded.png"/>
          <p:cNvPicPr>
            <a:picLocks noChangeAspect="1"/>
          </p:cNvPicPr>
          <p:nvPr/>
        </p:nvPicPr>
        <p:blipFill>
          <a:blip r:embed="rId16"/>
          <a:stretch>
            <a:fillRect/>
          </a:stretch>
        </p:blipFill>
        <p:spPr>
          <a:xfrm>
            <a:off x="3549569" y="1633538"/>
            <a:ext cx="185738" cy="247650"/>
          </a:xfrm>
          <a:prstGeom prst="rect">
            <a:avLst/>
          </a:prstGeom>
        </p:spPr>
      </p:pic>
      <p:pic>
        <p:nvPicPr>
          <p:cNvPr id="17" name="Image 15" descr="preencoded.png"/>
          <p:cNvPicPr>
            <a:picLocks noChangeAspect="1"/>
          </p:cNvPicPr>
          <p:nvPr/>
        </p:nvPicPr>
        <p:blipFill>
          <a:blip r:embed="rId17"/>
          <a:stretch>
            <a:fillRect/>
          </a:stretch>
        </p:blipFill>
        <p:spPr>
          <a:xfrm>
            <a:off x="3580526" y="2097881"/>
            <a:ext cx="278606" cy="278606"/>
          </a:xfrm>
          <a:prstGeom prst="rect">
            <a:avLst/>
          </a:prstGeom>
        </p:spPr>
      </p:pic>
      <p:pic>
        <p:nvPicPr>
          <p:cNvPr id="18" name="Image 16" descr="preencoded.png"/>
          <p:cNvPicPr>
            <a:picLocks noChangeAspect="1"/>
          </p:cNvPicPr>
          <p:nvPr/>
        </p:nvPicPr>
        <p:blipFill>
          <a:blip r:embed="rId18"/>
          <a:stretch>
            <a:fillRect/>
          </a:stretch>
        </p:blipFill>
        <p:spPr>
          <a:xfrm>
            <a:off x="3580526" y="2593181"/>
            <a:ext cx="278606" cy="278606"/>
          </a:xfrm>
          <a:prstGeom prst="rect">
            <a:avLst/>
          </a:prstGeom>
        </p:spPr>
      </p:pic>
      <p:pic>
        <p:nvPicPr>
          <p:cNvPr id="19" name="Image 17" descr="preencoded.png"/>
          <p:cNvPicPr>
            <a:picLocks noChangeAspect="1"/>
          </p:cNvPicPr>
          <p:nvPr/>
        </p:nvPicPr>
        <p:blipFill>
          <a:blip r:embed="rId19"/>
          <a:stretch>
            <a:fillRect/>
          </a:stretch>
        </p:blipFill>
        <p:spPr>
          <a:xfrm>
            <a:off x="3580526" y="3088481"/>
            <a:ext cx="278606" cy="278606"/>
          </a:xfrm>
          <a:prstGeom prst="rect">
            <a:avLst/>
          </a:prstGeom>
        </p:spPr>
      </p:pic>
      <p:pic>
        <p:nvPicPr>
          <p:cNvPr id="20" name="Image 18" descr="preencoded.png"/>
          <p:cNvPicPr>
            <a:picLocks noChangeAspect="1"/>
          </p:cNvPicPr>
          <p:nvPr/>
        </p:nvPicPr>
        <p:blipFill>
          <a:blip r:embed="rId17"/>
          <a:stretch>
            <a:fillRect/>
          </a:stretch>
        </p:blipFill>
        <p:spPr>
          <a:xfrm>
            <a:off x="3580526" y="3490913"/>
            <a:ext cx="278606" cy="278606"/>
          </a:xfrm>
          <a:prstGeom prst="rect">
            <a:avLst/>
          </a:prstGeom>
        </p:spPr>
      </p:pic>
      <p:pic>
        <p:nvPicPr>
          <p:cNvPr id="21" name="Image 19" descr="preencoded.png"/>
          <p:cNvPicPr>
            <a:picLocks noChangeAspect="1"/>
          </p:cNvPicPr>
          <p:nvPr/>
        </p:nvPicPr>
        <p:blipFill>
          <a:blip r:embed="rId17"/>
          <a:stretch>
            <a:fillRect/>
          </a:stretch>
        </p:blipFill>
        <p:spPr>
          <a:xfrm>
            <a:off x="3580526" y="3986213"/>
            <a:ext cx="278606" cy="278606"/>
          </a:xfrm>
          <a:prstGeom prst="rect">
            <a:avLst/>
          </a:prstGeom>
        </p:spPr>
      </p:pic>
      <p:pic>
        <p:nvPicPr>
          <p:cNvPr id="22" name="Image 20" descr="preencoded.png"/>
          <p:cNvPicPr>
            <a:picLocks noChangeAspect="1"/>
          </p:cNvPicPr>
          <p:nvPr/>
        </p:nvPicPr>
        <p:blipFill>
          <a:blip r:embed="rId20"/>
          <a:stretch>
            <a:fillRect/>
          </a:stretch>
        </p:blipFill>
        <p:spPr>
          <a:xfrm>
            <a:off x="6603960" y="1540669"/>
            <a:ext cx="2992357" cy="2940844"/>
          </a:xfrm>
          <a:prstGeom prst="rect">
            <a:avLst/>
          </a:prstGeom>
        </p:spPr>
      </p:pic>
      <p:pic>
        <p:nvPicPr>
          <p:cNvPr id="23" name="Image 21" descr="preencoded.png"/>
          <p:cNvPicPr>
            <a:picLocks noChangeAspect="1"/>
          </p:cNvPicPr>
          <p:nvPr/>
        </p:nvPicPr>
        <p:blipFill>
          <a:blip r:embed="rId8"/>
          <a:stretch>
            <a:fillRect/>
          </a:stretch>
        </p:blipFill>
        <p:spPr>
          <a:xfrm>
            <a:off x="6603960" y="1540669"/>
            <a:ext cx="2992357" cy="433388"/>
          </a:xfrm>
          <a:prstGeom prst="rect">
            <a:avLst/>
          </a:prstGeom>
        </p:spPr>
      </p:pic>
      <p:pic>
        <p:nvPicPr>
          <p:cNvPr id="24" name="Image 22" descr="preencoded.png"/>
          <p:cNvPicPr>
            <a:picLocks noChangeAspect="1"/>
          </p:cNvPicPr>
          <p:nvPr/>
        </p:nvPicPr>
        <p:blipFill>
          <a:blip r:embed="rId21"/>
          <a:stretch>
            <a:fillRect/>
          </a:stretch>
        </p:blipFill>
        <p:spPr>
          <a:xfrm>
            <a:off x="6696828" y="1633538"/>
            <a:ext cx="185738" cy="247650"/>
          </a:xfrm>
          <a:prstGeom prst="rect">
            <a:avLst/>
          </a:prstGeom>
        </p:spPr>
      </p:pic>
      <p:pic>
        <p:nvPicPr>
          <p:cNvPr id="25" name="Image 23" descr="preencoded.png"/>
          <p:cNvPicPr>
            <a:picLocks noChangeAspect="1"/>
          </p:cNvPicPr>
          <p:nvPr/>
        </p:nvPicPr>
        <p:blipFill>
          <a:blip r:embed="rId22"/>
          <a:stretch>
            <a:fillRect/>
          </a:stretch>
        </p:blipFill>
        <p:spPr>
          <a:xfrm>
            <a:off x="6727785" y="2097881"/>
            <a:ext cx="278606" cy="278606"/>
          </a:xfrm>
          <a:prstGeom prst="rect">
            <a:avLst/>
          </a:prstGeom>
        </p:spPr>
      </p:pic>
      <p:pic>
        <p:nvPicPr>
          <p:cNvPr id="26" name="Image 24" descr="preencoded.png"/>
          <p:cNvPicPr>
            <a:picLocks noChangeAspect="1"/>
          </p:cNvPicPr>
          <p:nvPr/>
        </p:nvPicPr>
        <p:blipFill>
          <a:blip r:embed="rId23"/>
          <a:stretch>
            <a:fillRect/>
          </a:stretch>
        </p:blipFill>
        <p:spPr>
          <a:xfrm>
            <a:off x="6727785" y="2500313"/>
            <a:ext cx="278606" cy="278606"/>
          </a:xfrm>
          <a:prstGeom prst="rect">
            <a:avLst/>
          </a:prstGeom>
        </p:spPr>
      </p:pic>
      <p:pic>
        <p:nvPicPr>
          <p:cNvPr id="27" name="Image 25" descr="preencoded.png"/>
          <p:cNvPicPr>
            <a:picLocks noChangeAspect="1"/>
          </p:cNvPicPr>
          <p:nvPr/>
        </p:nvPicPr>
        <p:blipFill>
          <a:blip r:embed="rId24"/>
          <a:stretch>
            <a:fillRect/>
          </a:stretch>
        </p:blipFill>
        <p:spPr>
          <a:xfrm>
            <a:off x="6727785" y="2995613"/>
            <a:ext cx="278606" cy="278606"/>
          </a:xfrm>
          <a:prstGeom prst="rect">
            <a:avLst/>
          </a:prstGeom>
        </p:spPr>
      </p:pic>
      <p:pic>
        <p:nvPicPr>
          <p:cNvPr id="28" name="Image 26" descr="preencoded.png"/>
          <p:cNvPicPr>
            <a:picLocks noChangeAspect="1"/>
          </p:cNvPicPr>
          <p:nvPr/>
        </p:nvPicPr>
        <p:blipFill>
          <a:blip r:embed="rId22"/>
          <a:stretch>
            <a:fillRect/>
          </a:stretch>
        </p:blipFill>
        <p:spPr>
          <a:xfrm>
            <a:off x="6727785" y="3490913"/>
            <a:ext cx="278606" cy="278606"/>
          </a:xfrm>
          <a:prstGeom prst="rect">
            <a:avLst/>
          </a:prstGeom>
        </p:spPr>
      </p:pic>
      <p:pic>
        <p:nvPicPr>
          <p:cNvPr id="29" name="Image 27" descr="preencoded.png"/>
          <p:cNvPicPr>
            <a:picLocks noChangeAspect="1"/>
          </p:cNvPicPr>
          <p:nvPr/>
        </p:nvPicPr>
        <p:blipFill>
          <a:blip r:embed="rId22"/>
          <a:stretch>
            <a:fillRect/>
          </a:stretch>
        </p:blipFill>
        <p:spPr>
          <a:xfrm>
            <a:off x="6727785" y="3986213"/>
            <a:ext cx="278606" cy="278606"/>
          </a:xfrm>
          <a:prstGeom prst="rect">
            <a:avLst/>
          </a:prstGeom>
        </p:spPr>
      </p:pic>
      <p:pic>
        <p:nvPicPr>
          <p:cNvPr id="30" name="Image 28" descr="preencoded.png"/>
          <p:cNvPicPr>
            <a:picLocks noChangeAspect="1"/>
          </p:cNvPicPr>
          <p:nvPr/>
        </p:nvPicPr>
        <p:blipFill>
          <a:blip r:embed="rId25"/>
          <a:stretch>
            <a:fillRect/>
          </a:stretch>
        </p:blipFill>
        <p:spPr>
          <a:xfrm>
            <a:off x="309563" y="4667250"/>
            <a:ext cx="9286875" cy="619125"/>
          </a:xfrm>
          <a:prstGeom prst="rect">
            <a:avLst/>
          </a:prstGeom>
        </p:spPr>
      </p:pic>
      <p:pic>
        <p:nvPicPr>
          <p:cNvPr id="31" name="Image 29" descr="preencoded.png"/>
          <p:cNvPicPr>
            <a:picLocks noChangeAspect="1"/>
          </p:cNvPicPr>
          <p:nvPr/>
        </p:nvPicPr>
        <p:blipFill>
          <a:blip r:embed="rId26"/>
          <a:stretch>
            <a:fillRect/>
          </a:stretch>
        </p:blipFill>
        <p:spPr>
          <a:xfrm>
            <a:off x="433388" y="4806553"/>
            <a:ext cx="239911" cy="340519"/>
          </a:xfrm>
          <a:prstGeom prst="rect">
            <a:avLst/>
          </a:prstGeom>
        </p:spPr>
      </p:pic>
      <p:pic>
        <p:nvPicPr>
          <p:cNvPr id="32" name="Image 30" descr="preencoded.png"/>
          <p:cNvPicPr>
            <a:picLocks noChangeAspect="1"/>
          </p:cNvPicPr>
          <p:nvPr/>
        </p:nvPicPr>
        <p:blipFill>
          <a:blip r:embed="rId27"/>
          <a:stretch>
            <a:fillRect/>
          </a:stretch>
        </p:blipFill>
        <p:spPr>
          <a:xfrm>
            <a:off x="495300" y="4868466"/>
            <a:ext cx="116086" cy="216694"/>
          </a:xfrm>
          <a:prstGeom prst="rect">
            <a:avLst/>
          </a:prstGeom>
        </p:spPr>
      </p:pic>
      <p:sp>
        <p:nvSpPr>
          <p:cNvPr id="33"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데이터셋 검색과 다운로드 실습</a:t>
            </a:r>
            <a:endParaRPr lang="en-US" sz="2194" dirty="0"/>
          </a:p>
        </p:txBody>
      </p:sp>
      <p:sp>
        <p:nvSpPr>
          <p:cNvPr id="34" name="Text 1"/>
          <p:cNvSpPr/>
          <p:nvPr/>
        </p:nvSpPr>
        <p:spPr>
          <a:xfrm>
            <a:off x="657820" y="1649016"/>
            <a:ext cx="72539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AI HUB</a:t>
            </a:r>
            <a:endParaRPr lang="en-US" sz="1219" dirty="0"/>
          </a:p>
        </p:txBody>
      </p:sp>
      <p:sp>
        <p:nvSpPr>
          <p:cNvPr id="35" name="Text 2"/>
          <p:cNvSpPr/>
          <p:nvPr/>
        </p:nvSpPr>
        <p:spPr>
          <a:xfrm>
            <a:off x="529521" y="2144315"/>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1</a:t>
            </a:r>
            <a:endParaRPr lang="en-US" sz="975" dirty="0"/>
          </a:p>
        </p:txBody>
      </p:sp>
      <p:sp>
        <p:nvSpPr>
          <p:cNvPr id="36" name="Text 3"/>
          <p:cNvSpPr/>
          <p:nvPr/>
        </p:nvSpPr>
        <p:spPr>
          <a:xfrm>
            <a:off x="804863" y="2097881"/>
            <a:ext cx="231925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웹사이트 접속 및 회원 가입/로그인</a:t>
            </a:r>
            <a:endParaRPr lang="en-US" sz="975" dirty="0"/>
          </a:p>
        </p:txBody>
      </p:sp>
      <p:sp>
        <p:nvSpPr>
          <p:cNvPr id="37" name="Text 4"/>
          <p:cNvSpPr/>
          <p:nvPr/>
        </p:nvSpPr>
        <p:spPr>
          <a:xfrm>
            <a:off x="529521" y="25467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2</a:t>
            </a:r>
            <a:endParaRPr lang="en-US" sz="975" dirty="0"/>
          </a:p>
        </p:txBody>
      </p:sp>
      <p:sp>
        <p:nvSpPr>
          <p:cNvPr id="38" name="Text 5"/>
          <p:cNvSpPr/>
          <p:nvPr/>
        </p:nvSpPr>
        <p:spPr>
          <a:xfrm>
            <a:off x="804863" y="25003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검색창에 '기상', '교통사고', '시설물' 등 키워드 입력</a:t>
            </a:r>
            <a:endParaRPr lang="en-US" sz="975" dirty="0"/>
          </a:p>
        </p:txBody>
      </p:sp>
      <p:sp>
        <p:nvSpPr>
          <p:cNvPr id="39" name="Text 6"/>
          <p:cNvSpPr/>
          <p:nvPr/>
        </p:nvSpPr>
        <p:spPr>
          <a:xfrm>
            <a:off x="529521" y="30420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3</a:t>
            </a:r>
            <a:endParaRPr lang="en-US" sz="975" dirty="0"/>
          </a:p>
        </p:txBody>
      </p:sp>
      <p:sp>
        <p:nvSpPr>
          <p:cNvPr id="40" name="Text 7"/>
          <p:cNvSpPr/>
          <p:nvPr/>
        </p:nvSpPr>
        <p:spPr>
          <a:xfrm>
            <a:off x="804863" y="29956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데이터셋 상세 페이지에서 샘플 데이터와 설명 확인</a:t>
            </a:r>
            <a:endParaRPr lang="en-US" sz="975" dirty="0"/>
          </a:p>
        </p:txBody>
      </p:sp>
      <p:sp>
        <p:nvSpPr>
          <p:cNvPr id="41" name="Text 8"/>
          <p:cNvSpPr/>
          <p:nvPr/>
        </p:nvSpPr>
        <p:spPr>
          <a:xfrm>
            <a:off x="529521" y="35373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4</a:t>
            </a:r>
            <a:endParaRPr lang="en-US" sz="975" dirty="0"/>
          </a:p>
        </p:txBody>
      </p:sp>
      <p:sp>
        <p:nvSpPr>
          <p:cNvPr id="42" name="Text 9"/>
          <p:cNvSpPr/>
          <p:nvPr/>
        </p:nvSpPr>
        <p:spPr>
          <a:xfrm>
            <a:off x="804863" y="3490912"/>
            <a:ext cx="199638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라이선스(연구용/상업용) 확인</a:t>
            </a:r>
            <a:endParaRPr lang="en-US" sz="975" dirty="0"/>
          </a:p>
        </p:txBody>
      </p:sp>
      <p:sp>
        <p:nvSpPr>
          <p:cNvPr id="43" name="Text 10"/>
          <p:cNvSpPr/>
          <p:nvPr/>
        </p:nvSpPr>
        <p:spPr>
          <a:xfrm>
            <a:off x="529521" y="3939778"/>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5</a:t>
            </a:r>
            <a:endParaRPr lang="en-US" sz="975" dirty="0"/>
          </a:p>
        </p:txBody>
      </p:sp>
      <p:sp>
        <p:nvSpPr>
          <p:cNvPr id="44" name="Text 11"/>
          <p:cNvSpPr/>
          <p:nvPr/>
        </p:nvSpPr>
        <p:spPr>
          <a:xfrm>
            <a:off x="804863" y="3893344"/>
            <a:ext cx="251224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사용 신청 승인 후 압축 파일 다운로드</a:t>
            </a:r>
            <a:endParaRPr lang="en-US" sz="975" dirty="0"/>
          </a:p>
        </p:txBody>
      </p:sp>
      <p:sp>
        <p:nvSpPr>
          <p:cNvPr id="45" name="Text 12"/>
          <p:cNvSpPr/>
          <p:nvPr/>
        </p:nvSpPr>
        <p:spPr>
          <a:xfrm>
            <a:off x="3828176" y="1649016"/>
            <a:ext cx="1364881"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공공데이터 포털</a:t>
            </a:r>
            <a:endParaRPr lang="en-US" sz="1219" dirty="0"/>
          </a:p>
        </p:txBody>
      </p:sp>
      <p:sp>
        <p:nvSpPr>
          <p:cNvPr id="46" name="Text 13"/>
          <p:cNvSpPr/>
          <p:nvPr/>
        </p:nvSpPr>
        <p:spPr>
          <a:xfrm>
            <a:off x="3676660" y="2144315"/>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1</a:t>
            </a:r>
            <a:endParaRPr lang="en-US" sz="975" dirty="0"/>
          </a:p>
        </p:txBody>
      </p:sp>
      <p:sp>
        <p:nvSpPr>
          <p:cNvPr id="47" name="Text 14"/>
          <p:cNvSpPr/>
          <p:nvPr/>
        </p:nvSpPr>
        <p:spPr>
          <a:xfrm>
            <a:off x="3952001" y="2097881"/>
            <a:ext cx="2373353"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포털에서 '기상', '안전', '재난' 등 키워드로 검색</a:t>
            </a:r>
            <a:endParaRPr lang="en-US" sz="975" dirty="0"/>
          </a:p>
        </p:txBody>
      </p:sp>
      <p:sp>
        <p:nvSpPr>
          <p:cNvPr id="48" name="Text 15"/>
          <p:cNvSpPr/>
          <p:nvPr/>
        </p:nvSpPr>
        <p:spPr>
          <a:xfrm>
            <a:off x="3676660" y="2639615"/>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2</a:t>
            </a:r>
            <a:endParaRPr lang="en-US" sz="975" dirty="0"/>
          </a:p>
        </p:txBody>
      </p:sp>
      <p:sp>
        <p:nvSpPr>
          <p:cNvPr id="49" name="Text 16"/>
          <p:cNvSpPr/>
          <p:nvPr/>
        </p:nvSpPr>
        <p:spPr>
          <a:xfrm>
            <a:off x="3952001" y="2593181"/>
            <a:ext cx="2373353"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API 제공 데이터의 경우 개발자 인증키 발급받기</a:t>
            </a:r>
            <a:endParaRPr lang="en-US" sz="975" dirty="0"/>
          </a:p>
        </p:txBody>
      </p:sp>
      <p:sp>
        <p:nvSpPr>
          <p:cNvPr id="50" name="Text 17"/>
          <p:cNvSpPr/>
          <p:nvPr/>
        </p:nvSpPr>
        <p:spPr>
          <a:xfrm>
            <a:off x="3676660" y="3134915"/>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3</a:t>
            </a:r>
            <a:endParaRPr lang="en-US" sz="975" dirty="0"/>
          </a:p>
        </p:txBody>
      </p:sp>
      <p:sp>
        <p:nvSpPr>
          <p:cNvPr id="51" name="Text 18"/>
          <p:cNvSpPr/>
          <p:nvPr/>
        </p:nvSpPr>
        <p:spPr>
          <a:xfrm>
            <a:off x="3952001" y="3088481"/>
            <a:ext cx="263660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REST API 사용하여 실시간 데이터 조회</a:t>
            </a:r>
            <a:endParaRPr lang="en-US" sz="975" dirty="0"/>
          </a:p>
        </p:txBody>
      </p:sp>
      <p:sp>
        <p:nvSpPr>
          <p:cNvPr id="52" name="Text 19"/>
          <p:cNvSpPr/>
          <p:nvPr/>
        </p:nvSpPr>
        <p:spPr>
          <a:xfrm>
            <a:off x="3676660" y="3537347"/>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4</a:t>
            </a:r>
            <a:endParaRPr lang="en-US" sz="975" dirty="0"/>
          </a:p>
        </p:txBody>
      </p:sp>
      <p:sp>
        <p:nvSpPr>
          <p:cNvPr id="53" name="Text 20"/>
          <p:cNvSpPr/>
          <p:nvPr/>
        </p:nvSpPr>
        <p:spPr>
          <a:xfrm>
            <a:off x="3952001" y="3490913"/>
            <a:ext cx="2373353"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CSV/Excel 파일로 제공되는 데이터 다운로드</a:t>
            </a:r>
            <a:endParaRPr lang="en-US" sz="975" dirty="0"/>
          </a:p>
        </p:txBody>
      </p:sp>
      <p:sp>
        <p:nvSpPr>
          <p:cNvPr id="54" name="Text 21"/>
          <p:cNvSpPr/>
          <p:nvPr/>
        </p:nvSpPr>
        <p:spPr>
          <a:xfrm>
            <a:off x="3676660" y="4032647"/>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5</a:t>
            </a:r>
            <a:endParaRPr lang="en-US" sz="975" dirty="0"/>
          </a:p>
        </p:txBody>
      </p:sp>
      <p:sp>
        <p:nvSpPr>
          <p:cNvPr id="55" name="Text 22"/>
          <p:cNvSpPr/>
          <p:nvPr/>
        </p:nvSpPr>
        <p:spPr>
          <a:xfrm>
            <a:off x="3952001" y="3986212"/>
            <a:ext cx="246755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pandas로 CSV/Excel 파일 불러오기</a:t>
            </a:r>
            <a:endParaRPr lang="en-US" sz="975" dirty="0"/>
          </a:p>
        </p:txBody>
      </p:sp>
      <p:sp>
        <p:nvSpPr>
          <p:cNvPr id="56" name="Text 23"/>
          <p:cNvSpPr/>
          <p:nvPr/>
        </p:nvSpPr>
        <p:spPr>
          <a:xfrm>
            <a:off x="6975434" y="1649016"/>
            <a:ext cx="72481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Kaggle</a:t>
            </a:r>
            <a:endParaRPr lang="en-US" sz="1219" dirty="0"/>
          </a:p>
        </p:txBody>
      </p:sp>
      <p:sp>
        <p:nvSpPr>
          <p:cNvPr id="57" name="Text 24"/>
          <p:cNvSpPr/>
          <p:nvPr/>
        </p:nvSpPr>
        <p:spPr>
          <a:xfrm>
            <a:off x="6823919" y="2144315"/>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1</a:t>
            </a:r>
            <a:endParaRPr lang="en-US" sz="975" dirty="0"/>
          </a:p>
        </p:txBody>
      </p:sp>
      <p:sp>
        <p:nvSpPr>
          <p:cNvPr id="58" name="Text 25"/>
          <p:cNvSpPr/>
          <p:nvPr/>
        </p:nvSpPr>
        <p:spPr>
          <a:xfrm>
            <a:off x="7099260" y="2097881"/>
            <a:ext cx="1884946"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Kaggle 계정 생성 및 로그인</a:t>
            </a:r>
            <a:endParaRPr lang="en-US" sz="975" dirty="0"/>
          </a:p>
        </p:txBody>
      </p:sp>
      <p:sp>
        <p:nvSpPr>
          <p:cNvPr id="59" name="Text 26"/>
          <p:cNvSpPr/>
          <p:nvPr/>
        </p:nvSpPr>
        <p:spPr>
          <a:xfrm>
            <a:off x="6823919" y="25467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2</a:t>
            </a:r>
            <a:endParaRPr lang="en-US" sz="975" dirty="0"/>
          </a:p>
        </p:txBody>
      </p:sp>
      <p:sp>
        <p:nvSpPr>
          <p:cNvPr id="60" name="Text 27"/>
          <p:cNvSpPr/>
          <p:nvPr/>
        </p:nvSpPr>
        <p:spPr>
          <a:xfrm>
            <a:off x="7099260" y="25003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Datasets 페이지에서 관심 있는 데이터셋 검색</a:t>
            </a:r>
            <a:endParaRPr lang="en-US" sz="975" dirty="0"/>
          </a:p>
        </p:txBody>
      </p:sp>
      <p:sp>
        <p:nvSpPr>
          <p:cNvPr id="61" name="Text 28"/>
          <p:cNvSpPr/>
          <p:nvPr/>
        </p:nvSpPr>
        <p:spPr>
          <a:xfrm>
            <a:off x="6823919" y="30420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3</a:t>
            </a:r>
            <a:endParaRPr lang="en-US" sz="975" dirty="0"/>
          </a:p>
        </p:txBody>
      </p:sp>
      <p:sp>
        <p:nvSpPr>
          <p:cNvPr id="62" name="Text 29"/>
          <p:cNvSpPr/>
          <p:nvPr/>
        </p:nvSpPr>
        <p:spPr>
          <a:xfrm>
            <a:off x="7099260" y="29956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데이터셋 페이지에서 Download 버튼 클릭</a:t>
            </a:r>
            <a:endParaRPr lang="en-US" sz="975" dirty="0"/>
          </a:p>
        </p:txBody>
      </p:sp>
      <p:sp>
        <p:nvSpPr>
          <p:cNvPr id="63" name="Text 30"/>
          <p:cNvSpPr/>
          <p:nvPr/>
        </p:nvSpPr>
        <p:spPr>
          <a:xfrm>
            <a:off x="6823919" y="35373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4</a:t>
            </a:r>
            <a:endParaRPr lang="en-US" sz="975" dirty="0"/>
          </a:p>
        </p:txBody>
      </p:sp>
      <p:sp>
        <p:nvSpPr>
          <p:cNvPr id="64" name="Text 31"/>
          <p:cNvSpPr/>
          <p:nvPr/>
        </p:nvSpPr>
        <p:spPr>
          <a:xfrm>
            <a:off x="7099260" y="34909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Kaggle CLI 설치 (터미널에서 다운로드 가능)</a:t>
            </a:r>
            <a:endParaRPr lang="en-US" sz="975" dirty="0"/>
          </a:p>
        </p:txBody>
      </p:sp>
      <p:sp>
        <p:nvSpPr>
          <p:cNvPr id="65" name="Text 32"/>
          <p:cNvSpPr/>
          <p:nvPr/>
        </p:nvSpPr>
        <p:spPr>
          <a:xfrm>
            <a:off x="6823919" y="40326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5</a:t>
            </a:r>
            <a:endParaRPr lang="en-US" sz="975" dirty="0"/>
          </a:p>
        </p:txBody>
      </p:sp>
      <p:sp>
        <p:nvSpPr>
          <p:cNvPr id="66" name="Text 33"/>
          <p:cNvSpPr/>
          <p:nvPr/>
        </p:nvSpPr>
        <p:spPr>
          <a:xfrm>
            <a:off x="7099260" y="39862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API 토큰 설정 및 명령줄에서 데이터 다운로드</a:t>
            </a:r>
            <a:endParaRPr lang="en-US" sz="975" dirty="0"/>
          </a:p>
        </p:txBody>
      </p:sp>
      <p:sp>
        <p:nvSpPr>
          <p:cNvPr id="67" name="Text 34"/>
          <p:cNvSpPr/>
          <p:nvPr/>
        </p:nvSpPr>
        <p:spPr>
          <a:xfrm>
            <a:off x="766167" y="4791075"/>
            <a:ext cx="804777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실습 팁</a:t>
            </a:r>
            <a:endParaRPr lang="en-US" sz="975" dirty="0"/>
          </a:p>
        </p:txBody>
      </p:sp>
      <p:sp>
        <p:nvSpPr>
          <p:cNvPr id="68" name="Text 35"/>
          <p:cNvSpPr/>
          <p:nvPr/>
        </p:nvSpPr>
        <p:spPr>
          <a:xfrm>
            <a:off x="766167" y="4976812"/>
            <a:ext cx="9657334"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데이터셋을 탐색할 때 메타데이터와 설명을 꼼꼼히 확인하세요. 데이터의 수집 방법, 갱신 주기, 품질 등이 모델 성능에 직접적인 영향을 미칩니다.</a:t>
            </a:r>
            <a:endParaRPr lang="en-US" sz="975"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51629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564981"/>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3761184" cy="2228850"/>
          </a:xfrm>
          <a:prstGeom prst="rect">
            <a:avLst/>
          </a:prstGeom>
        </p:spPr>
      </p:pic>
      <p:pic>
        <p:nvPicPr>
          <p:cNvPr id="7" name="Image 5" descr="preencoded.png"/>
          <p:cNvPicPr>
            <a:picLocks noChangeAspect="1"/>
          </p:cNvPicPr>
          <p:nvPr/>
        </p:nvPicPr>
        <p:blipFill>
          <a:blip r:embed="rId8"/>
          <a:stretch>
            <a:fillRect/>
          </a:stretch>
        </p:blipFill>
        <p:spPr>
          <a:xfrm>
            <a:off x="495300" y="1819275"/>
            <a:ext cx="185738" cy="185738"/>
          </a:xfrm>
          <a:prstGeom prst="rect">
            <a:avLst/>
          </a:prstGeom>
        </p:spPr>
      </p:pic>
      <p:pic>
        <p:nvPicPr>
          <p:cNvPr id="8" name="Image 6" descr="preencoded.png"/>
          <p:cNvPicPr>
            <a:picLocks noChangeAspect="1"/>
          </p:cNvPicPr>
          <p:nvPr/>
        </p:nvPicPr>
        <p:blipFill>
          <a:blip r:embed="rId9"/>
          <a:stretch>
            <a:fillRect/>
          </a:stretch>
        </p:blipFill>
        <p:spPr>
          <a:xfrm>
            <a:off x="495300" y="2655094"/>
            <a:ext cx="3389709" cy="990600"/>
          </a:xfrm>
          <a:prstGeom prst="rect">
            <a:avLst/>
          </a:prstGeom>
        </p:spPr>
      </p:pic>
      <p:pic>
        <p:nvPicPr>
          <p:cNvPr id="9" name="Image 7" descr="preencoded.png"/>
          <p:cNvPicPr>
            <a:picLocks noChangeAspect="1"/>
          </p:cNvPicPr>
          <p:nvPr/>
        </p:nvPicPr>
        <p:blipFill>
          <a:blip r:embed="rId10"/>
          <a:stretch>
            <a:fillRect/>
          </a:stretch>
        </p:blipFill>
        <p:spPr>
          <a:xfrm>
            <a:off x="309563" y="4017169"/>
            <a:ext cx="3761184" cy="1764506"/>
          </a:xfrm>
          <a:prstGeom prst="rect">
            <a:avLst/>
          </a:prstGeom>
        </p:spPr>
      </p:pic>
      <p:pic>
        <p:nvPicPr>
          <p:cNvPr id="10" name="Image 8" descr="preencoded.png"/>
          <p:cNvPicPr>
            <a:picLocks noChangeAspect="1"/>
          </p:cNvPicPr>
          <p:nvPr/>
        </p:nvPicPr>
        <p:blipFill>
          <a:blip r:embed="rId11"/>
          <a:stretch>
            <a:fillRect/>
          </a:stretch>
        </p:blipFill>
        <p:spPr>
          <a:xfrm>
            <a:off x="495300" y="4233862"/>
            <a:ext cx="185738" cy="185738"/>
          </a:xfrm>
          <a:prstGeom prst="rect">
            <a:avLst/>
          </a:prstGeom>
        </p:spPr>
      </p:pic>
      <p:pic>
        <p:nvPicPr>
          <p:cNvPr id="11" name="Image 9" descr="preencoded.png"/>
          <p:cNvPicPr>
            <a:picLocks noChangeAspect="1"/>
          </p:cNvPicPr>
          <p:nvPr/>
        </p:nvPicPr>
        <p:blipFill>
          <a:blip r:embed="rId12"/>
          <a:stretch>
            <a:fillRect/>
          </a:stretch>
        </p:blipFill>
        <p:spPr>
          <a:xfrm>
            <a:off x="495300" y="4605337"/>
            <a:ext cx="216694" cy="309563"/>
          </a:xfrm>
          <a:prstGeom prst="rect">
            <a:avLst/>
          </a:prstGeom>
        </p:spPr>
      </p:pic>
      <p:pic>
        <p:nvPicPr>
          <p:cNvPr id="12" name="Image 10" descr="preencoded.png"/>
          <p:cNvPicPr>
            <a:picLocks noChangeAspect="1"/>
          </p:cNvPicPr>
          <p:nvPr/>
        </p:nvPicPr>
        <p:blipFill>
          <a:blip r:embed="rId13"/>
          <a:stretch>
            <a:fillRect/>
          </a:stretch>
        </p:blipFill>
        <p:spPr>
          <a:xfrm>
            <a:off x="557212" y="4690467"/>
            <a:ext cx="92869" cy="123825"/>
          </a:xfrm>
          <a:prstGeom prst="rect">
            <a:avLst/>
          </a:prstGeom>
        </p:spPr>
      </p:pic>
      <p:pic>
        <p:nvPicPr>
          <p:cNvPr id="13" name="Image 11" descr="preencoded.png"/>
          <p:cNvPicPr>
            <a:picLocks noChangeAspect="1"/>
          </p:cNvPicPr>
          <p:nvPr/>
        </p:nvPicPr>
        <p:blipFill>
          <a:blip r:embed="rId14"/>
          <a:stretch>
            <a:fillRect/>
          </a:stretch>
        </p:blipFill>
        <p:spPr>
          <a:xfrm>
            <a:off x="495300" y="5069681"/>
            <a:ext cx="216694" cy="309563"/>
          </a:xfrm>
          <a:prstGeom prst="rect">
            <a:avLst/>
          </a:prstGeom>
        </p:spPr>
      </p:pic>
      <p:pic>
        <p:nvPicPr>
          <p:cNvPr id="14" name="Image 12" descr="preencoded.png"/>
          <p:cNvPicPr>
            <a:picLocks noChangeAspect="1"/>
          </p:cNvPicPr>
          <p:nvPr/>
        </p:nvPicPr>
        <p:blipFill>
          <a:blip r:embed="rId15"/>
          <a:stretch>
            <a:fillRect/>
          </a:stretch>
        </p:blipFill>
        <p:spPr>
          <a:xfrm>
            <a:off x="557212" y="5154811"/>
            <a:ext cx="92869" cy="123825"/>
          </a:xfrm>
          <a:prstGeom prst="rect">
            <a:avLst/>
          </a:prstGeom>
        </p:spPr>
      </p:pic>
      <p:pic>
        <p:nvPicPr>
          <p:cNvPr id="15" name="Image 13" descr="preencoded.png"/>
          <p:cNvPicPr>
            <a:picLocks noChangeAspect="1"/>
          </p:cNvPicPr>
          <p:nvPr/>
        </p:nvPicPr>
        <p:blipFill>
          <a:blip r:embed="rId16"/>
          <a:stretch>
            <a:fillRect/>
          </a:stretch>
        </p:blipFill>
        <p:spPr>
          <a:xfrm>
            <a:off x="4256484" y="1602581"/>
            <a:ext cx="5339953" cy="5200650"/>
          </a:xfrm>
          <a:prstGeom prst="rect">
            <a:avLst/>
          </a:prstGeom>
        </p:spPr>
      </p:pic>
      <p:pic>
        <p:nvPicPr>
          <p:cNvPr id="16" name="Image 14" descr="preencoded.png"/>
          <p:cNvPicPr>
            <a:picLocks noChangeAspect="1"/>
          </p:cNvPicPr>
          <p:nvPr/>
        </p:nvPicPr>
        <p:blipFill>
          <a:blip r:embed="rId17"/>
          <a:stretch>
            <a:fillRect/>
          </a:stretch>
        </p:blipFill>
        <p:spPr>
          <a:xfrm>
            <a:off x="4442222" y="1819275"/>
            <a:ext cx="185738" cy="185738"/>
          </a:xfrm>
          <a:prstGeom prst="rect">
            <a:avLst/>
          </a:prstGeom>
        </p:spPr>
      </p:pic>
      <p:pic>
        <p:nvPicPr>
          <p:cNvPr id="17" name="Image 15" descr="preencoded.png"/>
          <p:cNvPicPr>
            <a:picLocks noChangeAspect="1"/>
          </p:cNvPicPr>
          <p:nvPr/>
        </p:nvPicPr>
        <p:blipFill>
          <a:blip r:embed="rId18"/>
          <a:stretch>
            <a:fillRect/>
          </a:stretch>
        </p:blipFill>
        <p:spPr>
          <a:xfrm>
            <a:off x="4442222" y="2314575"/>
            <a:ext cx="1132684" cy="1083469"/>
          </a:xfrm>
          <a:prstGeom prst="rect">
            <a:avLst/>
          </a:prstGeom>
        </p:spPr>
      </p:pic>
      <p:pic>
        <p:nvPicPr>
          <p:cNvPr id="18" name="Image 16" descr="preencoded.png"/>
          <p:cNvPicPr>
            <a:picLocks noChangeAspect="1"/>
          </p:cNvPicPr>
          <p:nvPr/>
        </p:nvPicPr>
        <p:blipFill>
          <a:blip r:embed="rId19"/>
          <a:stretch>
            <a:fillRect/>
          </a:stretch>
        </p:blipFill>
        <p:spPr>
          <a:xfrm>
            <a:off x="4907896" y="2438400"/>
            <a:ext cx="201216" cy="278606"/>
          </a:xfrm>
          <a:prstGeom prst="rect">
            <a:avLst/>
          </a:prstGeom>
        </p:spPr>
      </p:pic>
      <p:pic>
        <p:nvPicPr>
          <p:cNvPr id="19" name="Image 17" descr="preencoded.png"/>
          <p:cNvPicPr>
            <a:picLocks noChangeAspect="1"/>
          </p:cNvPicPr>
          <p:nvPr/>
        </p:nvPicPr>
        <p:blipFill>
          <a:blip r:embed="rId20"/>
          <a:stretch>
            <a:fillRect/>
          </a:stretch>
        </p:blipFill>
        <p:spPr>
          <a:xfrm>
            <a:off x="5690992" y="2848570"/>
            <a:ext cx="553101" cy="15478"/>
          </a:xfrm>
          <a:prstGeom prst="rect">
            <a:avLst/>
          </a:prstGeom>
        </p:spPr>
      </p:pic>
      <p:pic>
        <p:nvPicPr>
          <p:cNvPr id="20" name="Image 18" descr="preencoded.png"/>
          <p:cNvPicPr>
            <a:picLocks noChangeAspect="1"/>
          </p:cNvPicPr>
          <p:nvPr/>
        </p:nvPicPr>
        <p:blipFill>
          <a:blip r:embed="rId21"/>
          <a:stretch>
            <a:fillRect/>
          </a:stretch>
        </p:blipFill>
        <p:spPr>
          <a:xfrm>
            <a:off x="6360180" y="2314575"/>
            <a:ext cx="1132684" cy="1083469"/>
          </a:xfrm>
          <a:prstGeom prst="rect">
            <a:avLst/>
          </a:prstGeom>
        </p:spPr>
      </p:pic>
      <p:pic>
        <p:nvPicPr>
          <p:cNvPr id="21" name="Image 19" descr="preencoded.png"/>
          <p:cNvPicPr>
            <a:picLocks noChangeAspect="1"/>
          </p:cNvPicPr>
          <p:nvPr/>
        </p:nvPicPr>
        <p:blipFill>
          <a:blip r:embed="rId22"/>
          <a:stretch>
            <a:fillRect/>
          </a:stretch>
        </p:blipFill>
        <p:spPr>
          <a:xfrm>
            <a:off x="6810375" y="2438400"/>
            <a:ext cx="232172" cy="278606"/>
          </a:xfrm>
          <a:prstGeom prst="rect">
            <a:avLst/>
          </a:prstGeom>
        </p:spPr>
      </p:pic>
      <p:pic>
        <p:nvPicPr>
          <p:cNvPr id="22" name="Image 20" descr="preencoded.png"/>
          <p:cNvPicPr>
            <a:picLocks noChangeAspect="1"/>
          </p:cNvPicPr>
          <p:nvPr/>
        </p:nvPicPr>
        <p:blipFill>
          <a:blip r:embed="rId20"/>
          <a:stretch>
            <a:fillRect/>
          </a:stretch>
        </p:blipFill>
        <p:spPr>
          <a:xfrm>
            <a:off x="7608950" y="2848570"/>
            <a:ext cx="553101" cy="15478"/>
          </a:xfrm>
          <a:prstGeom prst="rect">
            <a:avLst/>
          </a:prstGeom>
        </p:spPr>
      </p:pic>
      <p:pic>
        <p:nvPicPr>
          <p:cNvPr id="23" name="Image 21" descr="preencoded.png"/>
          <p:cNvPicPr>
            <a:picLocks noChangeAspect="1"/>
          </p:cNvPicPr>
          <p:nvPr/>
        </p:nvPicPr>
        <p:blipFill>
          <a:blip r:embed="rId23"/>
          <a:stretch>
            <a:fillRect/>
          </a:stretch>
        </p:blipFill>
        <p:spPr>
          <a:xfrm>
            <a:off x="8278137" y="2221706"/>
            <a:ext cx="1132684" cy="1269206"/>
          </a:xfrm>
          <a:prstGeom prst="rect">
            <a:avLst/>
          </a:prstGeom>
        </p:spPr>
      </p:pic>
      <p:pic>
        <p:nvPicPr>
          <p:cNvPr id="24" name="Image 22" descr="preencoded.png"/>
          <p:cNvPicPr>
            <a:picLocks noChangeAspect="1"/>
          </p:cNvPicPr>
          <p:nvPr/>
        </p:nvPicPr>
        <p:blipFill>
          <a:blip r:embed="rId24"/>
          <a:stretch>
            <a:fillRect/>
          </a:stretch>
        </p:blipFill>
        <p:spPr>
          <a:xfrm>
            <a:off x="8728332" y="2345531"/>
            <a:ext cx="232172" cy="278606"/>
          </a:xfrm>
          <a:prstGeom prst="rect">
            <a:avLst/>
          </a:prstGeom>
        </p:spPr>
      </p:pic>
      <p:pic>
        <p:nvPicPr>
          <p:cNvPr id="25" name="Image 23" descr="preencoded.png"/>
          <p:cNvPicPr>
            <a:picLocks noChangeAspect="1"/>
          </p:cNvPicPr>
          <p:nvPr/>
        </p:nvPicPr>
        <p:blipFill>
          <a:blip r:embed="rId25"/>
          <a:stretch>
            <a:fillRect/>
          </a:stretch>
        </p:blipFill>
        <p:spPr>
          <a:xfrm>
            <a:off x="4442222" y="4079081"/>
            <a:ext cx="2422327" cy="804863"/>
          </a:xfrm>
          <a:prstGeom prst="rect">
            <a:avLst/>
          </a:prstGeom>
        </p:spPr>
      </p:pic>
      <p:pic>
        <p:nvPicPr>
          <p:cNvPr id="26" name="Image 24" descr="preencoded.png"/>
          <p:cNvPicPr>
            <a:picLocks noChangeAspect="1"/>
          </p:cNvPicPr>
          <p:nvPr/>
        </p:nvPicPr>
        <p:blipFill>
          <a:blip r:embed="rId26"/>
          <a:stretch>
            <a:fillRect/>
          </a:stretch>
        </p:blipFill>
        <p:spPr>
          <a:xfrm>
            <a:off x="4566047" y="4233863"/>
            <a:ext cx="123825" cy="123825"/>
          </a:xfrm>
          <a:prstGeom prst="rect">
            <a:avLst/>
          </a:prstGeom>
        </p:spPr>
      </p:pic>
      <p:pic>
        <p:nvPicPr>
          <p:cNvPr id="27" name="Image 25" descr="preencoded.png"/>
          <p:cNvPicPr>
            <a:picLocks noChangeAspect="1"/>
          </p:cNvPicPr>
          <p:nvPr/>
        </p:nvPicPr>
        <p:blipFill>
          <a:blip r:embed="rId25"/>
          <a:stretch>
            <a:fillRect/>
          </a:stretch>
        </p:blipFill>
        <p:spPr>
          <a:xfrm>
            <a:off x="6988374" y="4079081"/>
            <a:ext cx="2422327" cy="804863"/>
          </a:xfrm>
          <a:prstGeom prst="rect">
            <a:avLst/>
          </a:prstGeom>
        </p:spPr>
      </p:pic>
      <p:pic>
        <p:nvPicPr>
          <p:cNvPr id="28" name="Image 26" descr="preencoded.png"/>
          <p:cNvPicPr>
            <a:picLocks noChangeAspect="1"/>
          </p:cNvPicPr>
          <p:nvPr/>
        </p:nvPicPr>
        <p:blipFill>
          <a:blip r:embed="rId26"/>
          <a:stretch>
            <a:fillRect/>
          </a:stretch>
        </p:blipFill>
        <p:spPr>
          <a:xfrm>
            <a:off x="7112198" y="4233863"/>
            <a:ext cx="123825" cy="123825"/>
          </a:xfrm>
          <a:prstGeom prst="rect">
            <a:avLst/>
          </a:prstGeom>
        </p:spPr>
      </p:pic>
      <p:pic>
        <p:nvPicPr>
          <p:cNvPr id="29" name="Image 27" descr="preencoded.png"/>
          <p:cNvPicPr>
            <a:picLocks noChangeAspect="1"/>
          </p:cNvPicPr>
          <p:nvPr/>
        </p:nvPicPr>
        <p:blipFill>
          <a:blip r:embed="rId25"/>
          <a:stretch>
            <a:fillRect/>
          </a:stretch>
        </p:blipFill>
        <p:spPr>
          <a:xfrm>
            <a:off x="4442222" y="5007769"/>
            <a:ext cx="2422327" cy="804863"/>
          </a:xfrm>
          <a:prstGeom prst="rect">
            <a:avLst/>
          </a:prstGeom>
        </p:spPr>
      </p:pic>
      <p:pic>
        <p:nvPicPr>
          <p:cNvPr id="30" name="Image 28" descr="preencoded.png"/>
          <p:cNvPicPr>
            <a:picLocks noChangeAspect="1"/>
          </p:cNvPicPr>
          <p:nvPr/>
        </p:nvPicPr>
        <p:blipFill>
          <a:blip r:embed="rId26"/>
          <a:stretch>
            <a:fillRect/>
          </a:stretch>
        </p:blipFill>
        <p:spPr>
          <a:xfrm>
            <a:off x="4566047" y="5162550"/>
            <a:ext cx="123825" cy="123825"/>
          </a:xfrm>
          <a:prstGeom prst="rect">
            <a:avLst/>
          </a:prstGeom>
        </p:spPr>
      </p:pic>
      <p:pic>
        <p:nvPicPr>
          <p:cNvPr id="31" name="Image 29" descr="preencoded.png"/>
          <p:cNvPicPr>
            <a:picLocks noChangeAspect="1"/>
          </p:cNvPicPr>
          <p:nvPr/>
        </p:nvPicPr>
        <p:blipFill>
          <a:blip r:embed="rId25"/>
          <a:stretch>
            <a:fillRect/>
          </a:stretch>
        </p:blipFill>
        <p:spPr>
          <a:xfrm>
            <a:off x="6988374" y="5007769"/>
            <a:ext cx="2422327" cy="804863"/>
          </a:xfrm>
          <a:prstGeom prst="rect">
            <a:avLst/>
          </a:prstGeom>
        </p:spPr>
      </p:pic>
      <p:pic>
        <p:nvPicPr>
          <p:cNvPr id="32" name="Image 30" descr="preencoded.png"/>
          <p:cNvPicPr>
            <a:picLocks noChangeAspect="1"/>
          </p:cNvPicPr>
          <p:nvPr/>
        </p:nvPicPr>
        <p:blipFill>
          <a:blip r:embed="rId26"/>
          <a:stretch>
            <a:fillRect/>
          </a:stretch>
        </p:blipFill>
        <p:spPr>
          <a:xfrm>
            <a:off x="7112198" y="5162550"/>
            <a:ext cx="123825" cy="123825"/>
          </a:xfrm>
          <a:prstGeom prst="rect">
            <a:avLst/>
          </a:prstGeom>
        </p:spPr>
      </p:pic>
      <p:pic>
        <p:nvPicPr>
          <p:cNvPr id="33" name="Image 31" descr="preencoded.png"/>
          <p:cNvPicPr>
            <a:picLocks noChangeAspect="1"/>
          </p:cNvPicPr>
          <p:nvPr/>
        </p:nvPicPr>
        <p:blipFill>
          <a:blip r:embed="rId27"/>
          <a:stretch>
            <a:fillRect/>
          </a:stretch>
        </p:blipFill>
        <p:spPr>
          <a:xfrm>
            <a:off x="4442222" y="5998369"/>
            <a:ext cx="4968478" cy="619125"/>
          </a:xfrm>
          <a:prstGeom prst="rect">
            <a:avLst/>
          </a:prstGeom>
        </p:spPr>
      </p:pic>
      <p:pic>
        <p:nvPicPr>
          <p:cNvPr id="34" name="Image 32" descr="preencoded.png"/>
          <p:cNvPicPr>
            <a:picLocks noChangeAspect="1"/>
          </p:cNvPicPr>
          <p:nvPr/>
        </p:nvPicPr>
        <p:blipFill>
          <a:blip r:embed="rId28"/>
          <a:stretch>
            <a:fillRect/>
          </a:stretch>
        </p:blipFill>
        <p:spPr>
          <a:xfrm>
            <a:off x="4566047" y="6199584"/>
            <a:ext cx="116086" cy="216694"/>
          </a:xfrm>
          <a:prstGeom prst="rect">
            <a:avLst/>
          </a:prstGeom>
        </p:spPr>
      </p:pic>
      <p:sp>
        <p:nvSpPr>
          <p:cNvPr id="35"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 전처리의 중요성</a:t>
            </a:r>
            <a:endParaRPr lang="en-US" sz="2194" dirty="0"/>
          </a:p>
        </p:txBody>
      </p:sp>
      <p:sp>
        <p:nvSpPr>
          <p:cNvPr id="36" name="Text 1"/>
          <p:cNvSpPr/>
          <p:nvPr/>
        </p:nvSpPr>
        <p:spPr>
          <a:xfrm>
            <a:off x="773906" y="1788319"/>
            <a:ext cx="338970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전처리 정의</a:t>
            </a:r>
            <a:endParaRPr lang="en-US" sz="1463" dirty="0"/>
          </a:p>
        </p:txBody>
      </p:sp>
      <p:sp>
        <p:nvSpPr>
          <p:cNvPr id="37" name="Text 2"/>
          <p:cNvSpPr/>
          <p:nvPr/>
        </p:nvSpPr>
        <p:spPr>
          <a:xfrm>
            <a:off x="495300" y="2159794"/>
            <a:ext cx="338970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 전처리는 </a:t>
            </a:r>
            <a:r>
              <a:rPr lang="en-US" sz="975" b="1" dirty="0">
                <a:solidFill>
                  <a:srgbClr val="374151"/>
                </a:solidFill>
                <a:latin typeface="ui-sans-serif" pitchFamily="34" charset="0"/>
                <a:ea typeface="ui-sans-serif" pitchFamily="34" charset="-122"/>
                <a:cs typeface="ui-sans-serif" pitchFamily="34" charset="-120"/>
              </a:rPr>
              <a:t>원시 데이터에서 잡음을 제거하고 학습에 적합한 형태로 변환하는 과정</a:t>
            </a:r>
            <a:r>
              <a:rPr lang="en-US" sz="975" dirty="0">
                <a:solidFill>
                  <a:srgbClr val="374151"/>
                </a:solidFill>
                <a:latin typeface="ui-sans-serif" pitchFamily="34" charset="0"/>
                <a:ea typeface="ui-sans-serif" pitchFamily="34" charset="-122"/>
                <a:cs typeface="ui-sans-serif" pitchFamily="34" charset="-120"/>
              </a:rPr>
              <a:t>입니다.</a:t>
            </a:r>
            <a:endParaRPr lang="en-US" sz="975" dirty="0"/>
          </a:p>
        </p:txBody>
      </p:sp>
      <p:sp>
        <p:nvSpPr>
          <p:cNvPr id="38" name="Text 3"/>
          <p:cNvSpPr/>
          <p:nvPr/>
        </p:nvSpPr>
        <p:spPr>
          <a:xfrm>
            <a:off x="619125" y="2778919"/>
            <a:ext cx="3142059" cy="742950"/>
          </a:xfrm>
          <a:prstGeom prst="rect">
            <a:avLst/>
          </a:prstGeom>
          <a:noFill/>
          <a:ln/>
        </p:spPr>
        <p:txBody>
          <a:bodyPr wrap="square" lIns="0" tIns="0" rIns="0" bIns="0" rtlCol="0" anchor="t"/>
          <a:lstStyle/>
          <a:p>
            <a:pPr>
              <a:lnSpc>
                <a:spcPts val="1463"/>
              </a:lnSpc>
            </a:pPr>
            <a:r>
              <a:rPr lang="en-US" sz="975" i="1" dirty="0">
                <a:solidFill>
                  <a:srgbClr val="374151"/>
                </a:solidFill>
                <a:latin typeface="ui-sans-serif" pitchFamily="34" charset="0"/>
                <a:ea typeface="ui-sans-serif" pitchFamily="34" charset="-122"/>
                <a:cs typeface="ui-sans-serif" pitchFamily="34" charset="-120"/>
              </a:rPr>
              <a:t>"전처리 과정은 데이터를 표본 추출, 변환, 노이즈 제거, 결측치 보정, 정규화, 특징 추출 등의 단계로 구성하며, 이 과정을 통해 원시 데이터를 데이터 과학과 머신러닝에서 사용할 수 있는 형태로 만듭니다."</a:t>
            </a:r>
            <a:endParaRPr lang="en-US" sz="975" dirty="0"/>
          </a:p>
        </p:txBody>
      </p:sp>
      <p:sp>
        <p:nvSpPr>
          <p:cNvPr id="39" name="Text 4"/>
          <p:cNvSpPr/>
          <p:nvPr/>
        </p:nvSpPr>
        <p:spPr>
          <a:xfrm>
            <a:off x="773906" y="4202906"/>
            <a:ext cx="338970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모델 성능에의 영향</a:t>
            </a:r>
            <a:endParaRPr lang="en-US" sz="1463" dirty="0"/>
          </a:p>
        </p:txBody>
      </p:sp>
      <p:sp>
        <p:nvSpPr>
          <p:cNvPr id="40" name="Text 5"/>
          <p:cNvSpPr/>
          <p:nvPr/>
        </p:nvSpPr>
        <p:spPr>
          <a:xfrm>
            <a:off x="804862" y="4574381"/>
            <a:ext cx="3080147"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정확하고 일관된 데이터를 확보하는 것은 모델 성능 향상과 해석 가능성에 </a:t>
            </a:r>
            <a:r>
              <a:rPr lang="en-US" sz="975" b="1" dirty="0">
                <a:solidFill>
                  <a:srgbClr val="374151"/>
                </a:solidFill>
                <a:latin typeface="ui-sans-serif" pitchFamily="34" charset="0"/>
                <a:ea typeface="ui-sans-serif" pitchFamily="34" charset="-122"/>
                <a:cs typeface="ui-sans-serif" pitchFamily="34" charset="-120"/>
              </a:rPr>
              <a:t>직결</a:t>
            </a:r>
            <a:r>
              <a:rPr lang="en-US" sz="975" dirty="0">
                <a:solidFill>
                  <a:srgbClr val="374151"/>
                </a:solidFill>
                <a:latin typeface="ui-sans-serif" pitchFamily="34" charset="0"/>
                <a:ea typeface="ui-sans-serif" pitchFamily="34" charset="-122"/>
                <a:cs typeface="ui-sans-serif" pitchFamily="34" charset="-120"/>
              </a:rPr>
              <a:t>됩니다.</a:t>
            </a:r>
            <a:endParaRPr lang="en-US" sz="975" dirty="0"/>
          </a:p>
        </p:txBody>
      </p:sp>
      <p:sp>
        <p:nvSpPr>
          <p:cNvPr id="41" name="Text 6"/>
          <p:cNvSpPr/>
          <p:nvPr/>
        </p:nvSpPr>
        <p:spPr>
          <a:xfrm>
            <a:off x="804862" y="5038725"/>
            <a:ext cx="3080147"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질의하지 않은 전처리로 인한 성능 저하를 보완하기 위해 더 복잡한 알고리즘을 사용하는 것은 비효율적입니다.</a:t>
            </a:r>
            <a:endParaRPr lang="en-US" sz="975" dirty="0"/>
          </a:p>
        </p:txBody>
      </p:sp>
      <p:sp>
        <p:nvSpPr>
          <p:cNvPr id="42" name="Text 7"/>
          <p:cNvSpPr/>
          <p:nvPr/>
        </p:nvSpPr>
        <p:spPr>
          <a:xfrm>
            <a:off x="4720828" y="1788319"/>
            <a:ext cx="4968478"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전처리의 변환 과정</a:t>
            </a:r>
            <a:endParaRPr lang="en-US" sz="1463" dirty="0"/>
          </a:p>
        </p:txBody>
      </p:sp>
      <p:sp>
        <p:nvSpPr>
          <p:cNvPr id="43" name="Text 8"/>
          <p:cNvSpPr/>
          <p:nvPr/>
        </p:nvSpPr>
        <p:spPr>
          <a:xfrm>
            <a:off x="4477543" y="2778919"/>
            <a:ext cx="1062042"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ui-sans-serif" pitchFamily="34" charset="0"/>
                <a:ea typeface="ui-sans-serif" pitchFamily="34" charset="-122"/>
                <a:cs typeface="ui-sans-serif" pitchFamily="34" charset="-120"/>
              </a:rPr>
              <a:t>원시 데이터</a:t>
            </a:r>
            <a:endParaRPr lang="en-US" sz="975" dirty="0"/>
          </a:p>
        </p:txBody>
      </p:sp>
      <p:sp>
        <p:nvSpPr>
          <p:cNvPr id="44" name="Text 9"/>
          <p:cNvSpPr/>
          <p:nvPr/>
        </p:nvSpPr>
        <p:spPr>
          <a:xfrm>
            <a:off x="4566047" y="2964656"/>
            <a:ext cx="885034" cy="309563"/>
          </a:xfrm>
          <a:prstGeom prst="rect">
            <a:avLst/>
          </a:prstGeom>
          <a:noFill/>
          <a:ln/>
        </p:spPr>
        <p:txBody>
          <a:bodyPr wrap="square" lIns="0" tIns="0" rIns="0" bIns="0" rtlCol="0" anchor="t"/>
          <a:lstStyle/>
          <a:p>
            <a:pPr algn="ctr">
              <a:lnSpc>
                <a:spcPts val="1219"/>
              </a:lnSpc>
            </a:pPr>
            <a:r>
              <a:rPr lang="en-US" sz="853" dirty="0">
                <a:solidFill>
                  <a:srgbClr val="6B7280"/>
                </a:solidFill>
                <a:latin typeface="ui-sans-serif" pitchFamily="34" charset="0"/>
                <a:ea typeface="ui-sans-serif" pitchFamily="34" charset="-122"/>
                <a:cs typeface="ui-sans-serif" pitchFamily="34" charset="-120"/>
              </a:rPr>
              <a:t>잡음, 이상치, 결측치</a:t>
            </a:r>
            <a:endParaRPr lang="en-US" sz="853" dirty="0"/>
          </a:p>
        </p:txBody>
      </p:sp>
      <p:sp>
        <p:nvSpPr>
          <p:cNvPr id="45" name="Text 10"/>
          <p:cNvSpPr/>
          <p:nvPr/>
        </p:nvSpPr>
        <p:spPr>
          <a:xfrm>
            <a:off x="6484005" y="2778919"/>
            <a:ext cx="885034" cy="185738"/>
          </a:xfrm>
          <a:prstGeom prst="rect">
            <a:avLst/>
          </a:prstGeom>
          <a:noFill/>
          <a:ln/>
        </p:spPr>
        <p:txBody>
          <a:bodyPr wrap="square" lIns="0" tIns="0" rIns="0" bIns="0" rtlCol="0" anchor="t"/>
          <a:lstStyle/>
          <a:p>
            <a:pPr algn="ctr">
              <a:lnSpc>
                <a:spcPts val="1463"/>
              </a:lnSpc>
            </a:pPr>
            <a:r>
              <a:rPr lang="en-US" sz="975" dirty="0">
                <a:solidFill>
                  <a:srgbClr val="0F766E"/>
                </a:solidFill>
                <a:latin typeface="ui-sans-serif" pitchFamily="34" charset="0"/>
                <a:ea typeface="ui-sans-serif" pitchFamily="34" charset="-122"/>
                <a:cs typeface="ui-sans-serif" pitchFamily="34" charset="-120"/>
              </a:rPr>
              <a:t>전처리</a:t>
            </a:r>
            <a:endParaRPr lang="en-US" sz="975" dirty="0"/>
          </a:p>
        </p:txBody>
      </p:sp>
      <p:sp>
        <p:nvSpPr>
          <p:cNvPr id="46" name="Text 11"/>
          <p:cNvSpPr/>
          <p:nvPr/>
        </p:nvSpPr>
        <p:spPr>
          <a:xfrm>
            <a:off x="6484005" y="2964656"/>
            <a:ext cx="885034" cy="309563"/>
          </a:xfrm>
          <a:prstGeom prst="rect">
            <a:avLst/>
          </a:prstGeom>
          <a:noFill/>
          <a:ln/>
        </p:spPr>
        <p:txBody>
          <a:bodyPr wrap="square" lIns="0" tIns="0" rIns="0" bIns="0" rtlCol="0" anchor="t"/>
          <a:lstStyle/>
          <a:p>
            <a:pPr algn="ctr">
              <a:lnSpc>
                <a:spcPts val="1219"/>
              </a:lnSpc>
            </a:pPr>
            <a:r>
              <a:rPr lang="en-US" sz="853" dirty="0">
                <a:solidFill>
                  <a:srgbClr val="0D9488"/>
                </a:solidFill>
                <a:latin typeface="ui-sans-serif" pitchFamily="34" charset="0"/>
                <a:ea typeface="ui-sans-serif" pitchFamily="34" charset="-122"/>
                <a:cs typeface="ui-sans-serif" pitchFamily="34" charset="-120"/>
              </a:rPr>
              <a:t>필터링, 정규화, 특징 추출</a:t>
            </a:r>
            <a:endParaRPr lang="en-US" sz="853" dirty="0"/>
          </a:p>
        </p:txBody>
      </p:sp>
      <p:sp>
        <p:nvSpPr>
          <p:cNvPr id="47" name="Text 12"/>
          <p:cNvSpPr/>
          <p:nvPr/>
        </p:nvSpPr>
        <p:spPr>
          <a:xfrm>
            <a:off x="8401962" y="2686050"/>
            <a:ext cx="885034" cy="371475"/>
          </a:xfrm>
          <a:prstGeom prst="rect">
            <a:avLst/>
          </a:prstGeom>
          <a:noFill/>
          <a:ln/>
        </p:spPr>
        <p:txBody>
          <a:bodyPr wrap="square" lIns="0" tIns="0" rIns="0" bIns="0" rtlCol="0" anchor="t"/>
          <a:lstStyle/>
          <a:p>
            <a:pPr algn="ctr">
              <a:lnSpc>
                <a:spcPts val="1463"/>
              </a:lnSpc>
            </a:pPr>
            <a:r>
              <a:rPr lang="en-US" sz="975" dirty="0">
                <a:solidFill>
                  <a:srgbClr val="C2410C"/>
                </a:solidFill>
                <a:latin typeface="ui-sans-serif" pitchFamily="34" charset="0"/>
                <a:ea typeface="ui-sans-serif" pitchFamily="34" charset="-122"/>
                <a:cs typeface="ui-sans-serif" pitchFamily="34" charset="-120"/>
              </a:rPr>
              <a:t>학습에 적합한 데이터</a:t>
            </a:r>
            <a:endParaRPr lang="en-US" sz="975" dirty="0"/>
          </a:p>
        </p:txBody>
      </p:sp>
      <p:sp>
        <p:nvSpPr>
          <p:cNvPr id="48" name="Text 13"/>
          <p:cNvSpPr/>
          <p:nvPr/>
        </p:nvSpPr>
        <p:spPr>
          <a:xfrm>
            <a:off x="8401962" y="3057525"/>
            <a:ext cx="885034" cy="309563"/>
          </a:xfrm>
          <a:prstGeom prst="rect">
            <a:avLst/>
          </a:prstGeom>
          <a:noFill/>
          <a:ln/>
        </p:spPr>
        <p:txBody>
          <a:bodyPr wrap="square" lIns="0" tIns="0" rIns="0" bIns="0" rtlCol="0" anchor="t"/>
          <a:lstStyle/>
          <a:p>
            <a:pPr algn="ctr">
              <a:lnSpc>
                <a:spcPts val="1219"/>
              </a:lnSpc>
            </a:pPr>
            <a:r>
              <a:rPr lang="en-US" sz="853" dirty="0">
                <a:solidFill>
                  <a:srgbClr val="EA580C"/>
                </a:solidFill>
                <a:latin typeface="ui-sans-serif" pitchFamily="34" charset="0"/>
                <a:ea typeface="ui-sans-serif" pitchFamily="34" charset="-122"/>
                <a:cs typeface="ui-sans-serif" pitchFamily="34" charset="-120"/>
              </a:rPr>
              <a:t>클린, 정규화, 균형 잡힌</a:t>
            </a:r>
            <a:endParaRPr lang="en-US" sz="853" dirty="0"/>
          </a:p>
        </p:txBody>
      </p:sp>
      <p:sp>
        <p:nvSpPr>
          <p:cNvPr id="49" name="Text 14"/>
          <p:cNvSpPr/>
          <p:nvPr/>
        </p:nvSpPr>
        <p:spPr>
          <a:xfrm>
            <a:off x="4442222" y="3738562"/>
            <a:ext cx="4968478" cy="216694"/>
          </a:xfrm>
          <a:prstGeom prst="rect">
            <a:avLst/>
          </a:prstGeom>
          <a:noFill/>
          <a:ln/>
        </p:spPr>
        <p:txBody>
          <a:bodyPr wrap="square" lIns="0" tIns="0" rIns="0" bIns="0" rtlCol="0" anchor="t"/>
          <a:lstStyle/>
          <a:p>
            <a:pPr>
              <a:lnSpc>
                <a:spcPts val="1706"/>
              </a:lnSpc>
            </a:pPr>
            <a:r>
              <a:rPr lang="en-US" sz="1219" b="1" dirty="0">
                <a:solidFill>
                  <a:srgbClr val="374151"/>
                </a:solidFill>
                <a:latin typeface="ui-sans-serif" pitchFamily="34" charset="0"/>
                <a:ea typeface="ui-sans-serif" pitchFamily="34" charset="-122"/>
                <a:cs typeface="ui-sans-serif" pitchFamily="34" charset="-120"/>
              </a:rPr>
              <a:t>전처리의 영향 요소:</a:t>
            </a:r>
            <a:endParaRPr lang="en-US" sz="1219" dirty="0"/>
          </a:p>
        </p:txBody>
      </p:sp>
      <p:sp>
        <p:nvSpPr>
          <p:cNvPr id="50" name="Text 15"/>
          <p:cNvSpPr/>
          <p:nvPr/>
        </p:nvSpPr>
        <p:spPr>
          <a:xfrm>
            <a:off x="4751785" y="4202906"/>
            <a:ext cx="794753"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데이터 품질</a:t>
            </a:r>
            <a:endParaRPr lang="en-US" sz="975" dirty="0"/>
          </a:p>
        </p:txBody>
      </p:sp>
      <p:sp>
        <p:nvSpPr>
          <p:cNvPr id="51" name="Text 16"/>
          <p:cNvSpPr/>
          <p:nvPr/>
        </p:nvSpPr>
        <p:spPr>
          <a:xfrm>
            <a:off x="4566047" y="4450556"/>
            <a:ext cx="2174677"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누락치, 이상치, 중복 데이터 처리로 데이터의 정확성과 일관성 향상</a:t>
            </a:r>
            <a:endParaRPr lang="en-US" sz="853" dirty="0"/>
          </a:p>
        </p:txBody>
      </p:sp>
      <p:sp>
        <p:nvSpPr>
          <p:cNvPr id="52" name="Text 17"/>
          <p:cNvSpPr/>
          <p:nvPr/>
        </p:nvSpPr>
        <p:spPr>
          <a:xfrm>
            <a:off x="7297936" y="4202906"/>
            <a:ext cx="794753"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스케일 조정</a:t>
            </a:r>
            <a:endParaRPr lang="en-US" sz="975" dirty="0"/>
          </a:p>
        </p:txBody>
      </p:sp>
      <p:sp>
        <p:nvSpPr>
          <p:cNvPr id="53" name="Text 18"/>
          <p:cNvSpPr/>
          <p:nvPr/>
        </p:nvSpPr>
        <p:spPr>
          <a:xfrm>
            <a:off x="7112199" y="4450556"/>
            <a:ext cx="2174677"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특성의 스케일을 맞추어 모델의 안정성과 수렴 속도 향상</a:t>
            </a:r>
            <a:endParaRPr lang="en-US" sz="853" dirty="0"/>
          </a:p>
        </p:txBody>
      </p:sp>
      <p:sp>
        <p:nvSpPr>
          <p:cNvPr id="54" name="Text 19"/>
          <p:cNvSpPr/>
          <p:nvPr/>
        </p:nvSpPr>
        <p:spPr>
          <a:xfrm>
            <a:off x="4751785" y="5131594"/>
            <a:ext cx="646163"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특징 선택</a:t>
            </a:r>
            <a:endParaRPr lang="en-US" sz="975" dirty="0"/>
          </a:p>
        </p:txBody>
      </p:sp>
      <p:sp>
        <p:nvSpPr>
          <p:cNvPr id="55" name="Text 20"/>
          <p:cNvSpPr/>
          <p:nvPr/>
        </p:nvSpPr>
        <p:spPr>
          <a:xfrm>
            <a:off x="4566047" y="5379244"/>
            <a:ext cx="2174677"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가장 중요한 특징을 선택하여 모델의 해석성과 성능 향상</a:t>
            </a:r>
            <a:endParaRPr lang="en-US" sz="853" dirty="0"/>
          </a:p>
        </p:txBody>
      </p:sp>
      <p:sp>
        <p:nvSpPr>
          <p:cNvPr id="56" name="Text 21"/>
          <p:cNvSpPr/>
          <p:nvPr/>
        </p:nvSpPr>
        <p:spPr>
          <a:xfrm>
            <a:off x="7297936" y="5131594"/>
            <a:ext cx="794753"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클래스 균형</a:t>
            </a:r>
            <a:endParaRPr lang="en-US" sz="975" dirty="0"/>
          </a:p>
        </p:txBody>
      </p:sp>
      <p:sp>
        <p:nvSpPr>
          <p:cNvPr id="57" name="Text 22"/>
          <p:cNvSpPr/>
          <p:nvPr/>
        </p:nvSpPr>
        <p:spPr>
          <a:xfrm>
            <a:off x="7112199" y="5379244"/>
            <a:ext cx="2174677"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클래스 불균형을 해결하여 모델의 일반화 성능 향상</a:t>
            </a:r>
            <a:endParaRPr lang="en-US" sz="853" dirty="0"/>
          </a:p>
        </p:txBody>
      </p:sp>
      <p:sp>
        <p:nvSpPr>
          <p:cNvPr id="58" name="Text 23"/>
          <p:cNvSpPr/>
          <p:nvPr/>
        </p:nvSpPr>
        <p:spPr>
          <a:xfrm>
            <a:off x="4775002" y="6122194"/>
            <a:ext cx="4511873"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핵심 포인트:</a:t>
            </a:r>
            <a:r>
              <a:rPr lang="en-US" sz="975" dirty="0">
                <a:solidFill>
                  <a:srgbClr val="374151"/>
                </a:solidFill>
                <a:latin typeface="ui-sans-serif" pitchFamily="34" charset="0"/>
                <a:ea typeface="ui-sans-serif" pitchFamily="34" charset="-122"/>
                <a:cs typeface="ui-sans-serif" pitchFamily="34" charset="-120"/>
              </a:rPr>
              <a:t> 전처리는 데이터 과학에서 가장 중요하고 시간을 많이 소비하는 단계이지만, 좋은 전처리가 없다면 좋은 결과를 얻을 수 없습니다.</a:t>
            </a:r>
            <a:endParaRPr lang="en-US" sz="975"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819275"/>
            <a:ext cx="2992357" cy="1547813"/>
          </a:xfrm>
          <a:prstGeom prst="rect">
            <a:avLst/>
          </a:prstGeom>
        </p:spPr>
      </p:pic>
      <p:pic>
        <p:nvPicPr>
          <p:cNvPr id="7" name="Image 5" descr="preencoded.png"/>
          <p:cNvPicPr>
            <a:picLocks noChangeAspect="1"/>
          </p:cNvPicPr>
          <p:nvPr/>
        </p:nvPicPr>
        <p:blipFill>
          <a:blip r:embed="rId8"/>
          <a:stretch>
            <a:fillRect/>
          </a:stretch>
        </p:blipFill>
        <p:spPr>
          <a:xfrm>
            <a:off x="309563" y="1819275"/>
            <a:ext cx="2992357" cy="526256"/>
          </a:xfrm>
          <a:prstGeom prst="rect">
            <a:avLst/>
          </a:prstGeom>
        </p:spPr>
      </p:pic>
      <p:pic>
        <p:nvPicPr>
          <p:cNvPr id="8" name="Image 6" descr="preencoded.png"/>
          <p:cNvPicPr>
            <a:picLocks noChangeAspect="1"/>
          </p:cNvPicPr>
          <p:nvPr/>
        </p:nvPicPr>
        <p:blipFill>
          <a:blip r:embed="rId9"/>
          <a:stretch>
            <a:fillRect/>
          </a:stretch>
        </p:blipFill>
        <p:spPr>
          <a:xfrm>
            <a:off x="402431" y="1912144"/>
            <a:ext cx="278606" cy="340519"/>
          </a:xfrm>
          <a:prstGeom prst="rect">
            <a:avLst/>
          </a:prstGeom>
        </p:spPr>
      </p:pic>
      <p:pic>
        <p:nvPicPr>
          <p:cNvPr id="9" name="Image 7" descr="preencoded.png"/>
          <p:cNvPicPr>
            <a:picLocks noChangeAspect="1"/>
          </p:cNvPicPr>
          <p:nvPr/>
        </p:nvPicPr>
        <p:blipFill>
          <a:blip r:embed="rId10"/>
          <a:stretch>
            <a:fillRect/>
          </a:stretch>
        </p:blipFill>
        <p:spPr>
          <a:xfrm>
            <a:off x="464344" y="1974056"/>
            <a:ext cx="154781" cy="216694"/>
          </a:xfrm>
          <a:prstGeom prst="rect">
            <a:avLst/>
          </a:prstGeom>
        </p:spPr>
      </p:pic>
      <p:pic>
        <p:nvPicPr>
          <p:cNvPr id="10" name="Image 8" descr="preencoded.png"/>
          <p:cNvPicPr>
            <a:picLocks noChangeAspect="1"/>
          </p:cNvPicPr>
          <p:nvPr/>
        </p:nvPicPr>
        <p:blipFill>
          <a:blip r:embed="rId11"/>
          <a:stretch>
            <a:fillRect/>
          </a:stretch>
        </p:blipFill>
        <p:spPr>
          <a:xfrm>
            <a:off x="433387" y="2933700"/>
            <a:ext cx="108347" cy="108347"/>
          </a:xfrm>
          <a:prstGeom prst="rect">
            <a:avLst/>
          </a:prstGeom>
        </p:spPr>
      </p:pic>
      <p:pic>
        <p:nvPicPr>
          <p:cNvPr id="11" name="Image 9" descr="preencoded.png"/>
          <p:cNvPicPr>
            <a:picLocks noChangeAspect="1"/>
          </p:cNvPicPr>
          <p:nvPr/>
        </p:nvPicPr>
        <p:blipFill>
          <a:blip r:embed="rId11"/>
          <a:stretch>
            <a:fillRect/>
          </a:stretch>
        </p:blipFill>
        <p:spPr>
          <a:xfrm>
            <a:off x="433387" y="3119437"/>
            <a:ext cx="108347" cy="108347"/>
          </a:xfrm>
          <a:prstGeom prst="rect">
            <a:avLst/>
          </a:prstGeom>
        </p:spPr>
      </p:pic>
      <p:pic>
        <p:nvPicPr>
          <p:cNvPr id="12" name="Image 10" descr="preencoded.png"/>
          <p:cNvPicPr>
            <a:picLocks noChangeAspect="1"/>
          </p:cNvPicPr>
          <p:nvPr/>
        </p:nvPicPr>
        <p:blipFill>
          <a:blip r:embed="rId12"/>
          <a:stretch>
            <a:fillRect/>
          </a:stretch>
        </p:blipFill>
        <p:spPr>
          <a:xfrm>
            <a:off x="3456701" y="1819275"/>
            <a:ext cx="2992478" cy="1547813"/>
          </a:xfrm>
          <a:prstGeom prst="rect">
            <a:avLst/>
          </a:prstGeom>
        </p:spPr>
      </p:pic>
      <p:pic>
        <p:nvPicPr>
          <p:cNvPr id="13" name="Image 11" descr="preencoded.png"/>
          <p:cNvPicPr>
            <a:picLocks noChangeAspect="1"/>
          </p:cNvPicPr>
          <p:nvPr/>
        </p:nvPicPr>
        <p:blipFill>
          <a:blip r:embed="rId13"/>
          <a:stretch>
            <a:fillRect/>
          </a:stretch>
        </p:blipFill>
        <p:spPr>
          <a:xfrm>
            <a:off x="3456701" y="1819275"/>
            <a:ext cx="2992478" cy="526256"/>
          </a:xfrm>
          <a:prstGeom prst="rect">
            <a:avLst/>
          </a:prstGeom>
        </p:spPr>
      </p:pic>
      <p:pic>
        <p:nvPicPr>
          <p:cNvPr id="14" name="Image 12" descr="preencoded.png"/>
          <p:cNvPicPr>
            <a:picLocks noChangeAspect="1"/>
          </p:cNvPicPr>
          <p:nvPr/>
        </p:nvPicPr>
        <p:blipFill>
          <a:blip r:embed="rId14"/>
          <a:stretch>
            <a:fillRect/>
          </a:stretch>
        </p:blipFill>
        <p:spPr>
          <a:xfrm>
            <a:off x="3549570" y="1912144"/>
            <a:ext cx="278606" cy="340519"/>
          </a:xfrm>
          <a:prstGeom prst="rect">
            <a:avLst/>
          </a:prstGeom>
        </p:spPr>
      </p:pic>
      <p:pic>
        <p:nvPicPr>
          <p:cNvPr id="15" name="Image 13" descr="preencoded.png"/>
          <p:cNvPicPr>
            <a:picLocks noChangeAspect="1"/>
          </p:cNvPicPr>
          <p:nvPr/>
        </p:nvPicPr>
        <p:blipFill>
          <a:blip r:embed="rId15"/>
          <a:stretch>
            <a:fillRect/>
          </a:stretch>
        </p:blipFill>
        <p:spPr>
          <a:xfrm>
            <a:off x="3611482" y="1974056"/>
            <a:ext cx="154781" cy="216694"/>
          </a:xfrm>
          <a:prstGeom prst="rect">
            <a:avLst/>
          </a:prstGeom>
        </p:spPr>
      </p:pic>
      <p:pic>
        <p:nvPicPr>
          <p:cNvPr id="16" name="Image 14" descr="preencoded.png"/>
          <p:cNvPicPr>
            <a:picLocks noChangeAspect="1"/>
          </p:cNvPicPr>
          <p:nvPr/>
        </p:nvPicPr>
        <p:blipFill>
          <a:blip r:embed="rId16"/>
          <a:stretch>
            <a:fillRect/>
          </a:stretch>
        </p:blipFill>
        <p:spPr>
          <a:xfrm>
            <a:off x="3580526" y="2747962"/>
            <a:ext cx="108347" cy="108347"/>
          </a:xfrm>
          <a:prstGeom prst="rect">
            <a:avLst/>
          </a:prstGeom>
        </p:spPr>
      </p:pic>
      <p:pic>
        <p:nvPicPr>
          <p:cNvPr id="17" name="Image 15" descr="preencoded.png"/>
          <p:cNvPicPr>
            <a:picLocks noChangeAspect="1"/>
          </p:cNvPicPr>
          <p:nvPr/>
        </p:nvPicPr>
        <p:blipFill>
          <a:blip r:embed="rId16"/>
          <a:stretch>
            <a:fillRect/>
          </a:stretch>
        </p:blipFill>
        <p:spPr>
          <a:xfrm>
            <a:off x="3580526" y="2933700"/>
            <a:ext cx="108347" cy="108347"/>
          </a:xfrm>
          <a:prstGeom prst="rect">
            <a:avLst/>
          </a:prstGeom>
        </p:spPr>
      </p:pic>
      <p:pic>
        <p:nvPicPr>
          <p:cNvPr id="18" name="Image 16" descr="preencoded.png"/>
          <p:cNvPicPr>
            <a:picLocks noChangeAspect="1"/>
          </p:cNvPicPr>
          <p:nvPr/>
        </p:nvPicPr>
        <p:blipFill>
          <a:blip r:embed="rId17"/>
          <a:stretch>
            <a:fillRect/>
          </a:stretch>
        </p:blipFill>
        <p:spPr>
          <a:xfrm>
            <a:off x="6603960" y="1819275"/>
            <a:ext cx="2992357" cy="1547813"/>
          </a:xfrm>
          <a:prstGeom prst="rect">
            <a:avLst/>
          </a:prstGeom>
        </p:spPr>
      </p:pic>
      <p:pic>
        <p:nvPicPr>
          <p:cNvPr id="19" name="Image 17" descr="preencoded.png"/>
          <p:cNvPicPr>
            <a:picLocks noChangeAspect="1"/>
          </p:cNvPicPr>
          <p:nvPr/>
        </p:nvPicPr>
        <p:blipFill>
          <a:blip r:embed="rId8"/>
          <a:stretch>
            <a:fillRect/>
          </a:stretch>
        </p:blipFill>
        <p:spPr>
          <a:xfrm>
            <a:off x="6603960" y="1819275"/>
            <a:ext cx="2992357" cy="526256"/>
          </a:xfrm>
          <a:prstGeom prst="rect">
            <a:avLst/>
          </a:prstGeom>
        </p:spPr>
      </p:pic>
      <p:pic>
        <p:nvPicPr>
          <p:cNvPr id="20" name="Image 18" descr="preencoded.png"/>
          <p:cNvPicPr>
            <a:picLocks noChangeAspect="1"/>
          </p:cNvPicPr>
          <p:nvPr/>
        </p:nvPicPr>
        <p:blipFill>
          <a:blip r:embed="rId18"/>
          <a:stretch>
            <a:fillRect/>
          </a:stretch>
        </p:blipFill>
        <p:spPr>
          <a:xfrm>
            <a:off x="6696828" y="1912144"/>
            <a:ext cx="278606" cy="340519"/>
          </a:xfrm>
          <a:prstGeom prst="rect">
            <a:avLst/>
          </a:prstGeom>
        </p:spPr>
      </p:pic>
      <p:pic>
        <p:nvPicPr>
          <p:cNvPr id="21" name="Image 19" descr="preencoded.png"/>
          <p:cNvPicPr>
            <a:picLocks noChangeAspect="1"/>
          </p:cNvPicPr>
          <p:nvPr/>
        </p:nvPicPr>
        <p:blipFill>
          <a:blip r:embed="rId19"/>
          <a:stretch>
            <a:fillRect/>
          </a:stretch>
        </p:blipFill>
        <p:spPr>
          <a:xfrm>
            <a:off x="6758741" y="1974056"/>
            <a:ext cx="154781" cy="216694"/>
          </a:xfrm>
          <a:prstGeom prst="rect">
            <a:avLst/>
          </a:prstGeom>
        </p:spPr>
      </p:pic>
      <p:pic>
        <p:nvPicPr>
          <p:cNvPr id="22" name="Image 20" descr="preencoded.png"/>
          <p:cNvPicPr>
            <a:picLocks noChangeAspect="1"/>
          </p:cNvPicPr>
          <p:nvPr/>
        </p:nvPicPr>
        <p:blipFill>
          <a:blip r:embed="rId11"/>
          <a:stretch>
            <a:fillRect/>
          </a:stretch>
        </p:blipFill>
        <p:spPr>
          <a:xfrm>
            <a:off x="6727784" y="2747962"/>
            <a:ext cx="108347" cy="108347"/>
          </a:xfrm>
          <a:prstGeom prst="rect">
            <a:avLst/>
          </a:prstGeom>
        </p:spPr>
      </p:pic>
      <p:pic>
        <p:nvPicPr>
          <p:cNvPr id="23" name="Image 21" descr="preencoded.png"/>
          <p:cNvPicPr>
            <a:picLocks noChangeAspect="1"/>
          </p:cNvPicPr>
          <p:nvPr/>
        </p:nvPicPr>
        <p:blipFill>
          <a:blip r:embed="rId11"/>
          <a:stretch>
            <a:fillRect/>
          </a:stretch>
        </p:blipFill>
        <p:spPr>
          <a:xfrm>
            <a:off x="6727784" y="2933700"/>
            <a:ext cx="108347" cy="108347"/>
          </a:xfrm>
          <a:prstGeom prst="rect">
            <a:avLst/>
          </a:prstGeom>
        </p:spPr>
      </p:pic>
      <p:pic>
        <p:nvPicPr>
          <p:cNvPr id="24" name="Image 22" descr="preencoded.png"/>
          <p:cNvPicPr>
            <a:picLocks noChangeAspect="1"/>
          </p:cNvPicPr>
          <p:nvPr/>
        </p:nvPicPr>
        <p:blipFill>
          <a:blip r:embed="rId20"/>
          <a:stretch>
            <a:fillRect/>
          </a:stretch>
        </p:blipFill>
        <p:spPr>
          <a:xfrm>
            <a:off x="309563" y="3645694"/>
            <a:ext cx="2992357" cy="1454944"/>
          </a:xfrm>
          <a:prstGeom prst="rect">
            <a:avLst/>
          </a:prstGeom>
        </p:spPr>
      </p:pic>
      <p:pic>
        <p:nvPicPr>
          <p:cNvPr id="25" name="Image 23" descr="preencoded.png"/>
          <p:cNvPicPr>
            <a:picLocks noChangeAspect="1"/>
          </p:cNvPicPr>
          <p:nvPr/>
        </p:nvPicPr>
        <p:blipFill>
          <a:blip r:embed="rId21"/>
          <a:stretch>
            <a:fillRect/>
          </a:stretch>
        </p:blipFill>
        <p:spPr>
          <a:xfrm>
            <a:off x="309563" y="3645694"/>
            <a:ext cx="2992357" cy="526256"/>
          </a:xfrm>
          <a:prstGeom prst="rect">
            <a:avLst/>
          </a:prstGeom>
        </p:spPr>
      </p:pic>
      <p:pic>
        <p:nvPicPr>
          <p:cNvPr id="26" name="Image 24" descr="preencoded.png"/>
          <p:cNvPicPr>
            <a:picLocks noChangeAspect="1"/>
          </p:cNvPicPr>
          <p:nvPr/>
        </p:nvPicPr>
        <p:blipFill>
          <a:blip r:embed="rId22"/>
          <a:stretch>
            <a:fillRect/>
          </a:stretch>
        </p:blipFill>
        <p:spPr>
          <a:xfrm>
            <a:off x="402431" y="3738562"/>
            <a:ext cx="278606" cy="340519"/>
          </a:xfrm>
          <a:prstGeom prst="rect">
            <a:avLst/>
          </a:prstGeom>
        </p:spPr>
      </p:pic>
      <p:pic>
        <p:nvPicPr>
          <p:cNvPr id="27" name="Image 25" descr="preencoded.png"/>
          <p:cNvPicPr>
            <a:picLocks noChangeAspect="1"/>
          </p:cNvPicPr>
          <p:nvPr/>
        </p:nvPicPr>
        <p:blipFill>
          <a:blip r:embed="rId23"/>
          <a:stretch>
            <a:fillRect/>
          </a:stretch>
        </p:blipFill>
        <p:spPr>
          <a:xfrm>
            <a:off x="464344" y="3800475"/>
            <a:ext cx="154781" cy="216694"/>
          </a:xfrm>
          <a:prstGeom prst="rect">
            <a:avLst/>
          </a:prstGeom>
        </p:spPr>
      </p:pic>
      <p:pic>
        <p:nvPicPr>
          <p:cNvPr id="28" name="Image 26" descr="preencoded.png"/>
          <p:cNvPicPr>
            <a:picLocks noChangeAspect="1"/>
          </p:cNvPicPr>
          <p:nvPr/>
        </p:nvPicPr>
        <p:blipFill>
          <a:blip r:embed="rId16"/>
          <a:stretch>
            <a:fillRect/>
          </a:stretch>
        </p:blipFill>
        <p:spPr>
          <a:xfrm>
            <a:off x="433387" y="4574381"/>
            <a:ext cx="108347" cy="108347"/>
          </a:xfrm>
          <a:prstGeom prst="rect">
            <a:avLst/>
          </a:prstGeom>
        </p:spPr>
      </p:pic>
      <p:pic>
        <p:nvPicPr>
          <p:cNvPr id="29" name="Image 27" descr="preencoded.png"/>
          <p:cNvPicPr>
            <a:picLocks noChangeAspect="1"/>
          </p:cNvPicPr>
          <p:nvPr/>
        </p:nvPicPr>
        <p:blipFill>
          <a:blip r:embed="rId16"/>
          <a:stretch>
            <a:fillRect/>
          </a:stretch>
        </p:blipFill>
        <p:spPr>
          <a:xfrm>
            <a:off x="433387" y="4760119"/>
            <a:ext cx="108347" cy="108347"/>
          </a:xfrm>
          <a:prstGeom prst="rect">
            <a:avLst/>
          </a:prstGeom>
        </p:spPr>
      </p:pic>
      <p:pic>
        <p:nvPicPr>
          <p:cNvPr id="30" name="Image 28" descr="preencoded.png"/>
          <p:cNvPicPr>
            <a:picLocks noChangeAspect="1"/>
          </p:cNvPicPr>
          <p:nvPr/>
        </p:nvPicPr>
        <p:blipFill>
          <a:blip r:embed="rId24"/>
          <a:stretch>
            <a:fillRect/>
          </a:stretch>
        </p:blipFill>
        <p:spPr>
          <a:xfrm>
            <a:off x="3456701" y="3645694"/>
            <a:ext cx="2992478" cy="1454944"/>
          </a:xfrm>
          <a:prstGeom prst="rect">
            <a:avLst/>
          </a:prstGeom>
        </p:spPr>
      </p:pic>
      <p:pic>
        <p:nvPicPr>
          <p:cNvPr id="31" name="Image 29" descr="preencoded.png"/>
          <p:cNvPicPr>
            <a:picLocks noChangeAspect="1"/>
          </p:cNvPicPr>
          <p:nvPr/>
        </p:nvPicPr>
        <p:blipFill>
          <a:blip r:embed="rId25"/>
          <a:stretch>
            <a:fillRect/>
          </a:stretch>
        </p:blipFill>
        <p:spPr>
          <a:xfrm>
            <a:off x="3456701" y="3645694"/>
            <a:ext cx="2992478" cy="526256"/>
          </a:xfrm>
          <a:prstGeom prst="rect">
            <a:avLst/>
          </a:prstGeom>
        </p:spPr>
      </p:pic>
      <p:pic>
        <p:nvPicPr>
          <p:cNvPr id="32" name="Image 30" descr="preencoded.png"/>
          <p:cNvPicPr>
            <a:picLocks noChangeAspect="1"/>
          </p:cNvPicPr>
          <p:nvPr/>
        </p:nvPicPr>
        <p:blipFill>
          <a:blip r:embed="rId26"/>
          <a:stretch>
            <a:fillRect/>
          </a:stretch>
        </p:blipFill>
        <p:spPr>
          <a:xfrm>
            <a:off x="3549570" y="3738562"/>
            <a:ext cx="317302" cy="340519"/>
          </a:xfrm>
          <a:prstGeom prst="rect">
            <a:avLst/>
          </a:prstGeom>
        </p:spPr>
      </p:pic>
      <p:pic>
        <p:nvPicPr>
          <p:cNvPr id="33" name="Image 31" descr="preencoded.png"/>
          <p:cNvPicPr>
            <a:picLocks noChangeAspect="1"/>
          </p:cNvPicPr>
          <p:nvPr/>
        </p:nvPicPr>
        <p:blipFill>
          <a:blip r:embed="rId27"/>
          <a:stretch>
            <a:fillRect/>
          </a:stretch>
        </p:blipFill>
        <p:spPr>
          <a:xfrm>
            <a:off x="3611482" y="3800475"/>
            <a:ext cx="193477" cy="216694"/>
          </a:xfrm>
          <a:prstGeom prst="rect">
            <a:avLst/>
          </a:prstGeom>
        </p:spPr>
      </p:pic>
      <p:pic>
        <p:nvPicPr>
          <p:cNvPr id="34" name="Image 32" descr="preencoded.png"/>
          <p:cNvPicPr>
            <a:picLocks noChangeAspect="1"/>
          </p:cNvPicPr>
          <p:nvPr/>
        </p:nvPicPr>
        <p:blipFill>
          <a:blip r:embed="rId11"/>
          <a:stretch>
            <a:fillRect/>
          </a:stretch>
        </p:blipFill>
        <p:spPr>
          <a:xfrm>
            <a:off x="3580526" y="4574381"/>
            <a:ext cx="108347" cy="108347"/>
          </a:xfrm>
          <a:prstGeom prst="rect">
            <a:avLst/>
          </a:prstGeom>
        </p:spPr>
      </p:pic>
      <p:pic>
        <p:nvPicPr>
          <p:cNvPr id="35" name="Image 33" descr="preencoded.png"/>
          <p:cNvPicPr>
            <a:picLocks noChangeAspect="1"/>
          </p:cNvPicPr>
          <p:nvPr/>
        </p:nvPicPr>
        <p:blipFill>
          <a:blip r:embed="rId11"/>
          <a:stretch>
            <a:fillRect/>
          </a:stretch>
        </p:blipFill>
        <p:spPr>
          <a:xfrm>
            <a:off x="3580526" y="4760119"/>
            <a:ext cx="108347" cy="108347"/>
          </a:xfrm>
          <a:prstGeom prst="rect">
            <a:avLst/>
          </a:prstGeom>
        </p:spPr>
      </p:pic>
      <p:pic>
        <p:nvPicPr>
          <p:cNvPr id="36" name="Image 34" descr="preencoded.png"/>
          <p:cNvPicPr>
            <a:picLocks noChangeAspect="1"/>
          </p:cNvPicPr>
          <p:nvPr/>
        </p:nvPicPr>
        <p:blipFill>
          <a:blip r:embed="rId28"/>
          <a:stretch>
            <a:fillRect/>
          </a:stretch>
        </p:blipFill>
        <p:spPr>
          <a:xfrm>
            <a:off x="6603960" y="3645694"/>
            <a:ext cx="2992357" cy="1454944"/>
          </a:xfrm>
          <a:prstGeom prst="rect">
            <a:avLst/>
          </a:prstGeom>
        </p:spPr>
      </p:pic>
      <p:pic>
        <p:nvPicPr>
          <p:cNvPr id="37" name="Image 35" descr="preencoded.png"/>
          <p:cNvPicPr>
            <a:picLocks noChangeAspect="1"/>
          </p:cNvPicPr>
          <p:nvPr/>
        </p:nvPicPr>
        <p:blipFill>
          <a:blip r:embed="rId29"/>
          <a:stretch>
            <a:fillRect/>
          </a:stretch>
        </p:blipFill>
        <p:spPr>
          <a:xfrm>
            <a:off x="6603960" y="3645694"/>
            <a:ext cx="2992357" cy="619125"/>
          </a:xfrm>
          <a:prstGeom prst="rect">
            <a:avLst/>
          </a:prstGeom>
        </p:spPr>
      </p:pic>
      <p:pic>
        <p:nvPicPr>
          <p:cNvPr id="38" name="Image 36" descr="preencoded.png"/>
          <p:cNvPicPr>
            <a:picLocks noChangeAspect="1"/>
          </p:cNvPicPr>
          <p:nvPr/>
        </p:nvPicPr>
        <p:blipFill>
          <a:blip r:embed="rId30"/>
          <a:stretch>
            <a:fillRect/>
          </a:stretch>
        </p:blipFill>
        <p:spPr>
          <a:xfrm>
            <a:off x="6696828" y="3784997"/>
            <a:ext cx="278606" cy="340519"/>
          </a:xfrm>
          <a:prstGeom prst="rect">
            <a:avLst/>
          </a:prstGeom>
        </p:spPr>
      </p:pic>
      <p:pic>
        <p:nvPicPr>
          <p:cNvPr id="39" name="Image 37" descr="preencoded.png"/>
          <p:cNvPicPr>
            <a:picLocks noChangeAspect="1"/>
          </p:cNvPicPr>
          <p:nvPr/>
        </p:nvPicPr>
        <p:blipFill>
          <a:blip r:embed="rId31"/>
          <a:stretch>
            <a:fillRect/>
          </a:stretch>
        </p:blipFill>
        <p:spPr>
          <a:xfrm>
            <a:off x="6758741" y="3846909"/>
            <a:ext cx="154781" cy="216694"/>
          </a:xfrm>
          <a:prstGeom prst="rect">
            <a:avLst/>
          </a:prstGeom>
        </p:spPr>
      </p:pic>
      <p:pic>
        <p:nvPicPr>
          <p:cNvPr id="40" name="Image 38" descr="preencoded.png"/>
          <p:cNvPicPr>
            <a:picLocks noChangeAspect="1"/>
          </p:cNvPicPr>
          <p:nvPr/>
        </p:nvPicPr>
        <p:blipFill>
          <a:blip r:embed="rId16"/>
          <a:stretch>
            <a:fillRect/>
          </a:stretch>
        </p:blipFill>
        <p:spPr>
          <a:xfrm>
            <a:off x="6727784" y="4667250"/>
            <a:ext cx="108347" cy="108347"/>
          </a:xfrm>
          <a:prstGeom prst="rect">
            <a:avLst/>
          </a:prstGeom>
        </p:spPr>
      </p:pic>
      <p:pic>
        <p:nvPicPr>
          <p:cNvPr id="41" name="Image 39" descr="preencoded.png"/>
          <p:cNvPicPr>
            <a:picLocks noChangeAspect="1"/>
          </p:cNvPicPr>
          <p:nvPr/>
        </p:nvPicPr>
        <p:blipFill>
          <a:blip r:embed="rId16"/>
          <a:stretch>
            <a:fillRect/>
          </a:stretch>
        </p:blipFill>
        <p:spPr>
          <a:xfrm>
            <a:off x="6727784" y="4852987"/>
            <a:ext cx="108347" cy="108347"/>
          </a:xfrm>
          <a:prstGeom prst="rect">
            <a:avLst/>
          </a:prstGeom>
        </p:spPr>
      </p:pic>
      <p:pic>
        <p:nvPicPr>
          <p:cNvPr id="42" name="Image 40" descr="preencoded.png"/>
          <p:cNvPicPr>
            <a:picLocks noChangeAspect="1"/>
          </p:cNvPicPr>
          <p:nvPr/>
        </p:nvPicPr>
        <p:blipFill>
          <a:blip r:embed="rId32"/>
          <a:stretch>
            <a:fillRect/>
          </a:stretch>
        </p:blipFill>
        <p:spPr>
          <a:xfrm>
            <a:off x="309563" y="5286375"/>
            <a:ext cx="9286875" cy="495300"/>
          </a:xfrm>
          <a:prstGeom prst="rect">
            <a:avLst/>
          </a:prstGeom>
        </p:spPr>
      </p:pic>
      <p:pic>
        <p:nvPicPr>
          <p:cNvPr id="43" name="Image 41" descr="preencoded.png"/>
          <p:cNvPicPr>
            <a:picLocks noChangeAspect="1"/>
          </p:cNvPicPr>
          <p:nvPr/>
        </p:nvPicPr>
        <p:blipFill>
          <a:blip r:embed="rId33"/>
          <a:stretch>
            <a:fillRect/>
          </a:stretch>
        </p:blipFill>
        <p:spPr>
          <a:xfrm>
            <a:off x="402432" y="5394722"/>
            <a:ext cx="85130" cy="108347"/>
          </a:xfrm>
          <a:prstGeom prst="rect">
            <a:avLst/>
          </a:prstGeom>
        </p:spPr>
      </p:pic>
      <p:sp>
        <p:nvSpPr>
          <p:cNvPr id="44"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주요 전처리 기법</a:t>
            </a:r>
            <a:endParaRPr lang="en-US" sz="2194" dirty="0"/>
          </a:p>
        </p:txBody>
      </p:sp>
      <p:sp>
        <p:nvSpPr>
          <p:cNvPr id="45" name="Text 1"/>
          <p:cNvSpPr/>
          <p:nvPr/>
        </p:nvSpPr>
        <p:spPr>
          <a:xfrm>
            <a:off x="309563" y="1447800"/>
            <a:ext cx="928687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인공지능에 필수적인 데이터 전처리 기법</a:t>
            </a:r>
            <a:endParaRPr lang="en-US" sz="975" dirty="0"/>
          </a:p>
        </p:txBody>
      </p:sp>
      <p:sp>
        <p:nvSpPr>
          <p:cNvPr id="46" name="Text 2"/>
          <p:cNvSpPr/>
          <p:nvPr/>
        </p:nvSpPr>
        <p:spPr>
          <a:xfrm>
            <a:off x="773906" y="1974056"/>
            <a:ext cx="1769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샘플링 (Sampling)</a:t>
            </a:r>
            <a:endParaRPr lang="en-US" sz="1219" dirty="0"/>
          </a:p>
        </p:txBody>
      </p:sp>
      <p:sp>
        <p:nvSpPr>
          <p:cNvPr id="47" name="Text 3"/>
          <p:cNvSpPr/>
          <p:nvPr/>
        </p:nvSpPr>
        <p:spPr>
          <a:xfrm>
            <a:off x="433388" y="2469356"/>
            <a:ext cx="2744707"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대용량 데이터에서 대표적인 표본을 추출하는 기법</a:t>
            </a:r>
            <a:endParaRPr lang="en-US" sz="975" dirty="0"/>
          </a:p>
        </p:txBody>
      </p:sp>
      <p:sp>
        <p:nvSpPr>
          <p:cNvPr id="48" name="Text 4"/>
          <p:cNvSpPr/>
          <p:nvPr/>
        </p:nvSpPr>
        <p:spPr>
          <a:xfrm>
            <a:off x="603647" y="2902744"/>
            <a:ext cx="1506941"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랜덤 샘플링, 층화 추출 등</a:t>
            </a:r>
            <a:endParaRPr lang="en-US" sz="853" dirty="0"/>
          </a:p>
        </p:txBody>
      </p:sp>
      <p:sp>
        <p:nvSpPr>
          <p:cNvPr id="49" name="Text 5"/>
          <p:cNvSpPr/>
          <p:nvPr/>
        </p:nvSpPr>
        <p:spPr>
          <a:xfrm>
            <a:off x="603647" y="3088481"/>
            <a:ext cx="1424230"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처리 시간과 비용 줄이기</a:t>
            </a:r>
            <a:endParaRPr lang="en-US" sz="853" dirty="0"/>
          </a:p>
        </p:txBody>
      </p:sp>
      <p:sp>
        <p:nvSpPr>
          <p:cNvPr id="50" name="Text 6"/>
          <p:cNvSpPr/>
          <p:nvPr/>
        </p:nvSpPr>
        <p:spPr>
          <a:xfrm>
            <a:off x="3921045" y="1974056"/>
            <a:ext cx="220316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변환 (Transformation)</a:t>
            </a:r>
            <a:endParaRPr lang="en-US" sz="1219" dirty="0"/>
          </a:p>
        </p:txBody>
      </p:sp>
      <p:sp>
        <p:nvSpPr>
          <p:cNvPr id="51" name="Text 7"/>
          <p:cNvSpPr/>
          <p:nvPr/>
        </p:nvSpPr>
        <p:spPr>
          <a:xfrm>
            <a:off x="3580526" y="2469356"/>
            <a:ext cx="3293794"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 분포를 정규화하거나 스케일 차이를 완화</a:t>
            </a:r>
            <a:endParaRPr lang="en-US" sz="975" dirty="0"/>
          </a:p>
        </p:txBody>
      </p:sp>
      <p:sp>
        <p:nvSpPr>
          <p:cNvPr id="52" name="Text 8"/>
          <p:cNvSpPr/>
          <p:nvPr/>
        </p:nvSpPr>
        <p:spPr>
          <a:xfrm>
            <a:off x="3750785" y="2717006"/>
            <a:ext cx="1506941"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로그 변환, 제곱근 변환 등</a:t>
            </a:r>
            <a:endParaRPr lang="en-US" sz="853" dirty="0"/>
          </a:p>
        </p:txBody>
      </p:sp>
      <p:sp>
        <p:nvSpPr>
          <p:cNvPr id="53" name="Text 9"/>
          <p:cNvSpPr/>
          <p:nvPr/>
        </p:nvSpPr>
        <p:spPr>
          <a:xfrm>
            <a:off x="3750785" y="2902744"/>
            <a:ext cx="138287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정규분포에 가깝게 변환</a:t>
            </a:r>
            <a:endParaRPr lang="en-US" sz="853" dirty="0"/>
          </a:p>
        </p:txBody>
      </p:sp>
      <p:sp>
        <p:nvSpPr>
          <p:cNvPr id="54" name="Text 10"/>
          <p:cNvSpPr/>
          <p:nvPr/>
        </p:nvSpPr>
        <p:spPr>
          <a:xfrm>
            <a:off x="7068303" y="1974056"/>
            <a:ext cx="2270931"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노이즈 제거 (Denoising)</a:t>
            </a:r>
            <a:endParaRPr lang="en-US" sz="1219" dirty="0"/>
          </a:p>
        </p:txBody>
      </p:sp>
      <p:sp>
        <p:nvSpPr>
          <p:cNvPr id="55" name="Text 11"/>
          <p:cNvSpPr/>
          <p:nvPr/>
        </p:nvSpPr>
        <p:spPr>
          <a:xfrm>
            <a:off x="6727785" y="2469356"/>
            <a:ext cx="329364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센서 데이터나 이미지에서 잡음을 줄이는 기법</a:t>
            </a:r>
            <a:endParaRPr lang="en-US" sz="975" dirty="0"/>
          </a:p>
        </p:txBody>
      </p:sp>
      <p:sp>
        <p:nvSpPr>
          <p:cNvPr id="56" name="Text 12"/>
          <p:cNvSpPr/>
          <p:nvPr/>
        </p:nvSpPr>
        <p:spPr>
          <a:xfrm>
            <a:off x="6898044" y="2717006"/>
            <a:ext cx="1164197"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필터링, 스무딩 기법</a:t>
            </a:r>
            <a:endParaRPr lang="en-US" sz="853" dirty="0"/>
          </a:p>
        </p:txBody>
      </p:sp>
      <p:sp>
        <p:nvSpPr>
          <p:cNvPr id="57" name="Text 13"/>
          <p:cNvSpPr/>
          <p:nvPr/>
        </p:nvSpPr>
        <p:spPr>
          <a:xfrm>
            <a:off x="6898044" y="2902744"/>
            <a:ext cx="1122841"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신호와 잡음을 분리</a:t>
            </a:r>
            <a:endParaRPr lang="en-US" sz="853" dirty="0"/>
          </a:p>
        </p:txBody>
      </p:sp>
      <p:sp>
        <p:nvSpPr>
          <p:cNvPr id="58" name="Text 14"/>
          <p:cNvSpPr/>
          <p:nvPr/>
        </p:nvSpPr>
        <p:spPr>
          <a:xfrm>
            <a:off x="773907" y="3800475"/>
            <a:ext cx="2382083"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결측치 보정 (Imputation)</a:t>
            </a:r>
            <a:endParaRPr lang="en-US" sz="1219" dirty="0"/>
          </a:p>
        </p:txBody>
      </p:sp>
      <p:sp>
        <p:nvSpPr>
          <p:cNvPr id="59" name="Text 15"/>
          <p:cNvSpPr/>
          <p:nvPr/>
        </p:nvSpPr>
        <p:spPr>
          <a:xfrm>
            <a:off x="433388" y="4295775"/>
            <a:ext cx="329364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누락된 값을 적절한 값으로 보완하는 기법</a:t>
            </a:r>
            <a:endParaRPr lang="en-US" sz="975" dirty="0"/>
          </a:p>
        </p:txBody>
      </p:sp>
      <p:sp>
        <p:nvSpPr>
          <p:cNvPr id="60" name="Text 16"/>
          <p:cNvSpPr/>
          <p:nvPr/>
        </p:nvSpPr>
        <p:spPr>
          <a:xfrm>
            <a:off x="603647" y="4543425"/>
            <a:ext cx="129421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평균, 중앙값으로 보정</a:t>
            </a:r>
            <a:endParaRPr lang="en-US" sz="853" dirty="0"/>
          </a:p>
        </p:txBody>
      </p:sp>
      <p:sp>
        <p:nvSpPr>
          <p:cNvPr id="61" name="Text 17"/>
          <p:cNvSpPr/>
          <p:nvPr/>
        </p:nvSpPr>
        <p:spPr>
          <a:xfrm>
            <a:off x="603647" y="4729163"/>
            <a:ext cx="99282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예측 모델로 보완</a:t>
            </a:r>
            <a:endParaRPr lang="en-US" sz="853" dirty="0"/>
          </a:p>
        </p:txBody>
      </p:sp>
      <p:sp>
        <p:nvSpPr>
          <p:cNvPr id="62" name="Text 18"/>
          <p:cNvSpPr/>
          <p:nvPr/>
        </p:nvSpPr>
        <p:spPr>
          <a:xfrm>
            <a:off x="3959740" y="3800475"/>
            <a:ext cx="118233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정규화/표준화</a:t>
            </a:r>
            <a:endParaRPr lang="en-US" sz="1219" dirty="0"/>
          </a:p>
        </p:txBody>
      </p:sp>
      <p:sp>
        <p:nvSpPr>
          <p:cNvPr id="63" name="Text 19"/>
          <p:cNvSpPr/>
          <p:nvPr/>
        </p:nvSpPr>
        <p:spPr>
          <a:xfrm>
            <a:off x="3580526" y="4295775"/>
            <a:ext cx="3293794"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각 특성의 값을 동일한 스케일로 맞추는 기법</a:t>
            </a:r>
            <a:endParaRPr lang="en-US" sz="975" dirty="0"/>
          </a:p>
        </p:txBody>
      </p:sp>
      <p:sp>
        <p:nvSpPr>
          <p:cNvPr id="64" name="Text 20"/>
          <p:cNvSpPr/>
          <p:nvPr/>
        </p:nvSpPr>
        <p:spPr>
          <a:xfrm>
            <a:off x="3750785" y="4543425"/>
            <a:ext cx="977879"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Min-Max 정규화</a:t>
            </a:r>
            <a:endParaRPr lang="en-US" sz="853" dirty="0"/>
          </a:p>
        </p:txBody>
      </p:sp>
      <p:sp>
        <p:nvSpPr>
          <p:cNvPr id="65" name="Text 21"/>
          <p:cNvSpPr/>
          <p:nvPr/>
        </p:nvSpPr>
        <p:spPr>
          <a:xfrm>
            <a:off x="3750786" y="4729163"/>
            <a:ext cx="825226"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Z-점수 표준화</a:t>
            </a:r>
            <a:endParaRPr lang="en-US" sz="853" dirty="0"/>
          </a:p>
        </p:txBody>
      </p:sp>
      <p:sp>
        <p:nvSpPr>
          <p:cNvPr id="66" name="Text 22"/>
          <p:cNvSpPr/>
          <p:nvPr/>
        </p:nvSpPr>
        <p:spPr>
          <a:xfrm>
            <a:off x="7068302" y="3862387"/>
            <a:ext cx="2435145" cy="433388"/>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특징 추출 (Feature Extraction)</a:t>
            </a:r>
            <a:endParaRPr lang="en-US" sz="1219" dirty="0"/>
          </a:p>
        </p:txBody>
      </p:sp>
      <p:sp>
        <p:nvSpPr>
          <p:cNvPr id="67" name="Text 23"/>
          <p:cNvSpPr/>
          <p:nvPr/>
        </p:nvSpPr>
        <p:spPr>
          <a:xfrm>
            <a:off x="6727785" y="4388644"/>
            <a:ext cx="329364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원시 데이터에서 의미 있는 특징을 추출하는 기법</a:t>
            </a:r>
            <a:endParaRPr lang="en-US" sz="975" dirty="0"/>
          </a:p>
        </p:txBody>
      </p:sp>
      <p:sp>
        <p:nvSpPr>
          <p:cNvPr id="68" name="Text 24"/>
          <p:cNvSpPr/>
          <p:nvPr/>
        </p:nvSpPr>
        <p:spPr>
          <a:xfrm>
            <a:off x="6898044" y="4636294"/>
            <a:ext cx="1554246"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원시 데이터에서 차원 축소</a:t>
            </a:r>
            <a:endParaRPr lang="en-US" sz="853" dirty="0"/>
          </a:p>
        </p:txBody>
      </p:sp>
      <p:sp>
        <p:nvSpPr>
          <p:cNvPr id="69" name="Text 25"/>
          <p:cNvSpPr/>
          <p:nvPr/>
        </p:nvSpPr>
        <p:spPr>
          <a:xfrm>
            <a:off x="6898044" y="4822031"/>
            <a:ext cx="1579494"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CNN을 통한 이미지 임베딩</a:t>
            </a:r>
            <a:endParaRPr lang="en-US" sz="853" dirty="0"/>
          </a:p>
        </p:txBody>
      </p:sp>
      <p:sp>
        <p:nvSpPr>
          <p:cNvPr id="70" name="Text 26"/>
          <p:cNvSpPr/>
          <p:nvPr/>
        </p:nvSpPr>
        <p:spPr>
          <a:xfrm>
            <a:off x="583936" y="5379244"/>
            <a:ext cx="9101138" cy="309563"/>
          </a:xfrm>
          <a:prstGeom prst="rect">
            <a:avLst/>
          </a:prstGeom>
          <a:noFill/>
          <a:ln/>
        </p:spPr>
        <p:txBody>
          <a:bodyPr wrap="square" lIns="0" tIns="0" rIns="0" bIns="0" rtlCol="0" anchor="t"/>
          <a:lstStyle/>
          <a:p>
            <a:pPr>
              <a:lnSpc>
                <a:spcPts val="1219"/>
              </a:lnSpc>
            </a:pPr>
            <a:r>
              <a:rPr lang="en-US" sz="853" b="1" dirty="0">
                <a:solidFill>
                  <a:srgbClr val="4B5563"/>
                </a:solidFill>
                <a:latin typeface="ui-sans-serif" pitchFamily="34" charset="0"/>
                <a:ea typeface="ui-sans-serif" pitchFamily="34" charset="-122"/>
                <a:cs typeface="ui-sans-serif" pitchFamily="34" charset="-120"/>
              </a:rPr>
              <a:t>핵심 포인트:</a:t>
            </a:r>
            <a:r>
              <a:rPr lang="en-US" sz="853" dirty="0">
                <a:solidFill>
                  <a:srgbClr val="4B5563"/>
                </a:solidFill>
                <a:latin typeface="ui-sans-serif" pitchFamily="34" charset="0"/>
                <a:ea typeface="ui-sans-serif" pitchFamily="34" charset="-122"/>
                <a:cs typeface="ui-sans-serif" pitchFamily="34" charset="-120"/>
              </a:rPr>
              <a:t> 전처리 기법은 데이터 과학과 머신러닝에서 사용할 수 있는 형태로 원시 데이터를 변환하는 데 필수적입니다. 정확하고 일관된 데이터를 확보하는 것은 모델 성능 향상과 해석 가능성에 직결됩니다.</a:t>
            </a:r>
            <a:endParaRPr lang="en-US" sz="853"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2978814" y="1540669"/>
            <a:ext cx="820220" cy="216694"/>
          </a:xfrm>
          <a:prstGeom prst="rect">
            <a:avLst/>
          </a:prstGeom>
        </p:spPr>
      </p:pic>
      <p:pic>
        <p:nvPicPr>
          <p:cNvPr id="7" name="Image 5" descr="preencoded.png"/>
          <p:cNvPicPr>
            <a:picLocks noChangeAspect="1"/>
          </p:cNvPicPr>
          <p:nvPr/>
        </p:nvPicPr>
        <p:blipFill>
          <a:blip r:embed="rId8"/>
          <a:stretch>
            <a:fillRect/>
          </a:stretch>
        </p:blipFill>
        <p:spPr>
          <a:xfrm>
            <a:off x="3799033" y="1641277"/>
            <a:ext cx="495300" cy="15478"/>
          </a:xfrm>
          <a:prstGeom prst="rect">
            <a:avLst/>
          </a:prstGeom>
        </p:spPr>
      </p:pic>
      <p:pic>
        <p:nvPicPr>
          <p:cNvPr id="8" name="Image 6" descr="preencoded.png"/>
          <p:cNvPicPr>
            <a:picLocks noChangeAspect="1"/>
          </p:cNvPicPr>
          <p:nvPr/>
        </p:nvPicPr>
        <p:blipFill>
          <a:blip r:embed="rId9"/>
          <a:stretch>
            <a:fillRect/>
          </a:stretch>
        </p:blipFill>
        <p:spPr>
          <a:xfrm>
            <a:off x="4294333" y="1540669"/>
            <a:ext cx="1202215" cy="216694"/>
          </a:xfrm>
          <a:prstGeom prst="rect">
            <a:avLst/>
          </a:prstGeom>
        </p:spPr>
      </p:pic>
      <p:pic>
        <p:nvPicPr>
          <p:cNvPr id="9" name="Image 7" descr="preencoded.png"/>
          <p:cNvPicPr>
            <a:picLocks noChangeAspect="1"/>
          </p:cNvPicPr>
          <p:nvPr/>
        </p:nvPicPr>
        <p:blipFill>
          <a:blip r:embed="rId10"/>
          <a:stretch>
            <a:fillRect/>
          </a:stretch>
        </p:blipFill>
        <p:spPr>
          <a:xfrm>
            <a:off x="5496548" y="1641277"/>
            <a:ext cx="495300" cy="15478"/>
          </a:xfrm>
          <a:prstGeom prst="rect">
            <a:avLst/>
          </a:prstGeom>
        </p:spPr>
      </p:pic>
      <p:pic>
        <p:nvPicPr>
          <p:cNvPr id="10" name="Image 8" descr="preencoded.png"/>
          <p:cNvPicPr>
            <a:picLocks noChangeAspect="1"/>
          </p:cNvPicPr>
          <p:nvPr/>
        </p:nvPicPr>
        <p:blipFill>
          <a:blip r:embed="rId11"/>
          <a:stretch>
            <a:fillRect/>
          </a:stretch>
        </p:blipFill>
        <p:spPr>
          <a:xfrm>
            <a:off x="5991848" y="1540669"/>
            <a:ext cx="935339" cy="216694"/>
          </a:xfrm>
          <a:prstGeom prst="rect">
            <a:avLst/>
          </a:prstGeom>
        </p:spPr>
      </p:pic>
      <p:pic>
        <p:nvPicPr>
          <p:cNvPr id="11" name="Image 9" descr="preencoded.png"/>
          <p:cNvPicPr>
            <a:picLocks noChangeAspect="1"/>
          </p:cNvPicPr>
          <p:nvPr/>
        </p:nvPicPr>
        <p:blipFill>
          <a:blip r:embed="rId12"/>
          <a:stretch>
            <a:fillRect/>
          </a:stretch>
        </p:blipFill>
        <p:spPr>
          <a:xfrm>
            <a:off x="309563" y="1943100"/>
            <a:ext cx="3013034" cy="1362075"/>
          </a:xfrm>
          <a:prstGeom prst="rect">
            <a:avLst/>
          </a:prstGeom>
        </p:spPr>
      </p:pic>
      <p:pic>
        <p:nvPicPr>
          <p:cNvPr id="12" name="Image 10" descr="preencoded.png"/>
          <p:cNvPicPr>
            <a:picLocks noChangeAspect="1"/>
          </p:cNvPicPr>
          <p:nvPr/>
        </p:nvPicPr>
        <p:blipFill>
          <a:blip r:embed="rId13"/>
          <a:stretch>
            <a:fillRect/>
          </a:stretch>
        </p:blipFill>
        <p:spPr>
          <a:xfrm>
            <a:off x="433388" y="2066925"/>
            <a:ext cx="278606" cy="340519"/>
          </a:xfrm>
          <a:prstGeom prst="rect">
            <a:avLst/>
          </a:prstGeom>
        </p:spPr>
      </p:pic>
      <p:pic>
        <p:nvPicPr>
          <p:cNvPr id="13" name="Image 11" descr="preencoded.png"/>
          <p:cNvPicPr>
            <a:picLocks noChangeAspect="1"/>
          </p:cNvPicPr>
          <p:nvPr/>
        </p:nvPicPr>
        <p:blipFill>
          <a:blip r:embed="rId14"/>
          <a:stretch>
            <a:fillRect/>
          </a:stretch>
        </p:blipFill>
        <p:spPr>
          <a:xfrm>
            <a:off x="495300" y="2128837"/>
            <a:ext cx="154781" cy="216694"/>
          </a:xfrm>
          <a:prstGeom prst="rect">
            <a:avLst/>
          </a:prstGeom>
        </p:spPr>
      </p:pic>
      <p:pic>
        <p:nvPicPr>
          <p:cNvPr id="14" name="Image 12" descr="preencoded.png"/>
          <p:cNvPicPr>
            <a:picLocks noChangeAspect="1"/>
          </p:cNvPicPr>
          <p:nvPr/>
        </p:nvPicPr>
        <p:blipFill>
          <a:blip r:embed="rId15"/>
          <a:stretch>
            <a:fillRect/>
          </a:stretch>
        </p:blipFill>
        <p:spPr>
          <a:xfrm>
            <a:off x="433388" y="2871787"/>
            <a:ext cx="2765384" cy="309563"/>
          </a:xfrm>
          <a:prstGeom prst="rect">
            <a:avLst/>
          </a:prstGeom>
        </p:spPr>
      </p:pic>
      <p:pic>
        <p:nvPicPr>
          <p:cNvPr id="15" name="Image 13" descr="preencoded.png"/>
          <p:cNvPicPr>
            <a:picLocks noChangeAspect="1"/>
          </p:cNvPicPr>
          <p:nvPr/>
        </p:nvPicPr>
        <p:blipFill>
          <a:blip r:embed="rId16"/>
          <a:stretch>
            <a:fillRect/>
          </a:stretch>
        </p:blipFill>
        <p:spPr>
          <a:xfrm>
            <a:off x="3446422" y="1943100"/>
            <a:ext cx="3013034" cy="1362075"/>
          </a:xfrm>
          <a:prstGeom prst="rect">
            <a:avLst/>
          </a:prstGeom>
        </p:spPr>
      </p:pic>
      <p:pic>
        <p:nvPicPr>
          <p:cNvPr id="16" name="Image 14" descr="preencoded.png"/>
          <p:cNvPicPr>
            <a:picLocks noChangeAspect="1"/>
          </p:cNvPicPr>
          <p:nvPr/>
        </p:nvPicPr>
        <p:blipFill>
          <a:blip r:embed="rId17"/>
          <a:stretch>
            <a:fillRect/>
          </a:stretch>
        </p:blipFill>
        <p:spPr>
          <a:xfrm>
            <a:off x="3570247" y="2066925"/>
            <a:ext cx="278606" cy="340519"/>
          </a:xfrm>
          <a:prstGeom prst="rect">
            <a:avLst/>
          </a:prstGeom>
        </p:spPr>
      </p:pic>
      <p:pic>
        <p:nvPicPr>
          <p:cNvPr id="17" name="Image 15" descr="preencoded.png"/>
          <p:cNvPicPr>
            <a:picLocks noChangeAspect="1"/>
          </p:cNvPicPr>
          <p:nvPr/>
        </p:nvPicPr>
        <p:blipFill>
          <a:blip r:embed="rId18"/>
          <a:stretch>
            <a:fillRect/>
          </a:stretch>
        </p:blipFill>
        <p:spPr>
          <a:xfrm>
            <a:off x="3632160" y="2128837"/>
            <a:ext cx="154781" cy="216694"/>
          </a:xfrm>
          <a:prstGeom prst="rect">
            <a:avLst/>
          </a:prstGeom>
        </p:spPr>
      </p:pic>
      <p:pic>
        <p:nvPicPr>
          <p:cNvPr id="18" name="Image 16" descr="preencoded.png"/>
          <p:cNvPicPr>
            <a:picLocks noChangeAspect="1"/>
          </p:cNvPicPr>
          <p:nvPr/>
        </p:nvPicPr>
        <p:blipFill>
          <a:blip r:embed="rId19"/>
          <a:stretch>
            <a:fillRect/>
          </a:stretch>
        </p:blipFill>
        <p:spPr>
          <a:xfrm>
            <a:off x="3570247" y="2871787"/>
            <a:ext cx="2765384" cy="309563"/>
          </a:xfrm>
          <a:prstGeom prst="rect">
            <a:avLst/>
          </a:prstGeom>
        </p:spPr>
      </p:pic>
      <p:pic>
        <p:nvPicPr>
          <p:cNvPr id="19" name="Image 17" descr="preencoded.png"/>
          <p:cNvPicPr>
            <a:picLocks noChangeAspect="1"/>
          </p:cNvPicPr>
          <p:nvPr/>
        </p:nvPicPr>
        <p:blipFill>
          <a:blip r:embed="rId20"/>
          <a:stretch>
            <a:fillRect/>
          </a:stretch>
        </p:blipFill>
        <p:spPr>
          <a:xfrm>
            <a:off x="6583283" y="1943100"/>
            <a:ext cx="3013155" cy="1362075"/>
          </a:xfrm>
          <a:prstGeom prst="rect">
            <a:avLst/>
          </a:prstGeom>
        </p:spPr>
      </p:pic>
      <p:pic>
        <p:nvPicPr>
          <p:cNvPr id="20" name="Image 18" descr="preencoded.png"/>
          <p:cNvPicPr>
            <a:picLocks noChangeAspect="1"/>
          </p:cNvPicPr>
          <p:nvPr/>
        </p:nvPicPr>
        <p:blipFill>
          <a:blip r:embed="rId21"/>
          <a:stretch>
            <a:fillRect/>
          </a:stretch>
        </p:blipFill>
        <p:spPr>
          <a:xfrm>
            <a:off x="6707107" y="2066925"/>
            <a:ext cx="278606" cy="340519"/>
          </a:xfrm>
          <a:prstGeom prst="rect">
            <a:avLst/>
          </a:prstGeom>
        </p:spPr>
      </p:pic>
      <p:pic>
        <p:nvPicPr>
          <p:cNvPr id="21" name="Image 19" descr="preencoded.png"/>
          <p:cNvPicPr>
            <a:picLocks noChangeAspect="1"/>
          </p:cNvPicPr>
          <p:nvPr/>
        </p:nvPicPr>
        <p:blipFill>
          <a:blip r:embed="rId22"/>
          <a:stretch>
            <a:fillRect/>
          </a:stretch>
        </p:blipFill>
        <p:spPr>
          <a:xfrm>
            <a:off x="6769020" y="2128837"/>
            <a:ext cx="154781" cy="216694"/>
          </a:xfrm>
          <a:prstGeom prst="rect">
            <a:avLst/>
          </a:prstGeom>
        </p:spPr>
      </p:pic>
      <p:pic>
        <p:nvPicPr>
          <p:cNvPr id="22" name="Image 20" descr="preencoded.png"/>
          <p:cNvPicPr>
            <a:picLocks noChangeAspect="1"/>
          </p:cNvPicPr>
          <p:nvPr/>
        </p:nvPicPr>
        <p:blipFill>
          <a:blip r:embed="rId23"/>
          <a:stretch>
            <a:fillRect/>
          </a:stretch>
        </p:blipFill>
        <p:spPr>
          <a:xfrm>
            <a:off x="6707108" y="2871787"/>
            <a:ext cx="2765505" cy="309563"/>
          </a:xfrm>
          <a:prstGeom prst="rect">
            <a:avLst/>
          </a:prstGeom>
        </p:spPr>
      </p:pic>
      <p:pic>
        <p:nvPicPr>
          <p:cNvPr id="23" name="Image 21" descr="preencoded.png"/>
          <p:cNvPicPr>
            <a:picLocks noChangeAspect="1"/>
          </p:cNvPicPr>
          <p:nvPr/>
        </p:nvPicPr>
        <p:blipFill>
          <a:blip r:embed="rId24"/>
          <a:stretch>
            <a:fillRect/>
          </a:stretch>
        </p:blipFill>
        <p:spPr>
          <a:xfrm>
            <a:off x="309563" y="3429000"/>
            <a:ext cx="3013034" cy="1764506"/>
          </a:xfrm>
          <a:prstGeom prst="rect">
            <a:avLst/>
          </a:prstGeom>
        </p:spPr>
      </p:pic>
      <p:pic>
        <p:nvPicPr>
          <p:cNvPr id="24" name="Image 22" descr="preencoded.png"/>
          <p:cNvPicPr>
            <a:picLocks noChangeAspect="1"/>
          </p:cNvPicPr>
          <p:nvPr/>
        </p:nvPicPr>
        <p:blipFill>
          <a:blip r:embed="rId25"/>
          <a:stretch>
            <a:fillRect/>
          </a:stretch>
        </p:blipFill>
        <p:spPr>
          <a:xfrm>
            <a:off x="433388" y="3552825"/>
            <a:ext cx="317302" cy="340519"/>
          </a:xfrm>
          <a:prstGeom prst="rect">
            <a:avLst/>
          </a:prstGeom>
        </p:spPr>
      </p:pic>
      <p:pic>
        <p:nvPicPr>
          <p:cNvPr id="25" name="Image 23" descr="preencoded.png"/>
          <p:cNvPicPr>
            <a:picLocks noChangeAspect="1"/>
          </p:cNvPicPr>
          <p:nvPr/>
        </p:nvPicPr>
        <p:blipFill>
          <a:blip r:embed="rId26"/>
          <a:stretch>
            <a:fillRect/>
          </a:stretch>
        </p:blipFill>
        <p:spPr>
          <a:xfrm>
            <a:off x="495300" y="3614737"/>
            <a:ext cx="193477" cy="216694"/>
          </a:xfrm>
          <a:prstGeom prst="rect">
            <a:avLst/>
          </a:prstGeom>
        </p:spPr>
      </p:pic>
      <p:pic>
        <p:nvPicPr>
          <p:cNvPr id="26" name="Image 24" descr="preencoded.png"/>
          <p:cNvPicPr>
            <a:picLocks noChangeAspect="1"/>
          </p:cNvPicPr>
          <p:nvPr/>
        </p:nvPicPr>
        <p:blipFill>
          <a:blip r:embed="rId27"/>
          <a:stretch>
            <a:fillRect/>
          </a:stretch>
        </p:blipFill>
        <p:spPr>
          <a:xfrm>
            <a:off x="433388" y="4357687"/>
            <a:ext cx="2765384" cy="557213"/>
          </a:xfrm>
          <a:prstGeom prst="rect">
            <a:avLst/>
          </a:prstGeom>
        </p:spPr>
      </p:pic>
      <p:pic>
        <p:nvPicPr>
          <p:cNvPr id="27" name="Image 25" descr="preencoded.png"/>
          <p:cNvPicPr>
            <a:picLocks noChangeAspect="1"/>
          </p:cNvPicPr>
          <p:nvPr/>
        </p:nvPicPr>
        <p:blipFill>
          <a:blip r:embed="rId28"/>
          <a:stretch>
            <a:fillRect/>
          </a:stretch>
        </p:blipFill>
        <p:spPr>
          <a:xfrm>
            <a:off x="3446422" y="3429000"/>
            <a:ext cx="3013034" cy="1764506"/>
          </a:xfrm>
          <a:prstGeom prst="rect">
            <a:avLst/>
          </a:prstGeom>
        </p:spPr>
      </p:pic>
      <p:pic>
        <p:nvPicPr>
          <p:cNvPr id="28" name="Image 26" descr="preencoded.png"/>
          <p:cNvPicPr>
            <a:picLocks noChangeAspect="1"/>
          </p:cNvPicPr>
          <p:nvPr/>
        </p:nvPicPr>
        <p:blipFill>
          <a:blip r:embed="rId29"/>
          <a:stretch>
            <a:fillRect/>
          </a:stretch>
        </p:blipFill>
        <p:spPr>
          <a:xfrm>
            <a:off x="3570247" y="3552825"/>
            <a:ext cx="278606" cy="340519"/>
          </a:xfrm>
          <a:prstGeom prst="rect">
            <a:avLst/>
          </a:prstGeom>
        </p:spPr>
      </p:pic>
      <p:pic>
        <p:nvPicPr>
          <p:cNvPr id="29" name="Image 27" descr="preencoded.png"/>
          <p:cNvPicPr>
            <a:picLocks noChangeAspect="1"/>
          </p:cNvPicPr>
          <p:nvPr/>
        </p:nvPicPr>
        <p:blipFill>
          <a:blip r:embed="rId30"/>
          <a:stretch>
            <a:fillRect/>
          </a:stretch>
        </p:blipFill>
        <p:spPr>
          <a:xfrm>
            <a:off x="3632160" y="3614737"/>
            <a:ext cx="154781" cy="216694"/>
          </a:xfrm>
          <a:prstGeom prst="rect">
            <a:avLst/>
          </a:prstGeom>
        </p:spPr>
      </p:pic>
      <p:pic>
        <p:nvPicPr>
          <p:cNvPr id="30" name="Image 28" descr="preencoded.png"/>
          <p:cNvPicPr>
            <a:picLocks noChangeAspect="1"/>
          </p:cNvPicPr>
          <p:nvPr/>
        </p:nvPicPr>
        <p:blipFill>
          <a:blip r:embed="rId31"/>
          <a:stretch>
            <a:fillRect/>
          </a:stretch>
        </p:blipFill>
        <p:spPr>
          <a:xfrm>
            <a:off x="3570247" y="4512469"/>
            <a:ext cx="2765384" cy="557213"/>
          </a:xfrm>
          <a:prstGeom prst="rect">
            <a:avLst/>
          </a:prstGeom>
        </p:spPr>
      </p:pic>
      <p:pic>
        <p:nvPicPr>
          <p:cNvPr id="31" name="Image 29" descr="preencoded.png"/>
          <p:cNvPicPr>
            <a:picLocks noChangeAspect="1"/>
          </p:cNvPicPr>
          <p:nvPr/>
        </p:nvPicPr>
        <p:blipFill>
          <a:blip r:embed="rId32"/>
          <a:stretch>
            <a:fillRect/>
          </a:stretch>
        </p:blipFill>
        <p:spPr>
          <a:xfrm>
            <a:off x="6583283" y="3429000"/>
            <a:ext cx="3013155" cy="1764506"/>
          </a:xfrm>
          <a:prstGeom prst="rect">
            <a:avLst/>
          </a:prstGeom>
        </p:spPr>
      </p:pic>
      <p:pic>
        <p:nvPicPr>
          <p:cNvPr id="32" name="Image 30" descr="preencoded.png"/>
          <p:cNvPicPr>
            <a:picLocks noChangeAspect="1"/>
          </p:cNvPicPr>
          <p:nvPr/>
        </p:nvPicPr>
        <p:blipFill>
          <a:blip r:embed="rId33"/>
          <a:stretch>
            <a:fillRect/>
          </a:stretch>
        </p:blipFill>
        <p:spPr>
          <a:xfrm>
            <a:off x="6707107" y="3552825"/>
            <a:ext cx="317302" cy="340519"/>
          </a:xfrm>
          <a:prstGeom prst="rect">
            <a:avLst/>
          </a:prstGeom>
        </p:spPr>
      </p:pic>
      <p:pic>
        <p:nvPicPr>
          <p:cNvPr id="33" name="Image 31" descr="preencoded.png"/>
          <p:cNvPicPr>
            <a:picLocks noChangeAspect="1"/>
          </p:cNvPicPr>
          <p:nvPr/>
        </p:nvPicPr>
        <p:blipFill>
          <a:blip r:embed="rId34"/>
          <a:stretch>
            <a:fillRect/>
          </a:stretch>
        </p:blipFill>
        <p:spPr>
          <a:xfrm>
            <a:off x="6769020" y="3614737"/>
            <a:ext cx="193477" cy="216694"/>
          </a:xfrm>
          <a:prstGeom prst="rect">
            <a:avLst/>
          </a:prstGeom>
        </p:spPr>
      </p:pic>
      <p:pic>
        <p:nvPicPr>
          <p:cNvPr id="34" name="Image 32" descr="preencoded.png"/>
          <p:cNvPicPr>
            <a:picLocks noChangeAspect="1"/>
          </p:cNvPicPr>
          <p:nvPr/>
        </p:nvPicPr>
        <p:blipFill>
          <a:blip r:embed="rId35"/>
          <a:stretch>
            <a:fillRect/>
          </a:stretch>
        </p:blipFill>
        <p:spPr>
          <a:xfrm>
            <a:off x="6707108" y="4357687"/>
            <a:ext cx="2765505" cy="433388"/>
          </a:xfrm>
          <a:prstGeom prst="rect">
            <a:avLst/>
          </a:prstGeom>
        </p:spPr>
      </p:pic>
      <p:pic>
        <p:nvPicPr>
          <p:cNvPr id="35" name="Image 33" descr="preencoded.png"/>
          <p:cNvPicPr>
            <a:picLocks noChangeAspect="1"/>
          </p:cNvPicPr>
          <p:nvPr/>
        </p:nvPicPr>
        <p:blipFill>
          <a:blip r:embed="rId36"/>
          <a:stretch>
            <a:fillRect/>
          </a:stretch>
        </p:blipFill>
        <p:spPr>
          <a:xfrm>
            <a:off x="833400" y="5379244"/>
            <a:ext cx="1187221" cy="216694"/>
          </a:xfrm>
          <a:prstGeom prst="rect">
            <a:avLst/>
          </a:prstGeom>
        </p:spPr>
      </p:pic>
      <p:pic>
        <p:nvPicPr>
          <p:cNvPr id="36" name="Image 34" descr="preencoded.png"/>
          <p:cNvPicPr>
            <a:picLocks noChangeAspect="1"/>
          </p:cNvPicPr>
          <p:nvPr/>
        </p:nvPicPr>
        <p:blipFill>
          <a:blip r:embed="rId37"/>
          <a:stretch>
            <a:fillRect/>
          </a:stretch>
        </p:blipFill>
        <p:spPr>
          <a:xfrm>
            <a:off x="2082533" y="5425678"/>
            <a:ext cx="108347" cy="123825"/>
          </a:xfrm>
          <a:prstGeom prst="rect">
            <a:avLst/>
          </a:prstGeom>
        </p:spPr>
      </p:pic>
      <p:pic>
        <p:nvPicPr>
          <p:cNvPr id="37" name="Image 35" descr="preencoded.png"/>
          <p:cNvPicPr>
            <a:picLocks noChangeAspect="1"/>
          </p:cNvPicPr>
          <p:nvPr/>
        </p:nvPicPr>
        <p:blipFill>
          <a:blip r:embed="rId38"/>
          <a:stretch>
            <a:fillRect/>
          </a:stretch>
        </p:blipFill>
        <p:spPr>
          <a:xfrm>
            <a:off x="2252793" y="5379244"/>
            <a:ext cx="1169445" cy="216694"/>
          </a:xfrm>
          <a:prstGeom prst="rect">
            <a:avLst/>
          </a:prstGeom>
        </p:spPr>
      </p:pic>
      <p:pic>
        <p:nvPicPr>
          <p:cNvPr id="38" name="Image 36" descr="preencoded.png"/>
          <p:cNvPicPr>
            <a:picLocks noChangeAspect="1"/>
          </p:cNvPicPr>
          <p:nvPr/>
        </p:nvPicPr>
        <p:blipFill>
          <a:blip r:embed="rId37"/>
          <a:stretch>
            <a:fillRect/>
          </a:stretch>
        </p:blipFill>
        <p:spPr>
          <a:xfrm>
            <a:off x="3484150" y="5425678"/>
            <a:ext cx="108347" cy="123825"/>
          </a:xfrm>
          <a:prstGeom prst="rect">
            <a:avLst/>
          </a:prstGeom>
        </p:spPr>
      </p:pic>
      <p:pic>
        <p:nvPicPr>
          <p:cNvPr id="39" name="Image 37" descr="preencoded.png"/>
          <p:cNvPicPr>
            <a:picLocks noChangeAspect="1"/>
          </p:cNvPicPr>
          <p:nvPr/>
        </p:nvPicPr>
        <p:blipFill>
          <a:blip r:embed="rId39"/>
          <a:stretch>
            <a:fillRect/>
          </a:stretch>
        </p:blipFill>
        <p:spPr>
          <a:xfrm>
            <a:off x="3654410" y="5379244"/>
            <a:ext cx="1055052" cy="216694"/>
          </a:xfrm>
          <a:prstGeom prst="rect">
            <a:avLst/>
          </a:prstGeom>
        </p:spPr>
      </p:pic>
      <p:pic>
        <p:nvPicPr>
          <p:cNvPr id="40" name="Image 38" descr="preencoded.png"/>
          <p:cNvPicPr>
            <a:picLocks noChangeAspect="1"/>
          </p:cNvPicPr>
          <p:nvPr/>
        </p:nvPicPr>
        <p:blipFill>
          <a:blip r:embed="rId37"/>
          <a:stretch>
            <a:fillRect/>
          </a:stretch>
        </p:blipFill>
        <p:spPr>
          <a:xfrm>
            <a:off x="4771374" y="5425678"/>
            <a:ext cx="108347" cy="123825"/>
          </a:xfrm>
          <a:prstGeom prst="rect">
            <a:avLst/>
          </a:prstGeom>
        </p:spPr>
      </p:pic>
      <p:pic>
        <p:nvPicPr>
          <p:cNvPr id="41" name="Image 39" descr="preencoded.png"/>
          <p:cNvPicPr>
            <a:picLocks noChangeAspect="1"/>
          </p:cNvPicPr>
          <p:nvPr/>
        </p:nvPicPr>
        <p:blipFill>
          <a:blip r:embed="rId40"/>
          <a:stretch>
            <a:fillRect/>
          </a:stretch>
        </p:blipFill>
        <p:spPr>
          <a:xfrm>
            <a:off x="4941633" y="5379244"/>
            <a:ext cx="1149735" cy="216694"/>
          </a:xfrm>
          <a:prstGeom prst="rect">
            <a:avLst/>
          </a:prstGeom>
        </p:spPr>
      </p:pic>
      <p:pic>
        <p:nvPicPr>
          <p:cNvPr id="42" name="Image 40" descr="preencoded.png"/>
          <p:cNvPicPr>
            <a:picLocks noChangeAspect="1"/>
          </p:cNvPicPr>
          <p:nvPr/>
        </p:nvPicPr>
        <p:blipFill>
          <a:blip r:embed="rId37"/>
          <a:stretch>
            <a:fillRect/>
          </a:stretch>
        </p:blipFill>
        <p:spPr>
          <a:xfrm>
            <a:off x="6153280" y="5425678"/>
            <a:ext cx="108347" cy="123825"/>
          </a:xfrm>
          <a:prstGeom prst="rect">
            <a:avLst/>
          </a:prstGeom>
        </p:spPr>
      </p:pic>
      <p:pic>
        <p:nvPicPr>
          <p:cNvPr id="43" name="Image 41" descr="preencoded.png"/>
          <p:cNvPicPr>
            <a:picLocks noChangeAspect="1"/>
          </p:cNvPicPr>
          <p:nvPr/>
        </p:nvPicPr>
        <p:blipFill>
          <a:blip r:embed="rId41"/>
          <a:stretch>
            <a:fillRect/>
          </a:stretch>
        </p:blipFill>
        <p:spPr>
          <a:xfrm>
            <a:off x="6323539" y="5379244"/>
            <a:ext cx="1267151" cy="216694"/>
          </a:xfrm>
          <a:prstGeom prst="rect">
            <a:avLst/>
          </a:prstGeom>
        </p:spPr>
      </p:pic>
      <p:pic>
        <p:nvPicPr>
          <p:cNvPr id="44" name="Image 42" descr="preencoded.png"/>
          <p:cNvPicPr>
            <a:picLocks noChangeAspect="1"/>
          </p:cNvPicPr>
          <p:nvPr/>
        </p:nvPicPr>
        <p:blipFill>
          <a:blip r:embed="rId37"/>
          <a:stretch>
            <a:fillRect/>
          </a:stretch>
        </p:blipFill>
        <p:spPr>
          <a:xfrm>
            <a:off x="7652603" y="5425678"/>
            <a:ext cx="108347" cy="123825"/>
          </a:xfrm>
          <a:prstGeom prst="rect">
            <a:avLst/>
          </a:prstGeom>
        </p:spPr>
      </p:pic>
      <p:pic>
        <p:nvPicPr>
          <p:cNvPr id="45" name="Image 43" descr="preencoded.png"/>
          <p:cNvPicPr>
            <a:picLocks noChangeAspect="1"/>
          </p:cNvPicPr>
          <p:nvPr/>
        </p:nvPicPr>
        <p:blipFill>
          <a:blip r:embed="rId42"/>
          <a:stretch>
            <a:fillRect/>
          </a:stretch>
        </p:blipFill>
        <p:spPr>
          <a:xfrm>
            <a:off x="7822863" y="5379244"/>
            <a:ext cx="1249738" cy="216694"/>
          </a:xfrm>
          <a:prstGeom prst="rect">
            <a:avLst/>
          </a:prstGeom>
        </p:spPr>
      </p:pic>
      <p:sp>
        <p:nvSpPr>
          <p:cNvPr id="46"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 전처리 파이프라인 구축</a:t>
            </a:r>
            <a:endParaRPr lang="en-US" sz="2194" dirty="0"/>
          </a:p>
        </p:txBody>
      </p:sp>
      <p:sp>
        <p:nvSpPr>
          <p:cNvPr id="47" name="Text 1"/>
          <p:cNvSpPr/>
          <p:nvPr/>
        </p:nvSpPr>
        <p:spPr>
          <a:xfrm>
            <a:off x="3071683" y="1540669"/>
            <a:ext cx="984263" cy="216694"/>
          </a:xfrm>
          <a:prstGeom prst="rect">
            <a:avLst/>
          </a:prstGeom>
          <a:noFill/>
          <a:ln/>
        </p:spPr>
        <p:txBody>
          <a:bodyPr wrap="square" lIns="0" tIns="0" rIns="0" bIns="0" rtlCol="0" anchor="t"/>
          <a:lstStyle/>
          <a:p>
            <a:pPr>
              <a:lnSpc>
                <a:spcPts val="1219"/>
              </a:lnSpc>
            </a:pPr>
            <a:r>
              <a:rPr lang="en-US" sz="853" b="1" dirty="0">
                <a:solidFill>
                  <a:srgbClr val="FFFFFF"/>
                </a:solidFill>
                <a:latin typeface="ui-sans-serif" pitchFamily="34" charset="0"/>
                <a:ea typeface="ui-sans-serif" pitchFamily="34" charset="-122"/>
                <a:cs typeface="ui-sans-serif" pitchFamily="34" charset="-120"/>
              </a:rPr>
              <a:t>RAW DATA</a:t>
            </a:r>
            <a:endParaRPr lang="en-US" sz="853" dirty="0"/>
          </a:p>
        </p:txBody>
      </p:sp>
      <p:sp>
        <p:nvSpPr>
          <p:cNvPr id="48" name="Text 2"/>
          <p:cNvSpPr/>
          <p:nvPr/>
        </p:nvSpPr>
        <p:spPr>
          <a:xfrm>
            <a:off x="4387202" y="1540669"/>
            <a:ext cx="1442658" cy="216694"/>
          </a:xfrm>
          <a:prstGeom prst="rect">
            <a:avLst/>
          </a:prstGeom>
          <a:noFill/>
          <a:ln/>
        </p:spPr>
        <p:txBody>
          <a:bodyPr wrap="square" lIns="0" tIns="0" rIns="0" bIns="0" rtlCol="0" anchor="t"/>
          <a:lstStyle/>
          <a:p>
            <a:pPr>
              <a:lnSpc>
                <a:spcPts val="1219"/>
              </a:lnSpc>
            </a:pPr>
            <a:r>
              <a:rPr lang="en-US" sz="853" b="1" dirty="0">
                <a:solidFill>
                  <a:srgbClr val="FFFFFF"/>
                </a:solidFill>
                <a:latin typeface="ui-sans-serif" pitchFamily="34" charset="0"/>
                <a:ea typeface="ui-sans-serif" pitchFamily="34" charset="-122"/>
                <a:cs typeface="ui-sans-serif" pitchFamily="34" charset="-120"/>
              </a:rPr>
              <a:t>PREPROCESSING</a:t>
            </a:r>
            <a:endParaRPr lang="en-US" sz="853" dirty="0"/>
          </a:p>
        </p:txBody>
      </p:sp>
      <p:sp>
        <p:nvSpPr>
          <p:cNvPr id="49" name="Text 3"/>
          <p:cNvSpPr/>
          <p:nvPr/>
        </p:nvSpPr>
        <p:spPr>
          <a:xfrm>
            <a:off x="6084717" y="1540669"/>
            <a:ext cx="1122406" cy="216694"/>
          </a:xfrm>
          <a:prstGeom prst="rect">
            <a:avLst/>
          </a:prstGeom>
          <a:noFill/>
          <a:ln/>
        </p:spPr>
        <p:txBody>
          <a:bodyPr wrap="square" lIns="0" tIns="0" rIns="0" bIns="0" rtlCol="0" anchor="t"/>
          <a:lstStyle/>
          <a:p>
            <a:pPr>
              <a:lnSpc>
                <a:spcPts val="1219"/>
              </a:lnSpc>
            </a:pPr>
            <a:r>
              <a:rPr lang="en-US" sz="853" b="1" dirty="0">
                <a:solidFill>
                  <a:srgbClr val="FFFFFF"/>
                </a:solidFill>
                <a:latin typeface="ui-sans-serif" pitchFamily="34" charset="0"/>
                <a:ea typeface="ui-sans-serif" pitchFamily="34" charset="-122"/>
                <a:cs typeface="ui-sans-serif" pitchFamily="34" charset="-120"/>
              </a:rPr>
              <a:t>CLEAN DATA</a:t>
            </a:r>
            <a:endParaRPr lang="en-US" sz="853" dirty="0"/>
          </a:p>
        </p:txBody>
      </p:sp>
      <p:sp>
        <p:nvSpPr>
          <p:cNvPr id="50" name="Text 4"/>
          <p:cNvSpPr/>
          <p:nvPr/>
        </p:nvSpPr>
        <p:spPr>
          <a:xfrm>
            <a:off x="804862" y="2128837"/>
            <a:ext cx="113212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1. 데이터 로드</a:t>
            </a:r>
            <a:endParaRPr lang="en-US" sz="1097" dirty="0"/>
          </a:p>
        </p:txBody>
      </p:sp>
      <p:sp>
        <p:nvSpPr>
          <p:cNvPr id="51" name="Text 5"/>
          <p:cNvSpPr/>
          <p:nvPr/>
        </p:nvSpPr>
        <p:spPr>
          <a:xfrm>
            <a:off x="433388" y="2500312"/>
            <a:ext cx="2765384"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Kaggle 또는 AI HUB에서 다운로드한 CSV 파일을 pandas로 읽어들입니다.</a:t>
            </a:r>
            <a:endParaRPr lang="en-US" sz="853" dirty="0"/>
          </a:p>
        </p:txBody>
      </p:sp>
      <p:sp>
        <p:nvSpPr>
          <p:cNvPr id="52" name="Text 6"/>
          <p:cNvSpPr/>
          <p:nvPr/>
        </p:nvSpPr>
        <p:spPr>
          <a:xfrm>
            <a:off x="495300" y="2871787"/>
            <a:ext cx="2765384" cy="30956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import pandas as pddf = pd.read_csv('data.csv')</a:t>
            </a:r>
            <a:endParaRPr lang="en-US" sz="731" dirty="0"/>
          </a:p>
        </p:txBody>
      </p:sp>
      <p:sp>
        <p:nvSpPr>
          <p:cNvPr id="53" name="Text 7"/>
          <p:cNvSpPr/>
          <p:nvPr/>
        </p:nvSpPr>
        <p:spPr>
          <a:xfrm>
            <a:off x="3941722" y="2128837"/>
            <a:ext cx="1132128"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2. 결측치 처리</a:t>
            </a:r>
            <a:endParaRPr lang="en-US" sz="1097" dirty="0"/>
          </a:p>
        </p:txBody>
      </p:sp>
      <p:sp>
        <p:nvSpPr>
          <p:cNvPr id="54" name="Text 8"/>
          <p:cNvSpPr/>
          <p:nvPr/>
        </p:nvSpPr>
        <p:spPr>
          <a:xfrm>
            <a:off x="3570247" y="2500312"/>
            <a:ext cx="2765384"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isnull() 메서드로 결측치를 확인하고, fillna() 또는 dropna()로 처리합니다.</a:t>
            </a:r>
            <a:endParaRPr lang="en-US" sz="853" dirty="0"/>
          </a:p>
        </p:txBody>
      </p:sp>
      <p:sp>
        <p:nvSpPr>
          <p:cNvPr id="55" name="Text 9"/>
          <p:cNvSpPr/>
          <p:nvPr/>
        </p:nvSpPr>
        <p:spPr>
          <a:xfrm>
            <a:off x="3632160" y="2871787"/>
            <a:ext cx="2765384" cy="30956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missing = df.isnull().sum()df.fillna(df.mean(), inplace=True)</a:t>
            </a:r>
            <a:endParaRPr lang="en-US" sz="731" dirty="0"/>
          </a:p>
        </p:txBody>
      </p:sp>
      <p:sp>
        <p:nvSpPr>
          <p:cNvPr id="56" name="Text 10"/>
          <p:cNvSpPr/>
          <p:nvPr/>
        </p:nvSpPr>
        <p:spPr>
          <a:xfrm>
            <a:off x="7078582" y="2128837"/>
            <a:ext cx="113212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3. 이상치 탐지</a:t>
            </a:r>
            <a:endParaRPr lang="en-US" sz="1097" dirty="0"/>
          </a:p>
        </p:txBody>
      </p:sp>
      <p:sp>
        <p:nvSpPr>
          <p:cNvPr id="57" name="Text 11"/>
          <p:cNvSpPr/>
          <p:nvPr/>
        </p:nvSpPr>
        <p:spPr>
          <a:xfrm>
            <a:off x="6707108" y="2500312"/>
            <a:ext cx="2765505"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박스플롯 등 시각화 기법으로 이상치를 확인하고, 필요에 따라 클리핑이나 제거를 수행합니다.</a:t>
            </a:r>
            <a:endParaRPr lang="en-US" sz="853" dirty="0"/>
          </a:p>
        </p:txBody>
      </p:sp>
      <p:sp>
        <p:nvSpPr>
          <p:cNvPr id="58" name="Text 12"/>
          <p:cNvSpPr/>
          <p:nvPr/>
        </p:nvSpPr>
        <p:spPr>
          <a:xfrm>
            <a:off x="6769020" y="2871787"/>
            <a:ext cx="2765505" cy="30956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import seaborn as snssns.boxplot(x=df['column'])</a:t>
            </a:r>
            <a:endParaRPr lang="en-US" sz="731" dirty="0"/>
          </a:p>
        </p:txBody>
      </p:sp>
      <p:sp>
        <p:nvSpPr>
          <p:cNvPr id="59" name="Text 13"/>
          <p:cNvSpPr/>
          <p:nvPr/>
        </p:nvSpPr>
        <p:spPr>
          <a:xfrm>
            <a:off x="843558" y="3614737"/>
            <a:ext cx="1302049"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4. 정규화/표준화</a:t>
            </a:r>
            <a:endParaRPr lang="en-US" sz="1097" dirty="0"/>
          </a:p>
        </p:txBody>
      </p:sp>
      <p:sp>
        <p:nvSpPr>
          <p:cNvPr id="60" name="Text 14"/>
          <p:cNvSpPr/>
          <p:nvPr/>
        </p:nvSpPr>
        <p:spPr>
          <a:xfrm>
            <a:off x="433388" y="3986212"/>
            <a:ext cx="2765384"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scikit-learn의 StandardScaler나 MinMaxScaler를 사용해 연속형 데이터를 정규화합니다.</a:t>
            </a:r>
            <a:endParaRPr lang="en-US" sz="853" dirty="0"/>
          </a:p>
        </p:txBody>
      </p:sp>
      <p:sp>
        <p:nvSpPr>
          <p:cNvPr id="61" name="Text 15"/>
          <p:cNvSpPr/>
          <p:nvPr/>
        </p:nvSpPr>
        <p:spPr>
          <a:xfrm>
            <a:off x="495300" y="4357687"/>
            <a:ext cx="2765384" cy="55721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from sklearn.preprocessing import StandardScalerscaler = StandardScaler()df_scaled = scaler.fit_transform(df)</a:t>
            </a:r>
            <a:endParaRPr lang="en-US" sz="731" dirty="0"/>
          </a:p>
        </p:txBody>
      </p:sp>
      <p:sp>
        <p:nvSpPr>
          <p:cNvPr id="62" name="Text 16"/>
          <p:cNvSpPr/>
          <p:nvPr/>
        </p:nvSpPr>
        <p:spPr>
          <a:xfrm>
            <a:off x="3941722" y="3614737"/>
            <a:ext cx="1466455"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5. 카테고리 인코딩</a:t>
            </a:r>
            <a:endParaRPr lang="en-US" sz="1097" dirty="0"/>
          </a:p>
        </p:txBody>
      </p:sp>
      <p:sp>
        <p:nvSpPr>
          <p:cNvPr id="63" name="Text 17"/>
          <p:cNvSpPr/>
          <p:nvPr/>
        </p:nvSpPr>
        <p:spPr>
          <a:xfrm>
            <a:off x="3570247" y="3986212"/>
            <a:ext cx="2765384"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원-핫 인코딩(OneHotEncoder) 또는 라벨 인코딩(LabelEncoder)을 사용해 범주형 변수를 수치형으로 변환합니다.</a:t>
            </a:r>
            <a:endParaRPr lang="en-US" sz="853" dirty="0"/>
          </a:p>
        </p:txBody>
      </p:sp>
      <p:sp>
        <p:nvSpPr>
          <p:cNvPr id="64" name="Text 18"/>
          <p:cNvSpPr/>
          <p:nvPr/>
        </p:nvSpPr>
        <p:spPr>
          <a:xfrm>
            <a:off x="3632160" y="4512469"/>
            <a:ext cx="2765384" cy="55721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from sklearn.preprocessing import OneHotEncoderencoder = OneHotEncoder()df_encoded = encoder.fit_transform(df[['category']])</a:t>
            </a:r>
            <a:endParaRPr lang="en-US" sz="731" dirty="0"/>
          </a:p>
        </p:txBody>
      </p:sp>
      <p:sp>
        <p:nvSpPr>
          <p:cNvPr id="65" name="Text 19"/>
          <p:cNvSpPr/>
          <p:nvPr/>
        </p:nvSpPr>
        <p:spPr>
          <a:xfrm>
            <a:off x="7117278" y="3614737"/>
            <a:ext cx="1466455"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6. 피처 엔지니어링</a:t>
            </a:r>
            <a:endParaRPr lang="en-US" sz="1097" dirty="0"/>
          </a:p>
        </p:txBody>
      </p:sp>
      <p:sp>
        <p:nvSpPr>
          <p:cNvPr id="66" name="Text 20"/>
          <p:cNvSpPr/>
          <p:nvPr/>
        </p:nvSpPr>
        <p:spPr>
          <a:xfrm>
            <a:off x="6707108" y="3986212"/>
            <a:ext cx="2765505"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새로운 변수 생성(날짜/시간에서 요일 추출 등)이나 차원 축소 기법(PCA 등)을 적용해 모델 성능을 높입니다.</a:t>
            </a:r>
            <a:endParaRPr lang="en-US" sz="853" dirty="0"/>
          </a:p>
        </p:txBody>
      </p:sp>
      <p:sp>
        <p:nvSpPr>
          <p:cNvPr id="67" name="Text 21"/>
          <p:cNvSpPr/>
          <p:nvPr/>
        </p:nvSpPr>
        <p:spPr>
          <a:xfrm>
            <a:off x="6769020" y="4357687"/>
            <a:ext cx="2765505" cy="433388"/>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df['day_of_week'] = df['date'].dt.dayofweekfrom sklearn.decomposition import PCApca = PCA(n_components=2)</a:t>
            </a:r>
            <a:endParaRPr lang="en-US" sz="731" dirty="0"/>
          </a:p>
        </p:txBody>
      </p:sp>
      <p:sp>
        <p:nvSpPr>
          <p:cNvPr id="68" name="Text 22"/>
          <p:cNvSpPr/>
          <p:nvPr/>
        </p:nvSpPr>
        <p:spPr>
          <a:xfrm>
            <a:off x="926269" y="5379244"/>
            <a:ext cx="1424664"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df = pd.read_csv()</a:t>
            </a:r>
            <a:endParaRPr lang="en-US" sz="853" dirty="0"/>
          </a:p>
        </p:txBody>
      </p:sp>
      <p:sp>
        <p:nvSpPr>
          <p:cNvPr id="69" name="Text 23"/>
          <p:cNvSpPr/>
          <p:nvPr/>
        </p:nvSpPr>
        <p:spPr>
          <a:xfrm>
            <a:off x="2345661" y="5379244"/>
            <a:ext cx="1403334"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df.dropna()/fillna()</a:t>
            </a:r>
            <a:endParaRPr lang="en-US" sz="853" dirty="0"/>
          </a:p>
        </p:txBody>
      </p:sp>
      <p:sp>
        <p:nvSpPr>
          <p:cNvPr id="70" name="Text 24"/>
          <p:cNvSpPr/>
          <p:nvPr/>
        </p:nvSpPr>
        <p:spPr>
          <a:xfrm>
            <a:off x="3747278" y="5379244"/>
            <a:ext cx="1266062"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df.drop(outliers)</a:t>
            </a:r>
            <a:endParaRPr lang="en-US" sz="853" dirty="0"/>
          </a:p>
        </p:txBody>
      </p:sp>
      <p:sp>
        <p:nvSpPr>
          <p:cNvPr id="71" name="Text 25"/>
          <p:cNvSpPr/>
          <p:nvPr/>
        </p:nvSpPr>
        <p:spPr>
          <a:xfrm>
            <a:off x="5034502" y="5379244"/>
            <a:ext cx="1379681"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scaler.transform()</a:t>
            </a:r>
            <a:endParaRPr lang="en-US" sz="853" dirty="0"/>
          </a:p>
        </p:txBody>
      </p:sp>
      <p:sp>
        <p:nvSpPr>
          <p:cNvPr id="72" name="Text 26"/>
          <p:cNvSpPr/>
          <p:nvPr/>
        </p:nvSpPr>
        <p:spPr>
          <a:xfrm>
            <a:off x="6416408" y="5379244"/>
            <a:ext cx="1520581"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encoder.transform()</a:t>
            </a:r>
            <a:endParaRPr lang="en-US" sz="853" dirty="0"/>
          </a:p>
        </p:txBody>
      </p:sp>
      <p:sp>
        <p:nvSpPr>
          <p:cNvPr id="73" name="Text 27"/>
          <p:cNvSpPr/>
          <p:nvPr/>
        </p:nvSpPr>
        <p:spPr>
          <a:xfrm>
            <a:off x="7915731" y="5379244"/>
            <a:ext cx="1499685"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df_ready_for_model</a:t>
            </a:r>
            <a:endParaRPr lang="en-US" sz="853"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2971800" cy="3931444"/>
          </a:xfrm>
          <a:prstGeom prst="rect">
            <a:avLst/>
          </a:prstGeom>
        </p:spPr>
      </p:pic>
      <p:pic>
        <p:nvPicPr>
          <p:cNvPr id="7" name="Image 5" descr="preencoded.png"/>
          <p:cNvPicPr>
            <a:picLocks noChangeAspect="1"/>
          </p:cNvPicPr>
          <p:nvPr/>
        </p:nvPicPr>
        <p:blipFill>
          <a:blip r:embed="rId8"/>
          <a:stretch>
            <a:fillRect/>
          </a:stretch>
        </p:blipFill>
        <p:spPr>
          <a:xfrm>
            <a:off x="309563" y="1602581"/>
            <a:ext cx="2971800" cy="619125"/>
          </a:xfrm>
          <a:prstGeom prst="rect">
            <a:avLst/>
          </a:prstGeom>
        </p:spPr>
      </p:pic>
      <p:pic>
        <p:nvPicPr>
          <p:cNvPr id="8" name="Image 6" descr="preencoded.png"/>
          <p:cNvPicPr>
            <a:picLocks noChangeAspect="1"/>
          </p:cNvPicPr>
          <p:nvPr/>
        </p:nvPicPr>
        <p:blipFill>
          <a:blip r:embed="rId9"/>
          <a:stretch>
            <a:fillRect/>
          </a:stretch>
        </p:blipFill>
        <p:spPr>
          <a:xfrm>
            <a:off x="1656160" y="1757362"/>
            <a:ext cx="278606" cy="309563"/>
          </a:xfrm>
          <a:prstGeom prst="rect">
            <a:avLst/>
          </a:prstGeom>
        </p:spPr>
      </p:pic>
      <p:pic>
        <p:nvPicPr>
          <p:cNvPr id="9" name="Image 7" descr="preencoded.png"/>
          <p:cNvPicPr>
            <a:picLocks noChangeAspect="1"/>
          </p:cNvPicPr>
          <p:nvPr/>
        </p:nvPicPr>
        <p:blipFill>
          <a:blip r:embed="rId10"/>
          <a:stretch>
            <a:fillRect/>
          </a:stretch>
        </p:blipFill>
        <p:spPr>
          <a:xfrm>
            <a:off x="464344" y="2747963"/>
            <a:ext cx="123825" cy="123825"/>
          </a:xfrm>
          <a:prstGeom prst="rect">
            <a:avLst/>
          </a:prstGeom>
        </p:spPr>
      </p:pic>
      <p:pic>
        <p:nvPicPr>
          <p:cNvPr id="10" name="Image 8" descr="preencoded.png"/>
          <p:cNvPicPr>
            <a:picLocks noChangeAspect="1"/>
          </p:cNvPicPr>
          <p:nvPr/>
        </p:nvPicPr>
        <p:blipFill>
          <a:blip r:embed="rId11"/>
          <a:stretch>
            <a:fillRect/>
          </a:stretch>
        </p:blipFill>
        <p:spPr>
          <a:xfrm>
            <a:off x="464344" y="3212306"/>
            <a:ext cx="123825" cy="123825"/>
          </a:xfrm>
          <a:prstGeom prst="rect">
            <a:avLst/>
          </a:prstGeom>
        </p:spPr>
      </p:pic>
      <p:pic>
        <p:nvPicPr>
          <p:cNvPr id="11" name="Image 9" descr="preencoded.png"/>
          <p:cNvPicPr>
            <a:picLocks noChangeAspect="1"/>
          </p:cNvPicPr>
          <p:nvPr/>
        </p:nvPicPr>
        <p:blipFill>
          <a:blip r:embed="rId12"/>
          <a:stretch>
            <a:fillRect/>
          </a:stretch>
        </p:blipFill>
        <p:spPr>
          <a:xfrm>
            <a:off x="464344" y="3676650"/>
            <a:ext cx="139303" cy="123825"/>
          </a:xfrm>
          <a:prstGeom prst="rect">
            <a:avLst/>
          </a:prstGeom>
        </p:spPr>
      </p:pic>
      <p:pic>
        <p:nvPicPr>
          <p:cNvPr id="12" name="Image 10" descr="preencoded.png"/>
          <p:cNvPicPr>
            <a:picLocks noChangeAspect="1"/>
          </p:cNvPicPr>
          <p:nvPr/>
        </p:nvPicPr>
        <p:blipFill>
          <a:blip r:embed="rId13"/>
          <a:stretch>
            <a:fillRect/>
          </a:stretch>
        </p:blipFill>
        <p:spPr>
          <a:xfrm>
            <a:off x="464344" y="4450556"/>
            <a:ext cx="2662238" cy="928688"/>
          </a:xfrm>
          <a:prstGeom prst="rect">
            <a:avLst/>
          </a:prstGeom>
        </p:spPr>
      </p:pic>
      <p:pic>
        <p:nvPicPr>
          <p:cNvPr id="13" name="Image 11" descr="preencoded.png"/>
          <p:cNvPicPr>
            <a:picLocks noChangeAspect="1"/>
          </p:cNvPicPr>
          <p:nvPr/>
        </p:nvPicPr>
        <p:blipFill>
          <a:blip r:embed="rId7"/>
          <a:stretch>
            <a:fillRect/>
          </a:stretch>
        </p:blipFill>
        <p:spPr>
          <a:xfrm>
            <a:off x="3467100" y="1602581"/>
            <a:ext cx="2971800" cy="3931444"/>
          </a:xfrm>
          <a:prstGeom prst="rect">
            <a:avLst/>
          </a:prstGeom>
        </p:spPr>
      </p:pic>
      <p:pic>
        <p:nvPicPr>
          <p:cNvPr id="14" name="Image 12" descr="preencoded.png"/>
          <p:cNvPicPr>
            <a:picLocks noChangeAspect="1"/>
          </p:cNvPicPr>
          <p:nvPr/>
        </p:nvPicPr>
        <p:blipFill>
          <a:blip r:embed="rId14"/>
          <a:stretch>
            <a:fillRect/>
          </a:stretch>
        </p:blipFill>
        <p:spPr>
          <a:xfrm>
            <a:off x="3467100" y="1602581"/>
            <a:ext cx="2971800" cy="619125"/>
          </a:xfrm>
          <a:prstGeom prst="rect">
            <a:avLst/>
          </a:prstGeom>
        </p:spPr>
      </p:pic>
      <p:pic>
        <p:nvPicPr>
          <p:cNvPr id="15" name="Image 13" descr="preencoded.png"/>
          <p:cNvPicPr>
            <a:picLocks noChangeAspect="1"/>
          </p:cNvPicPr>
          <p:nvPr/>
        </p:nvPicPr>
        <p:blipFill>
          <a:blip r:embed="rId15"/>
          <a:stretch>
            <a:fillRect/>
          </a:stretch>
        </p:blipFill>
        <p:spPr>
          <a:xfrm>
            <a:off x="4778872" y="1757362"/>
            <a:ext cx="348258" cy="309563"/>
          </a:xfrm>
          <a:prstGeom prst="rect">
            <a:avLst/>
          </a:prstGeom>
        </p:spPr>
      </p:pic>
      <p:pic>
        <p:nvPicPr>
          <p:cNvPr id="16" name="Image 14" descr="preencoded.png"/>
          <p:cNvPicPr>
            <a:picLocks noChangeAspect="1"/>
          </p:cNvPicPr>
          <p:nvPr/>
        </p:nvPicPr>
        <p:blipFill>
          <a:blip r:embed="rId16"/>
          <a:stretch>
            <a:fillRect/>
          </a:stretch>
        </p:blipFill>
        <p:spPr>
          <a:xfrm>
            <a:off x="3621881" y="2747963"/>
            <a:ext cx="77391" cy="123825"/>
          </a:xfrm>
          <a:prstGeom prst="rect">
            <a:avLst/>
          </a:prstGeom>
        </p:spPr>
      </p:pic>
      <p:pic>
        <p:nvPicPr>
          <p:cNvPr id="17" name="Image 15" descr="preencoded.png"/>
          <p:cNvPicPr>
            <a:picLocks noChangeAspect="1"/>
          </p:cNvPicPr>
          <p:nvPr/>
        </p:nvPicPr>
        <p:blipFill>
          <a:blip r:embed="rId17"/>
          <a:stretch>
            <a:fillRect/>
          </a:stretch>
        </p:blipFill>
        <p:spPr>
          <a:xfrm>
            <a:off x="3621881" y="3212306"/>
            <a:ext cx="108347" cy="123825"/>
          </a:xfrm>
          <a:prstGeom prst="rect">
            <a:avLst/>
          </a:prstGeom>
        </p:spPr>
      </p:pic>
      <p:pic>
        <p:nvPicPr>
          <p:cNvPr id="18" name="Image 16" descr="preencoded.png"/>
          <p:cNvPicPr>
            <a:picLocks noChangeAspect="1"/>
          </p:cNvPicPr>
          <p:nvPr/>
        </p:nvPicPr>
        <p:blipFill>
          <a:blip r:embed="rId18"/>
          <a:stretch>
            <a:fillRect/>
          </a:stretch>
        </p:blipFill>
        <p:spPr>
          <a:xfrm>
            <a:off x="3621881" y="3676650"/>
            <a:ext cx="139303" cy="123825"/>
          </a:xfrm>
          <a:prstGeom prst="rect">
            <a:avLst/>
          </a:prstGeom>
        </p:spPr>
      </p:pic>
      <p:pic>
        <p:nvPicPr>
          <p:cNvPr id="19" name="Image 17" descr="preencoded.png"/>
          <p:cNvPicPr>
            <a:picLocks noChangeAspect="1"/>
          </p:cNvPicPr>
          <p:nvPr/>
        </p:nvPicPr>
        <p:blipFill>
          <a:blip r:embed="rId7"/>
          <a:stretch>
            <a:fillRect/>
          </a:stretch>
        </p:blipFill>
        <p:spPr>
          <a:xfrm>
            <a:off x="6624638" y="1602581"/>
            <a:ext cx="2971800" cy="3931444"/>
          </a:xfrm>
          <a:prstGeom prst="rect">
            <a:avLst/>
          </a:prstGeom>
        </p:spPr>
      </p:pic>
      <p:pic>
        <p:nvPicPr>
          <p:cNvPr id="20" name="Image 18" descr="preencoded.png"/>
          <p:cNvPicPr>
            <a:picLocks noChangeAspect="1"/>
          </p:cNvPicPr>
          <p:nvPr/>
        </p:nvPicPr>
        <p:blipFill>
          <a:blip r:embed="rId19"/>
          <a:stretch>
            <a:fillRect/>
          </a:stretch>
        </p:blipFill>
        <p:spPr>
          <a:xfrm>
            <a:off x="6624638" y="1602581"/>
            <a:ext cx="2971800" cy="619125"/>
          </a:xfrm>
          <a:prstGeom prst="rect">
            <a:avLst/>
          </a:prstGeom>
        </p:spPr>
      </p:pic>
      <p:pic>
        <p:nvPicPr>
          <p:cNvPr id="21" name="Image 19" descr="preencoded.png"/>
          <p:cNvPicPr>
            <a:picLocks noChangeAspect="1"/>
          </p:cNvPicPr>
          <p:nvPr/>
        </p:nvPicPr>
        <p:blipFill>
          <a:blip r:embed="rId20"/>
          <a:stretch>
            <a:fillRect/>
          </a:stretch>
        </p:blipFill>
        <p:spPr>
          <a:xfrm>
            <a:off x="7936409" y="1757362"/>
            <a:ext cx="348258" cy="309563"/>
          </a:xfrm>
          <a:prstGeom prst="rect">
            <a:avLst/>
          </a:prstGeom>
        </p:spPr>
      </p:pic>
      <p:pic>
        <p:nvPicPr>
          <p:cNvPr id="22" name="Image 20" descr="preencoded.png"/>
          <p:cNvPicPr>
            <a:picLocks noChangeAspect="1"/>
          </p:cNvPicPr>
          <p:nvPr/>
        </p:nvPicPr>
        <p:blipFill>
          <a:blip r:embed="rId21"/>
          <a:stretch>
            <a:fillRect/>
          </a:stretch>
        </p:blipFill>
        <p:spPr>
          <a:xfrm>
            <a:off x="6779419" y="2747963"/>
            <a:ext cx="154781" cy="123825"/>
          </a:xfrm>
          <a:prstGeom prst="rect">
            <a:avLst/>
          </a:prstGeom>
        </p:spPr>
      </p:pic>
      <p:pic>
        <p:nvPicPr>
          <p:cNvPr id="23" name="Image 21" descr="preencoded.png"/>
          <p:cNvPicPr>
            <a:picLocks noChangeAspect="1"/>
          </p:cNvPicPr>
          <p:nvPr/>
        </p:nvPicPr>
        <p:blipFill>
          <a:blip r:embed="rId22"/>
          <a:stretch>
            <a:fillRect/>
          </a:stretch>
        </p:blipFill>
        <p:spPr>
          <a:xfrm>
            <a:off x="6779419" y="3212306"/>
            <a:ext cx="154781" cy="123825"/>
          </a:xfrm>
          <a:prstGeom prst="rect">
            <a:avLst/>
          </a:prstGeom>
        </p:spPr>
      </p:pic>
      <p:pic>
        <p:nvPicPr>
          <p:cNvPr id="24" name="Image 22" descr="preencoded.png"/>
          <p:cNvPicPr>
            <a:picLocks noChangeAspect="1"/>
          </p:cNvPicPr>
          <p:nvPr/>
        </p:nvPicPr>
        <p:blipFill>
          <a:blip r:embed="rId23"/>
          <a:stretch>
            <a:fillRect/>
          </a:stretch>
        </p:blipFill>
        <p:spPr>
          <a:xfrm>
            <a:off x="6779419" y="3676650"/>
            <a:ext cx="92869" cy="123825"/>
          </a:xfrm>
          <a:prstGeom prst="rect">
            <a:avLst/>
          </a:prstGeom>
        </p:spPr>
      </p:pic>
      <p:sp>
        <p:nvSpPr>
          <p:cNvPr id="25"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ko-KR" altLang="en-US" sz="1971" b="1" dirty="0">
                <a:solidFill>
                  <a:srgbClr val="1F2937"/>
                </a:solidFill>
                <a:latin typeface="Noto Serif KR" pitchFamily="34" charset="0"/>
                <a:ea typeface="Noto Serif KR" pitchFamily="34" charset="-122"/>
                <a:cs typeface="Noto Serif KR" pitchFamily="34" charset="-120"/>
              </a:rPr>
              <a:t>스마트시티</a:t>
            </a:r>
            <a:r>
              <a:rPr lang="en-US" sz="1971" b="1" dirty="0" err="1">
                <a:solidFill>
                  <a:srgbClr val="1F2937"/>
                </a:solidFill>
                <a:latin typeface="Noto Serif KR" pitchFamily="34" charset="0"/>
                <a:ea typeface="Noto Serif KR" pitchFamily="34" charset="-122"/>
                <a:cs typeface="Noto Serif KR" pitchFamily="34" charset="-120"/>
              </a:rPr>
              <a:t>기술</a:t>
            </a:r>
            <a:r>
              <a:rPr lang="en-US" sz="1971" b="1" dirty="0">
                <a:solidFill>
                  <a:srgbClr val="1F2937"/>
                </a:solidFill>
                <a:latin typeface="Noto Serif KR" pitchFamily="34" charset="0"/>
                <a:ea typeface="Noto Serif KR" pitchFamily="34" charset="-122"/>
                <a:cs typeface="Noto Serif KR" pitchFamily="34" charset="-120"/>
              </a:rPr>
              <a:t> 응용 범위</a:t>
            </a:r>
            <a:endParaRPr lang="en-US" sz="1971" dirty="0"/>
          </a:p>
        </p:txBody>
      </p:sp>
      <p:sp>
        <p:nvSpPr>
          <p:cNvPr id="26" name="Text 1"/>
          <p:cNvSpPr/>
          <p:nvPr/>
        </p:nvSpPr>
        <p:spPr>
          <a:xfrm>
            <a:off x="464344" y="2376488"/>
            <a:ext cx="2928461"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예방적 경찰 활동</a:t>
            </a:r>
            <a:endParaRPr lang="en-US" sz="1337" dirty="0"/>
          </a:p>
        </p:txBody>
      </p:sp>
      <p:sp>
        <p:nvSpPr>
          <p:cNvPr id="27" name="Text 2"/>
          <p:cNvSpPr/>
          <p:nvPr/>
        </p:nvSpPr>
        <p:spPr>
          <a:xfrm>
            <a:off x="650081" y="2717007"/>
            <a:ext cx="2476500"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AI는 범죄 데이터, 기상 정보, 지역 활동 등을 분석하여 잠재적 문제 지역을 예측</a:t>
            </a:r>
            <a:endParaRPr lang="en-US" sz="910" dirty="0"/>
          </a:p>
        </p:txBody>
      </p:sp>
      <p:sp>
        <p:nvSpPr>
          <p:cNvPr id="28" name="Text 3"/>
          <p:cNvSpPr/>
          <p:nvPr/>
        </p:nvSpPr>
        <p:spPr>
          <a:xfrm>
            <a:off x="650081" y="3181350"/>
            <a:ext cx="2476500"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예측적 경찰 활동으로 특정 지역의 범죄율을 최대 40% 낮출 수 있음</a:t>
            </a:r>
            <a:endParaRPr lang="en-US" sz="910" dirty="0"/>
          </a:p>
        </p:txBody>
      </p:sp>
      <p:sp>
        <p:nvSpPr>
          <p:cNvPr id="29" name="Text 4"/>
          <p:cNvSpPr/>
          <p:nvPr/>
        </p:nvSpPr>
        <p:spPr>
          <a:xfrm>
            <a:off x="665560" y="3645694"/>
            <a:ext cx="2375119"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리소스 배치 최적화 및 효율적인 인력 관리</a:t>
            </a:r>
            <a:endParaRPr lang="en-US" sz="910" dirty="0"/>
          </a:p>
        </p:txBody>
      </p:sp>
      <p:sp>
        <p:nvSpPr>
          <p:cNvPr id="30" name="Text 5"/>
          <p:cNvSpPr/>
          <p:nvPr/>
        </p:nvSpPr>
        <p:spPr>
          <a:xfrm>
            <a:off x="3621881" y="2376488"/>
            <a:ext cx="2928461"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긴급 상황 대응 시스템</a:t>
            </a:r>
            <a:endParaRPr lang="en-US" sz="1337" dirty="0"/>
          </a:p>
        </p:txBody>
      </p:sp>
      <p:sp>
        <p:nvSpPr>
          <p:cNvPr id="31" name="Text 6"/>
          <p:cNvSpPr/>
          <p:nvPr/>
        </p:nvSpPr>
        <p:spPr>
          <a:xfrm>
            <a:off x="3761185" y="2717006"/>
            <a:ext cx="2522934"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AI 지능형 교통 시스템은 긴급차량을 위한 실시간 녹색 신호등 제공</a:t>
            </a:r>
            <a:endParaRPr lang="en-US" sz="910" dirty="0"/>
          </a:p>
        </p:txBody>
      </p:sp>
      <p:sp>
        <p:nvSpPr>
          <p:cNvPr id="32" name="Text 7"/>
          <p:cNvSpPr/>
          <p:nvPr/>
        </p:nvSpPr>
        <p:spPr>
          <a:xfrm>
            <a:off x="3792141" y="3181350"/>
            <a:ext cx="2491978"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데이터 통합 플랫폼은 911 호출, CCTV 및 센서 정보를 중앙 집중식으로 표시</a:t>
            </a:r>
            <a:endParaRPr lang="en-US" sz="910" dirty="0"/>
          </a:p>
        </p:txBody>
      </p:sp>
      <p:sp>
        <p:nvSpPr>
          <p:cNvPr id="33" name="Text 8"/>
          <p:cNvSpPr/>
          <p:nvPr/>
        </p:nvSpPr>
        <p:spPr>
          <a:xfrm>
            <a:off x="3823097" y="3645694"/>
            <a:ext cx="2461022"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비디오 요약 기술은 경찰의 휴대용 카메라 영상을 자동으로 분석하고 요약</a:t>
            </a:r>
            <a:endParaRPr lang="en-US" sz="910" dirty="0"/>
          </a:p>
        </p:txBody>
      </p:sp>
      <p:sp>
        <p:nvSpPr>
          <p:cNvPr id="34" name="Text 9"/>
          <p:cNvSpPr/>
          <p:nvPr/>
        </p:nvSpPr>
        <p:spPr>
          <a:xfrm>
            <a:off x="6779419" y="2376488"/>
            <a:ext cx="2928461"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피해자 지원</a:t>
            </a:r>
            <a:endParaRPr lang="en-US" sz="1337" dirty="0"/>
          </a:p>
        </p:txBody>
      </p:sp>
      <p:sp>
        <p:nvSpPr>
          <p:cNvPr id="35" name="Text 10"/>
          <p:cNvSpPr/>
          <p:nvPr/>
        </p:nvSpPr>
        <p:spPr>
          <a:xfrm>
            <a:off x="6996112" y="2717006"/>
            <a:ext cx="2445544"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AI 챗봇은 피해자에게 필요한 지원 및 서비스 제공</a:t>
            </a:r>
            <a:endParaRPr lang="en-US" sz="910" dirty="0"/>
          </a:p>
        </p:txBody>
      </p:sp>
      <p:sp>
        <p:nvSpPr>
          <p:cNvPr id="36" name="Text 11"/>
          <p:cNvSpPr/>
          <p:nvPr/>
        </p:nvSpPr>
        <p:spPr>
          <a:xfrm>
            <a:off x="6996112" y="3181350"/>
            <a:ext cx="2445544"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자동 번역 기능은 피해자가 기관 및 절차를 이해하는 데 도움</a:t>
            </a:r>
            <a:endParaRPr lang="en-US" sz="910" dirty="0"/>
          </a:p>
        </p:txBody>
      </p:sp>
      <p:sp>
        <p:nvSpPr>
          <p:cNvPr id="37" name="Text 12"/>
          <p:cNvSpPr/>
          <p:nvPr/>
        </p:nvSpPr>
        <p:spPr>
          <a:xfrm>
            <a:off x="6934200" y="3645694"/>
            <a:ext cx="2507456"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특히 서비스 접근성이 낮은 농촌 지역에서 중요한 역할</a:t>
            </a:r>
            <a:endParaRPr lang="en-US" sz="910" dirty="0"/>
          </a:p>
        </p:txBody>
      </p:sp>
      <p:sp>
        <p:nvSpPr>
          <p:cNvPr id="38" name="Text 13"/>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5 / 36</a:t>
            </a:r>
            <a:endParaRPr lang="en-US" sz="910"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4155151" y="1540669"/>
            <a:ext cx="1595698" cy="309563"/>
          </a:xfrm>
          <a:prstGeom prst="rect">
            <a:avLst/>
          </a:prstGeom>
        </p:spPr>
      </p:pic>
      <p:pic>
        <p:nvPicPr>
          <p:cNvPr id="7" name="Image 5" descr="preencoded.png"/>
          <p:cNvPicPr>
            <a:picLocks noChangeAspect="1"/>
          </p:cNvPicPr>
          <p:nvPr/>
        </p:nvPicPr>
        <p:blipFill>
          <a:blip r:embed="rId8"/>
          <a:stretch>
            <a:fillRect/>
          </a:stretch>
        </p:blipFill>
        <p:spPr>
          <a:xfrm>
            <a:off x="309563" y="2035969"/>
            <a:ext cx="3013034" cy="1423988"/>
          </a:xfrm>
          <a:prstGeom prst="rect">
            <a:avLst/>
          </a:prstGeom>
        </p:spPr>
      </p:pic>
      <p:pic>
        <p:nvPicPr>
          <p:cNvPr id="8" name="Image 6" descr="preencoded.png"/>
          <p:cNvPicPr>
            <a:picLocks noChangeAspect="1"/>
          </p:cNvPicPr>
          <p:nvPr/>
        </p:nvPicPr>
        <p:blipFill>
          <a:blip r:embed="rId9"/>
          <a:stretch>
            <a:fillRect/>
          </a:stretch>
        </p:blipFill>
        <p:spPr>
          <a:xfrm>
            <a:off x="433387" y="2159794"/>
            <a:ext cx="340519" cy="402431"/>
          </a:xfrm>
          <a:prstGeom prst="rect">
            <a:avLst/>
          </a:prstGeom>
        </p:spPr>
      </p:pic>
      <p:pic>
        <p:nvPicPr>
          <p:cNvPr id="9" name="Image 7" descr="preencoded.png"/>
          <p:cNvPicPr>
            <a:picLocks noChangeAspect="1"/>
          </p:cNvPicPr>
          <p:nvPr/>
        </p:nvPicPr>
        <p:blipFill>
          <a:blip r:embed="rId10"/>
          <a:stretch>
            <a:fillRect/>
          </a:stretch>
        </p:blipFill>
        <p:spPr>
          <a:xfrm>
            <a:off x="526256" y="2252662"/>
            <a:ext cx="154781" cy="216694"/>
          </a:xfrm>
          <a:prstGeom prst="rect">
            <a:avLst/>
          </a:prstGeom>
        </p:spPr>
      </p:pic>
      <p:pic>
        <p:nvPicPr>
          <p:cNvPr id="10" name="Image 8" descr="preencoded.png"/>
          <p:cNvPicPr>
            <a:picLocks noChangeAspect="1"/>
          </p:cNvPicPr>
          <p:nvPr/>
        </p:nvPicPr>
        <p:blipFill>
          <a:blip r:embed="rId11"/>
          <a:stretch>
            <a:fillRect/>
          </a:stretch>
        </p:blipFill>
        <p:spPr>
          <a:xfrm>
            <a:off x="433387" y="2686050"/>
            <a:ext cx="108347" cy="108347"/>
          </a:xfrm>
          <a:prstGeom prst="rect">
            <a:avLst/>
          </a:prstGeom>
        </p:spPr>
      </p:pic>
      <p:pic>
        <p:nvPicPr>
          <p:cNvPr id="11" name="Image 9" descr="preencoded.png"/>
          <p:cNvPicPr>
            <a:picLocks noChangeAspect="1"/>
          </p:cNvPicPr>
          <p:nvPr/>
        </p:nvPicPr>
        <p:blipFill>
          <a:blip r:embed="rId11"/>
          <a:stretch>
            <a:fillRect/>
          </a:stretch>
        </p:blipFill>
        <p:spPr>
          <a:xfrm>
            <a:off x="433387" y="2871787"/>
            <a:ext cx="108347" cy="108347"/>
          </a:xfrm>
          <a:prstGeom prst="rect">
            <a:avLst/>
          </a:prstGeom>
        </p:spPr>
      </p:pic>
      <p:pic>
        <p:nvPicPr>
          <p:cNvPr id="12" name="Image 10" descr="preencoded.png"/>
          <p:cNvPicPr>
            <a:picLocks noChangeAspect="1"/>
          </p:cNvPicPr>
          <p:nvPr/>
        </p:nvPicPr>
        <p:blipFill>
          <a:blip r:embed="rId11"/>
          <a:stretch>
            <a:fillRect/>
          </a:stretch>
        </p:blipFill>
        <p:spPr>
          <a:xfrm>
            <a:off x="433387" y="3057525"/>
            <a:ext cx="108347" cy="108347"/>
          </a:xfrm>
          <a:prstGeom prst="rect">
            <a:avLst/>
          </a:prstGeom>
        </p:spPr>
      </p:pic>
      <p:pic>
        <p:nvPicPr>
          <p:cNvPr id="13" name="Image 11" descr="preencoded.png"/>
          <p:cNvPicPr>
            <a:picLocks noChangeAspect="1"/>
          </p:cNvPicPr>
          <p:nvPr/>
        </p:nvPicPr>
        <p:blipFill>
          <a:blip r:embed="rId12"/>
          <a:stretch>
            <a:fillRect/>
          </a:stretch>
        </p:blipFill>
        <p:spPr>
          <a:xfrm>
            <a:off x="3446422" y="2035969"/>
            <a:ext cx="3013034" cy="1423988"/>
          </a:xfrm>
          <a:prstGeom prst="rect">
            <a:avLst/>
          </a:prstGeom>
        </p:spPr>
      </p:pic>
      <p:pic>
        <p:nvPicPr>
          <p:cNvPr id="14" name="Image 12" descr="preencoded.png"/>
          <p:cNvPicPr>
            <a:picLocks noChangeAspect="1"/>
          </p:cNvPicPr>
          <p:nvPr/>
        </p:nvPicPr>
        <p:blipFill>
          <a:blip r:embed="rId13"/>
          <a:stretch>
            <a:fillRect/>
          </a:stretch>
        </p:blipFill>
        <p:spPr>
          <a:xfrm>
            <a:off x="3570247" y="2159794"/>
            <a:ext cx="325041" cy="402431"/>
          </a:xfrm>
          <a:prstGeom prst="rect">
            <a:avLst/>
          </a:prstGeom>
        </p:spPr>
      </p:pic>
      <p:pic>
        <p:nvPicPr>
          <p:cNvPr id="15" name="Image 13" descr="preencoded.png"/>
          <p:cNvPicPr>
            <a:picLocks noChangeAspect="1"/>
          </p:cNvPicPr>
          <p:nvPr/>
        </p:nvPicPr>
        <p:blipFill>
          <a:blip r:embed="rId14"/>
          <a:stretch>
            <a:fillRect/>
          </a:stretch>
        </p:blipFill>
        <p:spPr>
          <a:xfrm>
            <a:off x="3663116" y="2252662"/>
            <a:ext cx="139303" cy="216694"/>
          </a:xfrm>
          <a:prstGeom prst="rect">
            <a:avLst/>
          </a:prstGeom>
        </p:spPr>
      </p:pic>
      <p:pic>
        <p:nvPicPr>
          <p:cNvPr id="16" name="Image 14" descr="preencoded.png"/>
          <p:cNvPicPr>
            <a:picLocks noChangeAspect="1"/>
          </p:cNvPicPr>
          <p:nvPr/>
        </p:nvPicPr>
        <p:blipFill>
          <a:blip r:embed="rId15"/>
          <a:stretch>
            <a:fillRect/>
          </a:stretch>
        </p:blipFill>
        <p:spPr>
          <a:xfrm>
            <a:off x="3570247" y="2686050"/>
            <a:ext cx="108347" cy="108347"/>
          </a:xfrm>
          <a:prstGeom prst="rect">
            <a:avLst/>
          </a:prstGeom>
        </p:spPr>
      </p:pic>
      <p:pic>
        <p:nvPicPr>
          <p:cNvPr id="17" name="Image 15" descr="preencoded.png"/>
          <p:cNvPicPr>
            <a:picLocks noChangeAspect="1"/>
          </p:cNvPicPr>
          <p:nvPr/>
        </p:nvPicPr>
        <p:blipFill>
          <a:blip r:embed="rId15"/>
          <a:stretch>
            <a:fillRect/>
          </a:stretch>
        </p:blipFill>
        <p:spPr>
          <a:xfrm>
            <a:off x="3570247" y="3026569"/>
            <a:ext cx="108347" cy="108347"/>
          </a:xfrm>
          <a:prstGeom prst="rect">
            <a:avLst/>
          </a:prstGeom>
        </p:spPr>
      </p:pic>
      <p:pic>
        <p:nvPicPr>
          <p:cNvPr id="18" name="Image 16" descr="preencoded.png"/>
          <p:cNvPicPr>
            <a:picLocks noChangeAspect="1"/>
          </p:cNvPicPr>
          <p:nvPr/>
        </p:nvPicPr>
        <p:blipFill>
          <a:blip r:embed="rId15"/>
          <a:stretch>
            <a:fillRect/>
          </a:stretch>
        </p:blipFill>
        <p:spPr>
          <a:xfrm>
            <a:off x="3570247" y="3212306"/>
            <a:ext cx="108347" cy="108347"/>
          </a:xfrm>
          <a:prstGeom prst="rect">
            <a:avLst/>
          </a:prstGeom>
        </p:spPr>
      </p:pic>
      <p:pic>
        <p:nvPicPr>
          <p:cNvPr id="19" name="Image 17" descr="preencoded.png"/>
          <p:cNvPicPr>
            <a:picLocks noChangeAspect="1"/>
          </p:cNvPicPr>
          <p:nvPr/>
        </p:nvPicPr>
        <p:blipFill>
          <a:blip r:embed="rId16"/>
          <a:stretch>
            <a:fillRect/>
          </a:stretch>
        </p:blipFill>
        <p:spPr>
          <a:xfrm>
            <a:off x="6583283" y="2035969"/>
            <a:ext cx="3013155" cy="1423988"/>
          </a:xfrm>
          <a:prstGeom prst="rect">
            <a:avLst/>
          </a:prstGeom>
        </p:spPr>
      </p:pic>
      <p:pic>
        <p:nvPicPr>
          <p:cNvPr id="20" name="Image 18" descr="preencoded.png"/>
          <p:cNvPicPr>
            <a:picLocks noChangeAspect="1"/>
          </p:cNvPicPr>
          <p:nvPr/>
        </p:nvPicPr>
        <p:blipFill>
          <a:blip r:embed="rId17"/>
          <a:stretch>
            <a:fillRect/>
          </a:stretch>
        </p:blipFill>
        <p:spPr>
          <a:xfrm>
            <a:off x="6707107" y="2159794"/>
            <a:ext cx="340519" cy="402431"/>
          </a:xfrm>
          <a:prstGeom prst="rect">
            <a:avLst/>
          </a:prstGeom>
        </p:spPr>
      </p:pic>
      <p:pic>
        <p:nvPicPr>
          <p:cNvPr id="21" name="Image 19" descr="preencoded.png"/>
          <p:cNvPicPr>
            <a:picLocks noChangeAspect="1"/>
          </p:cNvPicPr>
          <p:nvPr/>
        </p:nvPicPr>
        <p:blipFill>
          <a:blip r:embed="rId18"/>
          <a:stretch>
            <a:fillRect/>
          </a:stretch>
        </p:blipFill>
        <p:spPr>
          <a:xfrm>
            <a:off x="6799976" y="2252662"/>
            <a:ext cx="154781" cy="216694"/>
          </a:xfrm>
          <a:prstGeom prst="rect">
            <a:avLst/>
          </a:prstGeom>
        </p:spPr>
      </p:pic>
      <p:pic>
        <p:nvPicPr>
          <p:cNvPr id="22" name="Image 20" descr="preencoded.png"/>
          <p:cNvPicPr>
            <a:picLocks noChangeAspect="1"/>
          </p:cNvPicPr>
          <p:nvPr/>
        </p:nvPicPr>
        <p:blipFill>
          <a:blip r:embed="rId11"/>
          <a:stretch>
            <a:fillRect/>
          </a:stretch>
        </p:blipFill>
        <p:spPr>
          <a:xfrm>
            <a:off x="6707107" y="2686050"/>
            <a:ext cx="108347" cy="108347"/>
          </a:xfrm>
          <a:prstGeom prst="rect">
            <a:avLst/>
          </a:prstGeom>
        </p:spPr>
      </p:pic>
      <p:pic>
        <p:nvPicPr>
          <p:cNvPr id="23" name="Image 21" descr="preencoded.png"/>
          <p:cNvPicPr>
            <a:picLocks noChangeAspect="1"/>
          </p:cNvPicPr>
          <p:nvPr/>
        </p:nvPicPr>
        <p:blipFill>
          <a:blip r:embed="rId11"/>
          <a:stretch>
            <a:fillRect/>
          </a:stretch>
        </p:blipFill>
        <p:spPr>
          <a:xfrm>
            <a:off x="6707107" y="2871787"/>
            <a:ext cx="108347" cy="108347"/>
          </a:xfrm>
          <a:prstGeom prst="rect">
            <a:avLst/>
          </a:prstGeom>
        </p:spPr>
      </p:pic>
      <p:pic>
        <p:nvPicPr>
          <p:cNvPr id="24" name="Image 22" descr="preencoded.png"/>
          <p:cNvPicPr>
            <a:picLocks noChangeAspect="1"/>
          </p:cNvPicPr>
          <p:nvPr/>
        </p:nvPicPr>
        <p:blipFill>
          <a:blip r:embed="rId11"/>
          <a:stretch>
            <a:fillRect/>
          </a:stretch>
        </p:blipFill>
        <p:spPr>
          <a:xfrm>
            <a:off x="6707107" y="3057525"/>
            <a:ext cx="108347" cy="108347"/>
          </a:xfrm>
          <a:prstGeom prst="rect">
            <a:avLst/>
          </a:prstGeom>
        </p:spPr>
      </p:pic>
      <p:pic>
        <p:nvPicPr>
          <p:cNvPr id="25" name="Image 23" descr="preencoded.png"/>
          <p:cNvPicPr>
            <a:picLocks noChangeAspect="1"/>
          </p:cNvPicPr>
          <p:nvPr/>
        </p:nvPicPr>
        <p:blipFill>
          <a:blip r:embed="rId19"/>
          <a:stretch>
            <a:fillRect/>
          </a:stretch>
        </p:blipFill>
        <p:spPr>
          <a:xfrm>
            <a:off x="309563" y="3707606"/>
            <a:ext cx="3013034" cy="1269206"/>
          </a:xfrm>
          <a:prstGeom prst="rect">
            <a:avLst/>
          </a:prstGeom>
        </p:spPr>
      </p:pic>
      <p:pic>
        <p:nvPicPr>
          <p:cNvPr id="26" name="Image 24" descr="preencoded.png"/>
          <p:cNvPicPr>
            <a:picLocks noChangeAspect="1"/>
          </p:cNvPicPr>
          <p:nvPr/>
        </p:nvPicPr>
        <p:blipFill>
          <a:blip r:embed="rId20"/>
          <a:stretch>
            <a:fillRect/>
          </a:stretch>
        </p:blipFill>
        <p:spPr>
          <a:xfrm>
            <a:off x="433387" y="3831431"/>
            <a:ext cx="325041" cy="402431"/>
          </a:xfrm>
          <a:prstGeom prst="rect">
            <a:avLst/>
          </a:prstGeom>
        </p:spPr>
      </p:pic>
      <p:pic>
        <p:nvPicPr>
          <p:cNvPr id="27" name="Image 25" descr="preencoded.png"/>
          <p:cNvPicPr>
            <a:picLocks noChangeAspect="1"/>
          </p:cNvPicPr>
          <p:nvPr/>
        </p:nvPicPr>
        <p:blipFill>
          <a:blip r:embed="rId21"/>
          <a:stretch>
            <a:fillRect/>
          </a:stretch>
        </p:blipFill>
        <p:spPr>
          <a:xfrm>
            <a:off x="526256" y="3924300"/>
            <a:ext cx="139303" cy="216694"/>
          </a:xfrm>
          <a:prstGeom prst="rect">
            <a:avLst/>
          </a:prstGeom>
        </p:spPr>
      </p:pic>
      <p:pic>
        <p:nvPicPr>
          <p:cNvPr id="28" name="Image 26" descr="preencoded.png"/>
          <p:cNvPicPr>
            <a:picLocks noChangeAspect="1"/>
          </p:cNvPicPr>
          <p:nvPr/>
        </p:nvPicPr>
        <p:blipFill>
          <a:blip r:embed="rId15"/>
          <a:stretch>
            <a:fillRect/>
          </a:stretch>
        </p:blipFill>
        <p:spPr>
          <a:xfrm>
            <a:off x="433387" y="4357687"/>
            <a:ext cx="108347" cy="108347"/>
          </a:xfrm>
          <a:prstGeom prst="rect">
            <a:avLst/>
          </a:prstGeom>
        </p:spPr>
      </p:pic>
      <p:pic>
        <p:nvPicPr>
          <p:cNvPr id="29" name="Image 27" descr="preencoded.png"/>
          <p:cNvPicPr>
            <a:picLocks noChangeAspect="1"/>
          </p:cNvPicPr>
          <p:nvPr/>
        </p:nvPicPr>
        <p:blipFill>
          <a:blip r:embed="rId15"/>
          <a:stretch>
            <a:fillRect/>
          </a:stretch>
        </p:blipFill>
        <p:spPr>
          <a:xfrm>
            <a:off x="433387" y="4543425"/>
            <a:ext cx="108347" cy="108347"/>
          </a:xfrm>
          <a:prstGeom prst="rect">
            <a:avLst/>
          </a:prstGeom>
        </p:spPr>
      </p:pic>
      <p:pic>
        <p:nvPicPr>
          <p:cNvPr id="30" name="Image 28" descr="preencoded.png"/>
          <p:cNvPicPr>
            <a:picLocks noChangeAspect="1"/>
          </p:cNvPicPr>
          <p:nvPr/>
        </p:nvPicPr>
        <p:blipFill>
          <a:blip r:embed="rId15"/>
          <a:stretch>
            <a:fillRect/>
          </a:stretch>
        </p:blipFill>
        <p:spPr>
          <a:xfrm>
            <a:off x="433387" y="4729162"/>
            <a:ext cx="108347" cy="108347"/>
          </a:xfrm>
          <a:prstGeom prst="rect">
            <a:avLst/>
          </a:prstGeom>
        </p:spPr>
      </p:pic>
      <p:pic>
        <p:nvPicPr>
          <p:cNvPr id="31" name="Image 29" descr="preencoded.png"/>
          <p:cNvPicPr>
            <a:picLocks noChangeAspect="1"/>
          </p:cNvPicPr>
          <p:nvPr/>
        </p:nvPicPr>
        <p:blipFill>
          <a:blip r:embed="rId22"/>
          <a:stretch>
            <a:fillRect/>
          </a:stretch>
        </p:blipFill>
        <p:spPr>
          <a:xfrm>
            <a:off x="3446422" y="3707606"/>
            <a:ext cx="3013034" cy="1269206"/>
          </a:xfrm>
          <a:prstGeom prst="rect">
            <a:avLst/>
          </a:prstGeom>
        </p:spPr>
      </p:pic>
      <p:pic>
        <p:nvPicPr>
          <p:cNvPr id="32" name="Image 30" descr="preencoded.png"/>
          <p:cNvPicPr>
            <a:picLocks noChangeAspect="1"/>
          </p:cNvPicPr>
          <p:nvPr/>
        </p:nvPicPr>
        <p:blipFill>
          <a:blip r:embed="rId23"/>
          <a:stretch>
            <a:fillRect/>
          </a:stretch>
        </p:blipFill>
        <p:spPr>
          <a:xfrm>
            <a:off x="3570247" y="3831431"/>
            <a:ext cx="340519" cy="402431"/>
          </a:xfrm>
          <a:prstGeom prst="rect">
            <a:avLst/>
          </a:prstGeom>
        </p:spPr>
      </p:pic>
      <p:pic>
        <p:nvPicPr>
          <p:cNvPr id="33" name="Image 31" descr="preencoded.png"/>
          <p:cNvPicPr>
            <a:picLocks noChangeAspect="1"/>
          </p:cNvPicPr>
          <p:nvPr/>
        </p:nvPicPr>
        <p:blipFill>
          <a:blip r:embed="rId24"/>
          <a:stretch>
            <a:fillRect/>
          </a:stretch>
        </p:blipFill>
        <p:spPr>
          <a:xfrm>
            <a:off x="3663116" y="3924300"/>
            <a:ext cx="154781" cy="216694"/>
          </a:xfrm>
          <a:prstGeom prst="rect">
            <a:avLst/>
          </a:prstGeom>
        </p:spPr>
      </p:pic>
      <p:pic>
        <p:nvPicPr>
          <p:cNvPr id="34" name="Image 32" descr="preencoded.png"/>
          <p:cNvPicPr>
            <a:picLocks noChangeAspect="1"/>
          </p:cNvPicPr>
          <p:nvPr/>
        </p:nvPicPr>
        <p:blipFill>
          <a:blip r:embed="rId11"/>
          <a:stretch>
            <a:fillRect/>
          </a:stretch>
        </p:blipFill>
        <p:spPr>
          <a:xfrm>
            <a:off x="3570247" y="4357687"/>
            <a:ext cx="108347" cy="108347"/>
          </a:xfrm>
          <a:prstGeom prst="rect">
            <a:avLst/>
          </a:prstGeom>
        </p:spPr>
      </p:pic>
      <p:pic>
        <p:nvPicPr>
          <p:cNvPr id="35" name="Image 33" descr="preencoded.png"/>
          <p:cNvPicPr>
            <a:picLocks noChangeAspect="1"/>
          </p:cNvPicPr>
          <p:nvPr/>
        </p:nvPicPr>
        <p:blipFill>
          <a:blip r:embed="rId11"/>
          <a:stretch>
            <a:fillRect/>
          </a:stretch>
        </p:blipFill>
        <p:spPr>
          <a:xfrm>
            <a:off x="3570247" y="4543425"/>
            <a:ext cx="108347" cy="108347"/>
          </a:xfrm>
          <a:prstGeom prst="rect">
            <a:avLst/>
          </a:prstGeom>
        </p:spPr>
      </p:pic>
      <p:pic>
        <p:nvPicPr>
          <p:cNvPr id="36" name="Image 34" descr="preencoded.png"/>
          <p:cNvPicPr>
            <a:picLocks noChangeAspect="1"/>
          </p:cNvPicPr>
          <p:nvPr/>
        </p:nvPicPr>
        <p:blipFill>
          <a:blip r:embed="rId11"/>
          <a:stretch>
            <a:fillRect/>
          </a:stretch>
        </p:blipFill>
        <p:spPr>
          <a:xfrm>
            <a:off x="3570247" y="4729162"/>
            <a:ext cx="108347" cy="108347"/>
          </a:xfrm>
          <a:prstGeom prst="rect">
            <a:avLst/>
          </a:prstGeom>
        </p:spPr>
      </p:pic>
      <p:pic>
        <p:nvPicPr>
          <p:cNvPr id="37" name="Image 35" descr="preencoded.png"/>
          <p:cNvPicPr>
            <a:picLocks noChangeAspect="1"/>
          </p:cNvPicPr>
          <p:nvPr/>
        </p:nvPicPr>
        <p:blipFill>
          <a:blip r:embed="rId25"/>
          <a:stretch>
            <a:fillRect/>
          </a:stretch>
        </p:blipFill>
        <p:spPr>
          <a:xfrm>
            <a:off x="6583283" y="3707606"/>
            <a:ext cx="3013155" cy="1269206"/>
          </a:xfrm>
          <a:prstGeom prst="rect">
            <a:avLst/>
          </a:prstGeom>
        </p:spPr>
      </p:pic>
      <p:pic>
        <p:nvPicPr>
          <p:cNvPr id="38" name="Image 36" descr="preencoded.png"/>
          <p:cNvPicPr>
            <a:picLocks noChangeAspect="1"/>
          </p:cNvPicPr>
          <p:nvPr/>
        </p:nvPicPr>
        <p:blipFill>
          <a:blip r:embed="rId26"/>
          <a:stretch>
            <a:fillRect/>
          </a:stretch>
        </p:blipFill>
        <p:spPr>
          <a:xfrm>
            <a:off x="6707107" y="3831431"/>
            <a:ext cx="340519" cy="402431"/>
          </a:xfrm>
          <a:prstGeom prst="rect">
            <a:avLst/>
          </a:prstGeom>
        </p:spPr>
      </p:pic>
      <p:pic>
        <p:nvPicPr>
          <p:cNvPr id="39" name="Image 37" descr="preencoded.png"/>
          <p:cNvPicPr>
            <a:picLocks noChangeAspect="1"/>
          </p:cNvPicPr>
          <p:nvPr/>
        </p:nvPicPr>
        <p:blipFill>
          <a:blip r:embed="rId27"/>
          <a:stretch>
            <a:fillRect/>
          </a:stretch>
        </p:blipFill>
        <p:spPr>
          <a:xfrm>
            <a:off x="6799976" y="3924300"/>
            <a:ext cx="154781" cy="216694"/>
          </a:xfrm>
          <a:prstGeom prst="rect">
            <a:avLst/>
          </a:prstGeom>
        </p:spPr>
      </p:pic>
      <p:pic>
        <p:nvPicPr>
          <p:cNvPr id="40" name="Image 38" descr="preencoded.png"/>
          <p:cNvPicPr>
            <a:picLocks noChangeAspect="1"/>
          </p:cNvPicPr>
          <p:nvPr/>
        </p:nvPicPr>
        <p:blipFill>
          <a:blip r:embed="rId15"/>
          <a:stretch>
            <a:fillRect/>
          </a:stretch>
        </p:blipFill>
        <p:spPr>
          <a:xfrm>
            <a:off x="6707107" y="4357687"/>
            <a:ext cx="108347" cy="108347"/>
          </a:xfrm>
          <a:prstGeom prst="rect">
            <a:avLst/>
          </a:prstGeom>
        </p:spPr>
      </p:pic>
      <p:pic>
        <p:nvPicPr>
          <p:cNvPr id="41" name="Image 39" descr="preencoded.png"/>
          <p:cNvPicPr>
            <a:picLocks noChangeAspect="1"/>
          </p:cNvPicPr>
          <p:nvPr/>
        </p:nvPicPr>
        <p:blipFill>
          <a:blip r:embed="rId15"/>
          <a:stretch>
            <a:fillRect/>
          </a:stretch>
        </p:blipFill>
        <p:spPr>
          <a:xfrm>
            <a:off x="6707107" y="4543425"/>
            <a:ext cx="108347" cy="108347"/>
          </a:xfrm>
          <a:prstGeom prst="rect">
            <a:avLst/>
          </a:prstGeom>
        </p:spPr>
      </p:pic>
      <p:pic>
        <p:nvPicPr>
          <p:cNvPr id="42" name="Image 40" descr="preencoded.png"/>
          <p:cNvPicPr>
            <a:picLocks noChangeAspect="1"/>
          </p:cNvPicPr>
          <p:nvPr/>
        </p:nvPicPr>
        <p:blipFill>
          <a:blip r:embed="rId15"/>
          <a:stretch>
            <a:fillRect/>
          </a:stretch>
        </p:blipFill>
        <p:spPr>
          <a:xfrm>
            <a:off x="6707107" y="4729162"/>
            <a:ext cx="108347" cy="108347"/>
          </a:xfrm>
          <a:prstGeom prst="rect">
            <a:avLst/>
          </a:prstGeom>
        </p:spPr>
      </p:pic>
      <p:pic>
        <p:nvPicPr>
          <p:cNvPr id="43" name="Image 41" descr="preencoded.png"/>
          <p:cNvPicPr>
            <a:picLocks noChangeAspect="1"/>
          </p:cNvPicPr>
          <p:nvPr/>
        </p:nvPicPr>
        <p:blipFill>
          <a:blip r:embed="rId28"/>
          <a:stretch>
            <a:fillRect/>
          </a:stretch>
        </p:blipFill>
        <p:spPr>
          <a:xfrm>
            <a:off x="309563" y="5162550"/>
            <a:ext cx="9286875" cy="619125"/>
          </a:xfrm>
          <a:prstGeom prst="rect">
            <a:avLst/>
          </a:prstGeom>
        </p:spPr>
      </p:pic>
      <p:pic>
        <p:nvPicPr>
          <p:cNvPr id="44" name="Image 42" descr="preencoded.png"/>
          <p:cNvPicPr>
            <a:picLocks noChangeAspect="1"/>
          </p:cNvPicPr>
          <p:nvPr/>
        </p:nvPicPr>
        <p:blipFill>
          <a:blip r:embed="rId29"/>
          <a:stretch>
            <a:fillRect/>
          </a:stretch>
        </p:blipFill>
        <p:spPr>
          <a:xfrm>
            <a:off x="433388" y="5317331"/>
            <a:ext cx="116086" cy="216694"/>
          </a:xfrm>
          <a:prstGeom prst="rect">
            <a:avLst/>
          </a:prstGeom>
        </p:spPr>
      </p:pic>
      <p:sp>
        <p:nvSpPr>
          <p:cNvPr id="45"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Python 기반 AI 프로젝트 설계 단계</a:t>
            </a:r>
            <a:endParaRPr lang="en-US" sz="2194" dirty="0"/>
          </a:p>
        </p:txBody>
      </p:sp>
      <p:sp>
        <p:nvSpPr>
          <p:cNvPr id="46" name="Text 1"/>
          <p:cNvSpPr/>
          <p:nvPr/>
        </p:nvSpPr>
        <p:spPr>
          <a:xfrm>
            <a:off x="4278977" y="1540669"/>
            <a:ext cx="1914837" cy="309563"/>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AI 프로젝트 6단계 설계</a:t>
            </a:r>
            <a:endParaRPr lang="en-US" sz="975" dirty="0"/>
          </a:p>
        </p:txBody>
      </p:sp>
      <p:sp>
        <p:nvSpPr>
          <p:cNvPr id="47" name="Text 2"/>
          <p:cNvSpPr/>
          <p:nvPr/>
        </p:nvSpPr>
        <p:spPr>
          <a:xfrm>
            <a:off x="866775" y="2252662"/>
            <a:ext cx="1917160"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1. 문제 정의와 목표 설정</a:t>
            </a:r>
            <a:endParaRPr lang="en-US" sz="1097" dirty="0"/>
          </a:p>
        </p:txBody>
      </p:sp>
      <p:sp>
        <p:nvSpPr>
          <p:cNvPr id="48" name="Text 3"/>
          <p:cNvSpPr/>
          <p:nvPr/>
        </p:nvSpPr>
        <p:spPr>
          <a:xfrm>
            <a:off x="603647" y="2655094"/>
            <a:ext cx="168426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해결하려는 문제 명확히 규정</a:t>
            </a:r>
            <a:endParaRPr lang="en-US" sz="853" dirty="0"/>
          </a:p>
        </p:txBody>
      </p:sp>
      <p:sp>
        <p:nvSpPr>
          <p:cNvPr id="49" name="Text 4"/>
          <p:cNvSpPr/>
          <p:nvPr/>
        </p:nvSpPr>
        <p:spPr>
          <a:xfrm>
            <a:off x="603647" y="2840831"/>
            <a:ext cx="261962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성공 지표(정확도, RMSE, 처리 시간 등) 설정</a:t>
            </a:r>
            <a:endParaRPr lang="en-US" sz="853" dirty="0"/>
          </a:p>
        </p:txBody>
      </p:sp>
      <p:sp>
        <p:nvSpPr>
          <p:cNvPr id="50" name="Text 5"/>
          <p:cNvSpPr/>
          <p:nvPr/>
        </p:nvSpPr>
        <p:spPr>
          <a:xfrm>
            <a:off x="603647" y="3026569"/>
            <a:ext cx="214106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예: 홍수 예측 모델 90% 이상 정확도</a:t>
            </a:r>
            <a:endParaRPr lang="en-US" sz="853" dirty="0"/>
          </a:p>
        </p:txBody>
      </p:sp>
      <p:sp>
        <p:nvSpPr>
          <p:cNvPr id="51" name="Text 6"/>
          <p:cNvSpPr/>
          <p:nvPr/>
        </p:nvSpPr>
        <p:spPr>
          <a:xfrm>
            <a:off x="3988157" y="2252662"/>
            <a:ext cx="1691808"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2. 데이터 수집과 이해</a:t>
            </a:r>
            <a:endParaRPr lang="en-US" sz="1097" dirty="0"/>
          </a:p>
        </p:txBody>
      </p:sp>
      <p:sp>
        <p:nvSpPr>
          <p:cNvPr id="52" name="Text 7"/>
          <p:cNvSpPr/>
          <p:nvPr/>
        </p:nvSpPr>
        <p:spPr>
          <a:xfrm>
            <a:off x="3740506" y="2655094"/>
            <a:ext cx="2595125"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HUB, 공공데이터 포털, Kaggle 등에서 데이터 확보</a:t>
            </a:r>
            <a:endParaRPr lang="en-US" sz="853" dirty="0"/>
          </a:p>
        </p:txBody>
      </p:sp>
      <p:sp>
        <p:nvSpPr>
          <p:cNvPr id="53" name="Text 8"/>
          <p:cNvSpPr/>
          <p:nvPr/>
        </p:nvSpPr>
        <p:spPr>
          <a:xfrm>
            <a:off x="3740506" y="2995613"/>
            <a:ext cx="142423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구조와 품질 파악</a:t>
            </a:r>
            <a:endParaRPr lang="en-US" sz="853" dirty="0"/>
          </a:p>
        </p:txBody>
      </p:sp>
      <p:sp>
        <p:nvSpPr>
          <p:cNvPr id="54" name="Text 9"/>
          <p:cNvSpPr/>
          <p:nvPr/>
        </p:nvSpPr>
        <p:spPr>
          <a:xfrm>
            <a:off x="3740506" y="3181350"/>
            <a:ext cx="241705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메타데이터 참고로 변수 의미와 단위 이해</a:t>
            </a:r>
            <a:endParaRPr lang="en-US" sz="853" dirty="0"/>
          </a:p>
        </p:txBody>
      </p:sp>
      <p:sp>
        <p:nvSpPr>
          <p:cNvPr id="55" name="Text 10"/>
          <p:cNvSpPr/>
          <p:nvPr/>
        </p:nvSpPr>
        <p:spPr>
          <a:xfrm>
            <a:off x="7140494" y="2252662"/>
            <a:ext cx="1299292"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3. 데이터 전처리</a:t>
            </a:r>
            <a:endParaRPr lang="en-US" sz="1097" dirty="0"/>
          </a:p>
        </p:txBody>
      </p:sp>
      <p:sp>
        <p:nvSpPr>
          <p:cNvPr id="56" name="Text 11"/>
          <p:cNvSpPr/>
          <p:nvPr/>
        </p:nvSpPr>
        <p:spPr>
          <a:xfrm>
            <a:off x="6877367" y="2655094"/>
            <a:ext cx="125285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결측치와 이상치 처리</a:t>
            </a:r>
            <a:endParaRPr lang="en-US" sz="853" dirty="0"/>
          </a:p>
        </p:txBody>
      </p:sp>
      <p:sp>
        <p:nvSpPr>
          <p:cNvPr id="57" name="Text 12"/>
          <p:cNvSpPr/>
          <p:nvPr/>
        </p:nvSpPr>
        <p:spPr>
          <a:xfrm>
            <a:off x="6877366" y="2840831"/>
            <a:ext cx="112284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변수의 스케일 맞춤</a:t>
            </a:r>
            <a:endParaRPr lang="en-US" sz="853" dirty="0"/>
          </a:p>
        </p:txBody>
      </p:sp>
      <p:sp>
        <p:nvSpPr>
          <p:cNvPr id="58" name="Text 13"/>
          <p:cNvSpPr/>
          <p:nvPr/>
        </p:nvSpPr>
        <p:spPr>
          <a:xfrm>
            <a:off x="6877366" y="3026569"/>
            <a:ext cx="215702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필요한 특징 추출하여 모델 입력 준비</a:t>
            </a:r>
            <a:endParaRPr lang="en-US" sz="853" dirty="0"/>
          </a:p>
        </p:txBody>
      </p:sp>
      <p:sp>
        <p:nvSpPr>
          <p:cNvPr id="59" name="Text 14"/>
          <p:cNvSpPr/>
          <p:nvPr/>
        </p:nvSpPr>
        <p:spPr>
          <a:xfrm>
            <a:off x="851297" y="3924300"/>
            <a:ext cx="1524644"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4. 모델 선정과 학습</a:t>
            </a:r>
            <a:endParaRPr lang="en-US" sz="1097" dirty="0"/>
          </a:p>
        </p:txBody>
      </p:sp>
      <p:sp>
        <p:nvSpPr>
          <p:cNvPr id="60" name="Text 15"/>
          <p:cNvSpPr/>
          <p:nvPr/>
        </p:nvSpPr>
        <p:spPr>
          <a:xfrm>
            <a:off x="603647" y="4326731"/>
            <a:ext cx="228703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문제 성격에 따른 적합한 알고리즘 선택</a:t>
            </a:r>
            <a:endParaRPr lang="en-US" sz="853" dirty="0"/>
          </a:p>
        </p:txBody>
      </p:sp>
      <p:sp>
        <p:nvSpPr>
          <p:cNvPr id="61" name="Text 16"/>
          <p:cNvSpPr/>
          <p:nvPr/>
        </p:nvSpPr>
        <p:spPr>
          <a:xfrm>
            <a:off x="603647" y="4512469"/>
            <a:ext cx="254344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회귀: 랜덤 포레스트 회귀, 딥러닝 모델 비교</a:t>
            </a:r>
            <a:endParaRPr lang="en-US" sz="853" dirty="0"/>
          </a:p>
        </p:txBody>
      </p:sp>
      <p:sp>
        <p:nvSpPr>
          <p:cNvPr id="62" name="Text 17"/>
          <p:cNvSpPr/>
          <p:nvPr/>
        </p:nvSpPr>
        <p:spPr>
          <a:xfrm>
            <a:off x="603647" y="4698206"/>
            <a:ext cx="223958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분류, 시계열 예측 등에 맞는 모델 선택</a:t>
            </a:r>
            <a:endParaRPr lang="en-US" sz="853" dirty="0"/>
          </a:p>
        </p:txBody>
      </p:sp>
      <p:sp>
        <p:nvSpPr>
          <p:cNvPr id="63" name="Text 18"/>
          <p:cNvSpPr/>
          <p:nvPr/>
        </p:nvSpPr>
        <p:spPr>
          <a:xfrm>
            <a:off x="4003635" y="3924300"/>
            <a:ext cx="1524644"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5. 모델 평가와 튜닝</a:t>
            </a:r>
            <a:endParaRPr lang="en-US" sz="1097" dirty="0"/>
          </a:p>
        </p:txBody>
      </p:sp>
      <p:sp>
        <p:nvSpPr>
          <p:cNvPr id="64" name="Text 19"/>
          <p:cNvSpPr/>
          <p:nvPr/>
        </p:nvSpPr>
        <p:spPr>
          <a:xfrm>
            <a:off x="3740507" y="4326731"/>
            <a:ext cx="159560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교차검증 및 평가 지표 활용</a:t>
            </a:r>
            <a:endParaRPr lang="en-US" sz="853" dirty="0"/>
          </a:p>
        </p:txBody>
      </p:sp>
      <p:sp>
        <p:nvSpPr>
          <p:cNvPr id="65" name="Text 20"/>
          <p:cNvSpPr/>
          <p:nvPr/>
        </p:nvSpPr>
        <p:spPr>
          <a:xfrm>
            <a:off x="3740507" y="4512469"/>
            <a:ext cx="2498315"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정확도, 정밀도, 재현율, F1, RMSE 등 측정</a:t>
            </a:r>
            <a:endParaRPr lang="en-US" sz="853" dirty="0"/>
          </a:p>
        </p:txBody>
      </p:sp>
      <p:sp>
        <p:nvSpPr>
          <p:cNvPr id="66" name="Text 21"/>
          <p:cNvSpPr/>
          <p:nvPr/>
        </p:nvSpPr>
        <p:spPr>
          <a:xfrm>
            <a:off x="3740507" y="4698206"/>
            <a:ext cx="185563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과적합 방지와 일반화 성능 향상</a:t>
            </a:r>
            <a:endParaRPr lang="en-US" sz="853" dirty="0"/>
          </a:p>
        </p:txBody>
      </p:sp>
      <p:sp>
        <p:nvSpPr>
          <p:cNvPr id="67" name="Text 22"/>
          <p:cNvSpPr/>
          <p:nvPr/>
        </p:nvSpPr>
        <p:spPr>
          <a:xfrm>
            <a:off x="7140495" y="3924300"/>
            <a:ext cx="1917160"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6. 배포 및 모니터링 계획</a:t>
            </a:r>
            <a:endParaRPr lang="en-US" sz="1097" dirty="0"/>
          </a:p>
        </p:txBody>
      </p:sp>
      <p:sp>
        <p:nvSpPr>
          <p:cNvPr id="68" name="Text 23"/>
          <p:cNvSpPr/>
          <p:nvPr/>
        </p:nvSpPr>
        <p:spPr>
          <a:xfrm>
            <a:off x="6877367" y="4326731"/>
            <a:ext cx="2492655"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모델을 API 혹은 웹 애플리케이션으로 배포</a:t>
            </a:r>
            <a:endParaRPr lang="en-US" sz="853" dirty="0"/>
          </a:p>
        </p:txBody>
      </p:sp>
      <p:sp>
        <p:nvSpPr>
          <p:cNvPr id="69" name="Text 24"/>
          <p:cNvSpPr/>
          <p:nvPr/>
        </p:nvSpPr>
        <p:spPr>
          <a:xfrm>
            <a:off x="6877366" y="4512469"/>
            <a:ext cx="228703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예측 성능과 시스템 사용 현황 모니터링</a:t>
            </a:r>
            <a:endParaRPr lang="en-US" sz="853" dirty="0"/>
          </a:p>
        </p:txBody>
      </p:sp>
      <p:sp>
        <p:nvSpPr>
          <p:cNvPr id="70" name="Text 25"/>
          <p:cNvSpPr/>
          <p:nvPr/>
        </p:nvSpPr>
        <p:spPr>
          <a:xfrm>
            <a:off x="6877367" y="4698206"/>
            <a:ext cx="1896989"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필요 시 모델 재학습과 버전 관리</a:t>
            </a:r>
            <a:endParaRPr lang="en-US" sz="853" dirty="0"/>
          </a:p>
        </p:txBody>
      </p:sp>
      <p:sp>
        <p:nvSpPr>
          <p:cNvPr id="71" name="Text 26"/>
          <p:cNvSpPr/>
          <p:nvPr/>
        </p:nvSpPr>
        <p:spPr>
          <a:xfrm>
            <a:off x="642343" y="5286375"/>
            <a:ext cx="8830270"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핵심 포인트:</a:t>
            </a:r>
            <a:r>
              <a:rPr lang="en-US" sz="975" dirty="0">
                <a:solidFill>
                  <a:srgbClr val="374151"/>
                </a:solidFill>
                <a:latin typeface="ui-sans-serif" pitchFamily="34" charset="0"/>
                <a:ea typeface="ui-sans-serif" pitchFamily="34" charset="-122"/>
                <a:cs typeface="ui-sans-serif" pitchFamily="34" charset="-120"/>
              </a:rPr>
              <a:t> AI 프로젝트 설계는 아이디어를 실질적인 가치로 전환하는 일련의 과정입니다. 각 단계가 순차적으로 이루어지며, 이전 단계의 결과물이 다음 단계의 입력으로 사용됩니다. 프로젝트의 성공은 전체 과정에서의 주의 깊은 설계와 품질 관리에 달려 있습니다.</a:t>
            </a:r>
            <a:endParaRPr lang="en-US" sz="975"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788819"/>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37509"/>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912144"/>
            <a:ext cx="2992357" cy="1671638"/>
          </a:xfrm>
          <a:prstGeom prst="rect">
            <a:avLst/>
          </a:prstGeom>
        </p:spPr>
      </p:pic>
      <p:pic>
        <p:nvPicPr>
          <p:cNvPr id="7" name="Image 5" descr="preencoded.png"/>
          <p:cNvPicPr>
            <a:picLocks noChangeAspect="1"/>
          </p:cNvPicPr>
          <p:nvPr/>
        </p:nvPicPr>
        <p:blipFill>
          <a:blip r:embed="rId8"/>
          <a:stretch>
            <a:fillRect/>
          </a:stretch>
        </p:blipFill>
        <p:spPr>
          <a:xfrm>
            <a:off x="464344" y="2066925"/>
            <a:ext cx="301823" cy="402431"/>
          </a:xfrm>
          <a:prstGeom prst="rect">
            <a:avLst/>
          </a:prstGeom>
        </p:spPr>
      </p:pic>
      <p:pic>
        <p:nvPicPr>
          <p:cNvPr id="8" name="Image 6" descr="preencoded.png"/>
          <p:cNvPicPr>
            <a:picLocks noChangeAspect="1"/>
          </p:cNvPicPr>
          <p:nvPr/>
        </p:nvPicPr>
        <p:blipFill>
          <a:blip r:embed="rId9"/>
          <a:stretch>
            <a:fillRect/>
          </a:stretch>
        </p:blipFill>
        <p:spPr>
          <a:xfrm>
            <a:off x="557213" y="2159794"/>
            <a:ext cx="116086" cy="216694"/>
          </a:xfrm>
          <a:prstGeom prst="rect">
            <a:avLst/>
          </a:prstGeom>
        </p:spPr>
      </p:pic>
      <p:pic>
        <p:nvPicPr>
          <p:cNvPr id="9" name="Image 7" descr="preencoded.png"/>
          <p:cNvPicPr>
            <a:picLocks noChangeAspect="1"/>
          </p:cNvPicPr>
          <p:nvPr/>
        </p:nvPicPr>
        <p:blipFill>
          <a:blip r:embed="rId10"/>
          <a:stretch>
            <a:fillRect/>
          </a:stretch>
        </p:blipFill>
        <p:spPr>
          <a:xfrm>
            <a:off x="526256" y="2593181"/>
            <a:ext cx="123825" cy="123825"/>
          </a:xfrm>
          <a:prstGeom prst="rect">
            <a:avLst/>
          </a:prstGeom>
        </p:spPr>
      </p:pic>
      <p:pic>
        <p:nvPicPr>
          <p:cNvPr id="10" name="Image 8" descr="preencoded.png"/>
          <p:cNvPicPr>
            <a:picLocks noChangeAspect="1"/>
          </p:cNvPicPr>
          <p:nvPr/>
        </p:nvPicPr>
        <p:blipFill>
          <a:blip r:embed="rId10"/>
          <a:stretch>
            <a:fillRect/>
          </a:stretch>
        </p:blipFill>
        <p:spPr>
          <a:xfrm>
            <a:off x="526256" y="2840831"/>
            <a:ext cx="123825" cy="123825"/>
          </a:xfrm>
          <a:prstGeom prst="rect">
            <a:avLst/>
          </a:prstGeom>
        </p:spPr>
      </p:pic>
      <p:pic>
        <p:nvPicPr>
          <p:cNvPr id="11" name="Image 9" descr="preencoded.png"/>
          <p:cNvPicPr>
            <a:picLocks noChangeAspect="1"/>
          </p:cNvPicPr>
          <p:nvPr/>
        </p:nvPicPr>
        <p:blipFill>
          <a:blip r:embed="rId10"/>
          <a:stretch>
            <a:fillRect/>
          </a:stretch>
        </p:blipFill>
        <p:spPr>
          <a:xfrm>
            <a:off x="526256" y="3088481"/>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3456701" y="1912144"/>
            <a:ext cx="2992478" cy="1671638"/>
          </a:xfrm>
          <a:prstGeom prst="rect">
            <a:avLst/>
          </a:prstGeom>
        </p:spPr>
      </p:pic>
      <p:pic>
        <p:nvPicPr>
          <p:cNvPr id="13" name="Image 11" descr="preencoded.png"/>
          <p:cNvPicPr>
            <a:picLocks noChangeAspect="1"/>
          </p:cNvPicPr>
          <p:nvPr/>
        </p:nvPicPr>
        <p:blipFill>
          <a:blip r:embed="rId12"/>
          <a:stretch>
            <a:fillRect/>
          </a:stretch>
        </p:blipFill>
        <p:spPr>
          <a:xfrm>
            <a:off x="3611482" y="2066925"/>
            <a:ext cx="340519" cy="402431"/>
          </a:xfrm>
          <a:prstGeom prst="rect">
            <a:avLst/>
          </a:prstGeom>
        </p:spPr>
      </p:pic>
      <p:pic>
        <p:nvPicPr>
          <p:cNvPr id="14" name="Image 12" descr="preencoded.png"/>
          <p:cNvPicPr>
            <a:picLocks noChangeAspect="1"/>
          </p:cNvPicPr>
          <p:nvPr/>
        </p:nvPicPr>
        <p:blipFill>
          <a:blip r:embed="rId13"/>
          <a:stretch>
            <a:fillRect/>
          </a:stretch>
        </p:blipFill>
        <p:spPr>
          <a:xfrm>
            <a:off x="3704351" y="2159794"/>
            <a:ext cx="154781" cy="216694"/>
          </a:xfrm>
          <a:prstGeom prst="rect">
            <a:avLst/>
          </a:prstGeom>
        </p:spPr>
      </p:pic>
      <p:pic>
        <p:nvPicPr>
          <p:cNvPr id="15" name="Image 13" descr="preencoded.png"/>
          <p:cNvPicPr>
            <a:picLocks noChangeAspect="1"/>
          </p:cNvPicPr>
          <p:nvPr/>
        </p:nvPicPr>
        <p:blipFill>
          <a:blip r:embed="rId14"/>
          <a:stretch>
            <a:fillRect/>
          </a:stretch>
        </p:blipFill>
        <p:spPr>
          <a:xfrm>
            <a:off x="3673395" y="2593181"/>
            <a:ext cx="123825" cy="123825"/>
          </a:xfrm>
          <a:prstGeom prst="rect">
            <a:avLst/>
          </a:prstGeom>
        </p:spPr>
      </p:pic>
      <p:pic>
        <p:nvPicPr>
          <p:cNvPr id="16" name="Image 14" descr="preencoded.png"/>
          <p:cNvPicPr>
            <a:picLocks noChangeAspect="1"/>
          </p:cNvPicPr>
          <p:nvPr/>
        </p:nvPicPr>
        <p:blipFill>
          <a:blip r:embed="rId14"/>
          <a:stretch>
            <a:fillRect/>
          </a:stretch>
        </p:blipFill>
        <p:spPr>
          <a:xfrm>
            <a:off x="3673395" y="2840831"/>
            <a:ext cx="123825" cy="123825"/>
          </a:xfrm>
          <a:prstGeom prst="rect">
            <a:avLst/>
          </a:prstGeom>
        </p:spPr>
      </p:pic>
      <p:pic>
        <p:nvPicPr>
          <p:cNvPr id="17" name="Image 15" descr="preencoded.png"/>
          <p:cNvPicPr>
            <a:picLocks noChangeAspect="1"/>
          </p:cNvPicPr>
          <p:nvPr/>
        </p:nvPicPr>
        <p:blipFill>
          <a:blip r:embed="rId14"/>
          <a:stretch>
            <a:fillRect/>
          </a:stretch>
        </p:blipFill>
        <p:spPr>
          <a:xfrm>
            <a:off x="3673395" y="3088481"/>
            <a:ext cx="123825" cy="123825"/>
          </a:xfrm>
          <a:prstGeom prst="rect">
            <a:avLst/>
          </a:prstGeom>
        </p:spPr>
      </p:pic>
      <p:pic>
        <p:nvPicPr>
          <p:cNvPr id="18" name="Image 16" descr="preencoded.png"/>
          <p:cNvPicPr>
            <a:picLocks noChangeAspect="1"/>
          </p:cNvPicPr>
          <p:nvPr/>
        </p:nvPicPr>
        <p:blipFill>
          <a:blip r:embed="rId15"/>
          <a:stretch>
            <a:fillRect/>
          </a:stretch>
        </p:blipFill>
        <p:spPr>
          <a:xfrm>
            <a:off x="6603960" y="1912144"/>
            <a:ext cx="2992357" cy="1671638"/>
          </a:xfrm>
          <a:prstGeom prst="rect">
            <a:avLst/>
          </a:prstGeom>
        </p:spPr>
      </p:pic>
      <p:pic>
        <p:nvPicPr>
          <p:cNvPr id="19" name="Image 17" descr="preencoded.png"/>
          <p:cNvPicPr>
            <a:picLocks noChangeAspect="1"/>
          </p:cNvPicPr>
          <p:nvPr/>
        </p:nvPicPr>
        <p:blipFill>
          <a:blip r:embed="rId16"/>
          <a:stretch>
            <a:fillRect/>
          </a:stretch>
        </p:blipFill>
        <p:spPr>
          <a:xfrm>
            <a:off x="6758741" y="2066925"/>
            <a:ext cx="340519" cy="402431"/>
          </a:xfrm>
          <a:prstGeom prst="rect">
            <a:avLst/>
          </a:prstGeom>
        </p:spPr>
      </p:pic>
      <p:pic>
        <p:nvPicPr>
          <p:cNvPr id="20" name="Image 18" descr="preencoded.png"/>
          <p:cNvPicPr>
            <a:picLocks noChangeAspect="1"/>
          </p:cNvPicPr>
          <p:nvPr/>
        </p:nvPicPr>
        <p:blipFill>
          <a:blip r:embed="rId17"/>
          <a:stretch>
            <a:fillRect/>
          </a:stretch>
        </p:blipFill>
        <p:spPr>
          <a:xfrm>
            <a:off x="6851610" y="2159794"/>
            <a:ext cx="154781" cy="216694"/>
          </a:xfrm>
          <a:prstGeom prst="rect">
            <a:avLst/>
          </a:prstGeom>
        </p:spPr>
      </p:pic>
      <p:pic>
        <p:nvPicPr>
          <p:cNvPr id="21" name="Image 19" descr="preencoded.png"/>
          <p:cNvPicPr>
            <a:picLocks noChangeAspect="1"/>
          </p:cNvPicPr>
          <p:nvPr/>
        </p:nvPicPr>
        <p:blipFill>
          <a:blip r:embed="rId10"/>
          <a:stretch>
            <a:fillRect/>
          </a:stretch>
        </p:blipFill>
        <p:spPr>
          <a:xfrm>
            <a:off x="6820653" y="2593181"/>
            <a:ext cx="123825" cy="123825"/>
          </a:xfrm>
          <a:prstGeom prst="rect">
            <a:avLst/>
          </a:prstGeom>
        </p:spPr>
      </p:pic>
      <p:pic>
        <p:nvPicPr>
          <p:cNvPr id="22" name="Image 20" descr="preencoded.png"/>
          <p:cNvPicPr>
            <a:picLocks noChangeAspect="1"/>
          </p:cNvPicPr>
          <p:nvPr/>
        </p:nvPicPr>
        <p:blipFill>
          <a:blip r:embed="rId10"/>
          <a:stretch>
            <a:fillRect/>
          </a:stretch>
        </p:blipFill>
        <p:spPr>
          <a:xfrm>
            <a:off x="6820653" y="2840831"/>
            <a:ext cx="123825" cy="123825"/>
          </a:xfrm>
          <a:prstGeom prst="rect">
            <a:avLst/>
          </a:prstGeom>
        </p:spPr>
      </p:pic>
      <p:pic>
        <p:nvPicPr>
          <p:cNvPr id="23" name="Image 21" descr="preencoded.png"/>
          <p:cNvPicPr>
            <a:picLocks noChangeAspect="1"/>
          </p:cNvPicPr>
          <p:nvPr/>
        </p:nvPicPr>
        <p:blipFill>
          <a:blip r:embed="rId10"/>
          <a:stretch>
            <a:fillRect/>
          </a:stretch>
        </p:blipFill>
        <p:spPr>
          <a:xfrm>
            <a:off x="6820653" y="3088481"/>
            <a:ext cx="123825" cy="123825"/>
          </a:xfrm>
          <a:prstGeom prst="rect">
            <a:avLst/>
          </a:prstGeom>
        </p:spPr>
      </p:pic>
      <p:pic>
        <p:nvPicPr>
          <p:cNvPr id="24" name="Image 22" descr="preencoded.png"/>
          <p:cNvPicPr>
            <a:picLocks noChangeAspect="1"/>
          </p:cNvPicPr>
          <p:nvPr/>
        </p:nvPicPr>
        <p:blipFill>
          <a:blip r:embed="rId18"/>
          <a:stretch>
            <a:fillRect/>
          </a:stretch>
        </p:blipFill>
        <p:spPr>
          <a:xfrm>
            <a:off x="309562" y="3738562"/>
            <a:ext cx="6139616" cy="1671638"/>
          </a:xfrm>
          <a:prstGeom prst="rect">
            <a:avLst/>
          </a:prstGeom>
        </p:spPr>
      </p:pic>
      <p:pic>
        <p:nvPicPr>
          <p:cNvPr id="25" name="Image 23" descr="preencoded.png"/>
          <p:cNvPicPr>
            <a:picLocks noChangeAspect="1"/>
          </p:cNvPicPr>
          <p:nvPr/>
        </p:nvPicPr>
        <p:blipFill>
          <a:blip r:embed="rId19"/>
          <a:stretch>
            <a:fillRect/>
          </a:stretch>
        </p:blipFill>
        <p:spPr>
          <a:xfrm>
            <a:off x="464344" y="3893344"/>
            <a:ext cx="363736" cy="402431"/>
          </a:xfrm>
          <a:prstGeom prst="rect">
            <a:avLst/>
          </a:prstGeom>
        </p:spPr>
      </p:pic>
      <p:pic>
        <p:nvPicPr>
          <p:cNvPr id="26" name="Image 24" descr="preencoded.png"/>
          <p:cNvPicPr>
            <a:picLocks noChangeAspect="1"/>
          </p:cNvPicPr>
          <p:nvPr/>
        </p:nvPicPr>
        <p:blipFill>
          <a:blip r:embed="rId20"/>
          <a:stretch>
            <a:fillRect/>
          </a:stretch>
        </p:blipFill>
        <p:spPr>
          <a:xfrm>
            <a:off x="557213" y="3986212"/>
            <a:ext cx="177998" cy="216694"/>
          </a:xfrm>
          <a:prstGeom prst="rect">
            <a:avLst/>
          </a:prstGeom>
        </p:spPr>
      </p:pic>
      <p:pic>
        <p:nvPicPr>
          <p:cNvPr id="27" name="Image 25" descr="preencoded.png"/>
          <p:cNvPicPr>
            <a:picLocks noChangeAspect="1"/>
          </p:cNvPicPr>
          <p:nvPr/>
        </p:nvPicPr>
        <p:blipFill>
          <a:blip r:embed="rId14"/>
          <a:stretch>
            <a:fillRect/>
          </a:stretch>
        </p:blipFill>
        <p:spPr>
          <a:xfrm>
            <a:off x="526256" y="4419600"/>
            <a:ext cx="123825" cy="123825"/>
          </a:xfrm>
          <a:prstGeom prst="rect">
            <a:avLst/>
          </a:prstGeom>
        </p:spPr>
      </p:pic>
      <p:pic>
        <p:nvPicPr>
          <p:cNvPr id="28" name="Image 26" descr="preencoded.png"/>
          <p:cNvPicPr>
            <a:picLocks noChangeAspect="1"/>
          </p:cNvPicPr>
          <p:nvPr/>
        </p:nvPicPr>
        <p:blipFill>
          <a:blip r:embed="rId14"/>
          <a:stretch>
            <a:fillRect/>
          </a:stretch>
        </p:blipFill>
        <p:spPr>
          <a:xfrm>
            <a:off x="526256" y="4667250"/>
            <a:ext cx="123825" cy="123825"/>
          </a:xfrm>
          <a:prstGeom prst="rect">
            <a:avLst/>
          </a:prstGeom>
        </p:spPr>
      </p:pic>
      <p:pic>
        <p:nvPicPr>
          <p:cNvPr id="29" name="Image 27" descr="preencoded.png"/>
          <p:cNvPicPr>
            <a:picLocks noChangeAspect="1"/>
          </p:cNvPicPr>
          <p:nvPr/>
        </p:nvPicPr>
        <p:blipFill>
          <a:blip r:embed="rId14"/>
          <a:stretch>
            <a:fillRect/>
          </a:stretch>
        </p:blipFill>
        <p:spPr>
          <a:xfrm>
            <a:off x="3503135" y="4419600"/>
            <a:ext cx="123825" cy="123825"/>
          </a:xfrm>
          <a:prstGeom prst="rect">
            <a:avLst/>
          </a:prstGeom>
        </p:spPr>
      </p:pic>
      <p:pic>
        <p:nvPicPr>
          <p:cNvPr id="30" name="Image 28" descr="preencoded.png"/>
          <p:cNvPicPr>
            <a:picLocks noChangeAspect="1"/>
          </p:cNvPicPr>
          <p:nvPr/>
        </p:nvPicPr>
        <p:blipFill>
          <a:blip r:embed="rId14"/>
          <a:stretch>
            <a:fillRect/>
          </a:stretch>
        </p:blipFill>
        <p:spPr>
          <a:xfrm>
            <a:off x="3503135" y="4667250"/>
            <a:ext cx="123825" cy="123825"/>
          </a:xfrm>
          <a:prstGeom prst="rect">
            <a:avLst/>
          </a:prstGeom>
        </p:spPr>
      </p:pic>
      <p:pic>
        <p:nvPicPr>
          <p:cNvPr id="31" name="Image 29" descr="preencoded.png"/>
          <p:cNvPicPr>
            <a:picLocks noChangeAspect="1"/>
          </p:cNvPicPr>
          <p:nvPr/>
        </p:nvPicPr>
        <p:blipFill>
          <a:blip r:embed="rId21"/>
          <a:stretch>
            <a:fillRect/>
          </a:stretch>
        </p:blipFill>
        <p:spPr>
          <a:xfrm>
            <a:off x="6603960" y="3738562"/>
            <a:ext cx="2992357" cy="1671638"/>
          </a:xfrm>
          <a:prstGeom prst="rect">
            <a:avLst/>
          </a:prstGeom>
        </p:spPr>
      </p:pic>
      <p:pic>
        <p:nvPicPr>
          <p:cNvPr id="32" name="Image 30" descr="preencoded.png"/>
          <p:cNvPicPr>
            <a:picLocks noChangeAspect="1"/>
          </p:cNvPicPr>
          <p:nvPr/>
        </p:nvPicPr>
        <p:blipFill>
          <a:blip r:embed="rId16"/>
          <a:stretch>
            <a:fillRect/>
          </a:stretch>
        </p:blipFill>
        <p:spPr>
          <a:xfrm>
            <a:off x="6758741" y="3893344"/>
            <a:ext cx="340519" cy="402431"/>
          </a:xfrm>
          <a:prstGeom prst="rect">
            <a:avLst/>
          </a:prstGeom>
        </p:spPr>
      </p:pic>
      <p:pic>
        <p:nvPicPr>
          <p:cNvPr id="33" name="Image 31" descr="preencoded.png"/>
          <p:cNvPicPr>
            <a:picLocks noChangeAspect="1"/>
          </p:cNvPicPr>
          <p:nvPr/>
        </p:nvPicPr>
        <p:blipFill>
          <a:blip r:embed="rId22"/>
          <a:stretch>
            <a:fillRect/>
          </a:stretch>
        </p:blipFill>
        <p:spPr>
          <a:xfrm>
            <a:off x="6851610" y="3986212"/>
            <a:ext cx="154781" cy="216694"/>
          </a:xfrm>
          <a:prstGeom prst="rect">
            <a:avLst/>
          </a:prstGeom>
        </p:spPr>
      </p:pic>
      <p:pic>
        <p:nvPicPr>
          <p:cNvPr id="34" name="Image 32" descr="preencoded.png"/>
          <p:cNvPicPr>
            <a:picLocks noChangeAspect="1"/>
          </p:cNvPicPr>
          <p:nvPr/>
        </p:nvPicPr>
        <p:blipFill>
          <a:blip r:embed="rId10"/>
          <a:stretch>
            <a:fillRect/>
          </a:stretch>
        </p:blipFill>
        <p:spPr>
          <a:xfrm>
            <a:off x="6820653" y="4419600"/>
            <a:ext cx="123825" cy="123825"/>
          </a:xfrm>
          <a:prstGeom prst="rect">
            <a:avLst/>
          </a:prstGeom>
        </p:spPr>
      </p:pic>
      <p:pic>
        <p:nvPicPr>
          <p:cNvPr id="35" name="Image 33" descr="preencoded.png"/>
          <p:cNvPicPr>
            <a:picLocks noChangeAspect="1"/>
          </p:cNvPicPr>
          <p:nvPr/>
        </p:nvPicPr>
        <p:blipFill>
          <a:blip r:embed="rId10"/>
          <a:stretch>
            <a:fillRect/>
          </a:stretch>
        </p:blipFill>
        <p:spPr>
          <a:xfrm>
            <a:off x="6820653" y="4852988"/>
            <a:ext cx="123825" cy="123825"/>
          </a:xfrm>
          <a:prstGeom prst="rect">
            <a:avLst/>
          </a:prstGeom>
        </p:spPr>
      </p:pic>
      <p:pic>
        <p:nvPicPr>
          <p:cNvPr id="36" name="Image 34" descr="preencoded.png"/>
          <p:cNvPicPr>
            <a:picLocks noChangeAspect="1"/>
          </p:cNvPicPr>
          <p:nvPr/>
        </p:nvPicPr>
        <p:blipFill>
          <a:blip r:embed="rId10"/>
          <a:stretch>
            <a:fillRect/>
          </a:stretch>
        </p:blipFill>
        <p:spPr>
          <a:xfrm>
            <a:off x="6820653" y="5100638"/>
            <a:ext cx="123825" cy="123825"/>
          </a:xfrm>
          <a:prstGeom prst="rect">
            <a:avLst/>
          </a:prstGeom>
        </p:spPr>
      </p:pic>
      <p:pic>
        <p:nvPicPr>
          <p:cNvPr id="37" name="Image 35" descr="preencoded.png"/>
          <p:cNvPicPr>
            <a:picLocks noChangeAspect="1"/>
          </p:cNvPicPr>
          <p:nvPr/>
        </p:nvPicPr>
        <p:blipFill>
          <a:blip r:embed="rId23"/>
          <a:stretch>
            <a:fillRect/>
          </a:stretch>
        </p:blipFill>
        <p:spPr>
          <a:xfrm>
            <a:off x="309563" y="5564981"/>
            <a:ext cx="9286875" cy="557213"/>
          </a:xfrm>
          <a:prstGeom prst="rect">
            <a:avLst/>
          </a:prstGeom>
        </p:spPr>
      </p:pic>
      <p:pic>
        <p:nvPicPr>
          <p:cNvPr id="38" name="Image 36" descr="preencoded.png"/>
          <p:cNvPicPr>
            <a:picLocks noChangeAspect="1"/>
          </p:cNvPicPr>
          <p:nvPr/>
        </p:nvPicPr>
        <p:blipFill>
          <a:blip r:embed="rId24"/>
          <a:stretch>
            <a:fillRect/>
          </a:stretch>
        </p:blipFill>
        <p:spPr>
          <a:xfrm>
            <a:off x="433388" y="5688806"/>
            <a:ext cx="154781" cy="216694"/>
          </a:xfrm>
          <a:prstGeom prst="rect">
            <a:avLst/>
          </a:prstGeom>
        </p:spPr>
      </p:pic>
      <p:sp>
        <p:nvSpPr>
          <p:cNvPr id="39"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프로젝트 계획서 작성 가이드</a:t>
            </a:r>
            <a:endParaRPr lang="en-US" sz="2194" dirty="0"/>
          </a:p>
        </p:txBody>
      </p:sp>
      <p:sp>
        <p:nvSpPr>
          <p:cNvPr id="40" name="Text 1"/>
          <p:cNvSpPr/>
          <p:nvPr/>
        </p:nvSpPr>
        <p:spPr>
          <a:xfrm>
            <a:off x="309563" y="1540669"/>
            <a:ext cx="111442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효과적인 AI 프로젝트 계획서는 팀원들과 이해관계자와 공유되는 문서로, 아래의 핵심 구성 요소를 포함해야 합니다.</a:t>
            </a:r>
            <a:endParaRPr lang="en-US" sz="975" dirty="0"/>
          </a:p>
        </p:txBody>
      </p:sp>
      <p:sp>
        <p:nvSpPr>
          <p:cNvPr id="41" name="Text 2"/>
          <p:cNvSpPr/>
          <p:nvPr/>
        </p:nvSpPr>
        <p:spPr>
          <a:xfrm>
            <a:off x="859036" y="2159794"/>
            <a:ext cx="124386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배경 및 필요성</a:t>
            </a:r>
            <a:endParaRPr lang="en-US" sz="1219" dirty="0"/>
          </a:p>
        </p:txBody>
      </p:sp>
      <p:sp>
        <p:nvSpPr>
          <p:cNvPr id="42" name="Text 3"/>
          <p:cNvSpPr/>
          <p:nvPr/>
        </p:nvSpPr>
        <p:spPr>
          <a:xfrm>
            <a:off x="711994" y="2562225"/>
            <a:ext cx="24177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문제의 중요성과 해결의 필요성 설명</a:t>
            </a:r>
            <a:endParaRPr lang="en-US" sz="975" dirty="0"/>
          </a:p>
        </p:txBody>
      </p:sp>
      <p:sp>
        <p:nvSpPr>
          <p:cNvPr id="43" name="Text 4"/>
          <p:cNvSpPr/>
          <p:nvPr/>
        </p:nvSpPr>
        <p:spPr>
          <a:xfrm>
            <a:off x="711994" y="2809875"/>
            <a:ext cx="182342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현황 분석과 기대 효과 설명</a:t>
            </a:r>
            <a:endParaRPr lang="en-US" sz="975" dirty="0"/>
          </a:p>
        </p:txBody>
      </p:sp>
      <p:sp>
        <p:nvSpPr>
          <p:cNvPr id="44" name="Text 5"/>
          <p:cNvSpPr/>
          <p:nvPr/>
        </p:nvSpPr>
        <p:spPr>
          <a:xfrm>
            <a:off x="711994" y="3057525"/>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프로젝트 가치와 영향 범위 설명</a:t>
            </a:r>
            <a:endParaRPr lang="en-US" sz="975" dirty="0"/>
          </a:p>
        </p:txBody>
      </p:sp>
      <p:sp>
        <p:nvSpPr>
          <p:cNvPr id="45" name="Text 6"/>
          <p:cNvSpPr/>
          <p:nvPr/>
        </p:nvSpPr>
        <p:spPr>
          <a:xfrm>
            <a:off x="4044870" y="2159794"/>
            <a:ext cx="993406"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목표와 범위</a:t>
            </a:r>
            <a:endParaRPr lang="en-US" sz="1219" dirty="0"/>
          </a:p>
        </p:txBody>
      </p:sp>
      <p:sp>
        <p:nvSpPr>
          <p:cNvPr id="46" name="Text 7"/>
          <p:cNvSpPr/>
          <p:nvPr/>
        </p:nvSpPr>
        <p:spPr>
          <a:xfrm>
            <a:off x="3859132" y="2562225"/>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프로젝트의 구체적 목표 설정</a:t>
            </a:r>
            <a:endParaRPr lang="en-US" sz="975" dirty="0"/>
          </a:p>
        </p:txBody>
      </p:sp>
      <p:sp>
        <p:nvSpPr>
          <p:cNvPr id="47" name="Text 8"/>
          <p:cNvSpPr/>
          <p:nvPr/>
        </p:nvSpPr>
        <p:spPr>
          <a:xfrm>
            <a:off x="3859132" y="2809875"/>
            <a:ext cx="206647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산출물, 일정, 역할 명확히 정의</a:t>
            </a:r>
            <a:endParaRPr lang="en-US" sz="975" dirty="0"/>
          </a:p>
        </p:txBody>
      </p:sp>
      <p:sp>
        <p:nvSpPr>
          <p:cNvPr id="48" name="Text 9"/>
          <p:cNvSpPr/>
          <p:nvPr/>
        </p:nvSpPr>
        <p:spPr>
          <a:xfrm>
            <a:off x="3859132" y="3057525"/>
            <a:ext cx="2435266"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성공 지표(정확도, RMSE, 처리 시간 등) 설정</a:t>
            </a:r>
            <a:endParaRPr lang="en-US" sz="975" dirty="0"/>
          </a:p>
        </p:txBody>
      </p:sp>
      <p:sp>
        <p:nvSpPr>
          <p:cNvPr id="49" name="Text 10"/>
          <p:cNvSpPr/>
          <p:nvPr/>
        </p:nvSpPr>
        <p:spPr>
          <a:xfrm>
            <a:off x="7192128" y="2159794"/>
            <a:ext cx="124386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데이터 및 도구</a:t>
            </a:r>
            <a:endParaRPr lang="en-US" sz="1219" dirty="0"/>
          </a:p>
        </p:txBody>
      </p:sp>
      <p:sp>
        <p:nvSpPr>
          <p:cNvPr id="50" name="Text 11"/>
          <p:cNvSpPr/>
          <p:nvPr/>
        </p:nvSpPr>
        <p:spPr>
          <a:xfrm>
            <a:off x="7006391" y="2562225"/>
            <a:ext cx="23164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사용할 데이터 소스와 그 근거 설명</a:t>
            </a:r>
            <a:endParaRPr lang="en-US" sz="975" dirty="0"/>
          </a:p>
        </p:txBody>
      </p:sp>
      <p:sp>
        <p:nvSpPr>
          <p:cNvPr id="51" name="Text 12"/>
          <p:cNvSpPr/>
          <p:nvPr/>
        </p:nvSpPr>
        <p:spPr>
          <a:xfrm>
            <a:off x="7006391" y="2809875"/>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소프트웨어, 하드웨어 환경 명시</a:t>
            </a:r>
            <a:endParaRPr lang="en-US" sz="975" dirty="0"/>
          </a:p>
        </p:txBody>
      </p:sp>
      <p:sp>
        <p:nvSpPr>
          <p:cNvPr id="52" name="Text 13"/>
          <p:cNvSpPr/>
          <p:nvPr/>
        </p:nvSpPr>
        <p:spPr>
          <a:xfrm>
            <a:off x="7006391" y="3057525"/>
            <a:ext cx="24177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특정 도구나 프레임워크의 이유 설명</a:t>
            </a:r>
            <a:endParaRPr lang="en-US" sz="975" dirty="0"/>
          </a:p>
        </p:txBody>
      </p:sp>
      <p:sp>
        <p:nvSpPr>
          <p:cNvPr id="53" name="Text 14"/>
          <p:cNvSpPr/>
          <p:nvPr/>
        </p:nvSpPr>
        <p:spPr>
          <a:xfrm>
            <a:off x="920948" y="3986212"/>
            <a:ext cx="557213"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방법론</a:t>
            </a:r>
            <a:endParaRPr lang="en-US" sz="1219" dirty="0"/>
          </a:p>
        </p:txBody>
      </p:sp>
      <p:sp>
        <p:nvSpPr>
          <p:cNvPr id="54" name="Text 15"/>
          <p:cNvSpPr/>
          <p:nvPr/>
        </p:nvSpPr>
        <p:spPr>
          <a:xfrm>
            <a:off x="711994" y="4388644"/>
            <a:ext cx="29511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전처리, 모델링, 평가, 배포 방법 구체적 서술</a:t>
            </a:r>
            <a:endParaRPr lang="en-US" sz="975" dirty="0"/>
          </a:p>
        </p:txBody>
      </p:sp>
      <p:sp>
        <p:nvSpPr>
          <p:cNvPr id="55" name="Text 16"/>
          <p:cNvSpPr/>
          <p:nvPr/>
        </p:nvSpPr>
        <p:spPr>
          <a:xfrm>
            <a:off x="711994" y="4636294"/>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사용할 알고리즘과 그 이유 설명</a:t>
            </a:r>
            <a:endParaRPr lang="en-US" sz="975" dirty="0"/>
          </a:p>
        </p:txBody>
      </p:sp>
      <p:sp>
        <p:nvSpPr>
          <p:cNvPr id="56" name="Text 17"/>
          <p:cNvSpPr/>
          <p:nvPr/>
        </p:nvSpPr>
        <p:spPr>
          <a:xfrm>
            <a:off x="3688873" y="4388644"/>
            <a:ext cx="23164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개발 단계별 작업 순서와 방법 설명</a:t>
            </a:r>
            <a:endParaRPr lang="en-US" sz="975" dirty="0"/>
          </a:p>
        </p:txBody>
      </p:sp>
      <p:sp>
        <p:nvSpPr>
          <p:cNvPr id="57" name="Text 18"/>
          <p:cNvSpPr/>
          <p:nvPr/>
        </p:nvSpPr>
        <p:spPr>
          <a:xfrm>
            <a:off x="3688873" y="4636294"/>
            <a:ext cx="167483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협업 방식과 팀 구조 설명</a:t>
            </a:r>
            <a:endParaRPr lang="en-US" sz="975" dirty="0"/>
          </a:p>
        </p:txBody>
      </p:sp>
      <p:sp>
        <p:nvSpPr>
          <p:cNvPr id="58" name="Text 19"/>
          <p:cNvSpPr/>
          <p:nvPr/>
        </p:nvSpPr>
        <p:spPr>
          <a:xfrm>
            <a:off x="7192128" y="3986212"/>
            <a:ext cx="993406"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리스크 관리</a:t>
            </a:r>
            <a:endParaRPr lang="en-US" sz="1219" dirty="0"/>
          </a:p>
        </p:txBody>
      </p:sp>
      <p:sp>
        <p:nvSpPr>
          <p:cNvPr id="59" name="Text 20"/>
          <p:cNvSpPr/>
          <p:nvPr/>
        </p:nvSpPr>
        <p:spPr>
          <a:xfrm>
            <a:off x="7006391" y="4388644"/>
            <a:ext cx="2435145"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잠재적 위험(데이터 품질, 일정 지연 등) 나열</a:t>
            </a:r>
            <a:endParaRPr lang="en-US" sz="975" dirty="0"/>
          </a:p>
        </p:txBody>
      </p:sp>
      <p:sp>
        <p:nvSpPr>
          <p:cNvPr id="60" name="Text 21"/>
          <p:cNvSpPr/>
          <p:nvPr/>
        </p:nvSpPr>
        <p:spPr>
          <a:xfrm>
            <a:off x="7006391" y="4822031"/>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유투리즘적 이슈와 대응 계획</a:t>
            </a:r>
            <a:endParaRPr lang="en-US" sz="975" dirty="0"/>
          </a:p>
        </p:txBody>
      </p:sp>
      <p:sp>
        <p:nvSpPr>
          <p:cNvPr id="61" name="Text 22"/>
          <p:cNvSpPr/>
          <p:nvPr/>
        </p:nvSpPr>
        <p:spPr>
          <a:xfrm>
            <a:off x="7006391" y="5069681"/>
            <a:ext cx="1956774"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긴급 상황 대비 fallback 전략</a:t>
            </a:r>
            <a:endParaRPr lang="en-US" sz="975" dirty="0"/>
          </a:p>
        </p:txBody>
      </p:sp>
      <p:sp>
        <p:nvSpPr>
          <p:cNvPr id="62" name="Text 23"/>
          <p:cNvSpPr/>
          <p:nvPr/>
        </p:nvSpPr>
        <p:spPr>
          <a:xfrm>
            <a:off x="681038" y="5688806"/>
            <a:ext cx="8791575" cy="309563"/>
          </a:xfrm>
          <a:prstGeom prst="rect">
            <a:avLst/>
          </a:prstGeom>
          <a:noFill/>
          <a:ln/>
        </p:spPr>
        <p:txBody>
          <a:bodyPr wrap="square" lIns="0" tIns="0" rIns="0" bIns="0" rtlCol="0" anchor="t"/>
          <a:lstStyle/>
          <a:p>
            <a:pPr>
              <a:lnSpc>
                <a:spcPts val="1219"/>
              </a:lnSpc>
            </a:pPr>
            <a:r>
              <a:rPr lang="en-US" sz="853" b="1" dirty="0">
                <a:solidFill>
                  <a:srgbClr val="1D4ED8"/>
                </a:solidFill>
                <a:latin typeface="ui-sans-serif" pitchFamily="34" charset="0"/>
                <a:ea typeface="ui-sans-serif" pitchFamily="34" charset="-122"/>
                <a:cs typeface="ui-sans-serif" pitchFamily="34" charset="-120"/>
              </a:rPr>
              <a:t>작성 팁:</a:t>
            </a:r>
            <a:r>
              <a:rPr lang="en-US" sz="853" dirty="0">
                <a:solidFill>
                  <a:srgbClr val="1D4ED8"/>
                </a:solidFill>
                <a:latin typeface="ui-sans-serif" pitchFamily="34" charset="0"/>
                <a:ea typeface="ui-sans-serif" pitchFamily="34" charset="-122"/>
                <a:cs typeface="ui-sans-serif" pitchFamily="34" charset="-120"/>
              </a:rPr>
              <a:t> 계획서는 너무 자세하지 않아도 되며, 주요한 부분에 대해서만 구체적으로 서술하세요. 계획서는 프로젝트 팀과 이해관계자가 공유하는 문서이므로, 그들을 위한 적절한 수준의 세부사항을 포함해야 합니다.</a:t>
            </a:r>
            <a:endParaRPr lang="en-US" sz="853"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819275"/>
            <a:ext cx="9286875" cy="433388"/>
          </a:xfrm>
          <a:prstGeom prst="rect">
            <a:avLst/>
          </a:prstGeom>
        </p:spPr>
      </p:pic>
      <p:pic>
        <p:nvPicPr>
          <p:cNvPr id="7" name="Image 5" descr="preencoded.png"/>
          <p:cNvPicPr>
            <a:picLocks noChangeAspect="1"/>
          </p:cNvPicPr>
          <p:nvPr/>
        </p:nvPicPr>
        <p:blipFill>
          <a:blip r:embed="rId8"/>
          <a:stretch>
            <a:fillRect/>
          </a:stretch>
        </p:blipFill>
        <p:spPr>
          <a:xfrm>
            <a:off x="1351434" y="1966317"/>
            <a:ext cx="92869" cy="123825"/>
          </a:xfrm>
          <a:prstGeom prst="rect">
            <a:avLst/>
          </a:prstGeom>
        </p:spPr>
      </p:pic>
      <p:pic>
        <p:nvPicPr>
          <p:cNvPr id="8" name="Image 6" descr="preencoded.png"/>
          <p:cNvPicPr>
            <a:picLocks noChangeAspect="1"/>
          </p:cNvPicPr>
          <p:nvPr/>
        </p:nvPicPr>
        <p:blipFill>
          <a:blip r:embed="rId9"/>
          <a:stretch>
            <a:fillRect/>
          </a:stretch>
        </p:blipFill>
        <p:spPr>
          <a:xfrm>
            <a:off x="309563" y="2438400"/>
            <a:ext cx="2228850" cy="2074069"/>
          </a:xfrm>
          <a:prstGeom prst="rect">
            <a:avLst/>
          </a:prstGeom>
        </p:spPr>
      </p:pic>
      <p:pic>
        <p:nvPicPr>
          <p:cNvPr id="9" name="Image 7" descr="preencoded.png"/>
          <p:cNvPicPr>
            <a:picLocks noChangeAspect="1"/>
          </p:cNvPicPr>
          <p:nvPr/>
        </p:nvPicPr>
        <p:blipFill>
          <a:blip r:embed="rId10"/>
          <a:stretch>
            <a:fillRect/>
          </a:stretch>
        </p:blipFill>
        <p:spPr>
          <a:xfrm>
            <a:off x="464344" y="2608660"/>
            <a:ext cx="301823" cy="402431"/>
          </a:xfrm>
          <a:prstGeom prst="rect">
            <a:avLst/>
          </a:prstGeom>
        </p:spPr>
      </p:pic>
      <p:pic>
        <p:nvPicPr>
          <p:cNvPr id="10" name="Image 8" descr="preencoded.png"/>
          <p:cNvPicPr>
            <a:picLocks noChangeAspect="1"/>
          </p:cNvPicPr>
          <p:nvPr/>
        </p:nvPicPr>
        <p:blipFill>
          <a:blip r:embed="rId11"/>
          <a:stretch>
            <a:fillRect/>
          </a:stretch>
        </p:blipFill>
        <p:spPr>
          <a:xfrm>
            <a:off x="557213" y="2701528"/>
            <a:ext cx="116086" cy="216694"/>
          </a:xfrm>
          <a:prstGeom prst="rect">
            <a:avLst/>
          </a:prstGeom>
        </p:spPr>
      </p:pic>
      <p:pic>
        <p:nvPicPr>
          <p:cNvPr id="11" name="Image 9" descr="preencoded.png"/>
          <p:cNvPicPr>
            <a:picLocks noChangeAspect="1"/>
          </p:cNvPicPr>
          <p:nvPr/>
        </p:nvPicPr>
        <p:blipFill>
          <a:blip r:embed="rId12"/>
          <a:stretch>
            <a:fillRect/>
          </a:stretch>
        </p:blipFill>
        <p:spPr>
          <a:xfrm>
            <a:off x="464344" y="3181350"/>
            <a:ext cx="108347" cy="108347"/>
          </a:xfrm>
          <a:prstGeom prst="rect">
            <a:avLst/>
          </a:prstGeom>
        </p:spPr>
      </p:pic>
      <p:pic>
        <p:nvPicPr>
          <p:cNvPr id="12" name="Image 10" descr="preencoded.png"/>
          <p:cNvPicPr>
            <a:picLocks noChangeAspect="1"/>
          </p:cNvPicPr>
          <p:nvPr/>
        </p:nvPicPr>
        <p:blipFill>
          <a:blip r:embed="rId12"/>
          <a:stretch>
            <a:fillRect/>
          </a:stretch>
        </p:blipFill>
        <p:spPr>
          <a:xfrm>
            <a:off x="464344" y="3707606"/>
            <a:ext cx="108347" cy="108347"/>
          </a:xfrm>
          <a:prstGeom prst="rect">
            <a:avLst/>
          </a:prstGeom>
        </p:spPr>
      </p:pic>
      <p:pic>
        <p:nvPicPr>
          <p:cNvPr id="13" name="Image 11" descr="preencoded.png"/>
          <p:cNvPicPr>
            <a:picLocks noChangeAspect="1"/>
          </p:cNvPicPr>
          <p:nvPr/>
        </p:nvPicPr>
        <p:blipFill>
          <a:blip r:embed="rId12"/>
          <a:stretch>
            <a:fillRect/>
          </a:stretch>
        </p:blipFill>
        <p:spPr>
          <a:xfrm>
            <a:off x="464344" y="4079081"/>
            <a:ext cx="108347" cy="108347"/>
          </a:xfrm>
          <a:prstGeom prst="rect">
            <a:avLst/>
          </a:prstGeom>
        </p:spPr>
      </p:pic>
      <p:pic>
        <p:nvPicPr>
          <p:cNvPr id="14" name="Image 12" descr="preencoded.png"/>
          <p:cNvPicPr>
            <a:picLocks noChangeAspect="1"/>
          </p:cNvPicPr>
          <p:nvPr/>
        </p:nvPicPr>
        <p:blipFill>
          <a:blip r:embed="rId13"/>
          <a:stretch>
            <a:fillRect/>
          </a:stretch>
        </p:blipFill>
        <p:spPr>
          <a:xfrm>
            <a:off x="2662238" y="2438400"/>
            <a:ext cx="2228850" cy="2074069"/>
          </a:xfrm>
          <a:prstGeom prst="rect">
            <a:avLst/>
          </a:prstGeom>
        </p:spPr>
      </p:pic>
      <p:pic>
        <p:nvPicPr>
          <p:cNvPr id="15" name="Image 13" descr="preencoded.png"/>
          <p:cNvPicPr>
            <a:picLocks noChangeAspect="1"/>
          </p:cNvPicPr>
          <p:nvPr/>
        </p:nvPicPr>
        <p:blipFill>
          <a:blip r:embed="rId14"/>
          <a:stretch>
            <a:fillRect/>
          </a:stretch>
        </p:blipFill>
        <p:spPr>
          <a:xfrm>
            <a:off x="2817019" y="2593181"/>
            <a:ext cx="363736" cy="402431"/>
          </a:xfrm>
          <a:prstGeom prst="rect">
            <a:avLst/>
          </a:prstGeom>
        </p:spPr>
      </p:pic>
      <p:pic>
        <p:nvPicPr>
          <p:cNvPr id="16" name="Image 14" descr="preencoded.png"/>
          <p:cNvPicPr>
            <a:picLocks noChangeAspect="1"/>
          </p:cNvPicPr>
          <p:nvPr/>
        </p:nvPicPr>
        <p:blipFill>
          <a:blip r:embed="rId15"/>
          <a:stretch>
            <a:fillRect/>
          </a:stretch>
        </p:blipFill>
        <p:spPr>
          <a:xfrm>
            <a:off x="2909888" y="2686050"/>
            <a:ext cx="177998" cy="216694"/>
          </a:xfrm>
          <a:prstGeom prst="rect">
            <a:avLst/>
          </a:prstGeom>
        </p:spPr>
      </p:pic>
      <p:pic>
        <p:nvPicPr>
          <p:cNvPr id="17" name="Image 15" descr="preencoded.png"/>
          <p:cNvPicPr>
            <a:picLocks noChangeAspect="1"/>
          </p:cNvPicPr>
          <p:nvPr/>
        </p:nvPicPr>
        <p:blipFill>
          <a:blip r:embed="rId16"/>
          <a:stretch>
            <a:fillRect/>
          </a:stretch>
        </p:blipFill>
        <p:spPr>
          <a:xfrm>
            <a:off x="2817019" y="3150394"/>
            <a:ext cx="108347" cy="108347"/>
          </a:xfrm>
          <a:prstGeom prst="rect">
            <a:avLst/>
          </a:prstGeom>
        </p:spPr>
      </p:pic>
      <p:pic>
        <p:nvPicPr>
          <p:cNvPr id="18" name="Image 16" descr="preencoded.png"/>
          <p:cNvPicPr>
            <a:picLocks noChangeAspect="1"/>
          </p:cNvPicPr>
          <p:nvPr/>
        </p:nvPicPr>
        <p:blipFill>
          <a:blip r:embed="rId16"/>
          <a:stretch>
            <a:fillRect/>
          </a:stretch>
        </p:blipFill>
        <p:spPr>
          <a:xfrm>
            <a:off x="2817019" y="3521869"/>
            <a:ext cx="108347" cy="108347"/>
          </a:xfrm>
          <a:prstGeom prst="rect">
            <a:avLst/>
          </a:prstGeom>
        </p:spPr>
      </p:pic>
      <p:pic>
        <p:nvPicPr>
          <p:cNvPr id="19" name="Image 17" descr="preencoded.png"/>
          <p:cNvPicPr>
            <a:picLocks noChangeAspect="1"/>
          </p:cNvPicPr>
          <p:nvPr/>
        </p:nvPicPr>
        <p:blipFill>
          <a:blip r:embed="rId16"/>
          <a:stretch>
            <a:fillRect/>
          </a:stretch>
        </p:blipFill>
        <p:spPr>
          <a:xfrm>
            <a:off x="2817019" y="3893344"/>
            <a:ext cx="108347" cy="108347"/>
          </a:xfrm>
          <a:prstGeom prst="rect">
            <a:avLst/>
          </a:prstGeom>
        </p:spPr>
      </p:pic>
      <p:pic>
        <p:nvPicPr>
          <p:cNvPr id="20" name="Image 18" descr="preencoded.png"/>
          <p:cNvPicPr>
            <a:picLocks noChangeAspect="1"/>
          </p:cNvPicPr>
          <p:nvPr/>
        </p:nvPicPr>
        <p:blipFill>
          <a:blip r:embed="rId17"/>
          <a:stretch>
            <a:fillRect/>
          </a:stretch>
        </p:blipFill>
        <p:spPr>
          <a:xfrm>
            <a:off x="5014913" y="2438400"/>
            <a:ext cx="2228850" cy="2074069"/>
          </a:xfrm>
          <a:prstGeom prst="rect">
            <a:avLst/>
          </a:prstGeom>
        </p:spPr>
      </p:pic>
      <p:pic>
        <p:nvPicPr>
          <p:cNvPr id="21" name="Image 19" descr="preencoded.png"/>
          <p:cNvPicPr>
            <a:picLocks noChangeAspect="1"/>
          </p:cNvPicPr>
          <p:nvPr/>
        </p:nvPicPr>
        <p:blipFill>
          <a:blip r:embed="rId18"/>
          <a:stretch>
            <a:fillRect/>
          </a:stretch>
        </p:blipFill>
        <p:spPr>
          <a:xfrm>
            <a:off x="5169694" y="2593181"/>
            <a:ext cx="340519" cy="402431"/>
          </a:xfrm>
          <a:prstGeom prst="rect">
            <a:avLst/>
          </a:prstGeom>
        </p:spPr>
      </p:pic>
      <p:pic>
        <p:nvPicPr>
          <p:cNvPr id="22" name="Image 20" descr="preencoded.png"/>
          <p:cNvPicPr>
            <a:picLocks noChangeAspect="1"/>
          </p:cNvPicPr>
          <p:nvPr/>
        </p:nvPicPr>
        <p:blipFill>
          <a:blip r:embed="rId19"/>
          <a:stretch>
            <a:fillRect/>
          </a:stretch>
        </p:blipFill>
        <p:spPr>
          <a:xfrm>
            <a:off x="5262563" y="2686050"/>
            <a:ext cx="154781" cy="216694"/>
          </a:xfrm>
          <a:prstGeom prst="rect">
            <a:avLst/>
          </a:prstGeom>
        </p:spPr>
      </p:pic>
      <p:pic>
        <p:nvPicPr>
          <p:cNvPr id="23" name="Image 21" descr="preencoded.png"/>
          <p:cNvPicPr>
            <a:picLocks noChangeAspect="1"/>
          </p:cNvPicPr>
          <p:nvPr/>
        </p:nvPicPr>
        <p:blipFill>
          <a:blip r:embed="rId12"/>
          <a:stretch>
            <a:fillRect/>
          </a:stretch>
        </p:blipFill>
        <p:spPr>
          <a:xfrm>
            <a:off x="5169694" y="3150394"/>
            <a:ext cx="108347" cy="108347"/>
          </a:xfrm>
          <a:prstGeom prst="rect">
            <a:avLst/>
          </a:prstGeom>
        </p:spPr>
      </p:pic>
      <p:pic>
        <p:nvPicPr>
          <p:cNvPr id="24" name="Image 22" descr="preencoded.png"/>
          <p:cNvPicPr>
            <a:picLocks noChangeAspect="1"/>
          </p:cNvPicPr>
          <p:nvPr/>
        </p:nvPicPr>
        <p:blipFill>
          <a:blip r:embed="rId12"/>
          <a:stretch>
            <a:fillRect/>
          </a:stretch>
        </p:blipFill>
        <p:spPr>
          <a:xfrm>
            <a:off x="5169694" y="3521869"/>
            <a:ext cx="108347" cy="108347"/>
          </a:xfrm>
          <a:prstGeom prst="rect">
            <a:avLst/>
          </a:prstGeom>
        </p:spPr>
      </p:pic>
      <p:pic>
        <p:nvPicPr>
          <p:cNvPr id="25" name="Image 23" descr="preencoded.png"/>
          <p:cNvPicPr>
            <a:picLocks noChangeAspect="1"/>
          </p:cNvPicPr>
          <p:nvPr/>
        </p:nvPicPr>
        <p:blipFill>
          <a:blip r:embed="rId12"/>
          <a:stretch>
            <a:fillRect/>
          </a:stretch>
        </p:blipFill>
        <p:spPr>
          <a:xfrm>
            <a:off x="5169694" y="3893344"/>
            <a:ext cx="108347" cy="108347"/>
          </a:xfrm>
          <a:prstGeom prst="rect">
            <a:avLst/>
          </a:prstGeom>
        </p:spPr>
      </p:pic>
      <p:pic>
        <p:nvPicPr>
          <p:cNvPr id="26" name="Image 24" descr="preencoded.png"/>
          <p:cNvPicPr>
            <a:picLocks noChangeAspect="1"/>
          </p:cNvPicPr>
          <p:nvPr/>
        </p:nvPicPr>
        <p:blipFill>
          <a:blip r:embed="rId13"/>
          <a:stretch>
            <a:fillRect/>
          </a:stretch>
        </p:blipFill>
        <p:spPr>
          <a:xfrm>
            <a:off x="7367588" y="2438400"/>
            <a:ext cx="2228850" cy="2074069"/>
          </a:xfrm>
          <a:prstGeom prst="rect">
            <a:avLst/>
          </a:prstGeom>
        </p:spPr>
      </p:pic>
      <p:pic>
        <p:nvPicPr>
          <p:cNvPr id="27" name="Image 25" descr="preencoded.png"/>
          <p:cNvPicPr>
            <a:picLocks noChangeAspect="1"/>
          </p:cNvPicPr>
          <p:nvPr/>
        </p:nvPicPr>
        <p:blipFill>
          <a:blip r:embed="rId20"/>
          <a:stretch>
            <a:fillRect/>
          </a:stretch>
        </p:blipFill>
        <p:spPr>
          <a:xfrm>
            <a:off x="7522369" y="2593181"/>
            <a:ext cx="325041" cy="402431"/>
          </a:xfrm>
          <a:prstGeom prst="rect">
            <a:avLst/>
          </a:prstGeom>
        </p:spPr>
      </p:pic>
      <p:pic>
        <p:nvPicPr>
          <p:cNvPr id="28" name="Image 26" descr="preencoded.png"/>
          <p:cNvPicPr>
            <a:picLocks noChangeAspect="1"/>
          </p:cNvPicPr>
          <p:nvPr/>
        </p:nvPicPr>
        <p:blipFill>
          <a:blip r:embed="rId21"/>
          <a:stretch>
            <a:fillRect/>
          </a:stretch>
        </p:blipFill>
        <p:spPr>
          <a:xfrm>
            <a:off x="7615238" y="2686050"/>
            <a:ext cx="139303" cy="216694"/>
          </a:xfrm>
          <a:prstGeom prst="rect">
            <a:avLst/>
          </a:prstGeom>
        </p:spPr>
      </p:pic>
      <p:pic>
        <p:nvPicPr>
          <p:cNvPr id="29" name="Image 27" descr="preencoded.png"/>
          <p:cNvPicPr>
            <a:picLocks noChangeAspect="1"/>
          </p:cNvPicPr>
          <p:nvPr/>
        </p:nvPicPr>
        <p:blipFill>
          <a:blip r:embed="rId16"/>
          <a:stretch>
            <a:fillRect/>
          </a:stretch>
        </p:blipFill>
        <p:spPr>
          <a:xfrm>
            <a:off x="7522369" y="3150394"/>
            <a:ext cx="108347" cy="108347"/>
          </a:xfrm>
          <a:prstGeom prst="rect">
            <a:avLst/>
          </a:prstGeom>
        </p:spPr>
      </p:pic>
      <p:pic>
        <p:nvPicPr>
          <p:cNvPr id="30" name="Image 28" descr="preencoded.png"/>
          <p:cNvPicPr>
            <a:picLocks noChangeAspect="1"/>
          </p:cNvPicPr>
          <p:nvPr/>
        </p:nvPicPr>
        <p:blipFill>
          <a:blip r:embed="rId16"/>
          <a:stretch>
            <a:fillRect/>
          </a:stretch>
        </p:blipFill>
        <p:spPr>
          <a:xfrm>
            <a:off x="7522369" y="3676650"/>
            <a:ext cx="108347" cy="108347"/>
          </a:xfrm>
          <a:prstGeom prst="rect">
            <a:avLst/>
          </a:prstGeom>
        </p:spPr>
      </p:pic>
      <p:pic>
        <p:nvPicPr>
          <p:cNvPr id="31" name="Image 29" descr="preencoded.png"/>
          <p:cNvPicPr>
            <a:picLocks noChangeAspect="1"/>
          </p:cNvPicPr>
          <p:nvPr/>
        </p:nvPicPr>
        <p:blipFill>
          <a:blip r:embed="rId16"/>
          <a:stretch>
            <a:fillRect/>
          </a:stretch>
        </p:blipFill>
        <p:spPr>
          <a:xfrm>
            <a:off x="7522369" y="4048125"/>
            <a:ext cx="108347" cy="108347"/>
          </a:xfrm>
          <a:prstGeom prst="rect">
            <a:avLst/>
          </a:prstGeom>
        </p:spPr>
      </p:pic>
      <p:pic>
        <p:nvPicPr>
          <p:cNvPr id="32" name="Image 30" descr="preencoded.png"/>
          <p:cNvPicPr>
            <a:picLocks noChangeAspect="1"/>
          </p:cNvPicPr>
          <p:nvPr/>
        </p:nvPicPr>
        <p:blipFill>
          <a:blip r:embed="rId22"/>
          <a:stretch>
            <a:fillRect/>
          </a:stretch>
        </p:blipFill>
        <p:spPr>
          <a:xfrm>
            <a:off x="309563" y="4636294"/>
            <a:ext cx="9286875" cy="309563"/>
          </a:xfrm>
          <a:prstGeom prst="rect">
            <a:avLst/>
          </a:prstGeom>
        </p:spPr>
      </p:pic>
      <p:pic>
        <p:nvPicPr>
          <p:cNvPr id="33" name="Image 31" descr="preencoded.png"/>
          <p:cNvPicPr>
            <a:picLocks noChangeAspect="1"/>
          </p:cNvPicPr>
          <p:nvPr/>
        </p:nvPicPr>
        <p:blipFill>
          <a:blip r:embed="rId23"/>
          <a:stretch>
            <a:fillRect/>
          </a:stretch>
        </p:blipFill>
        <p:spPr>
          <a:xfrm>
            <a:off x="309563" y="5007769"/>
            <a:ext cx="9286875" cy="804863"/>
          </a:xfrm>
          <a:prstGeom prst="rect">
            <a:avLst/>
          </a:prstGeom>
        </p:spPr>
      </p:pic>
      <p:pic>
        <p:nvPicPr>
          <p:cNvPr id="34" name="Image 32" descr="preencoded.png"/>
          <p:cNvPicPr>
            <a:picLocks noChangeAspect="1"/>
          </p:cNvPicPr>
          <p:nvPr/>
        </p:nvPicPr>
        <p:blipFill>
          <a:blip r:embed="rId24"/>
          <a:stretch>
            <a:fillRect/>
          </a:stretch>
        </p:blipFill>
        <p:spPr>
          <a:xfrm>
            <a:off x="433388" y="5162550"/>
            <a:ext cx="139303" cy="123825"/>
          </a:xfrm>
          <a:prstGeom prst="rect">
            <a:avLst/>
          </a:prstGeom>
        </p:spPr>
      </p:pic>
      <p:pic>
        <p:nvPicPr>
          <p:cNvPr id="35" name="Image 33" descr="preencoded.png"/>
          <p:cNvPicPr>
            <a:picLocks noChangeAspect="1"/>
          </p:cNvPicPr>
          <p:nvPr/>
        </p:nvPicPr>
        <p:blipFill>
          <a:blip r:embed="rId25"/>
          <a:stretch>
            <a:fillRect/>
          </a:stretch>
        </p:blipFill>
        <p:spPr>
          <a:xfrm>
            <a:off x="433388" y="5379244"/>
            <a:ext cx="263128" cy="309563"/>
          </a:xfrm>
          <a:prstGeom prst="rect">
            <a:avLst/>
          </a:prstGeom>
        </p:spPr>
      </p:pic>
      <p:pic>
        <p:nvPicPr>
          <p:cNvPr id="36" name="Image 34" descr="preencoded.png"/>
          <p:cNvPicPr>
            <a:picLocks noChangeAspect="1"/>
          </p:cNvPicPr>
          <p:nvPr/>
        </p:nvPicPr>
        <p:blipFill>
          <a:blip r:embed="rId26"/>
          <a:stretch>
            <a:fillRect/>
          </a:stretch>
        </p:blipFill>
        <p:spPr>
          <a:xfrm>
            <a:off x="495300" y="5464373"/>
            <a:ext cx="139303" cy="123825"/>
          </a:xfrm>
          <a:prstGeom prst="rect">
            <a:avLst/>
          </a:prstGeom>
        </p:spPr>
      </p:pic>
      <p:pic>
        <p:nvPicPr>
          <p:cNvPr id="37" name="Image 35" descr="preencoded.png"/>
          <p:cNvPicPr>
            <a:picLocks noChangeAspect="1"/>
          </p:cNvPicPr>
          <p:nvPr/>
        </p:nvPicPr>
        <p:blipFill>
          <a:blip r:embed="rId27"/>
          <a:stretch>
            <a:fillRect/>
          </a:stretch>
        </p:blipFill>
        <p:spPr>
          <a:xfrm>
            <a:off x="3487657" y="5379244"/>
            <a:ext cx="247650" cy="309563"/>
          </a:xfrm>
          <a:prstGeom prst="rect">
            <a:avLst/>
          </a:prstGeom>
        </p:spPr>
      </p:pic>
      <p:pic>
        <p:nvPicPr>
          <p:cNvPr id="38" name="Image 36" descr="preencoded.png"/>
          <p:cNvPicPr>
            <a:picLocks noChangeAspect="1"/>
          </p:cNvPicPr>
          <p:nvPr/>
        </p:nvPicPr>
        <p:blipFill>
          <a:blip r:embed="rId28"/>
          <a:stretch>
            <a:fillRect/>
          </a:stretch>
        </p:blipFill>
        <p:spPr>
          <a:xfrm>
            <a:off x="3549570" y="5464373"/>
            <a:ext cx="123825" cy="123825"/>
          </a:xfrm>
          <a:prstGeom prst="rect">
            <a:avLst/>
          </a:prstGeom>
        </p:spPr>
      </p:pic>
      <p:pic>
        <p:nvPicPr>
          <p:cNvPr id="39" name="Image 37" descr="preencoded.png"/>
          <p:cNvPicPr>
            <a:picLocks noChangeAspect="1"/>
          </p:cNvPicPr>
          <p:nvPr/>
        </p:nvPicPr>
        <p:blipFill>
          <a:blip r:embed="rId29"/>
          <a:stretch>
            <a:fillRect/>
          </a:stretch>
        </p:blipFill>
        <p:spPr>
          <a:xfrm>
            <a:off x="6542047" y="5379244"/>
            <a:ext cx="278606" cy="309563"/>
          </a:xfrm>
          <a:prstGeom prst="rect">
            <a:avLst/>
          </a:prstGeom>
        </p:spPr>
      </p:pic>
      <p:pic>
        <p:nvPicPr>
          <p:cNvPr id="40" name="Image 38" descr="preencoded.png"/>
          <p:cNvPicPr>
            <a:picLocks noChangeAspect="1"/>
          </p:cNvPicPr>
          <p:nvPr/>
        </p:nvPicPr>
        <p:blipFill>
          <a:blip r:embed="rId30"/>
          <a:stretch>
            <a:fillRect/>
          </a:stretch>
        </p:blipFill>
        <p:spPr>
          <a:xfrm>
            <a:off x="6603960" y="5464373"/>
            <a:ext cx="154781" cy="123825"/>
          </a:xfrm>
          <a:prstGeom prst="rect">
            <a:avLst/>
          </a:prstGeom>
        </p:spPr>
      </p:pic>
      <p:sp>
        <p:nvSpPr>
          <p:cNvPr id="41"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실 데이터 산출 계획</a:t>
            </a:r>
            <a:endParaRPr lang="en-US" sz="2194" dirty="0"/>
          </a:p>
        </p:txBody>
      </p:sp>
      <p:sp>
        <p:nvSpPr>
          <p:cNvPr id="42" name="Text 1"/>
          <p:cNvSpPr/>
          <p:nvPr/>
        </p:nvSpPr>
        <p:spPr>
          <a:xfrm>
            <a:off x="309563" y="1447800"/>
            <a:ext cx="928687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스마트시티 안전 프로젝트에서 실제 사용할 데이터셋을 설계하고 생성하는 체계적 방법</a:t>
            </a:r>
            <a:endParaRPr lang="en-US" sz="975" dirty="0"/>
          </a:p>
        </p:txBody>
      </p:sp>
      <p:sp>
        <p:nvSpPr>
          <p:cNvPr id="43" name="Text 2"/>
          <p:cNvSpPr/>
          <p:nvPr/>
        </p:nvSpPr>
        <p:spPr>
          <a:xfrm>
            <a:off x="-470535" y="1943100"/>
            <a:ext cx="10847070"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ui-sans-serif" pitchFamily="34" charset="0"/>
                <a:ea typeface="ui-sans-serif" pitchFamily="34" charset="-122"/>
                <a:cs typeface="ui-sans-serif" pitchFamily="34" charset="-120"/>
              </a:rPr>
              <a:t> AI HUB, 공공데이터 포털, Kaggle에서 확보한 원천 데이터를 기반으로 프로젝트 목표에 맞는 데이터셋을 설계하는 4단계 계획</a:t>
            </a:r>
            <a:endParaRPr lang="en-US" sz="975" dirty="0"/>
          </a:p>
        </p:txBody>
      </p:sp>
      <p:sp>
        <p:nvSpPr>
          <p:cNvPr id="44" name="Text 3"/>
          <p:cNvSpPr/>
          <p:nvPr/>
        </p:nvSpPr>
        <p:spPr>
          <a:xfrm>
            <a:off x="859037" y="2593181"/>
            <a:ext cx="1524595" cy="433388"/>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1. 데이터 요구사항 정의</a:t>
            </a:r>
            <a:endParaRPr lang="en-US" sz="1219" dirty="0"/>
          </a:p>
        </p:txBody>
      </p:sp>
      <p:sp>
        <p:nvSpPr>
          <p:cNvPr id="45" name="Text 4"/>
          <p:cNvSpPr/>
          <p:nvPr/>
        </p:nvSpPr>
        <p:spPr>
          <a:xfrm>
            <a:off x="634603" y="3150394"/>
            <a:ext cx="174902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프로젝트가 필요로 하는 변수(기상 요인, 교통량, 사고 위치, 시설물 상태) 정의</a:t>
            </a:r>
            <a:endParaRPr lang="en-US" sz="853" dirty="0"/>
          </a:p>
        </p:txBody>
      </p:sp>
      <p:sp>
        <p:nvSpPr>
          <p:cNvPr id="46" name="Text 5"/>
          <p:cNvSpPr/>
          <p:nvPr/>
        </p:nvSpPr>
        <p:spPr>
          <a:xfrm>
            <a:off x="634603" y="3676650"/>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변수의 데이터 타입과 측정 단위 명시</a:t>
            </a:r>
            <a:endParaRPr lang="en-US" sz="853" dirty="0"/>
          </a:p>
        </p:txBody>
      </p:sp>
      <p:sp>
        <p:nvSpPr>
          <p:cNvPr id="47" name="Text 6"/>
          <p:cNvSpPr/>
          <p:nvPr/>
        </p:nvSpPr>
        <p:spPr>
          <a:xfrm>
            <a:off x="634603" y="4048125"/>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요구사항 분석을 통해 데이터 수집 과정 효율성 극대화</a:t>
            </a:r>
            <a:endParaRPr lang="en-US" sz="853" dirty="0"/>
          </a:p>
        </p:txBody>
      </p:sp>
      <p:sp>
        <p:nvSpPr>
          <p:cNvPr id="48" name="Text 7"/>
          <p:cNvSpPr/>
          <p:nvPr/>
        </p:nvSpPr>
        <p:spPr>
          <a:xfrm>
            <a:off x="3273624" y="2686050"/>
            <a:ext cx="1693984"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2. 원천 데이터 매핑</a:t>
            </a:r>
            <a:endParaRPr lang="en-US" sz="1219" dirty="0"/>
          </a:p>
        </p:txBody>
      </p:sp>
      <p:sp>
        <p:nvSpPr>
          <p:cNvPr id="49" name="Text 8"/>
          <p:cNvSpPr/>
          <p:nvPr/>
        </p:nvSpPr>
        <p:spPr>
          <a:xfrm>
            <a:off x="2987278" y="3119437"/>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HUB, 공공데이터 포털, Kaggle 등에서 확보한 데이터와 매핑</a:t>
            </a:r>
            <a:endParaRPr lang="en-US" sz="853" dirty="0"/>
          </a:p>
        </p:txBody>
      </p:sp>
      <p:sp>
        <p:nvSpPr>
          <p:cNvPr id="50" name="Text 9"/>
          <p:cNvSpPr/>
          <p:nvPr/>
        </p:nvSpPr>
        <p:spPr>
          <a:xfrm>
            <a:off x="2987278" y="3490912"/>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HUB 기상/교통사고 데이터, 공공데이터 포털 시설물 정보 연계</a:t>
            </a:r>
            <a:endParaRPr lang="en-US" sz="853" dirty="0"/>
          </a:p>
        </p:txBody>
      </p:sp>
      <p:sp>
        <p:nvSpPr>
          <p:cNvPr id="51" name="Text 10"/>
          <p:cNvSpPr/>
          <p:nvPr/>
        </p:nvSpPr>
        <p:spPr>
          <a:xfrm>
            <a:off x="2987278" y="3862387"/>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데이터의 기간, 지역, 형식을 확인하여 병합 가능성을 평가</a:t>
            </a:r>
            <a:endParaRPr lang="en-US" sz="853" dirty="0"/>
          </a:p>
        </p:txBody>
      </p:sp>
      <p:sp>
        <p:nvSpPr>
          <p:cNvPr id="52" name="Text 11"/>
          <p:cNvSpPr/>
          <p:nvPr/>
        </p:nvSpPr>
        <p:spPr>
          <a:xfrm>
            <a:off x="5603082" y="2686050"/>
            <a:ext cx="1693984"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3. 데이터 품질 검토</a:t>
            </a:r>
            <a:endParaRPr lang="en-US" sz="1219" dirty="0"/>
          </a:p>
        </p:txBody>
      </p:sp>
      <p:sp>
        <p:nvSpPr>
          <p:cNvPr id="53" name="Text 12"/>
          <p:cNvSpPr/>
          <p:nvPr/>
        </p:nvSpPr>
        <p:spPr>
          <a:xfrm>
            <a:off x="5339953" y="3119437"/>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누락치, 이상치, 중복 값을 확인하고 데이터 정제 계획 수립</a:t>
            </a:r>
            <a:endParaRPr lang="en-US" sz="853" dirty="0"/>
          </a:p>
        </p:txBody>
      </p:sp>
      <p:sp>
        <p:nvSpPr>
          <p:cNvPr id="54" name="Text 13"/>
          <p:cNvSpPr/>
          <p:nvPr/>
        </p:nvSpPr>
        <p:spPr>
          <a:xfrm>
            <a:off x="5339953" y="3490912"/>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수집한 데이터가 최신 정보인지, 업데이트 주기가 어떻게 되는지 확인</a:t>
            </a:r>
            <a:endParaRPr lang="en-US" sz="853" dirty="0"/>
          </a:p>
        </p:txBody>
      </p:sp>
      <p:sp>
        <p:nvSpPr>
          <p:cNvPr id="55" name="Text 14"/>
          <p:cNvSpPr/>
          <p:nvPr/>
        </p:nvSpPr>
        <p:spPr>
          <a:xfrm>
            <a:off x="5339953" y="3862387"/>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품질이 모델 성능에 미치는 영향을 평가</a:t>
            </a:r>
            <a:endParaRPr lang="en-US" sz="853" dirty="0"/>
          </a:p>
        </p:txBody>
      </p:sp>
      <p:sp>
        <p:nvSpPr>
          <p:cNvPr id="56" name="Text 15"/>
          <p:cNvSpPr/>
          <p:nvPr/>
        </p:nvSpPr>
        <p:spPr>
          <a:xfrm>
            <a:off x="7940279" y="2686050"/>
            <a:ext cx="1508246"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4. 저장 구조 설계</a:t>
            </a:r>
            <a:endParaRPr lang="en-US" sz="1219" dirty="0"/>
          </a:p>
        </p:txBody>
      </p:sp>
      <p:sp>
        <p:nvSpPr>
          <p:cNvPr id="57" name="Text 16"/>
          <p:cNvSpPr/>
          <p:nvPr/>
        </p:nvSpPr>
        <p:spPr>
          <a:xfrm>
            <a:off x="7692628" y="3119437"/>
            <a:ext cx="174902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정제된 데이터를 저장할 폴더 구조와 파일 형식(CSV, Parquet 등) 설계</a:t>
            </a:r>
            <a:endParaRPr lang="en-US" sz="853" dirty="0"/>
          </a:p>
        </p:txBody>
      </p:sp>
      <p:sp>
        <p:nvSpPr>
          <p:cNvPr id="58" name="Text 17"/>
          <p:cNvSpPr/>
          <p:nvPr/>
        </p:nvSpPr>
        <p:spPr>
          <a:xfrm>
            <a:off x="7692628" y="3645694"/>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메타데이터(컬럼 설명, 단위, 출처)를 함께 기록</a:t>
            </a:r>
            <a:endParaRPr lang="en-US" sz="853" dirty="0"/>
          </a:p>
        </p:txBody>
      </p:sp>
      <p:sp>
        <p:nvSpPr>
          <p:cNvPr id="59" name="Text 18"/>
          <p:cNvSpPr/>
          <p:nvPr/>
        </p:nvSpPr>
        <p:spPr>
          <a:xfrm>
            <a:off x="7692628" y="4017169"/>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다른 팀원이 데이터를 쉽게 이해하고 활용할 수 있도록 문서화</a:t>
            </a:r>
            <a:endParaRPr lang="en-US" sz="853" dirty="0"/>
          </a:p>
        </p:txBody>
      </p:sp>
      <p:sp>
        <p:nvSpPr>
          <p:cNvPr id="60" name="Text 19"/>
          <p:cNvSpPr/>
          <p:nvPr/>
        </p:nvSpPr>
        <p:spPr>
          <a:xfrm>
            <a:off x="634603" y="5131594"/>
            <a:ext cx="9039225"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체계적 데이터 산출 계획의 장점</a:t>
            </a:r>
            <a:endParaRPr lang="en-US" sz="975" dirty="0"/>
          </a:p>
        </p:txBody>
      </p:sp>
      <p:sp>
        <p:nvSpPr>
          <p:cNvPr id="61" name="Text 20"/>
          <p:cNvSpPr/>
          <p:nvPr/>
        </p:nvSpPr>
        <p:spPr>
          <a:xfrm>
            <a:off x="790255" y="5464612"/>
            <a:ext cx="185563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수집과 전처리 시간 단축</a:t>
            </a:r>
            <a:endParaRPr lang="en-US" sz="853" dirty="0"/>
          </a:p>
        </p:txBody>
      </p:sp>
      <p:sp>
        <p:nvSpPr>
          <p:cNvPr id="62" name="Text 21"/>
          <p:cNvSpPr/>
          <p:nvPr/>
        </p:nvSpPr>
        <p:spPr>
          <a:xfrm>
            <a:off x="3829046" y="5464612"/>
            <a:ext cx="1944295"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업데이트와 재사용 용이성</a:t>
            </a:r>
            <a:endParaRPr lang="en-US" sz="853" dirty="0"/>
          </a:p>
        </p:txBody>
      </p:sp>
      <p:sp>
        <p:nvSpPr>
          <p:cNvPr id="63" name="Text 22"/>
          <p:cNvSpPr/>
          <p:nvPr/>
        </p:nvSpPr>
        <p:spPr>
          <a:xfrm>
            <a:off x="6914393" y="5464612"/>
            <a:ext cx="1896989"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팀원 간 데이터 공유와 협업 향상</a:t>
            </a:r>
            <a:endParaRPr lang="en-US" sz="853"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35253"/>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83944"/>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63886"/>
            <a:ext cx="208955" cy="185738"/>
          </a:xfrm>
          <a:prstGeom prst="rect">
            <a:avLst/>
          </a:prstGeom>
        </p:spPr>
      </p:pic>
      <p:pic>
        <p:nvPicPr>
          <p:cNvPr id="7" name="Image 5" descr="preencoded.png"/>
          <p:cNvPicPr>
            <a:picLocks noChangeAspect="1"/>
          </p:cNvPicPr>
          <p:nvPr/>
        </p:nvPicPr>
        <p:blipFill>
          <a:blip r:embed="rId8"/>
          <a:stretch>
            <a:fillRect/>
          </a:stretch>
        </p:blipFill>
        <p:spPr>
          <a:xfrm>
            <a:off x="309562" y="1912144"/>
            <a:ext cx="4550569" cy="928688"/>
          </a:xfrm>
          <a:prstGeom prst="rect">
            <a:avLst/>
          </a:prstGeom>
        </p:spPr>
      </p:pic>
      <p:pic>
        <p:nvPicPr>
          <p:cNvPr id="8" name="Image 6" descr="preencoded.png"/>
          <p:cNvPicPr>
            <a:picLocks noChangeAspect="1"/>
          </p:cNvPicPr>
          <p:nvPr/>
        </p:nvPicPr>
        <p:blipFill>
          <a:blip r:embed="rId9"/>
          <a:stretch>
            <a:fillRect/>
          </a:stretch>
        </p:blipFill>
        <p:spPr>
          <a:xfrm>
            <a:off x="433388" y="2035969"/>
            <a:ext cx="278606" cy="309563"/>
          </a:xfrm>
          <a:prstGeom prst="rect">
            <a:avLst/>
          </a:prstGeom>
        </p:spPr>
      </p:pic>
      <p:pic>
        <p:nvPicPr>
          <p:cNvPr id="9" name="Image 7" descr="preencoded.png"/>
          <p:cNvPicPr>
            <a:picLocks noChangeAspect="1"/>
          </p:cNvPicPr>
          <p:nvPr/>
        </p:nvPicPr>
        <p:blipFill>
          <a:blip r:embed="rId10"/>
          <a:stretch>
            <a:fillRect/>
          </a:stretch>
        </p:blipFill>
        <p:spPr>
          <a:xfrm>
            <a:off x="495300" y="2121098"/>
            <a:ext cx="154781" cy="123825"/>
          </a:xfrm>
          <a:prstGeom prst="rect">
            <a:avLst/>
          </a:prstGeom>
        </p:spPr>
      </p:pic>
      <p:pic>
        <p:nvPicPr>
          <p:cNvPr id="10" name="Image 8" descr="preencoded.png"/>
          <p:cNvPicPr>
            <a:picLocks noChangeAspect="1"/>
          </p:cNvPicPr>
          <p:nvPr/>
        </p:nvPicPr>
        <p:blipFill>
          <a:blip r:embed="rId11"/>
          <a:stretch>
            <a:fillRect/>
          </a:stretch>
        </p:blipFill>
        <p:spPr>
          <a:xfrm>
            <a:off x="1447205" y="2964656"/>
            <a:ext cx="2275284" cy="15478"/>
          </a:xfrm>
          <a:prstGeom prst="rect">
            <a:avLst/>
          </a:prstGeom>
        </p:spPr>
      </p:pic>
      <p:pic>
        <p:nvPicPr>
          <p:cNvPr id="11" name="Image 9" descr="preencoded.png"/>
          <p:cNvPicPr>
            <a:picLocks noChangeAspect="1"/>
          </p:cNvPicPr>
          <p:nvPr/>
        </p:nvPicPr>
        <p:blipFill>
          <a:blip r:embed="rId12"/>
          <a:stretch>
            <a:fillRect/>
          </a:stretch>
        </p:blipFill>
        <p:spPr>
          <a:xfrm>
            <a:off x="309562" y="3103959"/>
            <a:ext cx="4550569" cy="928688"/>
          </a:xfrm>
          <a:prstGeom prst="rect">
            <a:avLst/>
          </a:prstGeom>
        </p:spPr>
      </p:pic>
      <p:pic>
        <p:nvPicPr>
          <p:cNvPr id="12" name="Image 10" descr="preencoded.png"/>
          <p:cNvPicPr>
            <a:picLocks noChangeAspect="1"/>
          </p:cNvPicPr>
          <p:nvPr/>
        </p:nvPicPr>
        <p:blipFill>
          <a:blip r:embed="rId13"/>
          <a:stretch>
            <a:fillRect/>
          </a:stretch>
        </p:blipFill>
        <p:spPr>
          <a:xfrm>
            <a:off x="433388" y="3227784"/>
            <a:ext cx="263128" cy="309563"/>
          </a:xfrm>
          <a:prstGeom prst="rect">
            <a:avLst/>
          </a:prstGeom>
        </p:spPr>
      </p:pic>
      <p:pic>
        <p:nvPicPr>
          <p:cNvPr id="13" name="Image 11" descr="preencoded.png"/>
          <p:cNvPicPr>
            <a:picLocks noChangeAspect="1"/>
          </p:cNvPicPr>
          <p:nvPr/>
        </p:nvPicPr>
        <p:blipFill>
          <a:blip r:embed="rId14"/>
          <a:stretch>
            <a:fillRect/>
          </a:stretch>
        </p:blipFill>
        <p:spPr>
          <a:xfrm>
            <a:off x="495300" y="3312914"/>
            <a:ext cx="139303" cy="123825"/>
          </a:xfrm>
          <a:prstGeom prst="rect">
            <a:avLst/>
          </a:prstGeom>
        </p:spPr>
      </p:pic>
      <p:pic>
        <p:nvPicPr>
          <p:cNvPr id="14" name="Image 12" descr="preencoded.png"/>
          <p:cNvPicPr>
            <a:picLocks noChangeAspect="1"/>
          </p:cNvPicPr>
          <p:nvPr/>
        </p:nvPicPr>
        <p:blipFill>
          <a:blip r:embed="rId11"/>
          <a:stretch>
            <a:fillRect/>
          </a:stretch>
        </p:blipFill>
        <p:spPr>
          <a:xfrm>
            <a:off x="1447205" y="4156472"/>
            <a:ext cx="2275284" cy="15478"/>
          </a:xfrm>
          <a:prstGeom prst="rect">
            <a:avLst/>
          </a:prstGeom>
        </p:spPr>
      </p:pic>
      <p:pic>
        <p:nvPicPr>
          <p:cNvPr id="15" name="Image 13" descr="preencoded.png"/>
          <p:cNvPicPr>
            <a:picLocks noChangeAspect="1"/>
          </p:cNvPicPr>
          <p:nvPr/>
        </p:nvPicPr>
        <p:blipFill>
          <a:blip r:embed="rId15"/>
          <a:stretch>
            <a:fillRect/>
          </a:stretch>
        </p:blipFill>
        <p:spPr>
          <a:xfrm>
            <a:off x="309562" y="4295775"/>
            <a:ext cx="4550569" cy="928688"/>
          </a:xfrm>
          <a:prstGeom prst="rect">
            <a:avLst/>
          </a:prstGeom>
        </p:spPr>
      </p:pic>
      <p:pic>
        <p:nvPicPr>
          <p:cNvPr id="16" name="Image 14" descr="preencoded.png"/>
          <p:cNvPicPr>
            <a:picLocks noChangeAspect="1"/>
          </p:cNvPicPr>
          <p:nvPr/>
        </p:nvPicPr>
        <p:blipFill>
          <a:blip r:embed="rId16"/>
          <a:stretch>
            <a:fillRect/>
          </a:stretch>
        </p:blipFill>
        <p:spPr>
          <a:xfrm>
            <a:off x="433387" y="4419600"/>
            <a:ext cx="232172" cy="309563"/>
          </a:xfrm>
          <a:prstGeom prst="rect">
            <a:avLst/>
          </a:prstGeom>
        </p:spPr>
      </p:pic>
      <p:pic>
        <p:nvPicPr>
          <p:cNvPr id="17" name="Image 15" descr="preencoded.png"/>
          <p:cNvPicPr>
            <a:picLocks noChangeAspect="1"/>
          </p:cNvPicPr>
          <p:nvPr/>
        </p:nvPicPr>
        <p:blipFill>
          <a:blip r:embed="rId17"/>
          <a:stretch>
            <a:fillRect/>
          </a:stretch>
        </p:blipFill>
        <p:spPr>
          <a:xfrm>
            <a:off x="495300" y="4504730"/>
            <a:ext cx="108347" cy="123825"/>
          </a:xfrm>
          <a:prstGeom prst="rect">
            <a:avLst/>
          </a:prstGeom>
        </p:spPr>
      </p:pic>
      <p:pic>
        <p:nvPicPr>
          <p:cNvPr id="18" name="Image 16" descr="preencoded.png"/>
          <p:cNvPicPr>
            <a:picLocks noChangeAspect="1"/>
          </p:cNvPicPr>
          <p:nvPr/>
        </p:nvPicPr>
        <p:blipFill>
          <a:blip r:embed="rId18"/>
          <a:stretch>
            <a:fillRect/>
          </a:stretch>
        </p:blipFill>
        <p:spPr>
          <a:xfrm>
            <a:off x="5045869" y="1563886"/>
            <a:ext cx="185738" cy="185738"/>
          </a:xfrm>
          <a:prstGeom prst="rect">
            <a:avLst/>
          </a:prstGeom>
        </p:spPr>
      </p:pic>
      <p:pic>
        <p:nvPicPr>
          <p:cNvPr id="19" name="Image 17" descr="preencoded.png"/>
          <p:cNvPicPr>
            <a:picLocks noChangeAspect="1"/>
          </p:cNvPicPr>
          <p:nvPr/>
        </p:nvPicPr>
        <p:blipFill>
          <a:blip r:embed="rId19"/>
          <a:stretch>
            <a:fillRect/>
          </a:stretch>
        </p:blipFill>
        <p:spPr>
          <a:xfrm>
            <a:off x="5045869" y="1912144"/>
            <a:ext cx="4550569" cy="1671638"/>
          </a:xfrm>
          <a:prstGeom prst="rect">
            <a:avLst/>
          </a:prstGeom>
        </p:spPr>
      </p:pic>
      <p:pic>
        <p:nvPicPr>
          <p:cNvPr id="20" name="Image 18" descr="preencoded.png"/>
          <p:cNvPicPr>
            <a:picLocks noChangeAspect="1"/>
          </p:cNvPicPr>
          <p:nvPr/>
        </p:nvPicPr>
        <p:blipFill>
          <a:blip r:embed="rId20"/>
          <a:stretch>
            <a:fillRect/>
          </a:stretch>
        </p:blipFill>
        <p:spPr>
          <a:xfrm>
            <a:off x="5200650" y="2090142"/>
            <a:ext cx="139303" cy="139303"/>
          </a:xfrm>
          <a:prstGeom prst="rect">
            <a:avLst/>
          </a:prstGeom>
        </p:spPr>
      </p:pic>
      <p:pic>
        <p:nvPicPr>
          <p:cNvPr id="21" name="Image 19" descr="preencoded.png"/>
          <p:cNvPicPr>
            <a:picLocks noChangeAspect="1"/>
          </p:cNvPicPr>
          <p:nvPr/>
        </p:nvPicPr>
        <p:blipFill>
          <a:blip r:embed="rId21"/>
          <a:stretch>
            <a:fillRect/>
          </a:stretch>
        </p:blipFill>
        <p:spPr>
          <a:xfrm>
            <a:off x="5200650" y="2407444"/>
            <a:ext cx="123825" cy="123825"/>
          </a:xfrm>
          <a:prstGeom prst="rect">
            <a:avLst/>
          </a:prstGeom>
        </p:spPr>
      </p:pic>
      <p:pic>
        <p:nvPicPr>
          <p:cNvPr id="22" name="Image 20" descr="preencoded.png"/>
          <p:cNvPicPr>
            <a:picLocks noChangeAspect="1"/>
          </p:cNvPicPr>
          <p:nvPr/>
        </p:nvPicPr>
        <p:blipFill>
          <a:blip r:embed="rId21"/>
          <a:stretch>
            <a:fillRect/>
          </a:stretch>
        </p:blipFill>
        <p:spPr>
          <a:xfrm>
            <a:off x="5200650" y="2655094"/>
            <a:ext cx="123825" cy="123825"/>
          </a:xfrm>
          <a:prstGeom prst="rect">
            <a:avLst/>
          </a:prstGeom>
        </p:spPr>
      </p:pic>
      <p:pic>
        <p:nvPicPr>
          <p:cNvPr id="23" name="Image 21" descr="preencoded.png"/>
          <p:cNvPicPr>
            <a:picLocks noChangeAspect="1"/>
          </p:cNvPicPr>
          <p:nvPr/>
        </p:nvPicPr>
        <p:blipFill>
          <a:blip r:embed="rId21"/>
          <a:stretch>
            <a:fillRect/>
          </a:stretch>
        </p:blipFill>
        <p:spPr>
          <a:xfrm>
            <a:off x="5200650" y="3088481"/>
            <a:ext cx="123825" cy="123825"/>
          </a:xfrm>
          <a:prstGeom prst="rect">
            <a:avLst/>
          </a:prstGeom>
        </p:spPr>
      </p:pic>
      <p:pic>
        <p:nvPicPr>
          <p:cNvPr id="24" name="Image 22" descr="preencoded.png"/>
          <p:cNvPicPr>
            <a:picLocks noChangeAspect="1"/>
          </p:cNvPicPr>
          <p:nvPr/>
        </p:nvPicPr>
        <p:blipFill>
          <a:blip r:embed="rId22"/>
          <a:stretch>
            <a:fillRect/>
          </a:stretch>
        </p:blipFill>
        <p:spPr>
          <a:xfrm>
            <a:off x="5045869" y="3707606"/>
            <a:ext cx="2213372" cy="1826419"/>
          </a:xfrm>
          <a:prstGeom prst="rect">
            <a:avLst/>
          </a:prstGeom>
        </p:spPr>
      </p:pic>
      <p:pic>
        <p:nvPicPr>
          <p:cNvPr id="25" name="Image 23" descr="preencoded.png"/>
          <p:cNvPicPr>
            <a:picLocks noChangeAspect="1"/>
          </p:cNvPicPr>
          <p:nvPr/>
        </p:nvPicPr>
        <p:blipFill>
          <a:blip r:embed="rId23"/>
          <a:stretch>
            <a:fillRect/>
          </a:stretch>
        </p:blipFill>
        <p:spPr>
          <a:xfrm>
            <a:off x="5200650" y="3885605"/>
            <a:ext cx="108347" cy="139303"/>
          </a:xfrm>
          <a:prstGeom prst="rect">
            <a:avLst/>
          </a:prstGeom>
        </p:spPr>
      </p:pic>
      <p:pic>
        <p:nvPicPr>
          <p:cNvPr id="26" name="Image 24" descr="preencoded.png"/>
          <p:cNvPicPr>
            <a:picLocks noChangeAspect="1"/>
          </p:cNvPicPr>
          <p:nvPr/>
        </p:nvPicPr>
        <p:blipFill>
          <a:blip r:embed="rId24"/>
          <a:stretch>
            <a:fillRect/>
          </a:stretch>
        </p:blipFill>
        <p:spPr>
          <a:xfrm>
            <a:off x="5200650" y="4202906"/>
            <a:ext cx="108347" cy="108347"/>
          </a:xfrm>
          <a:prstGeom prst="rect">
            <a:avLst/>
          </a:prstGeom>
        </p:spPr>
      </p:pic>
      <p:pic>
        <p:nvPicPr>
          <p:cNvPr id="27" name="Image 25" descr="preencoded.png"/>
          <p:cNvPicPr>
            <a:picLocks noChangeAspect="1"/>
          </p:cNvPicPr>
          <p:nvPr/>
        </p:nvPicPr>
        <p:blipFill>
          <a:blip r:embed="rId24"/>
          <a:stretch>
            <a:fillRect/>
          </a:stretch>
        </p:blipFill>
        <p:spPr>
          <a:xfrm>
            <a:off x="5200650" y="4574381"/>
            <a:ext cx="108347" cy="108347"/>
          </a:xfrm>
          <a:prstGeom prst="rect">
            <a:avLst/>
          </a:prstGeom>
        </p:spPr>
      </p:pic>
      <p:pic>
        <p:nvPicPr>
          <p:cNvPr id="28" name="Image 26" descr="preencoded.png"/>
          <p:cNvPicPr>
            <a:picLocks noChangeAspect="1"/>
          </p:cNvPicPr>
          <p:nvPr/>
        </p:nvPicPr>
        <p:blipFill>
          <a:blip r:embed="rId24"/>
          <a:stretch>
            <a:fillRect/>
          </a:stretch>
        </p:blipFill>
        <p:spPr>
          <a:xfrm>
            <a:off x="5200650" y="4945856"/>
            <a:ext cx="108347" cy="108347"/>
          </a:xfrm>
          <a:prstGeom prst="rect">
            <a:avLst/>
          </a:prstGeom>
        </p:spPr>
      </p:pic>
      <p:pic>
        <p:nvPicPr>
          <p:cNvPr id="29" name="Image 27" descr="preencoded.png"/>
          <p:cNvPicPr>
            <a:picLocks noChangeAspect="1"/>
          </p:cNvPicPr>
          <p:nvPr/>
        </p:nvPicPr>
        <p:blipFill>
          <a:blip r:embed="rId25"/>
          <a:stretch>
            <a:fillRect/>
          </a:stretch>
        </p:blipFill>
        <p:spPr>
          <a:xfrm>
            <a:off x="7383066" y="3707606"/>
            <a:ext cx="2213372" cy="1826419"/>
          </a:xfrm>
          <a:prstGeom prst="rect">
            <a:avLst/>
          </a:prstGeom>
        </p:spPr>
      </p:pic>
      <p:pic>
        <p:nvPicPr>
          <p:cNvPr id="30" name="Image 28" descr="preencoded.png"/>
          <p:cNvPicPr>
            <a:picLocks noChangeAspect="1"/>
          </p:cNvPicPr>
          <p:nvPr/>
        </p:nvPicPr>
        <p:blipFill>
          <a:blip r:embed="rId26"/>
          <a:stretch>
            <a:fillRect/>
          </a:stretch>
        </p:blipFill>
        <p:spPr>
          <a:xfrm>
            <a:off x="7537847" y="3885605"/>
            <a:ext cx="108347" cy="139303"/>
          </a:xfrm>
          <a:prstGeom prst="rect">
            <a:avLst/>
          </a:prstGeom>
        </p:spPr>
      </p:pic>
      <p:pic>
        <p:nvPicPr>
          <p:cNvPr id="31" name="Image 29" descr="preencoded.png"/>
          <p:cNvPicPr>
            <a:picLocks noChangeAspect="1"/>
          </p:cNvPicPr>
          <p:nvPr/>
        </p:nvPicPr>
        <p:blipFill>
          <a:blip r:embed="rId27"/>
          <a:stretch>
            <a:fillRect/>
          </a:stretch>
        </p:blipFill>
        <p:spPr>
          <a:xfrm>
            <a:off x="7537847" y="4202906"/>
            <a:ext cx="108347" cy="108347"/>
          </a:xfrm>
          <a:prstGeom prst="rect">
            <a:avLst/>
          </a:prstGeom>
        </p:spPr>
      </p:pic>
      <p:pic>
        <p:nvPicPr>
          <p:cNvPr id="32" name="Image 30" descr="preencoded.png"/>
          <p:cNvPicPr>
            <a:picLocks noChangeAspect="1"/>
          </p:cNvPicPr>
          <p:nvPr/>
        </p:nvPicPr>
        <p:blipFill>
          <a:blip r:embed="rId27"/>
          <a:stretch>
            <a:fillRect/>
          </a:stretch>
        </p:blipFill>
        <p:spPr>
          <a:xfrm>
            <a:off x="7537847" y="4729162"/>
            <a:ext cx="108347" cy="108347"/>
          </a:xfrm>
          <a:prstGeom prst="rect">
            <a:avLst/>
          </a:prstGeom>
        </p:spPr>
      </p:pic>
      <p:pic>
        <p:nvPicPr>
          <p:cNvPr id="33" name="Image 31" descr="preencoded.png"/>
          <p:cNvPicPr>
            <a:picLocks noChangeAspect="1"/>
          </p:cNvPicPr>
          <p:nvPr/>
        </p:nvPicPr>
        <p:blipFill>
          <a:blip r:embed="rId27"/>
          <a:stretch>
            <a:fillRect/>
          </a:stretch>
        </p:blipFill>
        <p:spPr>
          <a:xfrm>
            <a:off x="7537847" y="5100637"/>
            <a:ext cx="108347" cy="108347"/>
          </a:xfrm>
          <a:prstGeom prst="rect">
            <a:avLst/>
          </a:prstGeom>
        </p:spPr>
      </p:pic>
      <p:pic>
        <p:nvPicPr>
          <p:cNvPr id="34" name="Image 32" descr="preencoded.png"/>
          <p:cNvPicPr>
            <a:picLocks noChangeAspect="1"/>
          </p:cNvPicPr>
          <p:nvPr/>
        </p:nvPicPr>
        <p:blipFill>
          <a:blip r:embed="rId28"/>
          <a:stretch>
            <a:fillRect/>
          </a:stretch>
        </p:blipFill>
        <p:spPr>
          <a:xfrm>
            <a:off x="5045869" y="5657850"/>
            <a:ext cx="4550569" cy="495300"/>
          </a:xfrm>
          <a:prstGeom prst="rect">
            <a:avLst/>
          </a:prstGeom>
        </p:spPr>
      </p:pic>
      <p:pic>
        <p:nvPicPr>
          <p:cNvPr id="35" name="Image 33" descr="preencoded.png"/>
          <p:cNvPicPr>
            <a:picLocks noChangeAspect="1"/>
          </p:cNvPicPr>
          <p:nvPr/>
        </p:nvPicPr>
        <p:blipFill>
          <a:blip r:embed="rId29"/>
          <a:stretch>
            <a:fillRect/>
          </a:stretch>
        </p:blipFill>
        <p:spPr>
          <a:xfrm>
            <a:off x="5138738" y="5766197"/>
            <a:ext cx="85130" cy="108347"/>
          </a:xfrm>
          <a:prstGeom prst="rect">
            <a:avLst/>
          </a:prstGeom>
        </p:spPr>
      </p:pic>
      <p:sp>
        <p:nvSpPr>
          <p:cNvPr id="36"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데이터셋 통합 및 검증 실습</a:t>
            </a:r>
            <a:endParaRPr lang="en-US" sz="2194" dirty="0"/>
          </a:p>
        </p:txBody>
      </p:sp>
      <p:sp>
        <p:nvSpPr>
          <p:cNvPr id="37" name="Text 1"/>
          <p:cNvSpPr/>
          <p:nvPr/>
        </p:nvSpPr>
        <p:spPr>
          <a:xfrm>
            <a:off x="580430" y="1540669"/>
            <a:ext cx="455056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데이터셋 통합 과정</a:t>
            </a:r>
            <a:endParaRPr lang="en-US" sz="1463" dirty="0"/>
          </a:p>
        </p:txBody>
      </p:sp>
      <p:sp>
        <p:nvSpPr>
          <p:cNvPr id="38" name="Text 2"/>
          <p:cNvSpPr/>
          <p:nvPr/>
        </p:nvSpPr>
        <p:spPr>
          <a:xfrm>
            <a:off x="804862" y="2082403"/>
            <a:ext cx="2223046"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AI HUB 데이터 정제 및 병합</a:t>
            </a:r>
            <a:endParaRPr lang="en-US" sz="1097" dirty="0"/>
          </a:p>
        </p:txBody>
      </p:sp>
      <p:sp>
        <p:nvSpPr>
          <p:cNvPr id="39" name="Text 3"/>
          <p:cNvSpPr/>
          <p:nvPr/>
        </p:nvSpPr>
        <p:spPr>
          <a:xfrm>
            <a:off x="433387" y="2407444"/>
            <a:ext cx="43029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기상 정보와 교통사고 영상 데이터를 정제한 뒤, 시간과 위치를 기준으로 병합합니다. 이를 통해 날씨 조건과 교통사고 간의 관계를 분석할 수 있습니다.</a:t>
            </a:r>
            <a:endParaRPr lang="en-US" sz="853" dirty="0"/>
          </a:p>
        </p:txBody>
      </p:sp>
      <p:sp>
        <p:nvSpPr>
          <p:cNvPr id="40" name="Text 4"/>
          <p:cNvSpPr/>
          <p:nvPr/>
        </p:nvSpPr>
        <p:spPr>
          <a:xfrm>
            <a:off x="789385" y="3274219"/>
            <a:ext cx="2180674"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공공데이터 포털 데이터 맞춤</a:t>
            </a:r>
            <a:endParaRPr lang="en-US" sz="1097" dirty="0"/>
          </a:p>
        </p:txBody>
      </p:sp>
      <p:sp>
        <p:nvSpPr>
          <p:cNvPr id="41" name="Text 5"/>
          <p:cNvSpPr/>
          <p:nvPr/>
        </p:nvSpPr>
        <p:spPr>
          <a:xfrm>
            <a:off x="433387" y="3599259"/>
            <a:ext cx="43029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도로 노후 시설물 정보와 교통량 통계를 수집하여 동일한 지역 및 시간 범위로 맞춥니다. 이로써 시설물 상태와 교통 안전성을 연관짓습니다.</a:t>
            </a:r>
            <a:endParaRPr lang="en-US" sz="853" dirty="0"/>
          </a:p>
        </p:txBody>
      </p:sp>
      <p:sp>
        <p:nvSpPr>
          <p:cNvPr id="42" name="Text 6"/>
          <p:cNvSpPr/>
          <p:nvPr/>
        </p:nvSpPr>
        <p:spPr>
          <a:xfrm>
            <a:off x="758428" y="4466034"/>
            <a:ext cx="1997114"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Kaggle 기상 데이터 보강</a:t>
            </a:r>
            <a:endParaRPr lang="en-US" sz="1097" dirty="0"/>
          </a:p>
        </p:txBody>
      </p:sp>
      <p:sp>
        <p:nvSpPr>
          <p:cNvPr id="43" name="Text 7"/>
          <p:cNvSpPr/>
          <p:nvPr/>
        </p:nvSpPr>
        <p:spPr>
          <a:xfrm>
            <a:off x="433387" y="4791075"/>
            <a:ext cx="43029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Kaggle에서 확보한 기상 데이터(기온, 습도, 풍속)를 추가하여 변수의 다양성을 높입니다. 이를 통해 기상 조건에 따른 교통사고 위험도를 더 정확히 예측할 수 있습니다.</a:t>
            </a:r>
            <a:endParaRPr lang="en-US" sz="853" dirty="0"/>
          </a:p>
        </p:txBody>
      </p:sp>
      <p:sp>
        <p:nvSpPr>
          <p:cNvPr id="44" name="Text 8"/>
          <p:cNvSpPr/>
          <p:nvPr/>
        </p:nvSpPr>
        <p:spPr>
          <a:xfrm>
            <a:off x="5293519" y="1540669"/>
            <a:ext cx="4550569" cy="247650"/>
          </a:xfrm>
          <a:prstGeom prst="rect">
            <a:avLst/>
          </a:prstGeom>
          <a:noFill/>
          <a:ln/>
        </p:spPr>
        <p:txBody>
          <a:bodyPr wrap="square" lIns="0" tIns="0" rIns="0" bIns="0" rtlCol="0" anchor="t"/>
          <a:lstStyle/>
          <a:p>
            <a:pPr>
              <a:lnSpc>
                <a:spcPts val="1950"/>
              </a:lnSpc>
            </a:pPr>
            <a:r>
              <a:rPr lang="en-US" sz="1463" b="1" dirty="0">
                <a:solidFill>
                  <a:srgbClr val="EA580C"/>
                </a:solidFill>
                <a:latin typeface="ui-sans-serif" pitchFamily="34" charset="0"/>
                <a:ea typeface="ui-sans-serif" pitchFamily="34" charset="-122"/>
                <a:cs typeface="ui-sans-serif" pitchFamily="34" charset="-120"/>
              </a:rPr>
              <a:t>검증 및 문서화</a:t>
            </a:r>
            <a:endParaRPr lang="en-US" sz="1463" dirty="0"/>
          </a:p>
        </p:txBody>
      </p:sp>
      <p:sp>
        <p:nvSpPr>
          <p:cNvPr id="45" name="Text 9"/>
          <p:cNvSpPr/>
          <p:nvPr/>
        </p:nvSpPr>
        <p:spPr>
          <a:xfrm>
            <a:off x="5401866" y="2066925"/>
            <a:ext cx="4241006"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데이터 검증 및 샘플링</a:t>
            </a:r>
            <a:endParaRPr lang="en-US" sz="1097" dirty="0"/>
          </a:p>
        </p:txBody>
      </p:sp>
      <p:sp>
        <p:nvSpPr>
          <p:cNvPr id="46" name="Text 10"/>
          <p:cNvSpPr/>
          <p:nvPr/>
        </p:nvSpPr>
        <p:spPr>
          <a:xfrm>
            <a:off x="5386388" y="2376487"/>
            <a:ext cx="291085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통합된 데이터셋의 레코드 수를 확인합니다.</a:t>
            </a:r>
            <a:endParaRPr lang="en-US" sz="975" dirty="0"/>
          </a:p>
        </p:txBody>
      </p:sp>
      <p:sp>
        <p:nvSpPr>
          <p:cNvPr id="47" name="Text 11"/>
          <p:cNvSpPr/>
          <p:nvPr/>
        </p:nvSpPr>
        <p:spPr>
          <a:xfrm>
            <a:off x="5386387" y="2624138"/>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전체 데이터에서 무작위로 샘플을 추출하여 내용이 올바르게 병합되었는지 검증합니다.</a:t>
            </a:r>
            <a:endParaRPr lang="en-US" sz="975" dirty="0"/>
          </a:p>
        </p:txBody>
      </p:sp>
      <p:sp>
        <p:nvSpPr>
          <p:cNvPr id="48" name="Text 12"/>
          <p:cNvSpPr/>
          <p:nvPr/>
        </p:nvSpPr>
        <p:spPr>
          <a:xfrm>
            <a:off x="5386387" y="3057525"/>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특정 날짜와 위치에 대해 기상 정보, 교통사고 여부, 시설물 노후 정도가 일관되게 기록되어 있는지 확인합니다.</a:t>
            </a:r>
            <a:endParaRPr lang="en-US" sz="975" dirty="0"/>
          </a:p>
        </p:txBody>
      </p:sp>
      <p:sp>
        <p:nvSpPr>
          <p:cNvPr id="49" name="Text 13"/>
          <p:cNvSpPr/>
          <p:nvPr/>
        </p:nvSpPr>
        <p:spPr>
          <a:xfrm>
            <a:off x="5370910" y="3862387"/>
            <a:ext cx="1903809"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라이선스 확인</a:t>
            </a:r>
            <a:endParaRPr lang="en-US" sz="1097" dirty="0"/>
          </a:p>
        </p:txBody>
      </p:sp>
      <p:sp>
        <p:nvSpPr>
          <p:cNvPr id="50" name="Text 14"/>
          <p:cNvSpPr/>
          <p:nvPr/>
        </p:nvSpPr>
        <p:spPr>
          <a:xfrm>
            <a:off x="5370909" y="4171950"/>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데이터 출처의 이용 약관과 라이선스를 확인합니다.</a:t>
            </a:r>
            <a:endParaRPr lang="en-US" sz="853" dirty="0"/>
          </a:p>
        </p:txBody>
      </p:sp>
      <p:sp>
        <p:nvSpPr>
          <p:cNvPr id="51" name="Text 15"/>
          <p:cNvSpPr/>
          <p:nvPr/>
        </p:nvSpPr>
        <p:spPr>
          <a:xfrm>
            <a:off x="5370909" y="4543425"/>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연구용 또는 상업용 이용 허가 여부를 명시합니다.</a:t>
            </a:r>
            <a:endParaRPr lang="en-US" sz="853" dirty="0"/>
          </a:p>
        </p:txBody>
      </p:sp>
      <p:sp>
        <p:nvSpPr>
          <p:cNvPr id="52" name="Text 16"/>
          <p:cNvSpPr/>
          <p:nvPr/>
        </p:nvSpPr>
        <p:spPr>
          <a:xfrm>
            <a:off x="5370909" y="4914900"/>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필요 시 데이터 제공 기관에 문의하여 추가 허가를 받습니다.</a:t>
            </a:r>
            <a:endParaRPr lang="en-US" sz="853" dirty="0"/>
          </a:p>
        </p:txBody>
      </p:sp>
      <p:sp>
        <p:nvSpPr>
          <p:cNvPr id="53" name="Text 17"/>
          <p:cNvSpPr/>
          <p:nvPr/>
        </p:nvSpPr>
        <p:spPr>
          <a:xfrm>
            <a:off x="7708106" y="3862387"/>
            <a:ext cx="1903809"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문서화</a:t>
            </a:r>
            <a:endParaRPr lang="en-US" sz="1097" dirty="0"/>
          </a:p>
        </p:txBody>
      </p:sp>
      <p:sp>
        <p:nvSpPr>
          <p:cNvPr id="54" name="Text 18"/>
          <p:cNvSpPr/>
          <p:nvPr/>
        </p:nvSpPr>
        <p:spPr>
          <a:xfrm>
            <a:off x="7708106" y="4171950"/>
            <a:ext cx="1733550"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데이터셋 생성 과정과 기준을 README 파일이나 Notion에 기록합니다.</a:t>
            </a:r>
            <a:endParaRPr lang="en-US" sz="853" dirty="0"/>
          </a:p>
        </p:txBody>
      </p:sp>
      <p:sp>
        <p:nvSpPr>
          <p:cNvPr id="55" name="Text 19"/>
          <p:cNvSpPr/>
          <p:nvPr/>
        </p:nvSpPr>
        <p:spPr>
          <a:xfrm>
            <a:off x="7708106" y="4698206"/>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팀원들이 동일한 절차를 반복할 수 있도록 합니다.</a:t>
            </a:r>
            <a:endParaRPr lang="en-US" sz="853" dirty="0"/>
          </a:p>
        </p:txBody>
      </p:sp>
      <p:sp>
        <p:nvSpPr>
          <p:cNvPr id="56" name="Text 20"/>
          <p:cNvSpPr/>
          <p:nvPr/>
        </p:nvSpPr>
        <p:spPr>
          <a:xfrm>
            <a:off x="7708106" y="5069681"/>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처리 흐름과 중요한 결정점을 문서화합니다.</a:t>
            </a:r>
            <a:endParaRPr lang="en-US" sz="853" dirty="0"/>
          </a:p>
        </p:txBody>
      </p:sp>
      <p:sp>
        <p:nvSpPr>
          <p:cNvPr id="57" name="Text 21"/>
          <p:cNvSpPr/>
          <p:nvPr/>
        </p:nvSpPr>
        <p:spPr>
          <a:xfrm>
            <a:off x="5320243" y="5750719"/>
            <a:ext cx="4364831" cy="309563"/>
          </a:xfrm>
          <a:prstGeom prst="rect">
            <a:avLst/>
          </a:prstGeom>
          <a:noFill/>
          <a:ln/>
        </p:spPr>
        <p:txBody>
          <a:bodyPr wrap="square" lIns="0" tIns="0" rIns="0" bIns="0" rtlCol="0" anchor="t"/>
          <a:lstStyle/>
          <a:p>
            <a:pPr>
              <a:lnSpc>
                <a:spcPts val="1219"/>
              </a:lnSpc>
            </a:pPr>
            <a:r>
              <a:rPr lang="en-US" sz="853" b="1" i="1" dirty="0">
                <a:solidFill>
                  <a:srgbClr val="4B5563"/>
                </a:solidFill>
                <a:latin typeface="ui-sans-serif" pitchFamily="34" charset="0"/>
                <a:ea typeface="ui-sans-serif" pitchFamily="34" charset="-122"/>
                <a:cs typeface="ui-sans-serif" pitchFamily="34" charset="-120"/>
              </a:rPr>
              <a:t>실습 팁:</a:t>
            </a:r>
            <a:r>
              <a:rPr lang="en-US" sz="853" i="1" dirty="0">
                <a:solidFill>
                  <a:srgbClr val="4B5563"/>
                </a:solidFill>
                <a:latin typeface="ui-sans-serif" pitchFamily="34" charset="0"/>
                <a:ea typeface="ui-sans-serif" pitchFamily="34" charset="-122"/>
                <a:cs typeface="ui-sans-serif" pitchFamily="34" charset="-120"/>
              </a:rPr>
              <a:t> 데이터셋을 통합할 때는 공통된 시간대와 좌표계를 사용하도록 합니다. 특히 위치 기반 데이터의 경우, 공간적 정확성도 함께 확인하세요.</a:t>
            </a:r>
            <a:endParaRPr lang="en-US" sz="853"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3E6B214-A046-1CCD-6ECC-2FDC93C3C582}"/>
              </a:ext>
            </a:extLst>
          </p:cNvPr>
          <p:cNvPicPr>
            <a:picLocks noChangeAspect="1"/>
          </p:cNvPicPr>
          <p:nvPr/>
        </p:nvPicPr>
        <p:blipFill>
          <a:blip r:embed="rId2"/>
          <a:stretch>
            <a:fillRect/>
          </a:stretch>
        </p:blipFill>
        <p:spPr>
          <a:xfrm>
            <a:off x="0" y="642938"/>
            <a:ext cx="9906000" cy="5835253"/>
          </a:xfrm>
          <a:prstGeom prst="rect">
            <a:avLst/>
          </a:prstGeom>
        </p:spPr>
      </p:pic>
      <p:sp>
        <p:nvSpPr>
          <p:cNvPr id="3" name="Text 0">
            <a:extLst>
              <a:ext uri="{FF2B5EF4-FFF2-40B4-BE49-F238E27FC236}">
                <a16:creationId xmlns:a16="http://schemas.microsoft.com/office/drawing/2014/main" id="{BFED6019-1EFE-E344-7F1C-ACE86A026B1E}"/>
              </a:ext>
            </a:extLst>
          </p:cNvPr>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OpenCV zoo </a:t>
            </a:r>
            <a:r>
              <a:rPr lang="ko-KR" altLang="en-US" sz="2194" b="1" dirty="0" err="1">
                <a:solidFill>
                  <a:srgbClr val="115E59"/>
                </a:solidFill>
                <a:latin typeface="ui-sans-serif" pitchFamily="34" charset="0"/>
                <a:ea typeface="ui-sans-serif" pitchFamily="34" charset="-122"/>
                <a:cs typeface="ui-sans-serif" pitchFamily="34" charset="-120"/>
              </a:rPr>
              <a:t>레포를</a:t>
            </a:r>
            <a:r>
              <a:rPr lang="ko-KR" altLang="en-US" sz="2194" b="1" dirty="0">
                <a:solidFill>
                  <a:srgbClr val="115E59"/>
                </a:solidFill>
                <a:latin typeface="ui-sans-serif" pitchFamily="34" charset="0"/>
                <a:ea typeface="ui-sans-serif" pitchFamily="34" charset="-122"/>
                <a:cs typeface="ui-sans-serif" pitchFamily="34" charset="-120"/>
              </a:rPr>
              <a:t> 활용한 실습</a:t>
            </a:r>
            <a:endParaRPr lang="en-US" sz="2194" dirty="0"/>
          </a:p>
        </p:txBody>
      </p:sp>
      <p:pic>
        <p:nvPicPr>
          <p:cNvPr id="5" name="그림 4">
            <a:extLst>
              <a:ext uri="{FF2B5EF4-FFF2-40B4-BE49-F238E27FC236}">
                <a16:creationId xmlns:a16="http://schemas.microsoft.com/office/drawing/2014/main" id="{378C8190-4726-FA9A-4EA0-E52A231D879E}"/>
              </a:ext>
            </a:extLst>
          </p:cNvPr>
          <p:cNvPicPr>
            <a:picLocks noChangeAspect="1"/>
          </p:cNvPicPr>
          <p:nvPr/>
        </p:nvPicPr>
        <p:blipFill>
          <a:blip r:embed="rId3"/>
          <a:stretch>
            <a:fillRect/>
          </a:stretch>
        </p:blipFill>
        <p:spPr>
          <a:xfrm>
            <a:off x="1147432" y="1363336"/>
            <a:ext cx="7082168" cy="5013582"/>
          </a:xfrm>
          <a:prstGeom prst="rect">
            <a:avLst/>
          </a:prstGeom>
        </p:spPr>
      </p:pic>
    </p:spTree>
    <p:extLst>
      <p:ext uri="{BB962C8B-B14F-4D97-AF65-F5344CB8AC3E}">
        <p14:creationId xmlns:p14="http://schemas.microsoft.com/office/powerpoint/2010/main" val="37835104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377EC-DBD3-37CD-5E7A-B559F533D1D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DAC95C6-7653-859C-500C-48C0EFE0FD04}"/>
              </a:ext>
            </a:extLst>
          </p:cNvPr>
          <p:cNvPicPr>
            <a:picLocks noChangeAspect="1"/>
          </p:cNvPicPr>
          <p:nvPr/>
        </p:nvPicPr>
        <p:blipFill>
          <a:blip r:embed="rId2"/>
          <a:stretch>
            <a:fillRect/>
          </a:stretch>
        </p:blipFill>
        <p:spPr>
          <a:xfrm>
            <a:off x="0" y="642938"/>
            <a:ext cx="9906000" cy="5835253"/>
          </a:xfrm>
          <a:prstGeom prst="rect">
            <a:avLst/>
          </a:prstGeom>
        </p:spPr>
      </p:pic>
      <p:sp>
        <p:nvSpPr>
          <p:cNvPr id="3" name="Text 0">
            <a:extLst>
              <a:ext uri="{FF2B5EF4-FFF2-40B4-BE49-F238E27FC236}">
                <a16:creationId xmlns:a16="http://schemas.microsoft.com/office/drawing/2014/main" id="{DC778645-8BF7-F811-F0CE-3098BB9051BC}"/>
              </a:ext>
            </a:extLst>
          </p:cNvPr>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err="1">
                <a:solidFill>
                  <a:srgbClr val="115E59"/>
                </a:solidFill>
                <a:latin typeface="ui-sans-serif" pitchFamily="34" charset="0"/>
                <a:ea typeface="ui-sans-serif" pitchFamily="34" charset="-122"/>
              </a:rPr>
              <a:t>Insightface</a:t>
            </a:r>
            <a:r>
              <a:rPr lang="ko-KR" altLang="en-US" sz="2194" b="1" dirty="0">
                <a:solidFill>
                  <a:srgbClr val="115E59"/>
                </a:solidFill>
                <a:latin typeface="ui-sans-serif" pitchFamily="34" charset="0"/>
                <a:ea typeface="ui-sans-serif" pitchFamily="34" charset="-122"/>
              </a:rPr>
              <a:t> 활용 데모</a:t>
            </a:r>
            <a:endParaRPr lang="en-US" sz="2194" dirty="0"/>
          </a:p>
        </p:txBody>
      </p:sp>
      <p:pic>
        <p:nvPicPr>
          <p:cNvPr id="6" name="그림 5">
            <a:extLst>
              <a:ext uri="{FF2B5EF4-FFF2-40B4-BE49-F238E27FC236}">
                <a16:creationId xmlns:a16="http://schemas.microsoft.com/office/drawing/2014/main" id="{1FFE9D26-77E4-7234-755C-83A03050E90F}"/>
              </a:ext>
            </a:extLst>
          </p:cNvPr>
          <p:cNvPicPr>
            <a:picLocks noChangeAspect="1"/>
          </p:cNvPicPr>
          <p:nvPr/>
        </p:nvPicPr>
        <p:blipFill>
          <a:blip r:embed="rId3"/>
          <a:stretch>
            <a:fillRect/>
          </a:stretch>
        </p:blipFill>
        <p:spPr>
          <a:xfrm>
            <a:off x="1524503" y="1448991"/>
            <a:ext cx="4832882" cy="5029200"/>
          </a:xfrm>
          <a:prstGeom prst="rect">
            <a:avLst/>
          </a:prstGeom>
        </p:spPr>
      </p:pic>
    </p:spTree>
    <p:extLst>
      <p:ext uri="{BB962C8B-B14F-4D97-AF65-F5344CB8AC3E}">
        <p14:creationId xmlns:p14="http://schemas.microsoft.com/office/powerpoint/2010/main" val="7965829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3761184" cy="3467100"/>
          </a:xfrm>
          <a:prstGeom prst="rect">
            <a:avLst/>
          </a:prstGeom>
        </p:spPr>
      </p:pic>
      <p:pic>
        <p:nvPicPr>
          <p:cNvPr id="7" name="Image 5" descr="preencoded.png"/>
          <p:cNvPicPr>
            <a:picLocks noChangeAspect="1"/>
          </p:cNvPicPr>
          <p:nvPr/>
        </p:nvPicPr>
        <p:blipFill>
          <a:blip r:embed="rId8"/>
          <a:stretch>
            <a:fillRect/>
          </a:stretch>
        </p:blipFill>
        <p:spPr>
          <a:xfrm>
            <a:off x="495300" y="1757362"/>
            <a:ext cx="185738" cy="185738"/>
          </a:xfrm>
          <a:prstGeom prst="rect">
            <a:avLst/>
          </a:prstGeom>
        </p:spPr>
      </p:pic>
      <p:pic>
        <p:nvPicPr>
          <p:cNvPr id="8" name="Image 6" descr="preencoded.png"/>
          <p:cNvPicPr>
            <a:picLocks noChangeAspect="1"/>
          </p:cNvPicPr>
          <p:nvPr/>
        </p:nvPicPr>
        <p:blipFill>
          <a:blip r:embed="rId9"/>
          <a:stretch>
            <a:fillRect/>
          </a:stretch>
        </p:blipFill>
        <p:spPr>
          <a:xfrm>
            <a:off x="495300" y="2809875"/>
            <a:ext cx="123825" cy="123825"/>
          </a:xfrm>
          <a:prstGeom prst="rect">
            <a:avLst/>
          </a:prstGeom>
        </p:spPr>
      </p:pic>
      <p:pic>
        <p:nvPicPr>
          <p:cNvPr id="9" name="Image 7" descr="preencoded.png"/>
          <p:cNvPicPr>
            <a:picLocks noChangeAspect="1"/>
          </p:cNvPicPr>
          <p:nvPr/>
        </p:nvPicPr>
        <p:blipFill>
          <a:blip r:embed="rId9"/>
          <a:stretch>
            <a:fillRect/>
          </a:stretch>
        </p:blipFill>
        <p:spPr>
          <a:xfrm>
            <a:off x="495300" y="3274219"/>
            <a:ext cx="123825" cy="123825"/>
          </a:xfrm>
          <a:prstGeom prst="rect">
            <a:avLst/>
          </a:prstGeom>
        </p:spPr>
      </p:pic>
      <p:pic>
        <p:nvPicPr>
          <p:cNvPr id="10" name="Image 8" descr="preencoded.png"/>
          <p:cNvPicPr>
            <a:picLocks noChangeAspect="1"/>
          </p:cNvPicPr>
          <p:nvPr/>
        </p:nvPicPr>
        <p:blipFill>
          <a:blip r:embed="rId9"/>
          <a:stretch>
            <a:fillRect/>
          </a:stretch>
        </p:blipFill>
        <p:spPr>
          <a:xfrm>
            <a:off x="495300" y="3552825"/>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95300" y="4017169"/>
            <a:ext cx="3389709" cy="742950"/>
          </a:xfrm>
          <a:prstGeom prst="rect">
            <a:avLst/>
          </a:prstGeom>
        </p:spPr>
      </p:pic>
      <p:pic>
        <p:nvPicPr>
          <p:cNvPr id="12" name="Image 10" descr="preencoded.png"/>
          <p:cNvPicPr>
            <a:picLocks noChangeAspect="1"/>
          </p:cNvPicPr>
          <p:nvPr/>
        </p:nvPicPr>
        <p:blipFill>
          <a:blip r:embed="rId11"/>
          <a:stretch>
            <a:fillRect/>
          </a:stretch>
        </p:blipFill>
        <p:spPr>
          <a:xfrm>
            <a:off x="588169" y="4326731"/>
            <a:ext cx="92869" cy="123825"/>
          </a:xfrm>
          <a:prstGeom prst="rect">
            <a:avLst/>
          </a:prstGeom>
        </p:spPr>
      </p:pic>
      <p:pic>
        <p:nvPicPr>
          <p:cNvPr id="13" name="Image 11" descr="preencoded.png"/>
          <p:cNvPicPr>
            <a:picLocks noChangeAspect="1"/>
          </p:cNvPicPr>
          <p:nvPr/>
        </p:nvPicPr>
        <p:blipFill>
          <a:blip r:embed="rId12"/>
          <a:stretch>
            <a:fillRect/>
          </a:stretch>
        </p:blipFill>
        <p:spPr>
          <a:xfrm>
            <a:off x="4256484" y="1540669"/>
            <a:ext cx="5339953" cy="1857375"/>
          </a:xfrm>
          <a:prstGeom prst="rect">
            <a:avLst/>
          </a:prstGeom>
        </p:spPr>
      </p:pic>
      <p:pic>
        <p:nvPicPr>
          <p:cNvPr id="14" name="Image 12" descr="preencoded.png"/>
          <p:cNvPicPr>
            <a:picLocks noChangeAspect="1"/>
          </p:cNvPicPr>
          <p:nvPr/>
        </p:nvPicPr>
        <p:blipFill>
          <a:blip r:embed="rId13"/>
          <a:stretch>
            <a:fillRect/>
          </a:stretch>
        </p:blipFill>
        <p:spPr>
          <a:xfrm>
            <a:off x="4442222" y="1757362"/>
            <a:ext cx="208955" cy="185738"/>
          </a:xfrm>
          <a:prstGeom prst="rect">
            <a:avLst/>
          </a:prstGeom>
        </p:spPr>
      </p:pic>
      <p:pic>
        <p:nvPicPr>
          <p:cNvPr id="15" name="Image 13" descr="preencoded.png"/>
          <p:cNvPicPr>
            <a:picLocks noChangeAspect="1"/>
          </p:cNvPicPr>
          <p:nvPr/>
        </p:nvPicPr>
        <p:blipFill>
          <a:blip r:embed="rId14"/>
          <a:stretch>
            <a:fillRect/>
          </a:stretch>
        </p:blipFill>
        <p:spPr>
          <a:xfrm>
            <a:off x="4442222" y="2128837"/>
            <a:ext cx="247650" cy="309563"/>
          </a:xfrm>
          <a:prstGeom prst="rect">
            <a:avLst/>
          </a:prstGeom>
        </p:spPr>
      </p:pic>
      <p:pic>
        <p:nvPicPr>
          <p:cNvPr id="16" name="Image 14" descr="preencoded.png"/>
          <p:cNvPicPr>
            <a:picLocks noChangeAspect="1"/>
          </p:cNvPicPr>
          <p:nvPr/>
        </p:nvPicPr>
        <p:blipFill>
          <a:blip r:embed="rId15"/>
          <a:stretch>
            <a:fillRect/>
          </a:stretch>
        </p:blipFill>
        <p:spPr>
          <a:xfrm>
            <a:off x="4504134" y="2213967"/>
            <a:ext cx="123825" cy="123825"/>
          </a:xfrm>
          <a:prstGeom prst="rect">
            <a:avLst/>
          </a:prstGeom>
        </p:spPr>
      </p:pic>
      <p:pic>
        <p:nvPicPr>
          <p:cNvPr id="17" name="Image 15" descr="preencoded.png"/>
          <p:cNvPicPr>
            <a:picLocks noChangeAspect="1"/>
          </p:cNvPicPr>
          <p:nvPr/>
        </p:nvPicPr>
        <p:blipFill>
          <a:blip r:embed="rId16"/>
          <a:stretch>
            <a:fillRect/>
          </a:stretch>
        </p:blipFill>
        <p:spPr>
          <a:xfrm>
            <a:off x="6988374" y="2128837"/>
            <a:ext cx="263128" cy="309563"/>
          </a:xfrm>
          <a:prstGeom prst="rect">
            <a:avLst/>
          </a:prstGeom>
        </p:spPr>
      </p:pic>
      <p:pic>
        <p:nvPicPr>
          <p:cNvPr id="18" name="Image 16" descr="preencoded.png"/>
          <p:cNvPicPr>
            <a:picLocks noChangeAspect="1"/>
          </p:cNvPicPr>
          <p:nvPr/>
        </p:nvPicPr>
        <p:blipFill>
          <a:blip r:embed="rId17"/>
          <a:stretch>
            <a:fillRect/>
          </a:stretch>
        </p:blipFill>
        <p:spPr>
          <a:xfrm>
            <a:off x="7050286" y="2213967"/>
            <a:ext cx="139303" cy="123825"/>
          </a:xfrm>
          <a:prstGeom prst="rect">
            <a:avLst/>
          </a:prstGeom>
        </p:spPr>
      </p:pic>
      <p:pic>
        <p:nvPicPr>
          <p:cNvPr id="19" name="Image 17" descr="preencoded.png"/>
          <p:cNvPicPr>
            <a:picLocks noChangeAspect="1"/>
          </p:cNvPicPr>
          <p:nvPr/>
        </p:nvPicPr>
        <p:blipFill>
          <a:blip r:embed="rId18"/>
          <a:stretch>
            <a:fillRect/>
          </a:stretch>
        </p:blipFill>
        <p:spPr>
          <a:xfrm>
            <a:off x="4442222" y="2747962"/>
            <a:ext cx="263128" cy="309563"/>
          </a:xfrm>
          <a:prstGeom prst="rect">
            <a:avLst/>
          </a:prstGeom>
        </p:spPr>
      </p:pic>
      <p:pic>
        <p:nvPicPr>
          <p:cNvPr id="20" name="Image 18" descr="preencoded.png"/>
          <p:cNvPicPr>
            <a:picLocks noChangeAspect="1"/>
          </p:cNvPicPr>
          <p:nvPr/>
        </p:nvPicPr>
        <p:blipFill>
          <a:blip r:embed="rId19"/>
          <a:stretch>
            <a:fillRect/>
          </a:stretch>
        </p:blipFill>
        <p:spPr>
          <a:xfrm>
            <a:off x="4504134" y="2833092"/>
            <a:ext cx="139303" cy="123825"/>
          </a:xfrm>
          <a:prstGeom prst="rect">
            <a:avLst/>
          </a:prstGeom>
        </p:spPr>
      </p:pic>
      <p:pic>
        <p:nvPicPr>
          <p:cNvPr id="21" name="Image 19" descr="preencoded.png"/>
          <p:cNvPicPr>
            <a:picLocks noChangeAspect="1"/>
          </p:cNvPicPr>
          <p:nvPr/>
        </p:nvPicPr>
        <p:blipFill>
          <a:blip r:embed="rId20"/>
          <a:stretch>
            <a:fillRect/>
          </a:stretch>
        </p:blipFill>
        <p:spPr>
          <a:xfrm>
            <a:off x="6988374" y="2747962"/>
            <a:ext cx="278606" cy="309563"/>
          </a:xfrm>
          <a:prstGeom prst="rect">
            <a:avLst/>
          </a:prstGeom>
        </p:spPr>
      </p:pic>
      <p:pic>
        <p:nvPicPr>
          <p:cNvPr id="22" name="Image 20" descr="preencoded.png"/>
          <p:cNvPicPr>
            <a:picLocks noChangeAspect="1"/>
          </p:cNvPicPr>
          <p:nvPr/>
        </p:nvPicPr>
        <p:blipFill>
          <a:blip r:embed="rId21"/>
          <a:stretch>
            <a:fillRect/>
          </a:stretch>
        </p:blipFill>
        <p:spPr>
          <a:xfrm>
            <a:off x="7050286" y="2833092"/>
            <a:ext cx="154781" cy="123825"/>
          </a:xfrm>
          <a:prstGeom prst="rect">
            <a:avLst/>
          </a:prstGeom>
        </p:spPr>
      </p:pic>
      <p:pic>
        <p:nvPicPr>
          <p:cNvPr id="23" name="Image 21" descr="preencoded.png"/>
          <p:cNvPicPr>
            <a:picLocks noChangeAspect="1"/>
          </p:cNvPicPr>
          <p:nvPr/>
        </p:nvPicPr>
        <p:blipFill>
          <a:blip r:embed="rId22"/>
          <a:stretch>
            <a:fillRect/>
          </a:stretch>
        </p:blipFill>
        <p:spPr>
          <a:xfrm>
            <a:off x="4256484" y="3521869"/>
            <a:ext cx="5339953" cy="1485900"/>
          </a:xfrm>
          <a:prstGeom prst="rect">
            <a:avLst/>
          </a:prstGeom>
        </p:spPr>
      </p:pic>
      <p:pic>
        <p:nvPicPr>
          <p:cNvPr id="24" name="Image 22" descr="preencoded.png"/>
          <p:cNvPicPr>
            <a:picLocks noChangeAspect="1"/>
          </p:cNvPicPr>
          <p:nvPr/>
        </p:nvPicPr>
        <p:blipFill>
          <a:blip r:embed="rId23"/>
          <a:stretch>
            <a:fillRect/>
          </a:stretch>
        </p:blipFill>
        <p:spPr>
          <a:xfrm>
            <a:off x="4380309" y="3955256"/>
            <a:ext cx="990600" cy="464344"/>
          </a:xfrm>
          <a:prstGeom prst="rect">
            <a:avLst/>
          </a:prstGeom>
        </p:spPr>
      </p:pic>
      <p:pic>
        <p:nvPicPr>
          <p:cNvPr id="25" name="Image 23" descr="preencoded.png"/>
          <p:cNvPicPr>
            <a:picLocks noChangeAspect="1"/>
          </p:cNvPicPr>
          <p:nvPr/>
        </p:nvPicPr>
        <p:blipFill>
          <a:blip r:embed="rId24"/>
          <a:stretch>
            <a:fillRect/>
          </a:stretch>
        </p:blipFill>
        <p:spPr>
          <a:xfrm>
            <a:off x="4821436" y="4040386"/>
            <a:ext cx="108347" cy="123825"/>
          </a:xfrm>
          <a:prstGeom prst="rect">
            <a:avLst/>
          </a:prstGeom>
        </p:spPr>
      </p:pic>
      <p:pic>
        <p:nvPicPr>
          <p:cNvPr id="26" name="Image 24" descr="preencoded.png"/>
          <p:cNvPicPr>
            <a:picLocks noChangeAspect="1"/>
          </p:cNvPicPr>
          <p:nvPr/>
        </p:nvPicPr>
        <p:blipFill>
          <a:blip r:embed="rId25"/>
          <a:stretch>
            <a:fillRect/>
          </a:stretch>
        </p:blipFill>
        <p:spPr>
          <a:xfrm>
            <a:off x="5653386" y="3955256"/>
            <a:ext cx="990600" cy="464344"/>
          </a:xfrm>
          <a:prstGeom prst="rect">
            <a:avLst/>
          </a:prstGeom>
        </p:spPr>
      </p:pic>
      <p:pic>
        <p:nvPicPr>
          <p:cNvPr id="27" name="Image 25" descr="preencoded.png"/>
          <p:cNvPicPr>
            <a:picLocks noChangeAspect="1"/>
          </p:cNvPicPr>
          <p:nvPr/>
        </p:nvPicPr>
        <p:blipFill>
          <a:blip r:embed="rId26"/>
          <a:stretch>
            <a:fillRect/>
          </a:stretch>
        </p:blipFill>
        <p:spPr>
          <a:xfrm>
            <a:off x="6086773" y="4040386"/>
            <a:ext cx="123825" cy="123825"/>
          </a:xfrm>
          <a:prstGeom prst="rect">
            <a:avLst/>
          </a:prstGeom>
        </p:spPr>
      </p:pic>
      <p:pic>
        <p:nvPicPr>
          <p:cNvPr id="28" name="Image 26" descr="preencoded.png"/>
          <p:cNvPicPr>
            <a:picLocks noChangeAspect="1"/>
          </p:cNvPicPr>
          <p:nvPr/>
        </p:nvPicPr>
        <p:blipFill>
          <a:blip r:embed="rId27"/>
          <a:stretch>
            <a:fillRect/>
          </a:stretch>
        </p:blipFill>
        <p:spPr>
          <a:xfrm>
            <a:off x="6926461" y="3955256"/>
            <a:ext cx="990600" cy="464344"/>
          </a:xfrm>
          <a:prstGeom prst="rect">
            <a:avLst/>
          </a:prstGeom>
        </p:spPr>
      </p:pic>
      <p:pic>
        <p:nvPicPr>
          <p:cNvPr id="29" name="Image 27" descr="preencoded.png"/>
          <p:cNvPicPr>
            <a:picLocks noChangeAspect="1"/>
          </p:cNvPicPr>
          <p:nvPr/>
        </p:nvPicPr>
        <p:blipFill>
          <a:blip r:embed="rId28"/>
          <a:stretch>
            <a:fillRect/>
          </a:stretch>
        </p:blipFill>
        <p:spPr>
          <a:xfrm>
            <a:off x="7359848" y="4040386"/>
            <a:ext cx="123825" cy="123825"/>
          </a:xfrm>
          <a:prstGeom prst="rect">
            <a:avLst/>
          </a:prstGeom>
        </p:spPr>
      </p:pic>
      <p:pic>
        <p:nvPicPr>
          <p:cNvPr id="30" name="Image 28" descr="preencoded.png"/>
          <p:cNvPicPr>
            <a:picLocks noChangeAspect="1"/>
          </p:cNvPicPr>
          <p:nvPr/>
        </p:nvPicPr>
        <p:blipFill>
          <a:blip r:embed="rId29"/>
          <a:stretch>
            <a:fillRect/>
          </a:stretch>
        </p:blipFill>
        <p:spPr>
          <a:xfrm>
            <a:off x="8199537" y="3955256"/>
            <a:ext cx="990600" cy="464344"/>
          </a:xfrm>
          <a:prstGeom prst="rect">
            <a:avLst/>
          </a:prstGeom>
        </p:spPr>
      </p:pic>
      <p:pic>
        <p:nvPicPr>
          <p:cNvPr id="31" name="Image 29" descr="preencoded.png"/>
          <p:cNvPicPr>
            <a:picLocks noChangeAspect="1"/>
          </p:cNvPicPr>
          <p:nvPr/>
        </p:nvPicPr>
        <p:blipFill>
          <a:blip r:embed="rId30"/>
          <a:stretch>
            <a:fillRect/>
          </a:stretch>
        </p:blipFill>
        <p:spPr>
          <a:xfrm>
            <a:off x="8648403" y="4040386"/>
            <a:ext cx="92869" cy="123825"/>
          </a:xfrm>
          <a:prstGeom prst="rect">
            <a:avLst/>
          </a:prstGeom>
        </p:spPr>
      </p:pic>
      <p:pic>
        <p:nvPicPr>
          <p:cNvPr id="36" name="Image 34" descr="preencoded.png"/>
          <p:cNvPicPr>
            <a:picLocks noChangeAspect="1"/>
          </p:cNvPicPr>
          <p:nvPr/>
        </p:nvPicPr>
        <p:blipFill>
          <a:blip r:embed="rId31"/>
          <a:stretch>
            <a:fillRect/>
          </a:stretch>
        </p:blipFill>
        <p:spPr>
          <a:xfrm>
            <a:off x="5435581" y="4049454"/>
            <a:ext cx="162520" cy="260031"/>
          </a:xfrm>
          <a:prstGeom prst="rect">
            <a:avLst/>
          </a:prstGeom>
        </p:spPr>
      </p:pic>
      <p:sp>
        <p:nvSpPr>
          <p:cNvPr id="38"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ONNX 개요와 활용</a:t>
            </a:r>
            <a:endParaRPr lang="en-US" sz="2194" dirty="0"/>
          </a:p>
        </p:txBody>
      </p:sp>
      <p:sp>
        <p:nvSpPr>
          <p:cNvPr id="39" name="Text 1"/>
          <p:cNvSpPr/>
          <p:nvPr/>
        </p:nvSpPr>
        <p:spPr>
          <a:xfrm>
            <a:off x="773906" y="1726406"/>
            <a:ext cx="338970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ONNX 개념</a:t>
            </a:r>
            <a:endParaRPr lang="en-US" sz="1463" dirty="0"/>
          </a:p>
        </p:txBody>
      </p:sp>
      <p:sp>
        <p:nvSpPr>
          <p:cNvPr id="40" name="Text 2"/>
          <p:cNvSpPr/>
          <p:nvPr/>
        </p:nvSpPr>
        <p:spPr>
          <a:xfrm>
            <a:off x="495300" y="2097881"/>
            <a:ext cx="3389709" cy="557213"/>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Open Neural Network Exchange (ONNX)</a:t>
            </a:r>
            <a:r>
              <a:rPr lang="en-US" sz="975" dirty="0">
                <a:solidFill>
                  <a:srgbClr val="374151"/>
                </a:solidFill>
                <a:latin typeface="ui-sans-serif" pitchFamily="34" charset="0"/>
                <a:ea typeface="ui-sans-serif" pitchFamily="34" charset="-122"/>
                <a:cs typeface="ui-sans-serif" pitchFamily="34" charset="-120"/>
              </a:rPr>
              <a:t>은 기계 학습 알고리즘과 모델을 표현하기 위한 공개 표준을 정의하는 오픈 소스 AI 생태계입니다.</a:t>
            </a:r>
            <a:endParaRPr lang="en-US" sz="975" dirty="0"/>
          </a:p>
        </p:txBody>
      </p:sp>
      <p:sp>
        <p:nvSpPr>
          <p:cNvPr id="41" name="Text 3"/>
          <p:cNvSpPr/>
          <p:nvPr/>
        </p:nvSpPr>
        <p:spPr>
          <a:xfrm>
            <a:off x="681037" y="2778919"/>
            <a:ext cx="320397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Facebook과 Microsoft가 개발을 주도했으며, IBM, Amazon, Intel 등 다양한 기업이 참여</a:t>
            </a:r>
            <a:endParaRPr lang="en-US" sz="975" dirty="0"/>
          </a:p>
        </p:txBody>
      </p:sp>
      <p:sp>
        <p:nvSpPr>
          <p:cNvPr id="42" name="Text 4"/>
          <p:cNvSpPr/>
          <p:nvPr/>
        </p:nvSpPr>
        <p:spPr>
          <a:xfrm>
            <a:off x="681037" y="3243262"/>
            <a:ext cx="214962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2017년에 ONNX 재단으로 발전</a:t>
            </a:r>
            <a:endParaRPr lang="en-US" sz="975" dirty="0"/>
          </a:p>
        </p:txBody>
      </p:sp>
      <p:sp>
        <p:nvSpPr>
          <p:cNvPr id="43" name="Text 5"/>
          <p:cNvSpPr/>
          <p:nvPr/>
        </p:nvSpPr>
        <p:spPr>
          <a:xfrm>
            <a:off x="681037" y="3521869"/>
            <a:ext cx="320397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PyTorch에서 학습한 모델을 TensorFlow Lite나 다른 추론 엔진에서 실행할 수 있음</a:t>
            </a:r>
            <a:endParaRPr lang="en-US" sz="975" dirty="0"/>
          </a:p>
        </p:txBody>
      </p:sp>
      <p:sp>
        <p:nvSpPr>
          <p:cNvPr id="44" name="Text 6"/>
          <p:cNvSpPr/>
          <p:nvPr/>
        </p:nvSpPr>
        <p:spPr>
          <a:xfrm>
            <a:off x="742950" y="4110037"/>
            <a:ext cx="3203972" cy="557213"/>
          </a:xfrm>
          <a:prstGeom prst="rect">
            <a:avLst/>
          </a:prstGeom>
          <a:noFill/>
          <a:ln/>
        </p:spPr>
        <p:txBody>
          <a:bodyPr wrap="square" lIns="0" tIns="0" rIns="0" bIns="0" rtlCol="0" anchor="t"/>
          <a:lstStyle/>
          <a:p>
            <a:pPr>
              <a:lnSpc>
                <a:spcPts val="1463"/>
              </a:lnSpc>
            </a:pPr>
            <a:r>
              <a:rPr lang="en-US" sz="975" dirty="0">
                <a:solidFill>
                  <a:srgbClr val="0F766E"/>
                </a:solidFill>
                <a:latin typeface="ui-sans-serif" pitchFamily="34" charset="0"/>
                <a:ea typeface="ui-sans-serif" pitchFamily="34" charset="-122"/>
                <a:cs typeface="ui-sans-serif" pitchFamily="34" charset="-120"/>
              </a:rPr>
              <a:t>ONNX의 핵심 목표는 개발자가 특정 프레임워크에 얽매이지 않고 모델을 자유롭게 이동하고 사용할 수 있도록 지원하는 것입니다.</a:t>
            </a:r>
            <a:endParaRPr lang="en-US" sz="975" dirty="0"/>
          </a:p>
        </p:txBody>
      </p:sp>
      <p:sp>
        <p:nvSpPr>
          <p:cNvPr id="45" name="Text 7"/>
          <p:cNvSpPr/>
          <p:nvPr/>
        </p:nvSpPr>
        <p:spPr>
          <a:xfrm>
            <a:off x="4744045" y="1726406"/>
            <a:ext cx="4968478" cy="247650"/>
          </a:xfrm>
          <a:prstGeom prst="rect">
            <a:avLst/>
          </a:prstGeom>
          <a:noFill/>
          <a:ln/>
        </p:spPr>
        <p:txBody>
          <a:bodyPr wrap="square" lIns="0" tIns="0" rIns="0" bIns="0" rtlCol="0" anchor="t"/>
          <a:lstStyle/>
          <a:p>
            <a:pPr>
              <a:lnSpc>
                <a:spcPts val="1950"/>
              </a:lnSpc>
            </a:pPr>
            <a:r>
              <a:rPr lang="en-US" sz="1463" b="1" dirty="0">
                <a:solidFill>
                  <a:srgbClr val="EA580C"/>
                </a:solidFill>
                <a:latin typeface="ui-sans-serif" pitchFamily="34" charset="0"/>
                <a:ea typeface="ui-sans-serif" pitchFamily="34" charset="-122"/>
                <a:cs typeface="ui-sans-serif" pitchFamily="34" charset="-120"/>
              </a:rPr>
              <a:t>ONNX의 주요 장점</a:t>
            </a:r>
            <a:endParaRPr lang="en-US" sz="1463" dirty="0"/>
          </a:p>
        </p:txBody>
      </p:sp>
      <p:sp>
        <p:nvSpPr>
          <p:cNvPr id="46" name="Text 8"/>
          <p:cNvSpPr/>
          <p:nvPr/>
        </p:nvSpPr>
        <p:spPr>
          <a:xfrm>
            <a:off x="4782741" y="2097881"/>
            <a:ext cx="208180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표준 형식 제공</a:t>
            </a:r>
            <a:endParaRPr lang="en-US" sz="975" dirty="0"/>
          </a:p>
        </p:txBody>
      </p:sp>
      <p:sp>
        <p:nvSpPr>
          <p:cNvPr id="47" name="Text 9"/>
          <p:cNvSpPr/>
          <p:nvPr/>
        </p:nvSpPr>
        <p:spPr>
          <a:xfrm>
            <a:off x="4782741" y="2283619"/>
            <a:ext cx="2081808"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모델 교환을 위한 표준 형식을 제공하여 배포 과정을 단순화</a:t>
            </a:r>
            <a:endParaRPr lang="en-US" sz="853" dirty="0"/>
          </a:p>
        </p:txBody>
      </p:sp>
      <p:sp>
        <p:nvSpPr>
          <p:cNvPr id="48" name="Text 10"/>
          <p:cNvSpPr/>
          <p:nvPr/>
        </p:nvSpPr>
        <p:spPr>
          <a:xfrm>
            <a:off x="7344371" y="2097881"/>
            <a:ext cx="206633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프레임워크 독립성</a:t>
            </a:r>
            <a:endParaRPr lang="en-US" sz="975" dirty="0"/>
          </a:p>
        </p:txBody>
      </p:sp>
      <p:sp>
        <p:nvSpPr>
          <p:cNvPr id="49" name="Text 11"/>
          <p:cNvSpPr/>
          <p:nvPr/>
        </p:nvSpPr>
        <p:spPr>
          <a:xfrm>
            <a:off x="7344371" y="2283619"/>
            <a:ext cx="2066330"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특정 딥러닝 프레임워크에 종속되지 않고 모델을 이동 가능</a:t>
            </a:r>
            <a:endParaRPr lang="en-US" sz="853" dirty="0"/>
          </a:p>
        </p:txBody>
      </p:sp>
      <p:sp>
        <p:nvSpPr>
          <p:cNvPr id="50" name="Text 12"/>
          <p:cNvSpPr/>
          <p:nvPr/>
        </p:nvSpPr>
        <p:spPr>
          <a:xfrm>
            <a:off x="4798219" y="2717006"/>
            <a:ext cx="206633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최적화 가능</a:t>
            </a:r>
            <a:endParaRPr lang="en-US" sz="975" dirty="0"/>
          </a:p>
        </p:txBody>
      </p:sp>
      <p:sp>
        <p:nvSpPr>
          <p:cNvPr id="51" name="Text 13"/>
          <p:cNvSpPr/>
          <p:nvPr/>
        </p:nvSpPr>
        <p:spPr>
          <a:xfrm>
            <a:off x="4798219" y="2902744"/>
            <a:ext cx="2066330"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다양한 추론 엔진에서 모델을 최적화하고 성능을 향상</a:t>
            </a:r>
            <a:endParaRPr lang="en-US" sz="853" dirty="0"/>
          </a:p>
        </p:txBody>
      </p:sp>
      <p:sp>
        <p:nvSpPr>
          <p:cNvPr id="52" name="Text 14"/>
          <p:cNvSpPr/>
          <p:nvPr/>
        </p:nvSpPr>
        <p:spPr>
          <a:xfrm>
            <a:off x="7359849" y="2717006"/>
            <a:ext cx="205085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배포 용이성</a:t>
            </a:r>
            <a:endParaRPr lang="en-US" sz="975" dirty="0"/>
          </a:p>
        </p:txBody>
      </p:sp>
      <p:sp>
        <p:nvSpPr>
          <p:cNvPr id="53" name="Text 15"/>
          <p:cNvSpPr/>
          <p:nvPr/>
        </p:nvSpPr>
        <p:spPr>
          <a:xfrm>
            <a:off x="7359849" y="2902744"/>
            <a:ext cx="2050852"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클라우드, 에지 디바이스 등 다양한 플랫폼에서 모델 배포</a:t>
            </a:r>
            <a:endParaRPr lang="en-US" sz="853" dirty="0"/>
          </a:p>
        </p:txBody>
      </p:sp>
      <p:sp>
        <p:nvSpPr>
          <p:cNvPr id="54" name="Text 16"/>
          <p:cNvSpPr/>
          <p:nvPr/>
        </p:nvSpPr>
        <p:spPr>
          <a:xfrm>
            <a:off x="4380309" y="3645694"/>
            <a:ext cx="5092303" cy="216694"/>
          </a:xfrm>
          <a:prstGeom prst="rect">
            <a:avLst/>
          </a:prstGeom>
          <a:noFill/>
          <a:ln/>
        </p:spPr>
        <p:txBody>
          <a:bodyPr wrap="square" lIns="0" tIns="0" rIns="0" bIns="0" rtlCol="0" anchor="t"/>
          <a:lstStyle/>
          <a:p>
            <a:pPr>
              <a:lnSpc>
                <a:spcPts val="1706"/>
              </a:lnSpc>
            </a:pPr>
            <a:r>
              <a:rPr lang="en-US" sz="1097" b="1" dirty="0">
                <a:solidFill>
                  <a:srgbClr val="374151"/>
                </a:solidFill>
                <a:latin typeface="ui-sans-serif" pitchFamily="34" charset="0"/>
                <a:ea typeface="ui-sans-serif" pitchFamily="34" charset="-122"/>
                <a:cs typeface="ui-sans-serif" pitchFamily="34" charset="-120"/>
              </a:rPr>
              <a:t>ONNX로 구현된 모델 이동성</a:t>
            </a:r>
            <a:endParaRPr lang="en-US" sz="1097" dirty="0"/>
          </a:p>
        </p:txBody>
      </p:sp>
      <p:sp>
        <p:nvSpPr>
          <p:cNvPr id="55" name="Text 17"/>
          <p:cNvSpPr/>
          <p:nvPr/>
        </p:nvSpPr>
        <p:spPr>
          <a:xfrm>
            <a:off x="4355544" y="4202906"/>
            <a:ext cx="1040130"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ui-sans-serif" pitchFamily="34" charset="0"/>
                <a:ea typeface="ui-sans-serif" pitchFamily="34" charset="-122"/>
                <a:cs typeface="ui-sans-serif" pitchFamily="34" charset="-120"/>
              </a:rPr>
              <a:t>PyTorch</a:t>
            </a:r>
            <a:endParaRPr lang="en-US" sz="853" dirty="0"/>
          </a:p>
        </p:txBody>
      </p:sp>
      <p:sp>
        <p:nvSpPr>
          <p:cNvPr id="56" name="Text 18"/>
          <p:cNvSpPr/>
          <p:nvPr/>
        </p:nvSpPr>
        <p:spPr>
          <a:xfrm>
            <a:off x="5628620" y="4202906"/>
            <a:ext cx="1040130"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ui-sans-serif" pitchFamily="34" charset="0"/>
                <a:ea typeface="ui-sans-serif" pitchFamily="34" charset="-122"/>
                <a:cs typeface="ui-sans-serif" pitchFamily="34" charset="-120"/>
              </a:rPr>
              <a:t>TensorFlow</a:t>
            </a:r>
            <a:endParaRPr lang="en-US" sz="853" dirty="0"/>
          </a:p>
        </p:txBody>
      </p:sp>
      <p:sp>
        <p:nvSpPr>
          <p:cNvPr id="57" name="Text 19"/>
          <p:cNvSpPr/>
          <p:nvPr/>
        </p:nvSpPr>
        <p:spPr>
          <a:xfrm>
            <a:off x="6988373" y="4202906"/>
            <a:ext cx="866775"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ui-sans-serif" pitchFamily="34" charset="0"/>
                <a:ea typeface="ui-sans-serif" pitchFamily="34" charset="-122"/>
                <a:cs typeface="ui-sans-serif" pitchFamily="34" charset="-120"/>
              </a:rPr>
              <a:t>ONNX</a:t>
            </a:r>
            <a:endParaRPr lang="en-US" sz="853" dirty="0"/>
          </a:p>
        </p:txBody>
      </p:sp>
      <p:sp>
        <p:nvSpPr>
          <p:cNvPr id="58" name="Text 20"/>
          <p:cNvSpPr/>
          <p:nvPr/>
        </p:nvSpPr>
        <p:spPr>
          <a:xfrm>
            <a:off x="8174771" y="4202906"/>
            <a:ext cx="1040130"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ui-sans-serif" pitchFamily="34" charset="0"/>
                <a:ea typeface="ui-sans-serif" pitchFamily="34" charset="-122"/>
                <a:cs typeface="ui-sans-serif" pitchFamily="34" charset="-120"/>
              </a:rPr>
              <a:t>TensorFlow Lite</a:t>
            </a:r>
            <a:endParaRPr lang="en-US" sz="853" dirty="0"/>
          </a:p>
        </p:txBody>
      </p:sp>
      <p:pic>
        <p:nvPicPr>
          <p:cNvPr id="59" name="Image 34" descr="preencoded.png"/>
          <p:cNvPicPr>
            <a:picLocks noChangeAspect="1"/>
          </p:cNvPicPr>
          <p:nvPr/>
        </p:nvPicPr>
        <p:blipFill>
          <a:blip r:embed="rId31"/>
          <a:stretch>
            <a:fillRect/>
          </a:stretch>
        </p:blipFill>
        <p:spPr>
          <a:xfrm>
            <a:off x="6702831" y="4052123"/>
            <a:ext cx="162520" cy="260031"/>
          </a:xfrm>
          <a:prstGeom prst="rect">
            <a:avLst/>
          </a:prstGeom>
        </p:spPr>
      </p:pic>
      <p:pic>
        <p:nvPicPr>
          <p:cNvPr id="60" name="Image 34" descr="preencoded.png"/>
          <p:cNvPicPr>
            <a:picLocks noChangeAspect="1"/>
          </p:cNvPicPr>
          <p:nvPr/>
        </p:nvPicPr>
        <p:blipFill>
          <a:blip r:embed="rId31"/>
          <a:stretch>
            <a:fillRect/>
          </a:stretch>
        </p:blipFill>
        <p:spPr>
          <a:xfrm>
            <a:off x="7964656" y="4065850"/>
            <a:ext cx="162520" cy="260031"/>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634038"/>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82728"/>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3640383" cy="4426744"/>
          </a:xfrm>
          <a:prstGeom prst="rect">
            <a:avLst/>
          </a:prstGeom>
        </p:spPr>
      </p:pic>
      <p:pic>
        <p:nvPicPr>
          <p:cNvPr id="7" name="Image 5" descr="preencoded.png"/>
          <p:cNvPicPr>
            <a:picLocks noChangeAspect="1"/>
          </p:cNvPicPr>
          <p:nvPr/>
        </p:nvPicPr>
        <p:blipFill>
          <a:blip r:embed="rId8"/>
          <a:stretch>
            <a:fillRect/>
          </a:stretch>
        </p:blipFill>
        <p:spPr>
          <a:xfrm>
            <a:off x="433388" y="2469356"/>
            <a:ext cx="3389709" cy="2770584"/>
          </a:xfrm>
          <a:prstGeom prst="rect">
            <a:avLst/>
          </a:prstGeom>
        </p:spPr>
      </p:pic>
      <p:pic>
        <p:nvPicPr>
          <p:cNvPr id="8" name="Image 6" descr="preencoded.png"/>
          <p:cNvPicPr>
            <a:picLocks noChangeAspect="1"/>
          </p:cNvPicPr>
          <p:nvPr/>
        </p:nvPicPr>
        <p:blipFill>
          <a:blip r:embed="rId9"/>
          <a:stretch>
            <a:fillRect/>
          </a:stretch>
        </p:blipFill>
        <p:spPr>
          <a:xfrm>
            <a:off x="433388" y="5348288"/>
            <a:ext cx="3392733" cy="495300"/>
          </a:xfrm>
          <a:prstGeom prst="rect">
            <a:avLst/>
          </a:prstGeom>
        </p:spPr>
      </p:pic>
      <p:pic>
        <p:nvPicPr>
          <p:cNvPr id="9" name="Image 7" descr="preencoded.png"/>
          <p:cNvPicPr>
            <a:picLocks noChangeAspect="1"/>
          </p:cNvPicPr>
          <p:nvPr/>
        </p:nvPicPr>
        <p:blipFill>
          <a:blip r:embed="rId10"/>
          <a:stretch>
            <a:fillRect/>
          </a:stretch>
        </p:blipFill>
        <p:spPr>
          <a:xfrm>
            <a:off x="526257" y="5456634"/>
            <a:ext cx="85130" cy="108347"/>
          </a:xfrm>
          <a:prstGeom prst="rect">
            <a:avLst/>
          </a:prstGeom>
        </p:spPr>
      </p:pic>
      <p:pic>
        <p:nvPicPr>
          <p:cNvPr id="10" name="Image 8" descr="preencoded.png"/>
          <p:cNvPicPr>
            <a:picLocks noChangeAspect="1"/>
          </p:cNvPicPr>
          <p:nvPr/>
        </p:nvPicPr>
        <p:blipFill>
          <a:blip r:embed="rId11"/>
          <a:stretch>
            <a:fillRect/>
          </a:stretch>
        </p:blipFill>
        <p:spPr>
          <a:xfrm>
            <a:off x="4073771" y="1540669"/>
            <a:ext cx="5522667" cy="1393031"/>
          </a:xfrm>
          <a:prstGeom prst="rect">
            <a:avLst/>
          </a:prstGeom>
        </p:spPr>
      </p:pic>
      <p:pic>
        <p:nvPicPr>
          <p:cNvPr id="11" name="Image 9" descr="preencoded.png"/>
          <p:cNvPicPr>
            <a:picLocks noChangeAspect="1"/>
          </p:cNvPicPr>
          <p:nvPr/>
        </p:nvPicPr>
        <p:blipFill>
          <a:blip r:embed="rId12"/>
          <a:stretch>
            <a:fillRect/>
          </a:stretch>
        </p:blipFill>
        <p:spPr>
          <a:xfrm>
            <a:off x="4197595" y="1664494"/>
            <a:ext cx="263128" cy="340519"/>
          </a:xfrm>
          <a:prstGeom prst="rect">
            <a:avLst/>
          </a:prstGeom>
        </p:spPr>
      </p:pic>
      <p:pic>
        <p:nvPicPr>
          <p:cNvPr id="12" name="Image 10" descr="preencoded.png"/>
          <p:cNvPicPr>
            <a:picLocks noChangeAspect="1"/>
          </p:cNvPicPr>
          <p:nvPr/>
        </p:nvPicPr>
        <p:blipFill>
          <a:blip r:embed="rId13"/>
          <a:stretch>
            <a:fillRect/>
          </a:stretch>
        </p:blipFill>
        <p:spPr>
          <a:xfrm>
            <a:off x="4259508" y="1726406"/>
            <a:ext cx="139303" cy="216694"/>
          </a:xfrm>
          <a:prstGeom prst="rect">
            <a:avLst/>
          </a:prstGeom>
        </p:spPr>
      </p:pic>
      <p:pic>
        <p:nvPicPr>
          <p:cNvPr id="13" name="Image 11" descr="preencoded.png"/>
          <p:cNvPicPr>
            <a:picLocks noChangeAspect="1"/>
          </p:cNvPicPr>
          <p:nvPr/>
        </p:nvPicPr>
        <p:blipFill>
          <a:blip r:embed="rId14"/>
          <a:stretch>
            <a:fillRect/>
          </a:stretch>
        </p:blipFill>
        <p:spPr>
          <a:xfrm>
            <a:off x="7776186" y="2066925"/>
            <a:ext cx="1696427" cy="557213"/>
          </a:xfrm>
          <a:prstGeom prst="rect">
            <a:avLst/>
          </a:prstGeom>
        </p:spPr>
      </p:pic>
      <p:pic>
        <p:nvPicPr>
          <p:cNvPr id="14" name="Image 12" descr="preencoded.png"/>
          <p:cNvPicPr>
            <a:picLocks noChangeAspect="1"/>
          </p:cNvPicPr>
          <p:nvPr/>
        </p:nvPicPr>
        <p:blipFill>
          <a:blip r:embed="rId15"/>
          <a:stretch>
            <a:fillRect/>
          </a:stretch>
        </p:blipFill>
        <p:spPr>
          <a:xfrm>
            <a:off x="7838098" y="2144316"/>
            <a:ext cx="139303" cy="108347"/>
          </a:xfrm>
          <a:prstGeom prst="rect">
            <a:avLst/>
          </a:prstGeom>
        </p:spPr>
      </p:pic>
      <p:pic>
        <p:nvPicPr>
          <p:cNvPr id="15" name="Image 13" descr="preencoded.png"/>
          <p:cNvPicPr>
            <a:picLocks noChangeAspect="1"/>
          </p:cNvPicPr>
          <p:nvPr/>
        </p:nvPicPr>
        <p:blipFill>
          <a:blip r:embed="rId16"/>
          <a:stretch>
            <a:fillRect/>
          </a:stretch>
        </p:blipFill>
        <p:spPr>
          <a:xfrm>
            <a:off x="4073771" y="3057525"/>
            <a:ext cx="5522667" cy="1393031"/>
          </a:xfrm>
          <a:prstGeom prst="rect">
            <a:avLst/>
          </a:prstGeom>
        </p:spPr>
      </p:pic>
      <p:pic>
        <p:nvPicPr>
          <p:cNvPr id="16" name="Image 14" descr="preencoded.png"/>
          <p:cNvPicPr>
            <a:picLocks noChangeAspect="1"/>
          </p:cNvPicPr>
          <p:nvPr/>
        </p:nvPicPr>
        <p:blipFill>
          <a:blip r:embed="rId17"/>
          <a:stretch>
            <a:fillRect/>
          </a:stretch>
        </p:blipFill>
        <p:spPr>
          <a:xfrm>
            <a:off x="4197595" y="3181350"/>
            <a:ext cx="278606" cy="340519"/>
          </a:xfrm>
          <a:prstGeom prst="rect">
            <a:avLst/>
          </a:prstGeom>
        </p:spPr>
      </p:pic>
      <p:pic>
        <p:nvPicPr>
          <p:cNvPr id="17" name="Image 15" descr="preencoded.png"/>
          <p:cNvPicPr>
            <a:picLocks noChangeAspect="1"/>
          </p:cNvPicPr>
          <p:nvPr/>
        </p:nvPicPr>
        <p:blipFill>
          <a:blip r:embed="rId18"/>
          <a:stretch>
            <a:fillRect/>
          </a:stretch>
        </p:blipFill>
        <p:spPr>
          <a:xfrm>
            <a:off x="4259508" y="3243262"/>
            <a:ext cx="154781" cy="216694"/>
          </a:xfrm>
          <a:prstGeom prst="rect">
            <a:avLst/>
          </a:prstGeom>
        </p:spPr>
      </p:pic>
      <p:pic>
        <p:nvPicPr>
          <p:cNvPr id="18" name="Image 16" descr="preencoded.png"/>
          <p:cNvPicPr>
            <a:picLocks noChangeAspect="1"/>
          </p:cNvPicPr>
          <p:nvPr/>
        </p:nvPicPr>
        <p:blipFill>
          <a:blip r:embed="rId19"/>
          <a:stretch>
            <a:fillRect/>
          </a:stretch>
        </p:blipFill>
        <p:spPr>
          <a:xfrm>
            <a:off x="7776186" y="3583781"/>
            <a:ext cx="1696427" cy="742950"/>
          </a:xfrm>
          <a:prstGeom prst="rect">
            <a:avLst/>
          </a:prstGeom>
        </p:spPr>
      </p:pic>
      <p:pic>
        <p:nvPicPr>
          <p:cNvPr id="19" name="Image 17" descr="preencoded.png"/>
          <p:cNvPicPr>
            <a:picLocks noChangeAspect="1"/>
          </p:cNvPicPr>
          <p:nvPr/>
        </p:nvPicPr>
        <p:blipFill>
          <a:blip r:embed="rId20"/>
          <a:stretch>
            <a:fillRect/>
          </a:stretch>
        </p:blipFill>
        <p:spPr>
          <a:xfrm>
            <a:off x="7838098" y="3661172"/>
            <a:ext cx="139303" cy="108347"/>
          </a:xfrm>
          <a:prstGeom prst="rect">
            <a:avLst/>
          </a:prstGeom>
        </p:spPr>
      </p:pic>
      <p:pic>
        <p:nvPicPr>
          <p:cNvPr id="20" name="Image 18" descr="preencoded.png"/>
          <p:cNvPicPr>
            <a:picLocks noChangeAspect="1"/>
          </p:cNvPicPr>
          <p:nvPr/>
        </p:nvPicPr>
        <p:blipFill>
          <a:blip r:embed="rId11"/>
          <a:stretch>
            <a:fillRect/>
          </a:stretch>
        </p:blipFill>
        <p:spPr>
          <a:xfrm>
            <a:off x="4073771" y="4574381"/>
            <a:ext cx="5522667" cy="1393031"/>
          </a:xfrm>
          <a:prstGeom prst="rect">
            <a:avLst/>
          </a:prstGeom>
        </p:spPr>
      </p:pic>
      <p:pic>
        <p:nvPicPr>
          <p:cNvPr id="21" name="Image 19" descr="preencoded.png"/>
          <p:cNvPicPr>
            <a:picLocks noChangeAspect="1"/>
          </p:cNvPicPr>
          <p:nvPr/>
        </p:nvPicPr>
        <p:blipFill>
          <a:blip r:embed="rId21"/>
          <a:stretch>
            <a:fillRect/>
          </a:stretch>
        </p:blipFill>
        <p:spPr>
          <a:xfrm>
            <a:off x="4197596" y="4698206"/>
            <a:ext cx="301823" cy="340519"/>
          </a:xfrm>
          <a:prstGeom prst="rect">
            <a:avLst/>
          </a:prstGeom>
        </p:spPr>
      </p:pic>
      <p:pic>
        <p:nvPicPr>
          <p:cNvPr id="22" name="Image 20" descr="preencoded.png"/>
          <p:cNvPicPr>
            <a:picLocks noChangeAspect="1"/>
          </p:cNvPicPr>
          <p:nvPr/>
        </p:nvPicPr>
        <p:blipFill>
          <a:blip r:embed="rId22"/>
          <a:stretch>
            <a:fillRect/>
          </a:stretch>
        </p:blipFill>
        <p:spPr>
          <a:xfrm>
            <a:off x="4259508" y="4760119"/>
            <a:ext cx="177998" cy="216694"/>
          </a:xfrm>
          <a:prstGeom prst="rect">
            <a:avLst/>
          </a:prstGeom>
        </p:spPr>
      </p:pic>
      <p:pic>
        <p:nvPicPr>
          <p:cNvPr id="23" name="Image 21" descr="preencoded.png"/>
          <p:cNvPicPr>
            <a:picLocks noChangeAspect="1"/>
          </p:cNvPicPr>
          <p:nvPr/>
        </p:nvPicPr>
        <p:blipFill>
          <a:blip r:embed="rId23"/>
          <a:stretch>
            <a:fillRect/>
          </a:stretch>
        </p:blipFill>
        <p:spPr>
          <a:xfrm>
            <a:off x="7776186" y="5100637"/>
            <a:ext cx="1696427" cy="588169"/>
          </a:xfrm>
          <a:prstGeom prst="rect">
            <a:avLst/>
          </a:prstGeom>
        </p:spPr>
      </p:pic>
      <p:pic>
        <p:nvPicPr>
          <p:cNvPr id="24" name="Image 22" descr="preencoded.png"/>
          <p:cNvPicPr>
            <a:picLocks noChangeAspect="1"/>
          </p:cNvPicPr>
          <p:nvPr/>
        </p:nvPicPr>
        <p:blipFill>
          <a:blip r:embed="rId15"/>
          <a:stretch>
            <a:fillRect/>
          </a:stretch>
        </p:blipFill>
        <p:spPr>
          <a:xfrm>
            <a:off x="7838098" y="5178028"/>
            <a:ext cx="139303" cy="108347"/>
          </a:xfrm>
          <a:prstGeom prst="rect">
            <a:avLst/>
          </a:prstGeom>
        </p:spPr>
      </p:pic>
      <p:sp>
        <p:nvSpPr>
          <p:cNvPr id="25"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임베딩 기법의 이해</a:t>
            </a:r>
            <a:endParaRPr lang="en-US" sz="2194" dirty="0"/>
          </a:p>
        </p:txBody>
      </p:sp>
      <p:sp>
        <p:nvSpPr>
          <p:cNvPr id="26" name="Text 1"/>
          <p:cNvSpPr/>
          <p:nvPr/>
        </p:nvSpPr>
        <p:spPr>
          <a:xfrm>
            <a:off x="433388" y="1664494"/>
            <a:ext cx="3392733"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임베딩의 개념</a:t>
            </a:r>
            <a:endParaRPr lang="en-US" sz="1219" dirty="0"/>
          </a:p>
        </p:txBody>
      </p:sp>
      <p:sp>
        <p:nvSpPr>
          <p:cNvPr id="27" name="Text 2"/>
          <p:cNvSpPr/>
          <p:nvPr/>
        </p:nvSpPr>
        <p:spPr>
          <a:xfrm>
            <a:off x="433388" y="1974056"/>
            <a:ext cx="3392733"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임베딩은 </a:t>
            </a:r>
            <a:r>
              <a:rPr lang="en-US" sz="975" b="1" dirty="0">
                <a:solidFill>
                  <a:srgbClr val="374151"/>
                </a:solidFill>
                <a:latin typeface="ui-sans-serif" pitchFamily="34" charset="0"/>
                <a:ea typeface="ui-sans-serif" pitchFamily="34" charset="-122"/>
                <a:cs typeface="ui-sans-serif" pitchFamily="34" charset="-120"/>
              </a:rPr>
              <a:t>복잡하고 고차원적인 데이터를 낮은 차원의 벡터 공간</a:t>
            </a:r>
            <a:r>
              <a:rPr lang="en-US" sz="975" dirty="0">
                <a:solidFill>
                  <a:srgbClr val="374151"/>
                </a:solidFill>
                <a:latin typeface="ui-sans-serif" pitchFamily="34" charset="0"/>
                <a:ea typeface="ui-sans-serif" pitchFamily="34" charset="-122"/>
                <a:cs typeface="ui-sans-serif" pitchFamily="34" charset="-120"/>
              </a:rPr>
              <a:t>으로 매핑하는 표현 학습 기법입니다.</a:t>
            </a:r>
            <a:endParaRPr lang="en-US" sz="975" dirty="0"/>
          </a:p>
        </p:txBody>
      </p:sp>
      <p:sp>
        <p:nvSpPr>
          <p:cNvPr id="28" name="Text 3"/>
          <p:cNvSpPr/>
          <p:nvPr/>
        </p:nvSpPr>
        <p:spPr>
          <a:xfrm>
            <a:off x="673299" y="5441156"/>
            <a:ext cx="3206995"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임베딩은 수동 설계 방식인 원-핫 인코딩과 달리, 데이터에서 벡터를 </a:t>
            </a:r>
            <a:r>
              <a:rPr lang="en-US" sz="853" b="1" dirty="0">
                <a:solidFill>
                  <a:srgbClr val="4B5563"/>
                </a:solidFill>
                <a:latin typeface="ui-sans-serif" pitchFamily="34" charset="0"/>
                <a:ea typeface="ui-sans-serif" pitchFamily="34" charset="-122"/>
                <a:cs typeface="ui-sans-serif" pitchFamily="34" charset="-120"/>
              </a:rPr>
              <a:t>학습</a:t>
            </a:r>
            <a:r>
              <a:rPr lang="en-US" sz="853" dirty="0">
                <a:solidFill>
                  <a:srgbClr val="4B5563"/>
                </a:solidFill>
                <a:latin typeface="ui-sans-serif" pitchFamily="34" charset="0"/>
                <a:ea typeface="ui-sans-serif" pitchFamily="34" charset="-122"/>
                <a:cs typeface="ui-sans-serif" pitchFamily="34" charset="-120"/>
              </a:rPr>
              <a:t>하여 중요한 특징을 자동으로 추출합니다.</a:t>
            </a:r>
            <a:endParaRPr lang="en-US" sz="853" dirty="0"/>
          </a:p>
        </p:txBody>
      </p:sp>
      <p:sp>
        <p:nvSpPr>
          <p:cNvPr id="29" name="Text 4"/>
          <p:cNvSpPr/>
          <p:nvPr/>
        </p:nvSpPr>
        <p:spPr>
          <a:xfrm>
            <a:off x="4553593" y="1726406"/>
            <a:ext cx="1179143"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텍스트 임베딩</a:t>
            </a:r>
            <a:endParaRPr lang="en-US" sz="1219" dirty="0"/>
          </a:p>
        </p:txBody>
      </p:sp>
      <p:sp>
        <p:nvSpPr>
          <p:cNvPr id="30" name="Text 5"/>
          <p:cNvSpPr/>
          <p:nvPr/>
        </p:nvSpPr>
        <p:spPr>
          <a:xfrm>
            <a:off x="4197595" y="2066925"/>
            <a:ext cx="3485723"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Word2Vec, GloVe, BERT 등의 모델이 단어를 벡터로 표현합니다. 유사한 단어는 벡터 공간에서 서로 가까운 위치에 매핑되며, 언어의 의미적 관계를 반영합니다.</a:t>
            </a:r>
            <a:endParaRPr lang="en-US" sz="975" dirty="0"/>
          </a:p>
        </p:txBody>
      </p:sp>
      <p:sp>
        <p:nvSpPr>
          <p:cNvPr id="31" name="Text 6"/>
          <p:cNvSpPr/>
          <p:nvPr/>
        </p:nvSpPr>
        <p:spPr>
          <a:xfrm>
            <a:off x="8008357" y="2128837"/>
            <a:ext cx="1572602"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코사인 유사도로 </a:t>
            </a:r>
            <a:r>
              <a:rPr lang="en-US" sz="853">
                <a:solidFill>
                  <a:srgbClr val="4B5563"/>
                </a:solidFill>
                <a:latin typeface="ui-sans-serif" pitchFamily="34" charset="0"/>
                <a:ea typeface="ui-sans-serif" pitchFamily="34" charset="-122"/>
                <a:cs typeface="ui-sans-serif" pitchFamily="34" charset="-120"/>
              </a:rPr>
              <a:t>단어간 </a:t>
            </a:r>
          </a:p>
          <a:p>
            <a:pPr>
              <a:lnSpc>
                <a:spcPts val="1219"/>
              </a:lnSpc>
            </a:pPr>
            <a:r>
              <a:rPr lang="en-US" sz="853">
                <a:solidFill>
                  <a:srgbClr val="4B5563"/>
                </a:solidFill>
                <a:latin typeface="ui-sans-serif" pitchFamily="34" charset="0"/>
                <a:ea typeface="ui-sans-serif" pitchFamily="34" charset="-122"/>
                <a:cs typeface="ui-sans-serif" pitchFamily="34" charset="-120"/>
              </a:rPr>
              <a:t>유사성을 </a:t>
            </a:r>
            <a:r>
              <a:rPr lang="en-US" sz="853" dirty="0">
                <a:solidFill>
                  <a:srgbClr val="4B5563"/>
                </a:solidFill>
                <a:latin typeface="ui-sans-serif" pitchFamily="34" charset="0"/>
                <a:ea typeface="ui-sans-serif" pitchFamily="34" charset="-122"/>
                <a:cs typeface="ui-sans-serif" pitchFamily="34" charset="-120"/>
              </a:rPr>
              <a:t>측정</a:t>
            </a:r>
            <a:endParaRPr lang="en-US" sz="853" dirty="0"/>
          </a:p>
        </p:txBody>
      </p:sp>
      <p:sp>
        <p:nvSpPr>
          <p:cNvPr id="32" name="Text 7"/>
          <p:cNvSpPr/>
          <p:nvPr/>
        </p:nvSpPr>
        <p:spPr>
          <a:xfrm>
            <a:off x="4569071" y="3243262"/>
            <a:ext cx="1179143"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이미지 임베딩</a:t>
            </a:r>
            <a:endParaRPr lang="en-US" sz="1219" dirty="0"/>
          </a:p>
        </p:txBody>
      </p:sp>
      <p:sp>
        <p:nvSpPr>
          <p:cNvPr id="33" name="Text 8"/>
          <p:cNvSpPr/>
          <p:nvPr/>
        </p:nvSpPr>
        <p:spPr>
          <a:xfrm>
            <a:off x="4197595" y="3583781"/>
            <a:ext cx="3485723"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CNN(Convolutional Neural Network)을 사용하여 이미지의 특징을 추출하고 이를 벡터로 표현합니다. CNN은 합성곱 및 풀링 계층을 통해 공간적인 계층 구조와 변환 불변성을 학습합니다.</a:t>
            </a:r>
            <a:endParaRPr lang="en-US" sz="975" dirty="0"/>
          </a:p>
        </p:txBody>
      </p:sp>
      <p:sp>
        <p:nvSpPr>
          <p:cNvPr id="34" name="Text 9"/>
          <p:cNvSpPr/>
          <p:nvPr/>
        </p:nvSpPr>
        <p:spPr>
          <a:xfrm>
            <a:off x="8008357" y="3645694"/>
            <a:ext cx="1572602"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마지막 완전 연결 계층 이전의 출력을 이미지 임베딩으로 활용</a:t>
            </a:r>
            <a:endParaRPr lang="en-US" sz="853" dirty="0"/>
          </a:p>
        </p:txBody>
      </p:sp>
      <p:sp>
        <p:nvSpPr>
          <p:cNvPr id="35" name="Text 10"/>
          <p:cNvSpPr/>
          <p:nvPr/>
        </p:nvSpPr>
        <p:spPr>
          <a:xfrm>
            <a:off x="4592287" y="4760119"/>
            <a:ext cx="1615336"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지식 그래프 임베딩</a:t>
            </a:r>
            <a:endParaRPr lang="en-US" sz="1219" dirty="0"/>
          </a:p>
        </p:txBody>
      </p:sp>
      <p:sp>
        <p:nvSpPr>
          <p:cNvPr id="36" name="Text 11"/>
          <p:cNvSpPr/>
          <p:nvPr/>
        </p:nvSpPr>
        <p:spPr>
          <a:xfrm>
            <a:off x="4197595" y="5100637"/>
            <a:ext cx="3485723"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엔티티와 관계를 벡터 공간으로 매핑하여 그래프 기반의 추론 및 추천 시스템에 사용합니다. 이는 엔티티 간의 의미적 관계를 캡처하는 데 효과적입니다.</a:t>
            </a:r>
            <a:endParaRPr lang="en-US" sz="975" dirty="0"/>
          </a:p>
        </p:txBody>
      </p:sp>
      <p:sp>
        <p:nvSpPr>
          <p:cNvPr id="37" name="Text 12"/>
          <p:cNvSpPr/>
          <p:nvPr/>
        </p:nvSpPr>
        <p:spPr>
          <a:xfrm>
            <a:off x="8008357" y="5162550"/>
            <a:ext cx="1572602"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트로피컬리아, </a:t>
            </a:r>
            <a:r>
              <a:rPr lang="en-US" sz="853">
                <a:solidFill>
                  <a:srgbClr val="4B5563"/>
                </a:solidFill>
                <a:latin typeface="ui-sans-serif" pitchFamily="34" charset="0"/>
                <a:ea typeface="ui-sans-serif" pitchFamily="34" charset="-122"/>
                <a:cs typeface="ui-sans-serif" pitchFamily="34" charset="-120"/>
              </a:rPr>
              <a:t>아르코스,</a:t>
            </a:r>
          </a:p>
          <a:p>
            <a:pPr>
              <a:lnSpc>
                <a:spcPts val="1219"/>
              </a:lnSpc>
            </a:pPr>
            <a:r>
              <a:rPr lang="en-US" sz="853">
                <a:solidFill>
                  <a:srgbClr val="4B5563"/>
                </a:solidFill>
                <a:latin typeface="ui-sans-serif" pitchFamily="34" charset="0"/>
                <a:ea typeface="ui-sans-serif" pitchFamily="34" charset="-122"/>
                <a:cs typeface="ui-sans-serif" pitchFamily="34" charset="-120"/>
              </a:rPr>
              <a:t> </a:t>
            </a:r>
            <a:r>
              <a:rPr lang="en-US" sz="853" dirty="0">
                <a:solidFill>
                  <a:srgbClr val="4B5563"/>
                </a:solidFill>
                <a:latin typeface="ui-sans-serif" pitchFamily="34" charset="0"/>
                <a:ea typeface="ui-sans-serif" pitchFamily="34" charset="-122"/>
                <a:cs typeface="ui-sans-serif" pitchFamily="34" charset="-120"/>
              </a:rPr>
              <a:t>코사인 유사도 등 다양한 거리 측정법</a:t>
            </a:r>
            <a:endParaRPr lang="en-US" sz="853"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779419"/>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828109"/>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2105025"/>
          </a:xfrm>
          <a:prstGeom prst="rect">
            <a:avLst/>
          </a:prstGeom>
        </p:spPr>
      </p:pic>
      <p:pic>
        <p:nvPicPr>
          <p:cNvPr id="7" name="Image 5" descr="preencoded.png"/>
          <p:cNvPicPr>
            <a:picLocks noChangeAspect="1"/>
          </p:cNvPicPr>
          <p:nvPr/>
        </p:nvPicPr>
        <p:blipFill>
          <a:blip r:embed="rId8"/>
          <a:stretch>
            <a:fillRect/>
          </a:stretch>
        </p:blipFill>
        <p:spPr>
          <a:xfrm>
            <a:off x="464344" y="1695450"/>
            <a:ext cx="340519" cy="402431"/>
          </a:xfrm>
          <a:prstGeom prst="rect">
            <a:avLst/>
          </a:prstGeom>
        </p:spPr>
      </p:pic>
      <p:pic>
        <p:nvPicPr>
          <p:cNvPr id="8" name="Image 6" descr="preencoded.png"/>
          <p:cNvPicPr>
            <a:picLocks noChangeAspect="1"/>
          </p:cNvPicPr>
          <p:nvPr/>
        </p:nvPicPr>
        <p:blipFill>
          <a:blip r:embed="rId9"/>
          <a:stretch>
            <a:fillRect/>
          </a:stretch>
        </p:blipFill>
        <p:spPr>
          <a:xfrm>
            <a:off x="557213" y="1788319"/>
            <a:ext cx="154781" cy="216694"/>
          </a:xfrm>
          <a:prstGeom prst="rect">
            <a:avLst/>
          </a:prstGeom>
        </p:spPr>
      </p:pic>
      <p:pic>
        <p:nvPicPr>
          <p:cNvPr id="9" name="Image 7" descr="preencoded.png"/>
          <p:cNvPicPr>
            <a:picLocks noChangeAspect="1"/>
          </p:cNvPicPr>
          <p:nvPr/>
        </p:nvPicPr>
        <p:blipFill>
          <a:blip r:embed="rId10"/>
          <a:stretch>
            <a:fillRect/>
          </a:stretch>
        </p:blipFill>
        <p:spPr>
          <a:xfrm>
            <a:off x="526256" y="2190750"/>
            <a:ext cx="154781" cy="154781"/>
          </a:xfrm>
          <a:prstGeom prst="rect">
            <a:avLst/>
          </a:prstGeom>
        </p:spPr>
      </p:pic>
      <p:pic>
        <p:nvPicPr>
          <p:cNvPr id="10" name="Image 8" descr="preencoded.png"/>
          <p:cNvPicPr>
            <a:picLocks noChangeAspect="1"/>
          </p:cNvPicPr>
          <p:nvPr/>
        </p:nvPicPr>
        <p:blipFill>
          <a:blip r:embed="rId10"/>
          <a:stretch>
            <a:fillRect/>
          </a:stretch>
        </p:blipFill>
        <p:spPr>
          <a:xfrm>
            <a:off x="526256" y="2438400"/>
            <a:ext cx="154781" cy="154781"/>
          </a:xfrm>
          <a:prstGeom prst="rect">
            <a:avLst/>
          </a:prstGeom>
        </p:spPr>
      </p:pic>
      <p:pic>
        <p:nvPicPr>
          <p:cNvPr id="11" name="Image 9" descr="preencoded.png"/>
          <p:cNvPicPr>
            <a:picLocks noChangeAspect="1"/>
          </p:cNvPicPr>
          <p:nvPr/>
        </p:nvPicPr>
        <p:blipFill>
          <a:blip r:embed="rId10"/>
          <a:stretch>
            <a:fillRect/>
          </a:stretch>
        </p:blipFill>
        <p:spPr>
          <a:xfrm>
            <a:off x="526256" y="2686050"/>
            <a:ext cx="154781" cy="154781"/>
          </a:xfrm>
          <a:prstGeom prst="rect">
            <a:avLst/>
          </a:prstGeom>
        </p:spPr>
      </p:pic>
      <p:pic>
        <p:nvPicPr>
          <p:cNvPr id="12" name="Image 10" descr="preencoded.png"/>
          <p:cNvPicPr>
            <a:picLocks noChangeAspect="1"/>
          </p:cNvPicPr>
          <p:nvPr/>
        </p:nvPicPr>
        <p:blipFill>
          <a:blip r:embed="rId10"/>
          <a:stretch>
            <a:fillRect/>
          </a:stretch>
        </p:blipFill>
        <p:spPr>
          <a:xfrm>
            <a:off x="526256" y="2933700"/>
            <a:ext cx="154781" cy="154781"/>
          </a:xfrm>
          <a:prstGeom prst="rect">
            <a:avLst/>
          </a:prstGeom>
        </p:spPr>
      </p:pic>
      <p:pic>
        <p:nvPicPr>
          <p:cNvPr id="13" name="Image 11" descr="preencoded.png"/>
          <p:cNvPicPr>
            <a:picLocks noChangeAspect="1"/>
          </p:cNvPicPr>
          <p:nvPr/>
        </p:nvPicPr>
        <p:blipFill>
          <a:blip r:embed="rId11"/>
          <a:stretch>
            <a:fillRect/>
          </a:stretch>
        </p:blipFill>
        <p:spPr>
          <a:xfrm>
            <a:off x="464344" y="3212306"/>
            <a:ext cx="4241006" cy="278606"/>
          </a:xfrm>
          <a:prstGeom prst="rect">
            <a:avLst/>
          </a:prstGeom>
        </p:spPr>
      </p:pic>
      <p:pic>
        <p:nvPicPr>
          <p:cNvPr id="14" name="Image 12" descr="preencoded.png"/>
          <p:cNvPicPr>
            <a:picLocks noChangeAspect="1"/>
          </p:cNvPicPr>
          <p:nvPr/>
        </p:nvPicPr>
        <p:blipFill>
          <a:blip r:embed="rId12"/>
          <a:stretch>
            <a:fillRect/>
          </a:stretch>
        </p:blipFill>
        <p:spPr>
          <a:xfrm>
            <a:off x="526257" y="3289697"/>
            <a:ext cx="85130" cy="108347"/>
          </a:xfrm>
          <a:prstGeom prst="rect">
            <a:avLst/>
          </a:prstGeom>
        </p:spPr>
      </p:pic>
      <p:pic>
        <p:nvPicPr>
          <p:cNvPr id="15" name="Image 13" descr="preencoded.png"/>
          <p:cNvPicPr>
            <a:picLocks noChangeAspect="1"/>
          </p:cNvPicPr>
          <p:nvPr/>
        </p:nvPicPr>
        <p:blipFill>
          <a:blip r:embed="rId13"/>
          <a:stretch>
            <a:fillRect/>
          </a:stretch>
        </p:blipFill>
        <p:spPr>
          <a:xfrm>
            <a:off x="5045869" y="1540669"/>
            <a:ext cx="4550569" cy="2105025"/>
          </a:xfrm>
          <a:prstGeom prst="rect">
            <a:avLst/>
          </a:prstGeom>
        </p:spPr>
      </p:pic>
      <p:pic>
        <p:nvPicPr>
          <p:cNvPr id="16" name="Image 14" descr="preencoded.png"/>
          <p:cNvPicPr>
            <a:picLocks noChangeAspect="1"/>
          </p:cNvPicPr>
          <p:nvPr/>
        </p:nvPicPr>
        <p:blipFill>
          <a:blip r:embed="rId14"/>
          <a:stretch>
            <a:fillRect/>
          </a:stretch>
        </p:blipFill>
        <p:spPr>
          <a:xfrm>
            <a:off x="5200650" y="1695450"/>
            <a:ext cx="325041" cy="402431"/>
          </a:xfrm>
          <a:prstGeom prst="rect">
            <a:avLst/>
          </a:prstGeom>
        </p:spPr>
      </p:pic>
      <p:pic>
        <p:nvPicPr>
          <p:cNvPr id="17" name="Image 15" descr="preencoded.png"/>
          <p:cNvPicPr>
            <a:picLocks noChangeAspect="1"/>
          </p:cNvPicPr>
          <p:nvPr/>
        </p:nvPicPr>
        <p:blipFill>
          <a:blip r:embed="rId15"/>
          <a:stretch>
            <a:fillRect/>
          </a:stretch>
        </p:blipFill>
        <p:spPr>
          <a:xfrm>
            <a:off x="5293519" y="1788319"/>
            <a:ext cx="139303" cy="216694"/>
          </a:xfrm>
          <a:prstGeom prst="rect">
            <a:avLst/>
          </a:prstGeom>
        </p:spPr>
      </p:pic>
      <p:pic>
        <p:nvPicPr>
          <p:cNvPr id="18" name="Image 16" descr="preencoded.png"/>
          <p:cNvPicPr>
            <a:picLocks noChangeAspect="1"/>
          </p:cNvPicPr>
          <p:nvPr/>
        </p:nvPicPr>
        <p:blipFill>
          <a:blip r:embed="rId16"/>
          <a:stretch>
            <a:fillRect/>
          </a:stretch>
        </p:blipFill>
        <p:spPr>
          <a:xfrm>
            <a:off x="5262563" y="2190750"/>
            <a:ext cx="154781" cy="154781"/>
          </a:xfrm>
          <a:prstGeom prst="rect">
            <a:avLst/>
          </a:prstGeom>
        </p:spPr>
      </p:pic>
      <p:pic>
        <p:nvPicPr>
          <p:cNvPr id="19" name="Image 17" descr="preencoded.png"/>
          <p:cNvPicPr>
            <a:picLocks noChangeAspect="1"/>
          </p:cNvPicPr>
          <p:nvPr/>
        </p:nvPicPr>
        <p:blipFill>
          <a:blip r:embed="rId16"/>
          <a:stretch>
            <a:fillRect/>
          </a:stretch>
        </p:blipFill>
        <p:spPr>
          <a:xfrm>
            <a:off x="5262563" y="2438400"/>
            <a:ext cx="154781" cy="154781"/>
          </a:xfrm>
          <a:prstGeom prst="rect">
            <a:avLst/>
          </a:prstGeom>
        </p:spPr>
      </p:pic>
      <p:pic>
        <p:nvPicPr>
          <p:cNvPr id="20" name="Image 18" descr="preencoded.png"/>
          <p:cNvPicPr>
            <a:picLocks noChangeAspect="1"/>
          </p:cNvPicPr>
          <p:nvPr/>
        </p:nvPicPr>
        <p:blipFill>
          <a:blip r:embed="rId16"/>
          <a:stretch>
            <a:fillRect/>
          </a:stretch>
        </p:blipFill>
        <p:spPr>
          <a:xfrm>
            <a:off x="5262563" y="2686050"/>
            <a:ext cx="154781" cy="154781"/>
          </a:xfrm>
          <a:prstGeom prst="rect">
            <a:avLst/>
          </a:prstGeom>
        </p:spPr>
      </p:pic>
      <p:pic>
        <p:nvPicPr>
          <p:cNvPr id="21" name="Image 19" descr="preencoded.png"/>
          <p:cNvPicPr>
            <a:picLocks noChangeAspect="1"/>
          </p:cNvPicPr>
          <p:nvPr/>
        </p:nvPicPr>
        <p:blipFill>
          <a:blip r:embed="rId17"/>
          <a:stretch>
            <a:fillRect/>
          </a:stretch>
        </p:blipFill>
        <p:spPr>
          <a:xfrm>
            <a:off x="5200650" y="2964656"/>
            <a:ext cx="4241006" cy="278606"/>
          </a:xfrm>
          <a:prstGeom prst="rect">
            <a:avLst/>
          </a:prstGeom>
        </p:spPr>
      </p:pic>
      <p:pic>
        <p:nvPicPr>
          <p:cNvPr id="22" name="Image 20" descr="preencoded.png"/>
          <p:cNvPicPr>
            <a:picLocks noChangeAspect="1"/>
          </p:cNvPicPr>
          <p:nvPr/>
        </p:nvPicPr>
        <p:blipFill>
          <a:blip r:embed="rId12"/>
          <a:stretch>
            <a:fillRect/>
          </a:stretch>
        </p:blipFill>
        <p:spPr>
          <a:xfrm>
            <a:off x="5262563" y="3042047"/>
            <a:ext cx="85130" cy="108347"/>
          </a:xfrm>
          <a:prstGeom prst="rect">
            <a:avLst/>
          </a:prstGeom>
        </p:spPr>
      </p:pic>
      <p:pic>
        <p:nvPicPr>
          <p:cNvPr id="23" name="Image 21" descr="preencoded.png"/>
          <p:cNvPicPr>
            <a:picLocks noChangeAspect="1"/>
          </p:cNvPicPr>
          <p:nvPr/>
        </p:nvPicPr>
        <p:blipFill>
          <a:blip r:embed="rId7"/>
          <a:stretch>
            <a:fillRect/>
          </a:stretch>
        </p:blipFill>
        <p:spPr>
          <a:xfrm>
            <a:off x="309562" y="3955256"/>
            <a:ext cx="4550569" cy="2105025"/>
          </a:xfrm>
          <a:prstGeom prst="rect">
            <a:avLst/>
          </a:prstGeom>
        </p:spPr>
      </p:pic>
      <p:pic>
        <p:nvPicPr>
          <p:cNvPr id="24" name="Image 22" descr="preencoded.png"/>
          <p:cNvPicPr>
            <a:picLocks noChangeAspect="1"/>
          </p:cNvPicPr>
          <p:nvPr/>
        </p:nvPicPr>
        <p:blipFill>
          <a:blip r:embed="rId18"/>
          <a:stretch>
            <a:fillRect/>
          </a:stretch>
        </p:blipFill>
        <p:spPr>
          <a:xfrm>
            <a:off x="464344" y="4110038"/>
            <a:ext cx="340519" cy="402431"/>
          </a:xfrm>
          <a:prstGeom prst="rect">
            <a:avLst/>
          </a:prstGeom>
        </p:spPr>
      </p:pic>
      <p:pic>
        <p:nvPicPr>
          <p:cNvPr id="25" name="Image 23" descr="preencoded.png"/>
          <p:cNvPicPr>
            <a:picLocks noChangeAspect="1"/>
          </p:cNvPicPr>
          <p:nvPr/>
        </p:nvPicPr>
        <p:blipFill>
          <a:blip r:embed="rId19"/>
          <a:stretch>
            <a:fillRect/>
          </a:stretch>
        </p:blipFill>
        <p:spPr>
          <a:xfrm>
            <a:off x="557213" y="4202906"/>
            <a:ext cx="154781" cy="216694"/>
          </a:xfrm>
          <a:prstGeom prst="rect">
            <a:avLst/>
          </a:prstGeom>
        </p:spPr>
      </p:pic>
      <p:pic>
        <p:nvPicPr>
          <p:cNvPr id="26" name="Image 24" descr="preencoded.png"/>
          <p:cNvPicPr>
            <a:picLocks noChangeAspect="1"/>
          </p:cNvPicPr>
          <p:nvPr/>
        </p:nvPicPr>
        <p:blipFill>
          <a:blip r:embed="rId10"/>
          <a:stretch>
            <a:fillRect/>
          </a:stretch>
        </p:blipFill>
        <p:spPr>
          <a:xfrm>
            <a:off x="526256" y="4605338"/>
            <a:ext cx="154781" cy="154781"/>
          </a:xfrm>
          <a:prstGeom prst="rect">
            <a:avLst/>
          </a:prstGeom>
        </p:spPr>
      </p:pic>
      <p:pic>
        <p:nvPicPr>
          <p:cNvPr id="27" name="Image 25" descr="preencoded.png"/>
          <p:cNvPicPr>
            <a:picLocks noChangeAspect="1"/>
          </p:cNvPicPr>
          <p:nvPr/>
        </p:nvPicPr>
        <p:blipFill>
          <a:blip r:embed="rId10"/>
          <a:stretch>
            <a:fillRect/>
          </a:stretch>
        </p:blipFill>
        <p:spPr>
          <a:xfrm>
            <a:off x="526256" y="4852988"/>
            <a:ext cx="154781" cy="154781"/>
          </a:xfrm>
          <a:prstGeom prst="rect">
            <a:avLst/>
          </a:prstGeom>
        </p:spPr>
      </p:pic>
      <p:pic>
        <p:nvPicPr>
          <p:cNvPr id="28" name="Image 26" descr="preencoded.png"/>
          <p:cNvPicPr>
            <a:picLocks noChangeAspect="1"/>
          </p:cNvPicPr>
          <p:nvPr/>
        </p:nvPicPr>
        <p:blipFill>
          <a:blip r:embed="rId20"/>
          <a:stretch>
            <a:fillRect/>
          </a:stretch>
        </p:blipFill>
        <p:spPr>
          <a:xfrm>
            <a:off x="526256" y="5100638"/>
            <a:ext cx="154781" cy="154781"/>
          </a:xfrm>
          <a:prstGeom prst="rect">
            <a:avLst/>
          </a:prstGeom>
        </p:spPr>
      </p:pic>
      <p:pic>
        <p:nvPicPr>
          <p:cNvPr id="29" name="Image 27" descr="preencoded.png"/>
          <p:cNvPicPr>
            <a:picLocks noChangeAspect="1"/>
          </p:cNvPicPr>
          <p:nvPr/>
        </p:nvPicPr>
        <p:blipFill>
          <a:blip r:embed="rId10"/>
          <a:stretch>
            <a:fillRect/>
          </a:stretch>
        </p:blipFill>
        <p:spPr>
          <a:xfrm>
            <a:off x="526256" y="5348288"/>
            <a:ext cx="154781" cy="154781"/>
          </a:xfrm>
          <a:prstGeom prst="rect">
            <a:avLst/>
          </a:prstGeom>
        </p:spPr>
      </p:pic>
      <p:pic>
        <p:nvPicPr>
          <p:cNvPr id="30" name="Image 28" descr="preencoded.png"/>
          <p:cNvPicPr>
            <a:picLocks noChangeAspect="1"/>
          </p:cNvPicPr>
          <p:nvPr/>
        </p:nvPicPr>
        <p:blipFill>
          <a:blip r:embed="rId21"/>
          <a:stretch>
            <a:fillRect/>
          </a:stretch>
        </p:blipFill>
        <p:spPr>
          <a:xfrm>
            <a:off x="464344" y="5626894"/>
            <a:ext cx="4241006" cy="278606"/>
          </a:xfrm>
          <a:prstGeom prst="rect">
            <a:avLst/>
          </a:prstGeom>
        </p:spPr>
      </p:pic>
      <p:pic>
        <p:nvPicPr>
          <p:cNvPr id="31" name="Image 29" descr="preencoded.png"/>
          <p:cNvPicPr>
            <a:picLocks noChangeAspect="1"/>
          </p:cNvPicPr>
          <p:nvPr/>
        </p:nvPicPr>
        <p:blipFill>
          <a:blip r:embed="rId12"/>
          <a:stretch>
            <a:fillRect/>
          </a:stretch>
        </p:blipFill>
        <p:spPr>
          <a:xfrm>
            <a:off x="526257" y="5704284"/>
            <a:ext cx="85130" cy="108347"/>
          </a:xfrm>
          <a:prstGeom prst="rect">
            <a:avLst/>
          </a:prstGeom>
        </p:spPr>
      </p:pic>
      <p:pic>
        <p:nvPicPr>
          <p:cNvPr id="32" name="Image 30" descr="preencoded.png"/>
          <p:cNvPicPr>
            <a:picLocks noChangeAspect="1"/>
          </p:cNvPicPr>
          <p:nvPr/>
        </p:nvPicPr>
        <p:blipFill>
          <a:blip r:embed="rId13"/>
          <a:stretch>
            <a:fillRect/>
          </a:stretch>
        </p:blipFill>
        <p:spPr>
          <a:xfrm>
            <a:off x="5045869" y="3955256"/>
            <a:ext cx="4550569" cy="2105025"/>
          </a:xfrm>
          <a:prstGeom prst="rect">
            <a:avLst/>
          </a:prstGeom>
        </p:spPr>
      </p:pic>
      <p:pic>
        <p:nvPicPr>
          <p:cNvPr id="33" name="Image 31" descr="preencoded.png"/>
          <p:cNvPicPr>
            <a:picLocks noChangeAspect="1"/>
          </p:cNvPicPr>
          <p:nvPr/>
        </p:nvPicPr>
        <p:blipFill>
          <a:blip r:embed="rId22"/>
          <a:stretch>
            <a:fillRect/>
          </a:stretch>
        </p:blipFill>
        <p:spPr>
          <a:xfrm>
            <a:off x="5200650" y="4110038"/>
            <a:ext cx="379214" cy="402431"/>
          </a:xfrm>
          <a:prstGeom prst="rect">
            <a:avLst/>
          </a:prstGeom>
        </p:spPr>
      </p:pic>
      <p:pic>
        <p:nvPicPr>
          <p:cNvPr id="34" name="Image 32" descr="preencoded.png"/>
          <p:cNvPicPr>
            <a:picLocks noChangeAspect="1"/>
          </p:cNvPicPr>
          <p:nvPr/>
        </p:nvPicPr>
        <p:blipFill>
          <a:blip r:embed="rId23"/>
          <a:stretch>
            <a:fillRect/>
          </a:stretch>
        </p:blipFill>
        <p:spPr>
          <a:xfrm>
            <a:off x="5293519" y="4202906"/>
            <a:ext cx="193477" cy="216694"/>
          </a:xfrm>
          <a:prstGeom prst="rect">
            <a:avLst/>
          </a:prstGeom>
        </p:spPr>
      </p:pic>
      <p:pic>
        <p:nvPicPr>
          <p:cNvPr id="35" name="Image 33" descr="preencoded.png"/>
          <p:cNvPicPr>
            <a:picLocks noChangeAspect="1"/>
          </p:cNvPicPr>
          <p:nvPr/>
        </p:nvPicPr>
        <p:blipFill>
          <a:blip r:embed="rId16"/>
          <a:stretch>
            <a:fillRect/>
          </a:stretch>
        </p:blipFill>
        <p:spPr>
          <a:xfrm>
            <a:off x="5262563" y="4605338"/>
            <a:ext cx="154781" cy="154781"/>
          </a:xfrm>
          <a:prstGeom prst="rect">
            <a:avLst/>
          </a:prstGeom>
        </p:spPr>
      </p:pic>
      <p:pic>
        <p:nvPicPr>
          <p:cNvPr id="36" name="Image 34" descr="preencoded.png"/>
          <p:cNvPicPr>
            <a:picLocks noChangeAspect="1"/>
          </p:cNvPicPr>
          <p:nvPr/>
        </p:nvPicPr>
        <p:blipFill>
          <a:blip r:embed="rId16"/>
          <a:stretch>
            <a:fillRect/>
          </a:stretch>
        </p:blipFill>
        <p:spPr>
          <a:xfrm>
            <a:off x="5262563" y="4852988"/>
            <a:ext cx="154781" cy="154781"/>
          </a:xfrm>
          <a:prstGeom prst="rect">
            <a:avLst/>
          </a:prstGeom>
        </p:spPr>
      </p:pic>
      <p:pic>
        <p:nvPicPr>
          <p:cNvPr id="37" name="Image 35" descr="preencoded.png"/>
          <p:cNvPicPr>
            <a:picLocks noChangeAspect="1"/>
          </p:cNvPicPr>
          <p:nvPr/>
        </p:nvPicPr>
        <p:blipFill>
          <a:blip r:embed="rId24"/>
          <a:stretch>
            <a:fillRect/>
          </a:stretch>
        </p:blipFill>
        <p:spPr>
          <a:xfrm>
            <a:off x="5262563" y="5100638"/>
            <a:ext cx="154781" cy="154781"/>
          </a:xfrm>
          <a:prstGeom prst="rect">
            <a:avLst/>
          </a:prstGeom>
        </p:spPr>
      </p:pic>
      <p:pic>
        <p:nvPicPr>
          <p:cNvPr id="38" name="Image 36" descr="preencoded.png"/>
          <p:cNvPicPr>
            <a:picLocks noChangeAspect="1"/>
          </p:cNvPicPr>
          <p:nvPr/>
        </p:nvPicPr>
        <p:blipFill>
          <a:blip r:embed="rId16"/>
          <a:stretch>
            <a:fillRect/>
          </a:stretch>
        </p:blipFill>
        <p:spPr>
          <a:xfrm>
            <a:off x="5262563" y="5348288"/>
            <a:ext cx="154781" cy="154781"/>
          </a:xfrm>
          <a:prstGeom prst="rect">
            <a:avLst/>
          </a:prstGeom>
        </p:spPr>
      </p:pic>
      <p:pic>
        <p:nvPicPr>
          <p:cNvPr id="39" name="Image 37" descr="preencoded.png"/>
          <p:cNvPicPr>
            <a:picLocks noChangeAspect="1"/>
          </p:cNvPicPr>
          <p:nvPr/>
        </p:nvPicPr>
        <p:blipFill>
          <a:blip r:embed="rId25"/>
          <a:stretch>
            <a:fillRect/>
          </a:stretch>
        </p:blipFill>
        <p:spPr>
          <a:xfrm>
            <a:off x="5200650" y="5626894"/>
            <a:ext cx="4241006" cy="278606"/>
          </a:xfrm>
          <a:prstGeom prst="rect">
            <a:avLst/>
          </a:prstGeom>
        </p:spPr>
      </p:pic>
      <p:pic>
        <p:nvPicPr>
          <p:cNvPr id="40" name="Image 38" descr="preencoded.png"/>
          <p:cNvPicPr>
            <a:picLocks noChangeAspect="1"/>
          </p:cNvPicPr>
          <p:nvPr/>
        </p:nvPicPr>
        <p:blipFill>
          <a:blip r:embed="rId12"/>
          <a:stretch>
            <a:fillRect/>
          </a:stretch>
        </p:blipFill>
        <p:spPr>
          <a:xfrm>
            <a:off x="5262563" y="5704284"/>
            <a:ext cx="85130" cy="108347"/>
          </a:xfrm>
          <a:prstGeom prst="rect">
            <a:avLst/>
          </a:prstGeom>
        </p:spPr>
      </p:pic>
      <p:pic>
        <p:nvPicPr>
          <p:cNvPr id="41" name="Image 39" descr="preencoded.png"/>
          <p:cNvPicPr>
            <a:picLocks noChangeAspect="1"/>
          </p:cNvPicPr>
          <p:nvPr/>
        </p:nvPicPr>
        <p:blipFill>
          <a:blip r:embed="rId26"/>
          <a:stretch>
            <a:fillRect/>
          </a:stretch>
        </p:blipFill>
        <p:spPr>
          <a:xfrm>
            <a:off x="309563" y="6139066"/>
            <a:ext cx="9286875" cy="866775"/>
          </a:xfrm>
          <a:prstGeom prst="rect">
            <a:avLst/>
          </a:prstGeom>
        </p:spPr>
      </p:pic>
      <p:pic>
        <p:nvPicPr>
          <p:cNvPr id="42" name="Image 40" descr="preencoded.png"/>
          <p:cNvPicPr>
            <a:picLocks noChangeAspect="1"/>
          </p:cNvPicPr>
          <p:nvPr/>
        </p:nvPicPr>
        <p:blipFill>
          <a:blip r:embed="rId27"/>
          <a:stretch>
            <a:fillRect/>
          </a:stretch>
        </p:blipFill>
        <p:spPr>
          <a:xfrm>
            <a:off x="433388" y="6417673"/>
            <a:ext cx="247650" cy="309563"/>
          </a:xfrm>
          <a:prstGeom prst="rect">
            <a:avLst/>
          </a:prstGeom>
        </p:spPr>
      </p:pic>
      <p:pic>
        <p:nvPicPr>
          <p:cNvPr id="43" name="Image 41" descr="preencoded.png"/>
          <p:cNvPicPr>
            <a:picLocks noChangeAspect="1"/>
          </p:cNvPicPr>
          <p:nvPr/>
        </p:nvPicPr>
        <p:blipFill>
          <a:blip r:embed="rId28"/>
          <a:stretch>
            <a:fillRect/>
          </a:stretch>
        </p:blipFill>
        <p:spPr>
          <a:xfrm>
            <a:off x="495300" y="6502802"/>
            <a:ext cx="123825" cy="123825"/>
          </a:xfrm>
          <a:prstGeom prst="rect">
            <a:avLst/>
          </a:prstGeom>
        </p:spPr>
      </p:pic>
      <p:pic>
        <p:nvPicPr>
          <p:cNvPr id="44" name="Image 42" descr="preencoded.png"/>
          <p:cNvPicPr>
            <a:picLocks noChangeAspect="1"/>
          </p:cNvPicPr>
          <p:nvPr/>
        </p:nvPicPr>
        <p:blipFill>
          <a:blip r:embed="rId29"/>
          <a:stretch>
            <a:fillRect/>
          </a:stretch>
        </p:blipFill>
        <p:spPr>
          <a:xfrm>
            <a:off x="773906" y="6727235"/>
            <a:ext cx="123825" cy="123825"/>
          </a:xfrm>
          <a:prstGeom prst="rect">
            <a:avLst/>
          </a:prstGeom>
        </p:spPr>
      </p:pic>
      <p:pic>
        <p:nvPicPr>
          <p:cNvPr id="45" name="Image 43" descr="preencoded.png"/>
          <p:cNvPicPr>
            <a:picLocks noChangeAspect="1"/>
          </p:cNvPicPr>
          <p:nvPr/>
        </p:nvPicPr>
        <p:blipFill>
          <a:blip r:embed="rId29"/>
          <a:stretch>
            <a:fillRect/>
          </a:stretch>
        </p:blipFill>
        <p:spPr>
          <a:xfrm>
            <a:off x="3049312" y="6727235"/>
            <a:ext cx="123825" cy="123825"/>
          </a:xfrm>
          <a:prstGeom prst="rect">
            <a:avLst/>
          </a:prstGeom>
        </p:spPr>
      </p:pic>
      <p:sp>
        <p:nvSpPr>
          <p:cNvPr id="46"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모델 변환 및 임베딩 생성 실습</a:t>
            </a:r>
            <a:endParaRPr lang="en-US" sz="2194" dirty="0"/>
          </a:p>
        </p:txBody>
      </p:sp>
      <p:sp>
        <p:nvSpPr>
          <p:cNvPr id="47" name="Text 1"/>
          <p:cNvSpPr/>
          <p:nvPr/>
        </p:nvSpPr>
        <p:spPr>
          <a:xfrm>
            <a:off x="897731" y="1788319"/>
            <a:ext cx="1748835"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1. 모델 ONNX 변환</a:t>
            </a:r>
            <a:endParaRPr lang="en-US" sz="1219" dirty="0"/>
          </a:p>
        </p:txBody>
      </p:sp>
      <p:sp>
        <p:nvSpPr>
          <p:cNvPr id="48" name="Text 2"/>
          <p:cNvSpPr/>
          <p:nvPr/>
        </p:nvSpPr>
        <p:spPr>
          <a:xfrm>
            <a:off x="564226" y="219075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49" name="Text 3"/>
          <p:cNvSpPr/>
          <p:nvPr/>
        </p:nvSpPr>
        <p:spPr>
          <a:xfrm>
            <a:off x="742950" y="2190750"/>
            <a:ext cx="2271367"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예제 CNN 모델을 PyTorch로 학습</a:t>
            </a:r>
            <a:endParaRPr lang="en-US" sz="975" dirty="0"/>
          </a:p>
        </p:txBody>
      </p:sp>
      <p:sp>
        <p:nvSpPr>
          <p:cNvPr id="50" name="Text 4"/>
          <p:cNvSpPr/>
          <p:nvPr/>
        </p:nvSpPr>
        <p:spPr>
          <a:xfrm>
            <a:off x="564226" y="243840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51" name="Text 5"/>
          <p:cNvSpPr/>
          <p:nvPr/>
        </p:nvSpPr>
        <p:spPr>
          <a:xfrm>
            <a:off x="742950" y="2438400"/>
            <a:ext cx="440110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torch.onnx.export 함수로 PyTorch 모델을 ONNX 형식으로 변환</a:t>
            </a:r>
            <a:endParaRPr lang="en-US" sz="975" dirty="0"/>
          </a:p>
        </p:txBody>
      </p:sp>
      <p:sp>
        <p:nvSpPr>
          <p:cNvPr id="52" name="Text 6"/>
          <p:cNvSpPr/>
          <p:nvPr/>
        </p:nvSpPr>
        <p:spPr>
          <a:xfrm>
            <a:off x="564226" y="268605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53" name="Text 7"/>
          <p:cNvSpPr/>
          <p:nvPr/>
        </p:nvSpPr>
        <p:spPr>
          <a:xfrm>
            <a:off x="742951" y="2686050"/>
            <a:ext cx="4244827"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ONNX Runtime 설치하고 InferenceSession을 통해 모델 로드</a:t>
            </a:r>
            <a:endParaRPr lang="en-US" sz="975" dirty="0"/>
          </a:p>
        </p:txBody>
      </p:sp>
      <p:sp>
        <p:nvSpPr>
          <p:cNvPr id="54" name="Text 8"/>
          <p:cNvSpPr/>
          <p:nvPr/>
        </p:nvSpPr>
        <p:spPr>
          <a:xfrm>
            <a:off x="564226" y="293370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4</a:t>
            </a:r>
            <a:endParaRPr lang="en-US" sz="975" dirty="0"/>
          </a:p>
        </p:txBody>
      </p:sp>
      <p:sp>
        <p:nvSpPr>
          <p:cNvPr id="55" name="Text 9"/>
          <p:cNvSpPr/>
          <p:nvPr/>
        </p:nvSpPr>
        <p:spPr>
          <a:xfrm>
            <a:off x="742950" y="2933700"/>
            <a:ext cx="4108427"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원래 PyTorch 모델과 ONNX 모델의 추론 결과 일치 여부 확인</a:t>
            </a:r>
            <a:endParaRPr lang="en-US" sz="975" dirty="0"/>
          </a:p>
        </p:txBody>
      </p:sp>
      <p:sp>
        <p:nvSpPr>
          <p:cNvPr id="56" name="Text 10"/>
          <p:cNvSpPr/>
          <p:nvPr/>
        </p:nvSpPr>
        <p:spPr>
          <a:xfrm>
            <a:off x="676806" y="3289697"/>
            <a:ext cx="3220369" cy="1238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PyTorch에서 TensorFlow Lite로의 모델 이동성 테스트</a:t>
            </a:r>
            <a:endParaRPr lang="en-US" sz="853" dirty="0"/>
          </a:p>
        </p:txBody>
      </p:sp>
      <p:sp>
        <p:nvSpPr>
          <p:cNvPr id="57" name="Text 11"/>
          <p:cNvSpPr/>
          <p:nvPr/>
        </p:nvSpPr>
        <p:spPr>
          <a:xfrm>
            <a:off x="5618560" y="1788319"/>
            <a:ext cx="1879721"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2. 텍스트 임베딩 생성</a:t>
            </a:r>
            <a:endParaRPr lang="en-US" sz="1219" dirty="0"/>
          </a:p>
        </p:txBody>
      </p:sp>
      <p:sp>
        <p:nvSpPr>
          <p:cNvPr id="58" name="Text 12"/>
          <p:cNvSpPr/>
          <p:nvPr/>
        </p:nvSpPr>
        <p:spPr>
          <a:xfrm>
            <a:off x="5300532" y="219075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59" name="Text 13"/>
          <p:cNvSpPr/>
          <p:nvPr/>
        </p:nvSpPr>
        <p:spPr>
          <a:xfrm>
            <a:off x="5479257" y="2190750"/>
            <a:ext cx="295787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gensim 라이브러리의 Word2Vec 모델 활용</a:t>
            </a:r>
            <a:endParaRPr lang="en-US" sz="975" dirty="0"/>
          </a:p>
        </p:txBody>
      </p:sp>
      <p:sp>
        <p:nvSpPr>
          <p:cNvPr id="60" name="Text 14"/>
          <p:cNvSpPr/>
          <p:nvPr/>
        </p:nvSpPr>
        <p:spPr>
          <a:xfrm>
            <a:off x="5300532" y="243840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61" name="Text 15"/>
          <p:cNvSpPr/>
          <p:nvPr/>
        </p:nvSpPr>
        <p:spPr>
          <a:xfrm>
            <a:off x="5479256" y="2438400"/>
            <a:ext cx="46801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기상 정보 보고서, 안전 지침과 같은 텍스트 데이터로 단어 임베딩 학습</a:t>
            </a:r>
            <a:endParaRPr lang="en-US" sz="975" dirty="0"/>
          </a:p>
        </p:txBody>
      </p:sp>
      <p:sp>
        <p:nvSpPr>
          <p:cNvPr id="62" name="Text 16"/>
          <p:cNvSpPr/>
          <p:nvPr/>
        </p:nvSpPr>
        <p:spPr>
          <a:xfrm>
            <a:off x="5300532" y="268605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63" name="Text 17"/>
          <p:cNvSpPr/>
          <p:nvPr/>
        </p:nvSpPr>
        <p:spPr>
          <a:xfrm>
            <a:off x="5479256" y="2686050"/>
            <a:ext cx="42412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특정 단어들 간의 유사도 계산하여 임베딩의 의미론적 특성 확인</a:t>
            </a:r>
            <a:endParaRPr lang="en-US" sz="975" dirty="0"/>
          </a:p>
        </p:txBody>
      </p:sp>
      <p:sp>
        <p:nvSpPr>
          <p:cNvPr id="64" name="Text 18"/>
          <p:cNvSpPr/>
          <p:nvPr/>
        </p:nvSpPr>
        <p:spPr>
          <a:xfrm>
            <a:off x="5413111" y="3042047"/>
            <a:ext cx="3587636" cy="1238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Word2Vec, GloVe, BERT 등 다양한 텍스트 임베딩 모델 비교</a:t>
            </a:r>
            <a:endParaRPr lang="en-US" sz="853" dirty="0"/>
          </a:p>
        </p:txBody>
      </p:sp>
      <p:sp>
        <p:nvSpPr>
          <p:cNvPr id="65" name="Text 19"/>
          <p:cNvSpPr/>
          <p:nvPr/>
        </p:nvSpPr>
        <p:spPr>
          <a:xfrm>
            <a:off x="897732" y="4202906"/>
            <a:ext cx="187972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3. 이미지 임베딩 생성</a:t>
            </a:r>
            <a:endParaRPr lang="en-US" sz="1219" dirty="0"/>
          </a:p>
        </p:txBody>
      </p:sp>
      <p:sp>
        <p:nvSpPr>
          <p:cNvPr id="66" name="Text 20"/>
          <p:cNvSpPr/>
          <p:nvPr/>
        </p:nvSpPr>
        <p:spPr>
          <a:xfrm>
            <a:off x="564226" y="460533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67" name="Text 21"/>
          <p:cNvSpPr/>
          <p:nvPr/>
        </p:nvSpPr>
        <p:spPr>
          <a:xfrm>
            <a:off x="742950" y="4605337"/>
            <a:ext cx="3064233"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torchvision의 사전 학습된 ResNet 모델 로드</a:t>
            </a:r>
            <a:endParaRPr lang="en-US" sz="975" dirty="0"/>
          </a:p>
        </p:txBody>
      </p:sp>
      <p:sp>
        <p:nvSpPr>
          <p:cNvPr id="68" name="Text 22"/>
          <p:cNvSpPr/>
          <p:nvPr/>
        </p:nvSpPr>
        <p:spPr>
          <a:xfrm>
            <a:off x="564226" y="485298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69" name="Text 23"/>
          <p:cNvSpPr/>
          <p:nvPr/>
        </p:nvSpPr>
        <p:spPr>
          <a:xfrm>
            <a:off x="742950" y="4852987"/>
            <a:ext cx="32551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모델의 중간 계층 출력을 이미지 임베딩으로 추출</a:t>
            </a:r>
            <a:endParaRPr lang="en-US" sz="975" dirty="0"/>
          </a:p>
        </p:txBody>
      </p:sp>
      <p:sp>
        <p:nvSpPr>
          <p:cNvPr id="70" name="Text 24"/>
          <p:cNvSpPr/>
          <p:nvPr/>
        </p:nvSpPr>
        <p:spPr>
          <a:xfrm>
            <a:off x="564226" y="510063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71" name="Text 25"/>
          <p:cNvSpPr/>
          <p:nvPr/>
        </p:nvSpPr>
        <p:spPr>
          <a:xfrm>
            <a:off x="742950" y="5100637"/>
            <a:ext cx="389686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교통사고 이미지나 노후 시설물 사진으로 임베딩 벡터 생성</a:t>
            </a:r>
            <a:endParaRPr lang="en-US" sz="975" dirty="0"/>
          </a:p>
        </p:txBody>
      </p:sp>
      <p:sp>
        <p:nvSpPr>
          <p:cNvPr id="72" name="Text 26"/>
          <p:cNvSpPr/>
          <p:nvPr/>
        </p:nvSpPr>
        <p:spPr>
          <a:xfrm>
            <a:off x="564226" y="534828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4</a:t>
            </a:r>
            <a:endParaRPr lang="en-US" sz="975" dirty="0"/>
          </a:p>
        </p:txBody>
      </p:sp>
      <p:sp>
        <p:nvSpPr>
          <p:cNvPr id="73" name="Text 27"/>
          <p:cNvSpPr/>
          <p:nvPr/>
        </p:nvSpPr>
        <p:spPr>
          <a:xfrm>
            <a:off x="742950" y="5348287"/>
            <a:ext cx="35996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추출된 임베딩 벡터를 사용해 유사한 이미지 검색 실습</a:t>
            </a:r>
            <a:endParaRPr lang="en-US" sz="975" dirty="0"/>
          </a:p>
        </p:txBody>
      </p:sp>
      <p:sp>
        <p:nvSpPr>
          <p:cNvPr id="74" name="Text 28"/>
          <p:cNvSpPr/>
          <p:nvPr/>
        </p:nvSpPr>
        <p:spPr>
          <a:xfrm>
            <a:off x="676805" y="5704284"/>
            <a:ext cx="3907743" cy="1238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CNN의 마지막 완전 연결 계층 이전 출력을 이미지 임베딩으로 활용</a:t>
            </a:r>
            <a:endParaRPr lang="en-US" sz="853" dirty="0"/>
          </a:p>
        </p:txBody>
      </p:sp>
      <p:sp>
        <p:nvSpPr>
          <p:cNvPr id="75" name="Text 29"/>
          <p:cNvSpPr/>
          <p:nvPr/>
        </p:nvSpPr>
        <p:spPr>
          <a:xfrm>
            <a:off x="5672733" y="4202906"/>
            <a:ext cx="1693984"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4. 임베딩 비교 분석</a:t>
            </a:r>
            <a:endParaRPr lang="en-US" sz="1219" dirty="0"/>
          </a:p>
        </p:txBody>
      </p:sp>
      <p:sp>
        <p:nvSpPr>
          <p:cNvPr id="76" name="Text 30"/>
          <p:cNvSpPr/>
          <p:nvPr/>
        </p:nvSpPr>
        <p:spPr>
          <a:xfrm>
            <a:off x="5300532" y="460533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77" name="Text 31"/>
          <p:cNvSpPr/>
          <p:nvPr/>
        </p:nvSpPr>
        <p:spPr>
          <a:xfrm>
            <a:off x="5479256" y="4605337"/>
            <a:ext cx="295801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동일한 데이터에 대해 여러 임베딩 기법 적용</a:t>
            </a:r>
            <a:endParaRPr lang="en-US" sz="975" dirty="0"/>
          </a:p>
        </p:txBody>
      </p:sp>
      <p:sp>
        <p:nvSpPr>
          <p:cNvPr id="78" name="Text 32"/>
          <p:cNvSpPr/>
          <p:nvPr/>
        </p:nvSpPr>
        <p:spPr>
          <a:xfrm>
            <a:off x="5300532" y="485298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79" name="Text 33"/>
          <p:cNvSpPr/>
          <p:nvPr/>
        </p:nvSpPr>
        <p:spPr>
          <a:xfrm>
            <a:off x="5479257" y="4852987"/>
            <a:ext cx="216790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벡터 간 거리와 유사도 비교 분석</a:t>
            </a:r>
            <a:endParaRPr lang="en-US" sz="975" dirty="0"/>
          </a:p>
        </p:txBody>
      </p:sp>
      <p:sp>
        <p:nvSpPr>
          <p:cNvPr id="80" name="Text 34"/>
          <p:cNvSpPr/>
          <p:nvPr/>
        </p:nvSpPr>
        <p:spPr>
          <a:xfrm>
            <a:off x="5300532" y="510063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81" name="Text 35"/>
          <p:cNvSpPr/>
          <p:nvPr/>
        </p:nvSpPr>
        <p:spPr>
          <a:xfrm>
            <a:off x="5479257" y="5100637"/>
            <a:ext cx="345109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임베딩 차원과 학습 데이터의 크기에 따른 결과 분석</a:t>
            </a:r>
            <a:endParaRPr lang="en-US" sz="975" dirty="0"/>
          </a:p>
        </p:txBody>
      </p:sp>
      <p:sp>
        <p:nvSpPr>
          <p:cNvPr id="82" name="Text 36"/>
          <p:cNvSpPr/>
          <p:nvPr/>
        </p:nvSpPr>
        <p:spPr>
          <a:xfrm>
            <a:off x="5300532" y="534828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4</a:t>
            </a:r>
            <a:endParaRPr lang="en-US" sz="975" dirty="0"/>
          </a:p>
        </p:txBody>
      </p:sp>
      <p:sp>
        <p:nvSpPr>
          <p:cNvPr id="83" name="Text 37"/>
          <p:cNvSpPr/>
          <p:nvPr/>
        </p:nvSpPr>
        <p:spPr>
          <a:xfrm>
            <a:off x="5479257" y="5348287"/>
            <a:ext cx="197201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각 임베딩 기법의 장단점 파악</a:t>
            </a:r>
            <a:endParaRPr lang="en-US" sz="975" dirty="0"/>
          </a:p>
        </p:txBody>
      </p:sp>
      <p:sp>
        <p:nvSpPr>
          <p:cNvPr id="84" name="Text 38"/>
          <p:cNvSpPr/>
          <p:nvPr/>
        </p:nvSpPr>
        <p:spPr>
          <a:xfrm>
            <a:off x="5413112" y="5704284"/>
            <a:ext cx="3533801" cy="1238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코사인 유사도, 유클리드 거리 등 다양한 거리 측정 방법 비교</a:t>
            </a:r>
            <a:endParaRPr lang="en-US" sz="853" dirty="0"/>
          </a:p>
        </p:txBody>
      </p:sp>
      <p:sp>
        <p:nvSpPr>
          <p:cNvPr id="85" name="Text 39"/>
          <p:cNvSpPr/>
          <p:nvPr/>
        </p:nvSpPr>
        <p:spPr>
          <a:xfrm>
            <a:off x="773906" y="6262891"/>
            <a:ext cx="4426986"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실습 팁</a:t>
            </a:r>
            <a:endParaRPr lang="en-US" sz="975" dirty="0"/>
          </a:p>
        </p:txBody>
      </p:sp>
      <p:sp>
        <p:nvSpPr>
          <p:cNvPr id="86" name="Text 40"/>
          <p:cNvSpPr/>
          <p:nvPr/>
        </p:nvSpPr>
        <p:spPr>
          <a:xfrm>
            <a:off x="773906" y="6448629"/>
            <a:ext cx="4426986"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실습 과정에서 발생할 수 있는 문제점과 대응 방안:</a:t>
            </a:r>
            <a:endParaRPr lang="en-US" sz="975" dirty="0"/>
          </a:p>
        </p:txBody>
      </p:sp>
      <p:sp>
        <p:nvSpPr>
          <p:cNvPr id="87" name="Text 41"/>
          <p:cNvSpPr/>
          <p:nvPr/>
        </p:nvSpPr>
        <p:spPr>
          <a:xfrm>
            <a:off x="959644" y="6696279"/>
            <a:ext cx="235901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ONNX 변환 시 연산 지원 여부 확인</a:t>
            </a:r>
            <a:endParaRPr lang="en-US" sz="975" dirty="0"/>
          </a:p>
        </p:txBody>
      </p:sp>
      <p:sp>
        <p:nvSpPr>
          <p:cNvPr id="88" name="Text 42"/>
          <p:cNvSpPr/>
          <p:nvPr/>
        </p:nvSpPr>
        <p:spPr>
          <a:xfrm>
            <a:off x="3235050" y="6696279"/>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임베딩 차원에 따른 성능 극대화</a:t>
            </a:r>
            <a:endParaRPr lang="en-US" sz="975"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81037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85906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9286875" cy="897731"/>
          </a:xfrm>
          <a:prstGeom prst="rect">
            <a:avLst/>
          </a:prstGeom>
        </p:spPr>
      </p:pic>
      <p:pic>
        <p:nvPicPr>
          <p:cNvPr id="7" name="Image 5" descr="preencoded.png"/>
          <p:cNvPicPr>
            <a:picLocks noChangeAspect="1"/>
          </p:cNvPicPr>
          <p:nvPr/>
        </p:nvPicPr>
        <p:blipFill>
          <a:blip r:embed="rId8"/>
          <a:stretch>
            <a:fillRect/>
          </a:stretch>
        </p:blipFill>
        <p:spPr>
          <a:xfrm>
            <a:off x="464344" y="1772840"/>
            <a:ext cx="417909" cy="433388"/>
          </a:xfrm>
          <a:prstGeom prst="rect">
            <a:avLst/>
          </a:prstGeom>
        </p:spPr>
      </p:pic>
      <p:pic>
        <p:nvPicPr>
          <p:cNvPr id="8" name="Image 6" descr="preencoded.png"/>
          <p:cNvPicPr>
            <a:picLocks noChangeAspect="1"/>
          </p:cNvPicPr>
          <p:nvPr/>
        </p:nvPicPr>
        <p:blipFill>
          <a:blip r:embed="rId9"/>
          <a:stretch>
            <a:fillRect/>
          </a:stretch>
        </p:blipFill>
        <p:spPr>
          <a:xfrm>
            <a:off x="557212" y="1865709"/>
            <a:ext cx="232172" cy="247650"/>
          </a:xfrm>
          <a:prstGeom prst="rect">
            <a:avLst/>
          </a:prstGeom>
        </p:spPr>
      </p:pic>
      <p:pic>
        <p:nvPicPr>
          <p:cNvPr id="9" name="Image 7" descr="preencoded.png"/>
          <p:cNvPicPr>
            <a:picLocks noChangeAspect="1"/>
          </p:cNvPicPr>
          <p:nvPr/>
        </p:nvPicPr>
        <p:blipFill>
          <a:blip r:embed="rId10"/>
          <a:stretch>
            <a:fillRect/>
          </a:stretch>
        </p:blipFill>
        <p:spPr>
          <a:xfrm>
            <a:off x="1083469" y="2686050"/>
            <a:ext cx="7739063" cy="1547813"/>
          </a:xfrm>
          <a:prstGeom prst="rect">
            <a:avLst/>
          </a:prstGeom>
        </p:spPr>
      </p:pic>
      <p:pic>
        <p:nvPicPr>
          <p:cNvPr id="10" name="Image 8" descr="preencoded.png"/>
          <p:cNvPicPr>
            <a:picLocks noChangeAspect="1"/>
          </p:cNvPicPr>
          <p:nvPr/>
        </p:nvPicPr>
        <p:blipFill>
          <a:blip r:embed="rId11"/>
          <a:stretch>
            <a:fillRect/>
          </a:stretch>
        </p:blipFill>
        <p:spPr>
          <a:xfrm>
            <a:off x="309562" y="4357687"/>
            <a:ext cx="4550569" cy="1300163"/>
          </a:xfrm>
          <a:prstGeom prst="rect">
            <a:avLst/>
          </a:prstGeom>
        </p:spPr>
      </p:pic>
      <p:pic>
        <p:nvPicPr>
          <p:cNvPr id="11" name="Image 9" descr="preencoded.png"/>
          <p:cNvPicPr>
            <a:picLocks noChangeAspect="1"/>
          </p:cNvPicPr>
          <p:nvPr/>
        </p:nvPicPr>
        <p:blipFill>
          <a:blip r:embed="rId12"/>
          <a:stretch>
            <a:fillRect/>
          </a:stretch>
        </p:blipFill>
        <p:spPr>
          <a:xfrm>
            <a:off x="464344" y="4512469"/>
            <a:ext cx="301823" cy="340519"/>
          </a:xfrm>
          <a:prstGeom prst="rect">
            <a:avLst/>
          </a:prstGeom>
        </p:spPr>
      </p:pic>
      <p:pic>
        <p:nvPicPr>
          <p:cNvPr id="12" name="Image 10" descr="preencoded.png"/>
          <p:cNvPicPr>
            <a:picLocks noChangeAspect="1"/>
          </p:cNvPicPr>
          <p:nvPr/>
        </p:nvPicPr>
        <p:blipFill>
          <a:blip r:embed="rId13"/>
          <a:stretch>
            <a:fillRect/>
          </a:stretch>
        </p:blipFill>
        <p:spPr>
          <a:xfrm>
            <a:off x="526257" y="4574381"/>
            <a:ext cx="177998" cy="216694"/>
          </a:xfrm>
          <a:prstGeom prst="rect">
            <a:avLst/>
          </a:prstGeom>
        </p:spPr>
      </p:pic>
      <p:pic>
        <p:nvPicPr>
          <p:cNvPr id="13" name="Image 11" descr="preencoded.png"/>
          <p:cNvPicPr>
            <a:picLocks noChangeAspect="1"/>
          </p:cNvPicPr>
          <p:nvPr/>
        </p:nvPicPr>
        <p:blipFill>
          <a:blip r:embed="rId14"/>
          <a:stretch>
            <a:fillRect/>
          </a:stretch>
        </p:blipFill>
        <p:spPr>
          <a:xfrm>
            <a:off x="5045869" y="4357687"/>
            <a:ext cx="4550569" cy="1300163"/>
          </a:xfrm>
          <a:prstGeom prst="rect">
            <a:avLst/>
          </a:prstGeom>
        </p:spPr>
      </p:pic>
      <p:pic>
        <p:nvPicPr>
          <p:cNvPr id="14" name="Image 12" descr="preencoded.png"/>
          <p:cNvPicPr>
            <a:picLocks noChangeAspect="1"/>
          </p:cNvPicPr>
          <p:nvPr/>
        </p:nvPicPr>
        <p:blipFill>
          <a:blip r:embed="rId15"/>
          <a:stretch>
            <a:fillRect/>
          </a:stretch>
        </p:blipFill>
        <p:spPr>
          <a:xfrm>
            <a:off x="5200650" y="4512469"/>
            <a:ext cx="278606" cy="340519"/>
          </a:xfrm>
          <a:prstGeom prst="rect">
            <a:avLst/>
          </a:prstGeom>
        </p:spPr>
      </p:pic>
      <p:pic>
        <p:nvPicPr>
          <p:cNvPr id="15" name="Image 13" descr="preencoded.png"/>
          <p:cNvPicPr>
            <a:picLocks noChangeAspect="1"/>
          </p:cNvPicPr>
          <p:nvPr/>
        </p:nvPicPr>
        <p:blipFill>
          <a:blip r:embed="rId16"/>
          <a:stretch>
            <a:fillRect/>
          </a:stretch>
        </p:blipFill>
        <p:spPr>
          <a:xfrm>
            <a:off x="5262563" y="4574381"/>
            <a:ext cx="154781" cy="216694"/>
          </a:xfrm>
          <a:prstGeom prst="rect">
            <a:avLst/>
          </a:prstGeom>
        </p:spPr>
      </p:pic>
      <p:pic>
        <p:nvPicPr>
          <p:cNvPr id="16" name="Image 14" descr="preencoded.png"/>
          <p:cNvPicPr>
            <a:picLocks noChangeAspect="1"/>
          </p:cNvPicPr>
          <p:nvPr/>
        </p:nvPicPr>
        <p:blipFill>
          <a:blip r:embed="rId17"/>
          <a:stretch>
            <a:fillRect/>
          </a:stretch>
        </p:blipFill>
        <p:spPr>
          <a:xfrm>
            <a:off x="309562" y="5843587"/>
            <a:ext cx="4550569" cy="1300163"/>
          </a:xfrm>
          <a:prstGeom prst="rect">
            <a:avLst/>
          </a:prstGeom>
        </p:spPr>
      </p:pic>
      <p:pic>
        <p:nvPicPr>
          <p:cNvPr id="17" name="Image 15" descr="preencoded.png"/>
          <p:cNvPicPr>
            <a:picLocks noChangeAspect="1"/>
          </p:cNvPicPr>
          <p:nvPr/>
        </p:nvPicPr>
        <p:blipFill>
          <a:blip r:embed="rId18"/>
          <a:stretch>
            <a:fillRect/>
          </a:stretch>
        </p:blipFill>
        <p:spPr>
          <a:xfrm>
            <a:off x="464344" y="5998369"/>
            <a:ext cx="317302" cy="340519"/>
          </a:xfrm>
          <a:prstGeom prst="rect">
            <a:avLst/>
          </a:prstGeom>
        </p:spPr>
      </p:pic>
      <p:pic>
        <p:nvPicPr>
          <p:cNvPr id="18" name="Image 16" descr="preencoded.png"/>
          <p:cNvPicPr>
            <a:picLocks noChangeAspect="1"/>
          </p:cNvPicPr>
          <p:nvPr/>
        </p:nvPicPr>
        <p:blipFill>
          <a:blip r:embed="rId19"/>
          <a:stretch>
            <a:fillRect/>
          </a:stretch>
        </p:blipFill>
        <p:spPr>
          <a:xfrm>
            <a:off x="526256" y="6060281"/>
            <a:ext cx="193477" cy="216694"/>
          </a:xfrm>
          <a:prstGeom prst="rect">
            <a:avLst/>
          </a:prstGeom>
        </p:spPr>
      </p:pic>
      <p:pic>
        <p:nvPicPr>
          <p:cNvPr id="19" name="Image 17" descr="preencoded.png"/>
          <p:cNvPicPr>
            <a:picLocks noChangeAspect="1"/>
          </p:cNvPicPr>
          <p:nvPr/>
        </p:nvPicPr>
        <p:blipFill>
          <a:blip r:embed="rId20"/>
          <a:stretch>
            <a:fillRect/>
          </a:stretch>
        </p:blipFill>
        <p:spPr>
          <a:xfrm>
            <a:off x="5045869" y="5843587"/>
            <a:ext cx="4550569" cy="1300163"/>
          </a:xfrm>
          <a:prstGeom prst="rect">
            <a:avLst/>
          </a:prstGeom>
        </p:spPr>
      </p:pic>
      <p:pic>
        <p:nvPicPr>
          <p:cNvPr id="20" name="Image 18" descr="preencoded.png"/>
          <p:cNvPicPr>
            <a:picLocks noChangeAspect="1"/>
          </p:cNvPicPr>
          <p:nvPr/>
        </p:nvPicPr>
        <p:blipFill>
          <a:blip r:embed="rId21"/>
          <a:stretch>
            <a:fillRect/>
          </a:stretch>
        </p:blipFill>
        <p:spPr>
          <a:xfrm>
            <a:off x="5200650" y="5998369"/>
            <a:ext cx="278606" cy="340519"/>
          </a:xfrm>
          <a:prstGeom prst="rect">
            <a:avLst/>
          </a:prstGeom>
        </p:spPr>
      </p:pic>
      <p:pic>
        <p:nvPicPr>
          <p:cNvPr id="21" name="Image 19" descr="preencoded.png"/>
          <p:cNvPicPr>
            <a:picLocks noChangeAspect="1"/>
          </p:cNvPicPr>
          <p:nvPr/>
        </p:nvPicPr>
        <p:blipFill>
          <a:blip r:embed="rId22"/>
          <a:stretch>
            <a:fillRect/>
          </a:stretch>
        </p:blipFill>
        <p:spPr>
          <a:xfrm>
            <a:off x="5262563" y="6060281"/>
            <a:ext cx="154781" cy="216694"/>
          </a:xfrm>
          <a:prstGeom prst="rect">
            <a:avLst/>
          </a:prstGeom>
        </p:spPr>
      </p:pic>
      <p:sp>
        <p:nvSpPr>
          <p:cNvPr id="22"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AI 에이전트의 개념</a:t>
            </a:r>
            <a:endParaRPr lang="en-US" sz="2194" dirty="0"/>
          </a:p>
        </p:txBody>
      </p:sp>
      <p:sp>
        <p:nvSpPr>
          <p:cNvPr id="23" name="Text 1"/>
          <p:cNvSpPr/>
          <p:nvPr/>
        </p:nvSpPr>
        <p:spPr>
          <a:xfrm>
            <a:off x="1006078" y="1695450"/>
            <a:ext cx="8435578"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정의</a:t>
            </a:r>
            <a:endParaRPr lang="en-US" sz="1219" dirty="0"/>
          </a:p>
        </p:txBody>
      </p:sp>
      <p:sp>
        <p:nvSpPr>
          <p:cNvPr id="24" name="Text 2"/>
          <p:cNvSpPr/>
          <p:nvPr/>
        </p:nvSpPr>
        <p:spPr>
          <a:xfrm>
            <a:off x="1006078" y="1912144"/>
            <a:ext cx="843557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에이전트는 </a:t>
            </a:r>
            <a:r>
              <a:rPr lang="en-US" sz="975" b="1" dirty="0">
                <a:solidFill>
                  <a:srgbClr val="374151"/>
                </a:solidFill>
                <a:latin typeface="ui-sans-serif" pitchFamily="34" charset="0"/>
                <a:ea typeface="ui-sans-serif" pitchFamily="34" charset="-122"/>
                <a:cs typeface="ui-sans-serif" pitchFamily="34" charset="-120"/>
              </a:rPr>
              <a:t>환경을 감지하고 자율적으로 행동하여 목표를 달성하는 소프트웨어 프로그램</a:t>
            </a:r>
            <a:r>
              <a:rPr lang="en-US" sz="975" dirty="0">
                <a:solidFill>
                  <a:srgbClr val="374151"/>
                </a:solidFill>
                <a:latin typeface="ui-sans-serif" pitchFamily="34" charset="0"/>
                <a:ea typeface="ui-sans-serif" pitchFamily="34" charset="-122"/>
                <a:cs typeface="ui-sans-serif" pitchFamily="34" charset="-120"/>
              </a:rPr>
              <a:t>입니다. 인공지능 연구에서는 이를 "환경을 인지하고 자율적으로 행동하며, 기계 학습이나 지식 습득을 통해 성능을 향상시키는 존재"로 정의합니다.</a:t>
            </a:r>
            <a:endParaRPr lang="en-US" sz="975" dirty="0"/>
          </a:p>
        </p:txBody>
      </p:sp>
      <p:sp>
        <p:nvSpPr>
          <p:cNvPr id="25" name="Text 3"/>
          <p:cNvSpPr/>
          <p:nvPr/>
        </p:nvSpPr>
        <p:spPr>
          <a:xfrm>
            <a:off x="859036" y="4574381"/>
            <a:ext cx="33432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감지</a:t>
            </a:r>
            <a:endParaRPr lang="en-US" sz="1097" dirty="0"/>
          </a:p>
        </p:txBody>
      </p:sp>
      <p:sp>
        <p:nvSpPr>
          <p:cNvPr id="26" name="Text 4"/>
          <p:cNvSpPr/>
          <p:nvPr/>
        </p:nvSpPr>
        <p:spPr>
          <a:xfrm>
            <a:off x="464344" y="4945856"/>
            <a:ext cx="4241006"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에이전트는 센서나 소프트웨어 인터페이스를 통해 환경의 상태를 파악합니다. 예를 들어, 안전 모니터링 에이전트는 CCTV 영상, IoT 센서, 기상 데이터를 수집하여 환경을 인식합니다.</a:t>
            </a:r>
            <a:endParaRPr lang="en-US" sz="975" dirty="0"/>
          </a:p>
        </p:txBody>
      </p:sp>
      <p:sp>
        <p:nvSpPr>
          <p:cNvPr id="27" name="Text 5"/>
          <p:cNvSpPr/>
          <p:nvPr/>
        </p:nvSpPr>
        <p:spPr>
          <a:xfrm>
            <a:off x="5572125" y="4574381"/>
            <a:ext cx="1344856"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목표 및 보상 함수</a:t>
            </a:r>
            <a:endParaRPr lang="en-US" sz="1097" dirty="0"/>
          </a:p>
        </p:txBody>
      </p:sp>
      <p:sp>
        <p:nvSpPr>
          <p:cNvPr id="28" name="Text 6"/>
          <p:cNvSpPr/>
          <p:nvPr/>
        </p:nvSpPr>
        <p:spPr>
          <a:xfrm>
            <a:off x="5200650" y="4945856"/>
            <a:ext cx="4241006"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에이전트가 달성해야 할 목표를 수치로 정의합니다. 예를 들어, 교통사고를 최소화하는 에이전트는 사고 발생 확률을 낮추는 방향으로 행동하며, 목표를 수치화함으로써 성능을 객관적으로 평가할 수 있습니다.</a:t>
            </a:r>
            <a:endParaRPr lang="en-US" sz="975" dirty="0"/>
          </a:p>
        </p:txBody>
      </p:sp>
      <p:sp>
        <p:nvSpPr>
          <p:cNvPr id="29" name="Text 7"/>
          <p:cNvSpPr/>
          <p:nvPr/>
        </p:nvSpPr>
        <p:spPr>
          <a:xfrm>
            <a:off x="874515" y="6060281"/>
            <a:ext cx="726988"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행동 정책</a:t>
            </a:r>
            <a:endParaRPr lang="en-US" sz="1097" dirty="0"/>
          </a:p>
        </p:txBody>
      </p:sp>
      <p:sp>
        <p:nvSpPr>
          <p:cNvPr id="30" name="Text 8"/>
          <p:cNvSpPr/>
          <p:nvPr/>
        </p:nvSpPr>
        <p:spPr>
          <a:xfrm>
            <a:off x="464344" y="6400800"/>
            <a:ext cx="4241006"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에이전트는 인식한 상태와 목표를 바탕으로 행동을 결정합니다. 이러한 행동은 규칙 기반, 강화 학습, 기계 학습 모델 등을 통해 생성될 수 있습니다.</a:t>
            </a:r>
            <a:endParaRPr lang="en-US" sz="975" dirty="0"/>
          </a:p>
        </p:txBody>
      </p:sp>
      <p:sp>
        <p:nvSpPr>
          <p:cNvPr id="31" name="Text 9"/>
          <p:cNvSpPr/>
          <p:nvPr/>
        </p:nvSpPr>
        <p:spPr>
          <a:xfrm>
            <a:off x="5572126" y="6060281"/>
            <a:ext cx="894152"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학습과 적응</a:t>
            </a:r>
            <a:endParaRPr lang="en-US" sz="1097" dirty="0"/>
          </a:p>
        </p:txBody>
      </p:sp>
      <p:sp>
        <p:nvSpPr>
          <p:cNvPr id="32" name="Text 10"/>
          <p:cNvSpPr/>
          <p:nvPr/>
        </p:nvSpPr>
        <p:spPr>
          <a:xfrm>
            <a:off x="5200650" y="6400800"/>
            <a:ext cx="4241006"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에이전트는 실시간 데이터를 통해 성능을 개선하거나 새로운 환경 변화에 적응합니다. 이는 강화 학습의 보상 함수나 온라인 학습을 통해 지속적으로 업데이트됩니다.</a:t>
            </a:r>
            <a:endParaRPr lang="en-US" sz="97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r>
              <a:rPr lang="ko-KR" altLang="en-US"/>
              <a:t>㈜바인드소프트</a:t>
            </a:r>
            <a:endParaRPr lang="en-US" dirty="0"/>
          </a:p>
        </p:txBody>
      </p:sp>
      <p:sp>
        <p:nvSpPr>
          <p:cNvPr id="3" name="텍스트 개체 틀 2"/>
          <p:cNvSpPr>
            <a:spLocks noGrp="1"/>
          </p:cNvSpPr>
          <p:nvPr>
            <p:ph type="body" sz="quarter" idx="14"/>
          </p:nvPr>
        </p:nvSpPr>
        <p:spPr/>
        <p:txBody>
          <a:bodyPr/>
          <a:lstStyle/>
          <a:p>
            <a:r>
              <a:rPr lang="ko-KR" altLang="en-US" dirty="0" err="1"/>
              <a:t>최수길</a:t>
            </a:r>
            <a:r>
              <a:rPr lang="ko-KR" altLang="en-US" dirty="0"/>
              <a:t> </a:t>
            </a:r>
            <a:r>
              <a:rPr lang="en-US" altLang="ko-KR" dirty="0"/>
              <a:t>- </a:t>
            </a:r>
            <a:r>
              <a:rPr lang="ko-KR" altLang="en-US" dirty="0" err="1"/>
              <a:t>바인드소프트</a:t>
            </a:r>
            <a:r>
              <a:rPr lang="ko-KR" altLang="en-US" dirty="0"/>
              <a:t> 차장 </a:t>
            </a:r>
            <a:r>
              <a:rPr lang="en-US" altLang="ko-KR" dirty="0"/>
              <a:t>- github.com/</a:t>
            </a:r>
            <a:r>
              <a:rPr lang="en-US" altLang="ko-KR" dirty="0" err="1"/>
              <a:t>freshmea</a:t>
            </a:r>
            <a:endParaRPr lang="en-US" altLang="ko-KR" dirty="0"/>
          </a:p>
          <a:p>
            <a:r>
              <a:rPr lang="ko-KR" altLang="en-US" dirty="0"/>
              <a:t>메일</a:t>
            </a:r>
            <a:r>
              <a:rPr lang="en-US" altLang="ko-KR" dirty="0"/>
              <a:t> : </a:t>
            </a:r>
            <a:r>
              <a:rPr lang="en-US" altLang="ko-KR" dirty="0">
                <a:hlinkClick r:id="rId2"/>
              </a:rPr>
              <a:t>freshmea@bindsoft.co.kr</a:t>
            </a:r>
            <a:endParaRPr lang="en-US" altLang="ko-KR" dirty="0"/>
          </a:p>
          <a:p>
            <a:r>
              <a:rPr lang="ko-KR" altLang="en-US" dirty="0"/>
              <a:t>이번에 활용한 </a:t>
            </a:r>
            <a:r>
              <a:rPr lang="en-US" altLang="ko-KR" dirty="0"/>
              <a:t>repo. : </a:t>
            </a:r>
            <a:r>
              <a:rPr lang="en-US" altLang="ko-KR" dirty="0">
                <a:hlinkClick r:id="rId3"/>
              </a:rPr>
              <a:t>https://github.com/freshmea/smart_city_2025.git</a:t>
            </a:r>
            <a:endParaRPr lang="en-US" altLang="ko-KR" dirty="0"/>
          </a:p>
          <a:p>
            <a:endParaRPr lang="en-US" altLang="ko-KR" dirty="0"/>
          </a:p>
        </p:txBody>
      </p:sp>
      <p:sp>
        <p:nvSpPr>
          <p:cNvPr id="6" name="제목 5"/>
          <p:cNvSpPr>
            <a:spLocks noGrp="1"/>
          </p:cNvSpPr>
          <p:nvPr>
            <p:ph type="title"/>
          </p:nvPr>
        </p:nvSpPr>
        <p:spPr/>
        <p:txBody>
          <a:bodyPr>
            <a:normAutofit fontScale="90000"/>
          </a:bodyPr>
          <a:lstStyle/>
          <a:p>
            <a:r>
              <a:rPr lang="ko-KR" altLang="en-US" dirty="0"/>
              <a:t>강사 소개</a:t>
            </a:r>
            <a:endParaRPr lang="en-US" dirty="0"/>
          </a:p>
        </p:txBody>
      </p:sp>
      <p:pic>
        <p:nvPicPr>
          <p:cNvPr id="5" name="그림 4">
            <a:extLst>
              <a:ext uri="{FF2B5EF4-FFF2-40B4-BE49-F238E27FC236}">
                <a16:creationId xmlns:a16="http://schemas.microsoft.com/office/drawing/2014/main" id="{C7E0BA84-56A5-E1E7-3C57-78BFAEEAC8A4}"/>
              </a:ext>
            </a:extLst>
          </p:cNvPr>
          <p:cNvPicPr>
            <a:picLocks noChangeAspect="1"/>
          </p:cNvPicPr>
          <p:nvPr/>
        </p:nvPicPr>
        <p:blipFill>
          <a:blip r:embed="rId4"/>
          <a:stretch>
            <a:fillRect/>
          </a:stretch>
        </p:blipFill>
        <p:spPr>
          <a:xfrm>
            <a:off x="1289811" y="2847949"/>
            <a:ext cx="5777739" cy="3845751"/>
          </a:xfrm>
          <a:prstGeom prst="rect">
            <a:avLst/>
          </a:prstGeom>
        </p:spPr>
      </p:pic>
      <p:sp>
        <p:nvSpPr>
          <p:cNvPr id="9" name="SectionNumberBox">
            <a:extLst>
              <a:ext uri="{FF2B5EF4-FFF2-40B4-BE49-F238E27FC236}">
                <a16:creationId xmlns:a16="http://schemas.microsoft.com/office/drawing/2014/main" id="{9FA9310D-5BC1-B563-E6A6-33E6964F23A6}"/>
              </a:ext>
            </a:extLst>
          </p:cNvPr>
          <p:cNvSpPr txBox="1"/>
          <p:nvPr/>
        </p:nvSpPr>
        <p:spPr>
          <a:xfrm>
            <a:off x="609700" y="75400"/>
            <a:ext cx="635000" cy="584775"/>
          </a:xfrm>
          <a:prstGeom prst="rect">
            <a:avLst/>
          </a:prstGeom>
          <a:solidFill>
            <a:scrgbClr r="0" g="0" b="0">
              <a:alpha val="0"/>
            </a:scrgbClr>
          </a:solidFill>
        </p:spPr>
        <p:txBody>
          <a:bodyPr vert="horz" rtlCol="0">
            <a:spAutoFit/>
          </a:bodyPr>
          <a:lstStyle/>
          <a:p>
            <a:r>
              <a:rPr lang="en-US" altLang="ko-KR" sz="3200" b="1">
                <a:solidFill>
                  <a:srgbClr val="FFFFFF"/>
                </a:solidFill>
                <a:latin typeface="맑은 고딕" panose="020B0503020000020004" pitchFamily="50" charset="-127"/>
              </a:rPr>
              <a:t>1</a:t>
            </a:r>
            <a:endParaRPr lang="ko-KR" altLang="en-US" sz="3200" b="1">
              <a:solidFill>
                <a:srgbClr val="FFFFFF"/>
              </a:solidFill>
              <a:latin typeface="맑은 고딕" panose="020B0503020000020004" pitchFamily="50" charset="-127"/>
            </a:endParaRPr>
          </a:p>
        </p:txBody>
      </p:sp>
      <p:sp>
        <p:nvSpPr>
          <p:cNvPr id="10" name="SectionTextBox">
            <a:extLst>
              <a:ext uri="{FF2B5EF4-FFF2-40B4-BE49-F238E27FC236}">
                <a16:creationId xmlns:a16="http://schemas.microsoft.com/office/drawing/2014/main" id="{431D1B7C-67D5-AD16-D773-E2C0648F76CC}"/>
              </a:ext>
            </a:extLst>
          </p:cNvPr>
          <p:cNvSpPr txBox="1"/>
          <p:nvPr/>
        </p:nvSpPr>
        <p:spPr>
          <a:xfrm>
            <a:off x="6007200" y="164300"/>
            <a:ext cx="3175000" cy="246221"/>
          </a:xfrm>
          <a:prstGeom prst="rect">
            <a:avLst/>
          </a:prstGeom>
          <a:solidFill>
            <a:scrgbClr r="0" g="0" b="0">
              <a:alpha val="0"/>
            </a:scrgbClr>
          </a:solidFill>
        </p:spPr>
        <p:txBody>
          <a:bodyPr vert="horz" rtlCol="0">
            <a:spAutoFit/>
          </a:bodyPr>
          <a:lstStyle/>
          <a:p>
            <a:pPr algn="r"/>
            <a:r>
              <a:rPr lang="ko-KR" altLang="en-US" sz="1000" b="1">
                <a:solidFill>
                  <a:srgbClr val="006FAF"/>
                </a:solidFill>
                <a:latin typeface="맑은 고딕" panose="020B0503020000020004" pitchFamily="50" charset="-127"/>
              </a:rPr>
              <a:t>강사소개</a:t>
            </a:r>
          </a:p>
        </p:txBody>
      </p:sp>
    </p:spTree>
    <p:extLst>
      <p:ext uri="{BB962C8B-B14F-4D97-AF65-F5344CB8AC3E}">
        <p14:creationId xmlns:p14="http://schemas.microsoft.com/office/powerpoint/2010/main" val="1516951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556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43425"/>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2971800" cy="1919288"/>
          </a:xfrm>
          <a:prstGeom prst="rect">
            <a:avLst/>
          </a:prstGeom>
        </p:spPr>
      </p:pic>
      <p:pic>
        <p:nvPicPr>
          <p:cNvPr id="7" name="Image 5" descr="preencoded.png"/>
          <p:cNvPicPr>
            <a:picLocks noChangeAspect="1"/>
          </p:cNvPicPr>
          <p:nvPr/>
        </p:nvPicPr>
        <p:blipFill>
          <a:blip r:embed="rId8"/>
          <a:stretch>
            <a:fillRect/>
          </a:stretch>
        </p:blipFill>
        <p:spPr>
          <a:xfrm>
            <a:off x="1563291" y="1788319"/>
            <a:ext cx="464344" cy="464344"/>
          </a:xfrm>
          <a:prstGeom prst="rect">
            <a:avLst/>
          </a:prstGeom>
        </p:spPr>
      </p:pic>
      <p:pic>
        <p:nvPicPr>
          <p:cNvPr id="8" name="Image 6" descr="preencoded.png"/>
          <p:cNvPicPr>
            <a:picLocks noChangeAspect="1"/>
          </p:cNvPicPr>
          <p:nvPr/>
        </p:nvPicPr>
        <p:blipFill>
          <a:blip r:embed="rId9"/>
          <a:stretch>
            <a:fillRect/>
          </a:stretch>
        </p:blipFill>
        <p:spPr>
          <a:xfrm>
            <a:off x="1679377" y="1896666"/>
            <a:ext cx="232172" cy="247650"/>
          </a:xfrm>
          <a:prstGeom prst="rect">
            <a:avLst/>
          </a:prstGeom>
        </p:spPr>
      </p:pic>
      <p:pic>
        <p:nvPicPr>
          <p:cNvPr id="9" name="Image 7" descr="preencoded.png"/>
          <p:cNvPicPr>
            <a:picLocks noChangeAspect="1"/>
          </p:cNvPicPr>
          <p:nvPr/>
        </p:nvPicPr>
        <p:blipFill>
          <a:blip r:embed="rId10"/>
          <a:stretch>
            <a:fillRect/>
          </a:stretch>
        </p:blipFill>
        <p:spPr>
          <a:xfrm>
            <a:off x="495300" y="2686050"/>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95300" y="3119438"/>
            <a:ext cx="123825" cy="123825"/>
          </a:xfrm>
          <a:prstGeom prst="rect">
            <a:avLst/>
          </a:prstGeom>
        </p:spPr>
      </p:pic>
      <p:pic>
        <p:nvPicPr>
          <p:cNvPr id="11" name="Image 9" descr="preencoded.png"/>
          <p:cNvPicPr>
            <a:picLocks noChangeAspect="1"/>
          </p:cNvPicPr>
          <p:nvPr/>
        </p:nvPicPr>
        <p:blipFill>
          <a:blip r:embed="rId7"/>
          <a:stretch>
            <a:fillRect/>
          </a:stretch>
        </p:blipFill>
        <p:spPr>
          <a:xfrm>
            <a:off x="3467100" y="1602581"/>
            <a:ext cx="2971800" cy="1919288"/>
          </a:xfrm>
          <a:prstGeom prst="rect">
            <a:avLst/>
          </a:prstGeom>
        </p:spPr>
      </p:pic>
      <p:pic>
        <p:nvPicPr>
          <p:cNvPr id="12" name="Image 10" descr="preencoded.png"/>
          <p:cNvPicPr>
            <a:picLocks noChangeAspect="1"/>
          </p:cNvPicPr>
          <p:nvPr/>
        </p:nvPicPr>
        <p:blipFill>
          <a:blip r:embed="rId11"/>
          <a:stretch>
            <a:fillRect/>
          </a:stretch>
        </p:blipFill>
        <p:spPr>
          <a:xfrm>
            <a:off x="4720828" y="1788319"/>
            <a:ext cx="464344" cy="464344"/>
          </a:xfrm>
          <a:prstGeom prst="rect">
            <a:avLst/>
          </a:prstGeom>
        </p:spPr>
      </p:pic>
      <p:pic>
        <p:nvPicPr>
          <p:cNvPr id="13" name="Image 11" descr="preencoded.png"/>
          <p:cNvPicPr>
            <a:picLocks noChangeAspect="1"/>
          </p:cNvPicPr>
          <p:nvPr/>
        </p:nvPicPr>
        <p:blipFill>
          <a:blip r:embed="rId12"/>
          <a:stretch>
            <a:fillRect/>
          </a:stretch>
        </p:blipFill>
        <p:spPr>
          <a:xfrm>
            <a:off x="4860131" y="1896666"/>
            <a:ext cx="185738" cy="247650"/>
          </a:xfrm>
          <a:prstGeom prst="rect">
            <a:avLst/>
          </a:prstGeom>
        </p:spPr>
      </p:pic>
      <p:pic>
        <p:nvPicPr>
          <p:cNvPr id="14" name="Image 12" descr="preencoded.png"/>
          <p:cNvPicPr>
            <a:picLocks noChangeAspect="1"/>
          </p:cNvPicPr>
          <p:nvPr/>
        </p:nvPicPr>
        <p:blipFill>
          <a:blip r:embed="rId10"/>
          <a:stretch>
            <a:fillRect/>
          </a:stretch>
        </p:blipFill>
        <p:spPr>
          <a:xfrm>
            <a:off x="3652838" y="2686050"/>
            <a:ext cx="123825" cy="123825"/>
          </a:xfrm>
          <a:prstGeom prst="rect">
            <a:avLst/>
          </a:prstGeom>
        </p:spPr>
      </p:pic>
      <p:pic>
        <p:nvPicPr>
          <p:cNvPr id="15" name="Image 13" descr="preencoded.png"/>
          <p:cNvPicPr>
            <a:picLocks noChangeAspect="1"/>
          </p:cNvPicPr>
          <p:nvPr/>
        </p:nvPicPr>
        <p:blipFill>
          <a:blip r:embed="rId10"/>
          <a:stretch>
            <a:fillRect/>
          </a:stretch>
        </p:blipFill>
        <p:spPr>
          <a:xfrm>
            <a:off x="3652838" y="2933700"/>
            <a:ext cx="123825" cy="123825"/>
          </a:xfrm>
          <a:prstGeom prst="rect">
            <a:avLst/>
          </a:prstGeom>
        </p:spPr>
      </p:pic>
      <p:pic>
        <p:nvPicPr>
          <p:cNvPr id="16" name="Image 14" descr="preencoded.png"/>
          <p:cNvPicPr>
            <a:picLocks noChangeAspect="1"/>
          </p:cNvPicPr>
          <p:nvPr/>
        </p:nvPicPr>
        <p:blipFill>
          <a:blip r:embed="rId10"/>
          <a:stretch>
            <a:fillRect/>
          </a:stretch>
        </p:blipFill>
        <p:spPr>
          <a:xfrm>
            <a:off x="3652838" y="3181350"/>
            <a:ext cx="123825" cy="123825"/>
          </a:xfrm>
          <a:prstGeom prst="rect">
            <a:avLst/>
          </a:prstGeom>
        </p:spPr>
      </p:pic>
      <p:pic>
        <p:nvPicPr>
          <p:cNvPr id="17" name="Image 15" descr="preencoded.png"/>
          <p:cNvPicPr>
            <a:picLocks noChangeAspect="1"/>
          </p:cNvPicPr>
          <p:nvPr/>
        </p:nvPicPr>
        <p:blipFill>
          <a:blip r:embed="rId7"/>
          <a:stretch>
            <a:fillRect/>
          </a:stretch>
        </p:blipFill>
        <p:spPr>
          <a:xfrm>
            <a:off x="6624638" y="1602581"/>
            <a:ext cx="2971800" cy="1919288"/>
          </a:xfrm>
          <a:prstGeom prst="rect">
            <a:avLst/>
          </a:prstGeom>
        </p:spPr>
      </p:pic>
      <p:pic>
        <p:nvPicPr>
          <p:cNvPr id="18" name="Image 16" descr="preencoded.png"/>
          <p:cNvPicPr>
            <a:picLocks noChangeAspect="1"/>
          </p:cNvPicPr>
          <p:nvPr/>
        </p:nvPicPr>
        <p:blipFill>
          <a:blip r:embed="rId13"/>
          <a:stretch>
            <a:fillRect/>
          </a:stretch>
        </p:blipFill>
        <p:spPr>
          <a:xfrm>
            <a:off x="7878366" y="1788319"/>
            <a:ext cx="464344" cy="464344"/>
          </a:xfrm>
          <a:prstGeom prst="rect">
            <a:avLst/>
          </a:prstGeom>
        </p:spPr>
      </p:pic>
      <p:pic>
        <p:nvPicPr>
          <p:cNvPr id="19" name="Image 17" descr="preencoded.png"/>
          <p:cNvPicPr>
            <a:picLocks noChangeAspect="1"/>
          </p:cNvPicPr>
          <p:nvPr/>
        </p:nvPicPr>
        <p:blipFill>
          <a:blip r:embed="rId14"/>
          <a:stretch>
            <a:fillRect/>
          </a:stretch>
        </p:blipFill>
        <p:spPr>
          <a:xfrm>
            <a:off x="8017669" y="1896666"/>
            <a:ext cx="185738" cy="247650"/>
          </a:xfrm>
          <a:prstGeom prst="rect">
            <a:avLst/>
          </a:prstGeom>
        </p:spPr>
      </p:pic>
      <p:pic>
        <p:nvPicPr>
          <p:cNvPr id="20" name="Image 18" descr="preencoded.png"/>
          <p:cNvPicPr>
            <a:picLocks noChangeAspect="1"/>
          </p:cNvPicPr>
          <p:nvPr/>
        </p:nvPicPr>
        <p:blipFill>
          <a:blip r:embed="rId10"/>
          <a:stretch>
            <a:fillRect/>
          </a:stretch>
        </p:blipFill>
        <p:spPr>
          <a:xfrm>
            <a:off x="6810375" y="2686050"/>
            <a:ext cx="123825" cy="123825"/>
          </a:xfrm>
          <a:prstGeom prst="rect">
            <a:avLst/>
          </a:prstGeom>
        </p:spPr>
      </p:pic>
      <p:pic>
        <p:nvPicPr>
          <p:cNvPr id="21" name="Image 19" descr="preencoded.png"/>
          <p:cNvPicPr>
            <a:picLocks noChangeAspect="1"/>
          </p:cNvPicPr>
          <p:nvPr/>
        </p:nvPicPr>
        <p:blipFill>
          <a:blip r:embed="rId10"/>
          <a:stretch>
            <a:fillRect/>
          </a:stretch>
        </p:blipFill>
        <p:spPr>
          <a:xfrm>
            <a:off x="6810375" y="3119438"/>
            <a:ext cx="123825" cy="123825"/>
          </a:xfrm>
          <a:prstGeom prst="rect">
            <a:avLst/>
          </a:prstGeom>
        </p:spPr>
      </p:pic>
      <p:pic>
        <p:nvPicPr>
          <p:cNvPr id="22" name="Image 20" descr="preencoded.png"/>
          <p:cNvPicPr>
            <a:picLocks noChangeAspect="1"/>
          </p:cNvPicPr>
          <p:nvPr/>
        </p:nvPicPr>
        <p:blipFill>
          <a:blip r:embed="rId15"/>
          <a:stretch>
            <a:fillRect/>
          </a:stretch>
        </p:blipFill>
        <p:spPr>
          <a:xfrm>
            <a:off x="309563" y="3707606"/>
            <a:ext cx="2971800" cy="1857375"/>
          </a:xfrm>
          <a:prstGeom prst="rect">
            <a:avLst/>
          </a:prstGeom>
        </p:spPr>
      </p:pic>
      <p:pic>
        <p:nvPicPr>
          <p:cNvPr id="23" name="Image 21" descr="preencoded.png"/>
          <p:cNvPicPr>
            <a:picLocks noChangeAspect="1"/>
          </p:cNvPicPr>
          <p:nvPr/>
        </p:nvPicPr>
        <p:blipFill>
          <a:blip r:embed="rId16"/>
          <a:stretch>
            <a:fillRect/>
          </a:stretch>
        </p:blipFill>
        <p:spPr>
          <a:xfrm>
            <a:off x="1563291" y="3893344"/>
            <a:ext cx="464344" cy="464344"/>
          </a:xfrm>
          <a:prstGeom prst="rect">
            <a:avLst/>
          </a:prstGeom>
        </p:spPr>
      </p:pic>
      <p:pic>
        <p:nvPicPr>
          <p:cNvPr id="24" name="Image 22" descr="preencoded.png"/>
          <p:cNvPicPr>
            <a:picLocks noChangeAspect="1"/>
          </p:cNvPicPr>
          <p:nvPr/>
        </p:nvPicPr>
        <p:blipFill>
          <a:blip r:embed="rId17"/>
          <a:stretch>
            <a:fillRect/>
          </a:stretch>
        </p:blipFill>
        <p:spPr>
          <a:xfrm>
            <a:off x="1702594" y="4001691"/>
            <a:ext cx="185738" cy="247650"/>
          </a:xfrm>
          <a:prstGeom prst="rect">
            <a:avLst/>
          </a:prstGeom>
        </p:spPr>
      </p:pic>
      <p:pic>
        <p:nvPicPr>
          <p:cNvPr id="25" name="Image 23" descr="preencoded.png"/>
          <p:cNvPicPr>
            <a:picLocks noChangeAspect="1"/>
          </p:cNvPicPr>
          <p:nvPr/>
        </p:nvPicPr>
        <p:blipFill>
          <a:blip r:embed="rId10"/>
          <a:stretch>
            <a:fillRect/>
          </a:stretch>
        </p:blipFill>
        <p:spPr>
          <a:xfrm>
            <a:off x="495300" y="4791075"/>
            <a:ext cx="123825" cy="123825"/>
          </a:xfrm>
          <a:prstGeom prst="rect">
            <a:avLst/>
          </a:prstGeom>
        </p:spPr>
      </p:pic>
      <p:pic>
        <p:nvPicPr>
          <p:cNvPr id="26" name="Image 24" descr="preencoded.png"/>
          <p:cNvPicPr>
            <a:picLocks noChangeAspect="1"/>
          </p:cNvPicPr>
          <p:nvPr/>
        </p:nvPicPr>
        <p:blipFill>
          <a:blip r:embed="rId10"/>
          <a:stretch>
            <a:fillRect/>
          </a:stretch>
        </p:blipFill>
        <p:spPr>
          <a:xfrm>
            <a:off x="495300" y="5224463"/>
            <a:ext cx="123825" cy="123825"/>
          </a:xfrm>
          <a:prstGeom prst="rect">
            <a:avLst/>
          </a:prstGeom>
        </p:spPr>
      </p:pic>
      <p:pic>
        <p:nvPicPr>
          <p:cNvPr id="27" name="Image 25" descr="preencoded.png"/>
          <p:cNvPicPr>
            <a:picLocks noChangeAspect="1"/>
          </p:cNvPicPr>
          <p:nvPr/>
        </p:nvPicPr>
        <p:blipFill>
          <a:blip r:embed="rId15"/>
          <a:stretch>
            <a:fillRect/>
          </a:stretch>
        </p:blipFill>
        <p:spPr>
          <a:xfrm>
            <a:off x="3467100" y="3707606"/>
            <a:ext cx="2971800" cy="1857375"/>
          </a:xfrm>
          <a:prstGeom prst="rect">
            <a:avLst/>
          </a:prstGeom>
        </p:spPr>
      </p:pic>
      <p:pic>
        <p:nvPicPr>
          <p:cNvPr id="28" name="Image 26" descr="preencoded.png"/>
          <p:cNvPicPr>
            <a:picLocks noChangeAspect="1"/>
          </p:cNvPicPr>
          <p:nvPr/>
        </p:nvPicPr>
        <p:blipFill>
          <a:blip r:embed="rId18"/>
          <a:stretch>
            <a:fillRect/>
          </a:stretch>
        </p:blipFill>
        <p:spPr>
          <a:xfrm>
            <a:off x="4720828" y="3893344"/>
            <a:ext cx="464344" cy="464344"/>
          </a:xfrm>
          <a:prstGeom prst="rect">
            <a:avLst/>
          </a:prstGeom>
        </p:spPr>
      </p:pic>
      <p:pic>
        <p:nvPicPr>
          <p:cNvPr id="29" name="Image 27" descr="preencoded.png"/>
          <p:cNvPicPr>
            <a:picLocks noChangeAspect="1"/>
          </p:cNvPicPr>
          <p:nvPr/>
        </p:nvPicPr>
        <p:blipFill>
          <a:blip r:embed="rId19"/>
          <a:stretch>
            <a:fillRect/>
          </a:stretch>
        </p:blipFill>
        <p:spPr>
          <a:xfrm>
            <a:off x="4836914" y="4001691"/>
            <a:ext cx="232172" cy="247650"/>
          </a:xfrm>
          <a:prstGeom prst="rect">
            <a:avLst/>
          </a:prstGeom>
        </p:spPr>
      </p:pic>
      <p:pic>
        <p:nvPicPr>
          <p:cNvPr id="30" name="Image 28" descr="preencoded.png"/>
          <p:cNvPicPr>
            <a:picLocks noChangeAspect="1"/>
          </p:cNvPicPr>
          <p:nvPr/>
        </p:nvPicPr>
        <p:blipFill>
          <a:blip r:embed="rId10"/>
          <a:stretch>
            <a:fillRect/>
          </a:stretch>
        </p:blipFill>
        <p:spPr>
          <a:xfrm>
            <a:off x="3652838" y="4791075"/>
            <a:ext cx="123825" cy="123825"/>
          </a:xfrm>
          <a:prstGeom prst="rect">
            <a:avLst/>
          </a:prstGeom>
        </p:spPr>
      </p:pic>
      <p:pic>
        <p:nvPicPr>
          <p:cNvPr id="31" name="Image 29" descr="preencoded.png"/>
          <p:cNvPicPr>
            <a:picLocks noChangeAspect="1"/>
          </p:cNvPicPr>
          <p:nvPr/>
        </p:nvPicPr>
        <p:blipFill>
          <a:blip r:embed="rId10"/>
          <a:stretch>
            <a:fillRect/>
          </a:stretch>
        </p:blipFill>
        <p:spPr>
          <a:xfrm>
            <a:off x="3652838" y="5224463"/>
            <a:ext cx="123825" cy="123825"/>
          </a:xfrm>
          <a:prstGeom prst="rect">
            <a:avLst/>
          </a:prstGeom>
        </p:spPr>
      </p:pic>
      <p:sp>
        <p:nvSpPr>
          <p:cNvPr id="32"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학습 목표 및 예상 성과</a:t>
            </a:r>
            <a:endParaRPr lang="en-US" sz="1971" dirty="0"/>
          </a:p>
        </p:txBody>
      </p:sp>
      <p:sp>
        <p:nvSpPr>
          <p:cNvPr id="33" name="Text 1"/>
          <p:cNvSpPr/>
          <p:nvPr/>
        </p:nvSpPr>
        <p:spPr>
          <a:xfrm>
            <a:off x="365284" y="2345531"/>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스마트시티 AI 안전 기술 이해</a:t>
            </a:r>
            <a:endParaRPr lang="en-US" sz="1121" dirty="0"/>
          </a:p>
        </p:txBody>
      </p:sp>
      <p:sp>
        <p:nvSpPr>
          <p:cNvPr id="34" name="Text 2"/>
          <p:cNvSpPr/>
          <p:nvPr/>
        </p:nvSpPr>
        <p:spPr>
          <a:xfrm>
            <a:off x="681037" y="2655094"/>
            <a:ext cx="241458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스마트시티 실현 원리, ICT, IoT, AI 간의 상호작용 설명</a:t>
            </a:r>
            <a:endParaRPr lang="en-US" sz="910" dirty="0"/>
          </a:p>
        </p:txBody>
      </p:sp>
      <p:sp>
        <p:nvSpPr>
          <p:cNvPr id="35" name="Text 3"/>
          <p:cNvSpPr/>
          <p:nvPr/>
        </p:nvSpPr>
        <p:spPr>
          <a:xfrm>
            <a:off x="681038" y="3088481"/>
            <a:ext cx="230701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AI가 안전관리에 어떻게 적용되는지 이해</a:t>
            </a:r>
            <a:endParaRPr lang="en-US" sz="910" dirty="0"/>
          </a:p>
        </p:txBody>
      </p:sp>
      <p:sp>
        <p:nvSpPr>
          <p:cNvPr id="36" name="Text 4"/>
          <p:cNvSpPr/>
          <p:nvPr/>
        </p:nvSpPr>
        <p:spPr>
          <a:xfrm>
            <a:off x="3522821" y="2345531"/>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AI 모델링 및 분석 능력</a:t>
            </a:r>
            <a:endParaRPr lang="en-US" sz="1121" dirty="0"/>
          </a:p>
        </p:txBody>
      </p:sp>
      <p:sp>
        <p:nvSpPr>
          <p:cNvPr id="37" name="Text 5"/>
          <p:cNvSpPr/>
          <p:nvPr/>
        </p:nvSpPr>
        <p:spPr>
          <a:xfrm>
            <a:off x="3838576" y="2655094"/>
            <a:ext cx="212824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Python 환경에서 데이터 전처리 구현</a:t>
            </a:r>
            <a:endParaRPr lang="en-US" sz="910" dirty="0"/>
          </a:p>
        </p:txBody>
      </p:sp>
      <p:sp>
        <p:nvSpPr>
          <p:cNvPr id="38" name="Text 6"/>
          <p:cNvSpPr/>
          <p:nvPr/>
        </p:nvSpPr>
        <p:spPr>
          <a:xfrm>
            <a:off x="3838575" y="2902744"/>
            <a:ext cx="24091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신경망 모델링, 예측 및 감지 알고리즘 구현</a:t>
            </a:r>
            <a:endParaRPr lang="en-US" sz="910" dirty="0"/>
          </a:p>
        </p:txBody>
      </p:sp>
      <p:sp>
        <p:nvSpPr>
          <p:cNvPr id="39" name="Text 7"/>
          <p:cNvSpPr/>
          <p:nvPr/>
        </p:nvSpPr>
        <p:spPr>
          <a:xfrm>
            <a:off x="3838575" y="3150394"/>
            <a:ext cx="99601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모델 평가 및 개선</a:t>
            </a:r>
            <a:endParaRPr lang="en-US" sz="910" dirty="0"/>
          </a:p>
        </p:txBody>
      </p:sp>
      <p:sp>
        <p:nvSpPr>
          <p:cNvPr id="40" name="Text 8"/>
          <p:cNvSpPr/>
          <p:nvPr/>
        </p:nvSpPr>
        <p:spPr>
          <a:xfrm>
            <a:off x="6680359" y="2345531"/>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상업적 응용 능력</a:t>
            </a:r>
            <a:endParaRPr lang="en-US" sz="1121" dirty="0"/>
          </a:p>
        </p:txBody>
      </p:sp>
      <p:sp>
        <p:nvSpPr>
          <p:cNvPr id="41" name="Text 9"/>
          <p:cNvSpPr/>
          <p:nvPr/>
        </p:nvSpPr>
        <p:spPr>
          <a:xfrm>
            <a:off x="6996112" y="2655094"/>
            <a:ext cx="241458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안전 기술을 이용한 서비스 및 상업 모델 설계</a:t>
            </a:r>
            <a:endParaRPr lang="en-US" sz="910" dirty="0"/>
          </a:p>
        </p:txBody>
      </p:sp>
      <p:sp>
        <p:nvSpPr>
          <p:cNvPr id="42" name="Text 10"/>
          <p:cNvSpPr/>
          <p:nvPr/>
        </p:nvSpPr>
        <p:spPr>
          <a:xfrm>
            <a:off x="6996113" y="3088481"/>
            <a:ext cx="152382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BM Canvas를 이용한 표현</a:t>
            </a:r>
            <a:endParaRPr lang="en-US" sz="910" dirty="0"/>
          </a:p>
        </p:txBody>
      </p:sp>
      <p:sp>
        <p:nvSpPr>
          <p:cNvPr id="43" name="Text 11"/>
          <p:cNvSpPr/>
          <p:nvPr/>
        </p:nvSpPr>
        <p:spPr>
          <a:xfrm>
            <a:off x="365284" y="4450556"/>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프로젝트 실행 및 협업 능력</a:t>
            </a:r>
            <a:endParaRPr lang="en-US" sz="1121" dirty="0"/>
          </a:p>
        </p:txBody>
      </p:sp>
      <p:sp>
        <p:nvSpPr>
          <p:cNvPr id="44" name="Text 12"/>
          <p:cNvSpPr/>
          <p:nvPr/>
        </p:nvSpPr>
        <p:spPr>
          <a:xfrm>
            <a:off x="681037" y="4760119"/>
            <a:ext cx="241458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수집부터 모델 구현까지의 전체 프로세스 경험</a:t>
            </a:r>
            <a:endParaRPr lang="en-US" sz="910" dirty="0"/>
          </a:p>
        </p:txBody>
      </p:sp>
      <p:sp>
        <p:nvSpPr>
          <p:cNvPr id="45" name="Text 13"/>
          <p:cNvSpPr/>
          <p:nvPr/>
        </p:nvSpPr>
        <p:spPr>
          <a:xfrm>
            <a:off x="681037" y="5193506"/>
            <a:ext cx="99601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팀 협업 능력 향상</a:t>
            </a:r>
            <a:endParaRPr lang="en-US" sz="910" dirty="0"/>
          </a:p>
        </p:txBody>
      </p:sp>
      <p:sp>
        <p:nvSpPr>
          <p:cNvPr id="46" name="Text 14"/>
          <p:cNvSpPr/>
          <p:nvPr/>
        </p:nvSpPr>
        <p:spPr>
          <a:xfrm>
            <a:off x="3522821" y="4450556"/>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윤리 및 책임 의식</a:t>
            </a:r>
            <a:endParaRPr lang="en-US" sz="1121" dirty="0"/>
          </a:p>
        </p:txBody>
      </p:sp>
      <p:sp>
        <p:nvSpPr>
          <p:cNvPr id="47" name="Text 15"/>
          <p:cNvSpPr/>
          <p:nvPr/>
        </p:nvSpPr>
        <p:spPr>
          <a:xfrm>
            <a:off x="3838575" y="4760119"/>
            <a:ext cx="241458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편향, 개인정보 보호, 알고리즘 투명성 고려</a:t>
            </a:r>
            <a:endParaRPr lang="en-US" sz="910" dirty="0"/>
          </a:p>
        </p:txBody>
      </p:sp>
      <p:sp>
        <p:nvSpPr>
          <p:cNvPr id="48" name="Text 16"/>
          <p:cNvSpPr/>
          <p:nvPr/>
        </p:nvSpPr>
        <p:spPr>
          <a:xfrm>
            <a:off x="3838575" y="5193506"/>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안전 기술 적용시 책임적인 자세 기르기</a:t>
            </a:r>
            <a:endParaRPr lang="en-US" sz="910" dirty="0"/>
          </a:p>
        </p:txBody>
      </p:sp>
      <p:sp>
        <p:nvSpPr>
          <p:cNvPr id="49" name="Text 17"/>
          <p:cNvSpPr/>
          <p:nvPr/>
        </p:nvSpPr>
        <p:spPr>
          <a:xfrm>
            <a:off x="309562" y="575071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7 / 36</a:t>
            </a:r>
            <a:endParaRPr lang="en-US" sz="910"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757863"/>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06553"/>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71800" cy="3436144"/>
          </a:xfrm>
          <a:prstGeom prst="rect">
            <a:avLst/>
          </a:prstGeom>
        </p:spPr>
      </p:pic>
      <p:pic>
        <p:nvPicPr>
          <p:cNvPr id="7" name="Image 5" descr="preencoded.png"/>
          <p:cNvPicPr>
            <a:picLocks noChangeAspect="1"/>
          </p:cNvPicPr>
          <p:nvPr/>
        </p:nvPicPr>
        <p:blipFill>
          <a:blip r:embed="rId8"/>
          <a:stretch>
            <a:fillRect/>
          </a:stretch>
        </p:blipFill>
        <p:spPr>
          <a:xfrm>
            <a:off x="309563" y="1540669"/>
            <a:ext cx="2971800" cy="588169"/>
          </a:xfrm>
          <a:prstGeom prst="rect">
            <a:avLst/>
          </a:prstGeom>
        </p:spPr>
      </p:pic>
      <p:pic>
        <p:nvPicPr>
          <p:cNvPr id="8" name="Image 6" descr="preencoded.png"/>
          <p:cNvPicPr>
            <a:picLocks noChangeAspect="1"/>
          </p:cNvPicPr>
          <p:nvPr/>
        </p:nvPicPr>
        <p:blipFill>
          <a:blip r:embed="rId9"/>
          <a:stretch>
            <a:fillRect/>
          </a:stretch>
        </p:blipFill>
        <p:spPr>
          <a:xfrm>
            <a:off x="433388" y="1664494"/>
            <a:ext cx="278606" cy="340519"/>
          </a:xfrm>
          <a:prstGeom prst="rect">
            <a:avLst/>
          </a:prstGeom>
        </p:spPr>
      </p:pic>
      <p:pic>
        <p:nvPicPr>
          <p:cNvPr id="9" name="Image 7" descr="preencoded.png"/>
          <p:cNvPicPr>
            <a:picLocks noChangeAspect="1"/>
          </p:cNvPicPr>
          <p:nvPr/>
        </p:nvPicPr>
        <p:blipFill>
          <a:blip r:embed="rId10"/>
          <a:stretch>
            <a:fillRect/>
          </a:stretch>
        </p:blipFill>
        <p:spPr>
          <a:xfrm>
            <a:off x="495300" y="1726406"/>
            <a:ext cx="154781" cy="216694"/>
          </a:xfrm>
          <a:prstGeom prst="rect">
            <a:avLst/>
          </a:prstGeom>
        </p:spPr>
      </p:pic>
      <p:pic>
        <p:nvPicPr>
          <p:cNvPr id="10" name="Image 8" descr="preencoded.png"/>
          <p:cNvPicPr>
            <a:picLocks noChangeAspect="1"/>
          </p:cNvPicPr>
          <p:nvPr/>
        </p:nvPicPr>
        <p:blipFill>
          <a:blip r:embed="rId11"/>
          <a:stretch>
            <a:fillRect/>
          </a:stretch>
        </p:blipFill>
        <p:spPr>
          <a:xfrm>
            <a:off x="464344" y="2314575"/>
            <a:ext cx="123825" cy="123825"/>
          </a:xfrm>
          <a:prstGeom prst="rect">
            <a:avLst/>
          </a:prstGeom>
        </p:spPr>
      </p:pic>
      <p:pic>
        <p:nvPicPr>
          <p:cNvPr id="11" name="Image 9" descr="preencoded.png"/>
          <p:cNvPicPr>
            <a:picLocks noChangeAspect="1"/>
          </p:cNvPicPr>
          <p:nvPr/>
        </p:nvPicPr>
        <p:blipFill>
          <a:blip r:embed="rId11"/>
          <a:stretch>
            <a:fillRect/>
          </a:stretch>
        </p:blipFill>
        <p:spPr>
          <a:xfrm>
            <a:off x="464344" y="2778919"/>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464344" y="3243263"/>
            <a:ext cx="123825" cy="123825"/>
          </a:xfrm>
          <a:prstGeom prst="rect">
            <a:avLst/>
          </a:prstGeom>
        </p:spPr>
      </p:pic>
      <p:pic>
        <p:nvPicPr>
          <p:cNvPr id="13" name="Image 11" descr="preencoded.png"/>
          <p:cNvPicPr>
            <a:picLocks noChangeAspect="1"/>
          </p:cNvPicPr>
          <p:nvPr/>
        </p:nvPicPr>
        <p:blipFill>
          <a:blip r:embed="rId12"/>
          <a:stretch>
            <a:fillRect/>
          </a:stretch>
        </p:blipFill>
        <p:spPr>
          <a:xfrm>
            <a:off x="464344" y="3521869"/>
            <a:ext cx="2662238" cy="742950"/>
          </a:xfrm>
          <a:prstGeom prst="rect">
            <a:avLst/>
          </a:prstGeom>
        </p:spPr>
      </p:pic>
      <p:pic>
        <p:nvPicPr>
          <p:cNvPr id="14" name="Image 12" descr="preencoded.png"/>
          <p:cNvPicPr>
            <a:picLocks noChangeAspect="1"/>
          </p:cNvPicPr>
          <p:nvPr/>
        </p:nvPicPr>
        <p:blipFill>
          <a:blip r:embed="rId13"/>
          <a:stretch>
            <a:fillRect/>
          </a:stretch>
        </p:blipFill>
        <p:spPr>
          <a:xfrm>
            <a:off x="557212" y="3637955"/>
            <a:ext cx="92869" cy="123825"/>
          </a:xfrm>
          <a:prstGeom prst="rect">
            <a:avLst/>
          </a:prstGeom>
        </p:spPr>
      </p:pic>
      <p:pic>
        <p:nvPicPr>
          <p:cNvPr id="15" name="Image 13" descr="preencoded.png"/>
          <p:cNvPicPr>
            <a:picLocks noChangeAspect="1"/>
          </p:cNvPicPr>
          <p:nvPr/>
        </p:nvPicPr>
        <p:blipFill>
          <a:blip r:embed="rId7"/>
          <a:stretch>
            <a:fillRect/>
          </a:stretch>
        </p:blipFill>
        <p:spPr>
          <a:xfrm>
            <a:off x="3467100" y="1540669"/>
            <a:ext cx="2971800" cy="3436144"/>
          </a:xfrm>
          <a:prstGeom prst="rect">
            <a:avLst/>
          </a:prstGeom>
        </p:spPr>
      </p:pic>
      <p:pic>
        <p:nvPicPr>
          <p:cNvPr id="16" name="Image 14" descr="preencoded.png"/>
          <p:cNvPicPr>
            <a:picLocks noChangeAspect="1"/>
          </p:cNvPicPr>
          <p:nvPr/>
        </p:nvPicPr>
        <p:blipFill>
          <a:blip r:embed="rId14"/>
          <a:stretch>
            <a:fillRect/>
          </a:stretch>
        </p:blipFill>
        <p:spPr>
          <a:xfrm>
            <a:off x="3467100" y="1540669"/>
            <a:ext cx="2971800" cy="588169"/>
          </a:xfrm>
          <a:prstGeom prst="rect">
            <a:avLst/>
          </a:prstGeom>
        </p:spPr>
      </p:pic>
      <p:pic>
        <p:nvPicPr>
          <p:cNvPr id="17" name="Image 15" descr="preencoded.png"/>
          <p:cNvPicPr>
            <a:picLocks noChangeAspect="1"/>
          </p:cNvPicPr>
          <p:nvPr/>
        </p:nvPicPr>
        <p:blipFill>
          <a:blip r:embed="rId15"/>
          <a:stretch>
            <a:fillRect/>
          </a:stretch>
        </p:blipFill>
        <p:spPr>
          <a:xfrm>
            <a:off x="3590925" y="1664494"/>
            <a:ext cx="224433" cy="340519"/>
          </a:xfrm>
          <a:prstGeom prst="rect">
            <a:avLst/>
          </a:prstGeom>
        </p:spPr>
      </p:pic>
      <p:pic>
        <p:nvPicPr>
          <p:cNvPr id="18" name="Image 16" descr="preencoded.png"/>
          <p:cNvPicPr>
            <a:picLocks noChangeAspect="1"/>
          </p:cNvPicPr>
          <p:nvPr/>
        </p:nvPicPr>
        <p:blipFill>
          <a:blip r:embed="rId16"/>
          <a:stretch>
            <a:fillRect/>
          </a:stretch>
        </p:blipFill>
        <p:spPr>
          <a:xfrm>
            <a:off x="3652838" y="1726406"/>
            <a:ext cx="100608" cy="216694"/>
          </a:xfrm>
          <a:prstGeom prst="rect">
            <a:avLst/>
          </a:prstGeom>
        </p:spPr>
      </p:pic>
      <p:pic>
        <p:nvPicPr>
          <p:cNvPr id="19" name="Image 17" descr="preencoded.png"/>
          <p:cNvPicPr>
            <a:picLocks noChangeAspect="1"/>
          </p:cNvPicPr>
          <p:nvPr/>
        </p:nvPicPr>
        <p:blipFill>
          <a:blip r:embed="rId17"/>
          <a:stretch>
            <a:fillRect/>
          </a:stretch>
        </p:blipFill>
        <p:spPr>
          <a:xfrm>
            <a:off x="3621881" y="2314575"/>
            <a:ext cx="123825" cy="123825"/>
          </a:xfrm>
          <a:prstGeom prst="rect">
            <a:avLst/>
          </a:prstGeom>
        </p:spPr>
      </p:pic>
      <p:pic>
        <p:nvPicPr>
          <p:cNvPr id="20" name="Image 18" descr="preencoded.png"/>
          <p:cNvPicPr>
            <a:picLocks noChangeAspect="1"/>
          </p:cNvPicPr>
          <p:nvPr/>
        </p:nvPicPr>
        <p:blipFill>
          <a:blip r:embed="rId17"/>
          <a:stretch>
            <a:fillRect/>
          </a:stretch>
        </p:blipFill>
        <p:spPr>
          <a:xfrm>
            <a:off x="3621881" y="2778919"/>
            <a:ext cx="123825" cy="123825"/>
          </a:xfrm>
          <a:prstGeom prst="rect">
            <a:avLst/>
          </a:prstGeom>
        </p:spPr>
      </p:pic>
      <p:pic>
        <p:nvPicPr>
          <p:cNvPr id="21" name="Image 19" descr="preencoded.png"/>
          <p:cNvPicPr>
            <a:picLocks noChangeAspect="1"/>
          </p:cNvPicPr>
          <p:nvPr/>
        </p:nvPicPr>
        <p:blipFill>
          <a:blip r:embed="rId17"/>
          <a:stretch>
            <a:fillRect/>
          </a:stretch>
        </p:blipFill>
        <p:spPr>
          <a:xfrm>
            <a:off x="3621881" y="3243263"/>
            <a:ext cx="123825" cy="123825"/>
          </a:xfrm>
          <a:prstGeom prst="rect">
            <a:avLst/>
          </a:prstGeom>
        </p:spPr>
      </p:pic>
      <p:pic>
        <p:nvPicPr>
          <p:cNvPr id="22" name="Image 20" descr="preencoded.png"/>
          <p:cNvPicPr>
            <a:picLocks noChangeAspect="1"/>
          </p:cNvPicPr>
          <p:nvPr/>
        </p:nvPicPr>
        <p:blipFill>
          <a:blip r:embed="rId18"/>
          <a:stretch>
            <a:fillRect/>
          </a:stretch>
        </p:blipFill>
        <p:spPr>
          <a:xfrm>
            <a:off x="3621881" y="3707606"/>
            <a:ext cx="2662238" cy="1114425"/>
          </a:xfrm>
          <a:prstGeom prst="rect">
            <a:avLst/>
          </a:prstGeom>
        </p:spPr>
      </p:pic>
      <p:pic>
        <p:nvPicPr>
          <p:cNvPr id="23" name="Image 21" descr="preencoded.png"/>
          <p:cNvPicPr>
            <a:picLocks noChangeAspect="1"/>
          </p:cNvPicPr>
          <p:nvPr/>
        </p:nvPicPr>
        <p:blipFill>
          <a:blip r:embed="rId19"/>
          <a:stretch>
            <a:fillRect/>
          </a:stretch>
        </p:blipFill>
        <p:spPr>
          <a:xfrm>
            <a:off x="3714750" y="3955256"/>
            <a:ext cx="619125" cy="619125"/>
          </a:xfrm>
          <a:prstGeom prst="rect">
            <a:avLst/>
          </a:prstGeom>
        </p:spPr>
      </p:pic>
      <p:pic>
        <p:nvPicPr>
          <p:cNvPr id="24" name="Image 22" descr="preencoded.png"/>
          <p:cNvPicPr>
            <a:picLocks noChangeAspect="1"/>
          </p:cNvPicPr>
          <p:nvPr/>
        </p:nvPicPr>
        <p:blipFill>
          <a:blip r:embed="rId20"/>
          <a:stretch>
            <a:fillRect/>
          </a:stretch>
        </p:blipFill>
        <p:spPr>
          <a:xfrm>
            <a:off x="4395787" y="3833999"/>
            <a:ext cx="139303" cy="123825"/>
          </a:xfrm>
          <a:prstGeom prst="rect">
            <a:avLst/>
          </a:prstGeom>
        </p:spPr>
      </p:pic>
      <p:pic>
        <p:nvPicPr>
          <p:cNvPr id="25" name="Image 23" descr="preencoded.png"/>
          <p:cNvPicPr>
            <a:picLocks noChangeAspect="1"/>
          </p:cNvPicPr>
          <p:nvPr/>
        </p:nvPicPr>
        <p:blipFill>
          <a:blip r:embed="rId7"/>
          <a:stretch>
            <a:fillRect/>
          </a:stretch>
        </p:blipFill>
        <p:spPr>
          <a:xfrm>
            <a:off x="6624638" y="1540669"/>
            <a:ext cx="2971800" cy="3436144"/>
          </a:xfrm>
          <a:prstGeom prst="rect">
            <a:avLst/>
          </a:prstGeom>
        </p:spPr>
      </p:pic>
      <p:pic>
        <p:nvPicPr>
          <p:cNvPr id="26" name="Image 24" descr="preencoded.png"/>
          <p:cNvPicPr>
            <a:picLocks noChangeAspect="1"/>
          </p:cNvPicPr>
          <p:nvPr/>
        </p:nvPicPr>
        <p:blipFill>
          <a:blip r:embed="rId8"/>
          <a:stretch>
            <a:fillRect/>
          </a:stretch>
        </p:blipFill>
        <p:spPr>
          <a:xfrm>
            <a:off x="6624638" y="1540669"/>
            <a:ext cx="2971800" cy="588169"/>
          </a:xfrm>
          <a:prstGeom prst="rect">
            <a:avLst/>
          </a:prstGeom>
        </p:spPr>
      </p:pic>
      <p:pic>
        <p:nvPicPr>
          <p:cNvPr id="27" name="Image 25" descr="preencoded.png"/>
          <p:cNvPicPr>
            <a:picLocks noChangeAspect="1"/>
          </p:cNvPicPr>
          <p:nvPr/>
        </p:nvPicPr>
        <p:blipFill>
          <a:blip r:embed="rId21"/>
          <a:stretch>
            <a:fillRect/>
          </a:stretch>
        </p:blipFill>
        <p:spPr>
          <a:xfrm>
            <a:off x="6748463" y="1664494"/>
            <a:ext cx="317302" cy="340519"/>
          </a:xfrm>
          <a:prstGeom prst="rect">
            <a:avLst/>
          </a:prstGeom>
        </p:spPr>
      </p:pic>
      <p:pic>
        <p:nvPicPr>
          <p:cNvPr id="28" name="Image 26" descr="preencoded.png"/>
          <p:cNvPicPr>
            <a:picLocks noChangeAspect="1"/>
          </p:cNvPicPr>
          <p:nvPr/>
        </p:nvPicPr>
        <p:blipFill>
          <a:blip r:embed="rId22"/>
          <a:stretch>
            <a:fillRect/>
          </a:stretch>
        </p:blipFill>
        <p:spPr>
          <a:xfrm>
            <a:off x="6810375" y="1726406"/>
            <a:ext cx="193477" cy="216694"/>
          </a:xfrm>
          <a:prstGeom prst="rect">
            <a:avLst/>
          </a:prstGeom>
        </p:spPr>
      </p:pic>
      <p:pic>
        <p:nvPicPr>
          <p:cNvPr id="29" name="Image 27" descr="preencoded.png"/>
          <p:cNvPicPr>
            <a:picLocks noChangeAspect="1"/>
          </p:cNvPicPr>
          <p:nvPr/>
        </p:nvPicPr>
        <p:blipFill>
          <a:blip r:embed="rId11"/>
          <a:stretch>
            <a:fillRect/>
          </a:stretch>
        </p:blipFill>
        <p:spPr>
          <a:xfrm>
            <a:off x="6779419" y="2314575"/>
            <a:ext cx="123825" cy="123825"/>
          </a:xfrm>
          <a:prstGeom prst="rect">
            <a:avLst/>
          </a:prstGeom>
        </p:spPr>
      </p:pic>
      <p:pic>
        <p:nvPicPr>
          <p:cNvPr id="30" name="Image 28" descr="preencoded.png"/>
          <p:cNvPicPr>
            <a:picLocks noChangeAspect="1"/>
          </p:cNvPicPr>
          <p:nvPr/>
        </p:nvPicPr>
        <p:blipFill>
          <a:blip r:embed="rId11"/>
          <a:stretch>
            <a:fillRect/>
          </a:stretch>
        </p:blipFill>
        <p:spPr>
          <a:xfrm>
            <a:off x="6779419" y="2778919"/>
            <a:ext cx="123825" cy="123825"/>
          </a:xfrm>
          <a:prstGeom prst="rect">
            <a:avLst/>
          </a:prstGeom>
        </p:spPr>
      </p:pic>
      <p:pic>
        <p:nvPicPr>
          <p:cNvPr id="31" name="Image 29" descr="preencoded.png"/>
          <p:cNvPicPr>
            <a:picLocks noChangeAspect="1"/>
          </p:cNvPicPr>
          <p:nvPr/>
        </p:nvPicPr>
        <p:blipFill>
          <a:blip r:embed="rId11"/>
          <a:stretch>
            <a:fillRect/>
          </a:stretch>
        </p:blipFill>
        <p:spPr>
          <a:xfrm>
            <a:off x="6779419" y="3057525"/>
            <a:ext cx="123825" cy="123825"/>
          </a:xfrm>
          <a:prstGeom prst="rect">
            <a:avLst/>
          </a:prstGeom>
        </p:spPr>
      </p:pic>
      <p:pic>
        <p:nvPicPr>
          <p:cNvPr id="32" name="Image 30" descr="preencoded.png"/>
          <p:cNvPicPr>
            <a:picLocks noChangeAspect="1"/>
          </p:cNvPicPr>
          <p:nvPr/>
        </p:nvPicPr>
        <p:blipFill>
          <a:blip r:embed="rId12"/>
          <a:stretch>
            <a:fillRect/>
          </a:stretch>
        </p:blipFill>
        <p:spPr>
          <a:xfrm>
            <a:off x="6779419" y="3336131"/>
            <a:ext cx="2662238" cy="928688"/>
          </a:xfrm>
          <a:prstGeom prst="rect">
            <a:avLst/>
          </a:prstGeom>
        </p:spPr>
      </p:pic>
      <p:pic>
        <p:nvPicPr>
          <p:cNvPr id="33" name="Image 31" descr="preencoded.png"/>
          <p:cNvPicPr>
            <a:picLocks noChangeAspect="1"/>
          </p:cNvPicPr>
          <p:nvPr/>
        </p:nvPicPr>
        <p:blipFill>
          <a:blip r:embed="rId23"/>
          <a:stretch>
            <a:fillRect/>
          </a:stretch>
        </p:blipFill>
        <p:spPr>
          <a:xfrm>
            <a:off x="6872288" y="3452217"/>
            <a:ext cx="123825" cy="123825"/>
          </a:xfrm>
          <a:prstGeom prst="rect">
            <a:avLst/>
          </a:prstGeom>
        </p:spPr>
      </p:pic>
      <p:pic>
        <p:nvPicPr>
          <p:cNvPr id="34" name="Image 32" descr="preencoded.png"/>
          <p:cNvPicPr>
            <a:picLocks noChangeAspect="1"/>
          </p:cNvPicPr>
          <p:nvPr/>
        </p:nvPicPr>
        <p:blipFill>
          <a:blip r:embed="rId24"/>
          <a:stretch>
            <a:fillRect/>
          </a:stretch>
        </p:blipFill>
        <p:spPr>
          <a:xfrm>
            <a:off x="309563" y="5162550"/>
            <a:ext cx="9286875" cy="928688"/>
          </a:xfrm>
          <a:prstGeom prst="rect">
            <a:avLst/>
          </a:prstGeom>
        </p:spPr>
      </p:pic>
      <p:pic>
        <p:nvPicPr>
          <p:cNvPr id="35" name="Image 33" descr="preencoded.png"/>
          <p:cNvPicPr>
            <a:picLocks noChangeAspect="1"/>
          </p:cNvPicPr>
          <p:nvPr/>
        </p:nvPicPr>
        <p:blipFill>
          <a:blip r:embed="rId25"/>
          <a:stretch>
            <a:fillRect/>
          </a:stretch>
        </p:blipFill>
        <p:spPr>
          <a:xfrm>
            <a:off x="464344" y="5348288"/>
            <a:ext cx="154781" cy="154781"/>
          </a:xfrm>
          <a:prstGeom prst="rect">
            <a:avLst/>
          </a:prstGeom>
        </p:spPr>
      </p:pic>
      <p:pic>
        <p:nvPicPr>
          <p:cNvPr id="36" name="Image 34" descr="preencoded.png"/>
          <p:cNvPicPr>
            <a:picLocks noChangeAspect="1"/>
          </p:cNvPicPr>
          <p:nvPr/>
        </p:nvPicPr>
        <p:blipFill>
          <a:blip r:embed="rId26"/>
          <a:stretch>
            <a:fillRect/>
          </a:stretch>
        </p:blipFill>
        <p:spPr>
          <a:xfrm>
            <a:off x="464344" y="5626894"/>
            <a:ext cx="247650" cy="309563"/>
          </a:xfrm>
          <a:prstGeom prst="rect">
            <a:avLst/>
          </a:prstGeom>
        </p:spPr>
      </p:pic>
      <p:pic>
        <p:nvPicPr>
          <p:cNvPr id="37" name="Image 35" descr="preencoded.png"/>
          <p:cNvPicPr>
            <a:picLocks noChangeAspect="1"/>
          </p:cNvPicPr>
          <p:nvPr/>
        </p:nvPicPr>
        <p:blipFill>
          <a:blip r:embed="rId27"/>
          <a:stretch>
            <a:fillRect/>
          </a:stretch>
        </p:blipFill>
        <p:spPr>
          <a:xfrm>
            <a:off x="526256" y="5712023"/>
            <a:ext cx="123825" cy="123825"/>
          </a:xfrm>
          <a:prstGeom prst="rect">
            <a:avLst/>
          </a:prstGeom>
        </p:spPr>
      </p:pic>
      <p:pic>
        <p:nvPicPr>
          <p:cNvPr id="38" name="Image 36" descr="preencoded.png"/>
          <p:cNvPicPr>
            <a:picLocks noChangeAspect="1"/>
          </p:cNvPicPr>
          <p:nvPr/>
        </p:nvPicPr>
        <p:blipFill>
          <a:blip r:embed="rId28"/>
          <a:stretch>
            <a:fillRect/>
          </a:stretch>
        </p:blipFill>
        <p:spPr>
          <a:xfrm>
            <a:off x="3498056" y="5626894"/>
            <a:ext cx="247650" cy="309563"/>
          </a:xfrm>
          <a:prstGeom prst="rect">
            <a:avLst/>
          </a:prstGeom>
        </p:spPr>
      </p:pic>
      <p:pic>
        <p:nvPicPr>
          <p:cNvPr id="39" name="Image 37" descr="preencoded.png"/>
          <p:cNvPicPr>
            <a:picLocks noChangeAspect="1"/>
          </p:cNvPicPr>
          <p:nvPr/>
        </p:nvPicPr>
        <p:blipFill>
          <a:blip r:embed="rId29"/>
          <a:stretch>
            <a:fillRect/>
          </a:stretch>
        </p:blipFill>
        <p:spPr>
          <a:xfrm>
            <a:off x="3559969" y="5712023"/>
            <a:ext cx="123825" cy="123825"/>
          </a:xfrm>
          <a:prstGeom prst="rect">
            <a:avLst/>
          </a:prstGeom>
        </p:spPr>
      </p:pic>
      <p:pic>
        <p:nvPicPr>
          <p:cNvPr id="40" name="Image 38" descr="preencoded.png"/>
          <p:cNvPicPr>
            <a:picLocks noChangeAspect="1"/>
          </p:cNvPicPr>
          <p:nvPr/>
        </p:nvPicPr>
        <p:blipFill>
          <a:blip r:embed="rId30"/>
          <a:stretch>
            <a:fillRect/>
          </a:stretch>
        </p:blipFill>
        <p:spPr>
          <a:xfrm>
            <a:off x="6531769" y="5626894"/>
            <a:ext cx="247650" cy="309563"/>
          </a:xfrm>
          <a:prstGeom prst="rect">
            <a:avLst/>
          </a:prstGeom>
        </p:spPr>
      </p:pic>
      <p:pic>
        <p:nvPicPr>
          <p:cNvPr id="41" name="Image 39" descr="preencoded.png"/>
          <p:cNvPicPr>
            <a:picLocks noChangeAspect="1"/>
          </p:cNvPicPr>
          <p:nvPr/>
        </p:nvPicPr>
        <p:blipFill>
          <a:blip r:embed="rId31"/>
          <a:stretch>
            <a:fillRect/>
          </a:stretch>
        </p:blipFill>
        <p:spPr>
          <a:xfrm>
            <a:off x="6593681" y="5712023"/>
            <a:ext cx="123825" cy="123825"/>
          </a:xfrm>
          <a:prstGeom prst="rect">
            <a:avLst/>
          </a:prstGeom>
        </p:spPr>
      </p:pic>
      <p:sp>
        <p:nvSpPr>
          <p:cNvPr id="42"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ko-KR" altLang="en-US" sz="2194" b="1" dirty="0">
                <a:solidFill>
                  <a:srgbClr val="115E59"/>
                </a:solidFill>
                <a:latin typeface="ui-sans-serif" pitchFamily="34" charset="0"/>
                <a:ea typeface="ui-sans-serif" pitchFamily="34" charset="-122"/>
                <a:cs typeface="ui-sans-serif" pitchFamily="34" charset="-120"/>
              </a:rPr>
              <a:t>스마트시티</a:t>
            </a:r>
            <a:r>
              <a:rPr lang="en-US" sz="2194" b="1" dirty="0">
                <a:solidFill>
                  <a:srgbClr val="115E59"/>
                </a:solidFill>
                <a:latin typeface="ui-sans-serif" pitchFamily="34" charset="0"/>
                <a:ea typeface="ui-sans-serif" pitchFamily="34" charset="-122"/>
                <a:cs typeface="ui-sans-serif" pitchFamily="34" charset="-120"/>
              </a:rPr>
              <a:t> 분야 AI 에이전트 사례</a:t>
            </a:r>
            <a:endParaRPr lang="en-US" sz="2194" dirty="0"/>
          </a:p>
        </p:txBody>
      </p:sp>
      <p:sp>
        <p:nvSpPr>
          <p:cNvPr id="43" name="Text 1"/>
          <p:cNvSpPr/>
          <p:nvPr/>
        </p:nvSpPr>
        <p:spPr>
          <a:xfrm>
            <a:off x="804863" y="1726406"/>
            <a:ext cx="161533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예측 분석 에이전트</a:t>
            </a:r>
            <a:endParaRPr lang="en-US" sz="1219" dirty="0"/>
          </a:p>
        </p:txBody>
      </p:sp>
      <p:sp>
        <p:nvSpPr>
          <p:cNvPr id="44" name="Text 2"/>
          <p:cNvSpPr/>
          <p:nvPr/>
        </p:nvSpPr>
        <p:spPr>
          <a:xfrm>
            <a:off x="650081"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기상 정보, 교통 데이터, 도시 센서 데이터를 통합하여 위험 요인 사전 식별</a:t>
            </a:r>
            <a:endParaRPr lang="en-US" sz="975" dirty="0"/>
          </a:p>
        </p:txBody>
      </p:sp>
      <p:sp>
        <p:nvSpPr>
          <p:cNvPr id="45" name="Text 3"/>
          <p:cNvSpPr/>
          <p:nvPr/>
        </p:nvSpPr>
        <p:spPr>
          <a:xfrm>
            <a:off x="650081" y="2747963"/>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실시간 데이터와 자연어 처리(NLP)를 활용하여 위험 조기 발견</a:t>
            </a:r>
            <a:endParaRPr lang="en-US" sz="975" dirty="0"/>
          </a:p>
        </p:txBody>
      </p:sp>
      <p:sp>
        <p:nvSpPr>
          <p:cNvPr id="46" name="Text 4"/>
          <p:cNvSpPr/>
          <p:nvPr/>
        </p:nvSpPr>
        <p:spPr>
          <a:xfrm>
            <a:off x="650081" y="3212306"/>
            <a:ext cx="295801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공공 안전팀의 대응 시간 단축으로 업무 혁신</a:t>
            </a:r>
            <a:endParaRPr lang="en-US" sz="975" dirty="0"/>
          </a:p>
        </p:txBody>
      </p:sp>
      <p:sp>
        <p:nvSpPr>
          <p:cNvPr id="47" name="Text 5"/>
          <p:cNvSpPr/>
          <p:nvPr/>
        </p:nvSpPr>
        <p:spPr>
          <a:xfrm>
            <a:off x="711994" y="3614737"/>
            <a:ext cx="2476500" cy="557213"/>
          </a:xfrm>
          <a:prstGeom prst="rect">
            <a:avLst/>
          </a:prstGeom>
          <a:noFill/>
          <a:ln/>
        </p:spPr>
        <p:txBody>
          <a:bodyPr wrap="square" lIns="0" tIns="0" rIns="0" bIns="0" rtlCol="0" anchor="t"/>
          <a:lstStyle/>
          <a:p>
            <a:pPr>
              <a:lnSpc>
                <a:spcPts val="1463"/>
              </a:lnSpc>
            </a:pPr>
            <a:r>
              <a:rPr lang="en-US" sz="975" dirty="0">
                <a:solidFill>
                  <a:srgbClr val="0F766E"/>
                </a:solidFill>
                <a:latin typeface="ui-sans-serif" pitchFamily="34" charset="0"/>
                <a:ea typeface="ui-sans-serif" pitchFamily="34" charset="-122"/>
                <a:cs typeface="ui-sans-serif" pitchFamily="34" charset="-120"/>
              </a:rPr>
              <a:t> 미국 보고서에 따르면, AI는 위험을 조기 발견하고 대응 시간을 단축함으로써 공공 안전팀의 업무를 혁신하고 있습니다.</a:t>
            </a:r>
            <a:endParaRPr lang="en-US" sz="975" dirty="0"/>
          </a:p>
        </p:txBody>
      </p:sp>
      <p:sp>
        <p:nvSpPr>
          <p:cNvPr id="48" name="Text 6"/>
          <p:cNvSpPr/>
          <p:nvPr/>
        </p:nvSpPr>
        <p:spPr>
          <a:xfrm>
            <a:off x="3908226" y="1726406"/>
            <a:ext cx="1801074"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응답 최적화 에이전트</a:t>
            </a:r>
            <a:endParaRPr lang="en-US" sz="1219" dirty="0"/>
          </a:p>
        </p:txBody>
      </p:sp>
      <p:sp>
        <p:nvSpPr>
          <p:cNvPr id="49" name="Text 7"/>
          <p:cNvSpPr/>
          <p:nvPr/>
        </p:nvSpPr>
        <p:spPr>
          <a:xfrm>
            <a:off x="3807619"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스마트 교통 시스템과 연계된 AI 에이전트로 긴급 차량 우선 통과</a:t>
            </a:r>
            <a:endParaRPr lang="en-US" sz="975" dirty="0"/>
          </a:p>
        </p:txBody>
      </p:sp>
      <p:sp>
        <p:nvSpPr>
          <p:cNvPr id="50" name="Text 8"/>
          <p:cNvSpPr/>
          <p:nvPr/>
        </p:nvSpPr>
        <p:spPr>
          <a:xfrm>
            <a:off x="3807619" y="2747963"/>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기반 예방 경찰 시스템은 범죄 발생 가능 지역 예측</a:t>
            </a:r>
            <a:endParaRPr lang="en-US" sz="975" dirty="0"/>
          </a:p>
        </p:txBody>
      </p:sp>
      <p:sp>
        <p:nvSpPr>
          <p:cNvPr id="51" name="Text 9"/>
          <p:cNvSpPr/>
          <p:nvPr/>
        </p:nvSpPr>
        <p:spPr>
          <a:xfrm>
            <a:off x="3807619" y="3212306"/>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자원을 최적 배치하여 안전 이벤트에 빠르게 대응</a:t>
            </a:r>
            <a:endParaRPr lang="en-US" sz="975" dirty="0"/>
          </a:p>
        </p:txBody>
      </p:sp>
      <p:sp>
        <p:nvSpPr>
          <p:cNvPr id="52" name="Text 10"/>
          <p:cNvSpPr/>
          <p:nvPr/>
        </p:nvSpPr>
        <p:spPr>
          <a:xfrm>
            <a:off x="4597003" y="3810782"/>
            <a:ext cx="1558091" cy="928688"/>
          </a:xfrm>
          <a:prstGeom prst="rect">
            <a:avLst/>
          </a:prstGeom>
          <a:noFill/>
          <a:ln/>
        </p:spPr>
        <p:txBody>
          <a:bodyPr wrap="square" lIns="0" tIns="0" rIns="0" bIns="0" rtlCol="0" anchor="t"/>
          <a:lstStyle/>
          <a:p>
            <a:pPr>
              <a:lnSpc>
                <a:spcPts val="1463"/>
              </a:lnSpc>
            </a:pPr>
            <a:r>
              <a:rPr lang="en-US" sz="975" dirty="0">
                <a:solidFill>
                  <a:srgbClr val="C2410C"/>
                </a:solidFill>
                <a:latin typeface="ui-sans-serif" pitchFamily="34" charset="0"/>
                <a:ea typeface="ui-sans-serif" pitchFamily="34" charset="-122"/>
                <a:cs typeface="ui-sans-serif" pitchFamily="34" charset="-120"/>
              </a:rPr>
              <a:t> AI 기반 예방 경찰 시스템은 범죄 발생 가능 지역을 예측하여 자원을 최적 배치함으로써 </a:t>
            </a:r>
            <a:r>
              <a:rPr lang="en-US" sz="975" b="1" dirty="0">
                <a:solidFill>
                  <a:srgbClr val="C2410C"/>
                </a:solidFill>
                <a:latin typeface="ui-sans-serif" pitchFamily="34" charset="0"/>
                <a:ea typeface="ui-sans-serif" pitchFamily="34" charset="-122"/>
                <a:cs typeface="ui-sans-serif" pitchFamily="34" charset="-120"/>
              </a:rPr>
              <a:t>범죄를 최대 40%까지 감소</a:t>
            </a:r>
            <a:r>
              <a:rPr lang="en-US" sz="975" dirty="0">
                <a:solidFill>
                  <a:srgbClr val="C2410C"/>
                </a:solidFill>
                <a:latin typeface="ui-sans-serif" pitchFamily="34" charset="0"/>
                <a:ea typeface="ui-sans-serif" pitchFamily="34" charset="-122"/>
                <a:cs typeface="ui-sans-serif" pitchFamily="34" charset="-120"/>
              </a:rPr>
              <a:t>시킬 수 있습니다.</a:t>
            </a:r>
            <a:endParaRPr lang="en-US" sz="975" dirty="0"/>
          </a:p>
        </p:txBody>
      </p:sp>
      <p:sp>
        <p:nvSpPr>
          <p:cNvPr id="53" name="Text 11"/>
          <p:cNvSpPr/>
          <p:nvPr/>
        </p:nvSpPr>
        <p:spPr>
          <a:xfrm>
            <a:off x="7158633" y="1726406"/>
            <a:ext cx="1801074"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피해자 지원 에이전트</a:t>
            </a:r>
            <a:endParaRPr lang="en-US" sz="1219" dirty="0"/>
          </a:p>
        </p:txBody>
      </p:sp>
      <p:sp>
        <p:nvSpPr>
          <p:cNvPr id="54" name="Text 12"/>
          <p:cNvSpPr/>
          <p:nvPr/>
        </p:nvSpPr>
        <p:spPr>
          <a:xfrm>
            <a:off x="6965156"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NLP와 챗봇을 활용한 에이전트로 피해 신고 접수</a:t>
            </a:r>
            <a:endParaRPr lang="en-US" sz="975" dirty="0"/>
          </a:p>
        </p:txBody>
      </p:sp>
      <p:sp>
        <p:nvSpPr>
          <p:cNvPr id="55" name="Text 13"/>
          <p:cNvSpPr/>
          <p:nvPr/>
        </p:nvSpPr>
        <p:spPr>
          <a:xfrm>
            <a:off x="6965156" y="2747962"/>
            <a:ext cx="236365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번역 및 사례 관리 등의 서비스 제공</a:t>
            </a:r>
            <a:endParaRPr lang="en-US" sz="975" dirty="0"/>
          </a:p>
        </p:txBody>
      </p:sp>
      <p:sp>
        <p:nvSpPr>
          <p:cNvPr id="56" name="Text 14"/>
          <p:cNvSpPr/>
          <p:nvPr/>
        </p:nvSpPr>
        <p:spPr>
          <a:xfrm>
            <a:off x="6965157" y="3026569"/>
            <a:ext cx="261367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피해자 경험을 개선하고 처리 시간 단축</a:t>
            </a:r>
            <a:endParaRPr lang="en-US" sz="975" dirty="0"/>
          </a:p>
        </p:txBody>
      </p:sp>
      <p:sp>
        <p:nvSpPr>
          <p:cNvPr id="57" name="Text 15"/>
          <p:cNvSpPr/>
          <p:nvPr/>
        </p:nvSpPr>
        <p:spPr>
          <a:xfrm>
            <a:off x="7058025" y="3429000"/>
            <a:ext cx="2476500" cy="557213"/>
          </a:xfrm>
          <a:prstGeom prst="rect">
            <a:avLst/>
          </a:prstGeom>
          <a:noFill/>
          <a:ln/>
        </p:spPr>
        <p:txBody>
          <a:bodyPr wrap="square" lIns="0" tIns="0" rIns="0" bIns="0" rtlCol="0" anchor="t"/>
          <a:lstStyle/>
          <a:p>
            <a:pPr>
              <a:lnSpc>
                <a:spcPts val="1463"/>
              </a:lnSpc>
            </a:pPr>
            <a:r>
              <a:rPr lang="en-US" sz="975" dirty="0">
                <a:solidFill>
                  <a:srgbClr val="0F766E"/>
                </a:solidFill>
                <a:latin typeface="ui-sans-serif" pitchFamily="34" charset="0"/>
                <a:ea typeface="ui-sans-serif" pitchFamily="34" charset="-122"/>
                <a:cs typeface="ui-sans-serif" pitchFamily="34" charset="-120"/>
              </a:rPr>
              <a:t> 알고리즘의 편향 문제와 사생활 </a:t>
            </a:r>
            <a:r>
              <a:rPr lang="en-US" sz="975">
                <a:solidFill>
                  <a:srgbClr val="0F766E"/>
                </a:solidFill>
                <a:latin typeface="ui-sans-serif" pitchFamily="34" charset="0"/>
                <a:ea typeface="ui-sans-serif" pitchFamily="34" charset="-122"/>
                <a:cs typeface="ui-sans-serif" pitchFamily="34" charset="-120"/>
              </a:rPr>
              <a:t>침해 </a:t>
            </a:r>
          </a:p>
          <a:p>
            <a:pPr>
              <a:lnSpc>
                <a:spcPts val="1463"/>
              </a:lnSpc>
            </a:pPr>
            <a:r>
              <a:rPr lang="en-US" sz="975">
                <a:solidFill>
                  <a:srgbClr val="0F766E"/>
                </a:solidFill>
                <a:latin typeface="ui-sans-serif" pitchFamily="34" charset="0"/>
                <a:ea typeface="ui-sans-serif" pitchFamily="34" charset="-122"/>
                <a:cs typeface="ui-sans-serif" pitchFamily="34" charset="-120"/>
              </a:rPr>
              <a:t>우려를 </a:t>
            </a:r>
            <a:r>
              <a:rPr lang="en-US" sz="975" dirty="0">
                <a:solidFill>
                  <a:srgbClr val="0F766E"/>
                </a:solidFill>
                <a:latin typeface="ui-sans-serif" pitchFamily="34" charset="0"/>
                <a:ea typeface="ui-sans-serif" pitchFamily="34" charset="-122"/>
                <a:cs typeface="ui-sans-serif" pitchFamily="34" charset="-120"/>
              </a:rPr>
              <a:t>고려해야 합니다</a:t>
            </a:r>
            <a:r>
              <a:rPr lang="en-US" sz="975">
                <a:solidFill>
                  <a:srgbClr val="0F766E"/>
                </a:solidFill>
                <a:latin typeface="ui-sans-serif" pitchFamily="34" charset="0"/>
                <a:ea typeface="ui-sans-serif" pitchFamily="34" charset="-122"/>
                <a:cs typeface="ui-sans-serif" pitchFamily="34" charset="-120"/>
              </a:rPr>
              <a:t>. </a:t>
            </a:r>
          </a:p>
          <a:p>
            <a:pPr>
              <a:lnSpc>
                <a:spcPts val="1463"/>
              </a:lnSpc>
            </a:pPr>
            <a:r>
              <a:rPr lang="en-US" sz="975">
                <a:solidFill>
                  <a:srgbClr val="0F766E"/>
                </a:solidFill>
                <a:latin typeface="ui-sans-serif" pitchFamily="34" charset="0"/>
                <a:ea typeface="ui-sans-serif" pitchFamily="34" charset="-122"/>
                <a:cs typeface="ui-sans-serif" pitchFamily="34" charset="-120"/>
              </a:rPr>
              <a:t>에이전트 </a:t>
            </a:r>
            <a:r>
              <a:rPr lang="en-US" sz="975" dirty="0">
                <a:solidFill>
                  <a:srgbClr val="0F766E"/>
                </a:solidFill>
                <a:latin typeface="ui-sans-serif" pitchFamily="34" charset="0"/>
                <a:ea typeface="ui-sans-serif" pitchFamily="34" charset="-122"/>
                <a:cs typeface="ui-sans-serif" pitchFamily="34" charset="-120"/>
              </a:rPr>
              <a:t>개발 </a:t>
            </a:r>
            <a:r>
              <a:rPr lang="en-US" sz="975">
                <a:solidFill>
                  <a:srgbClr val="0F766E"/>
                </a:solidFill>
                <a:latin typeface="ui-sans-serif" pitchFamily="34" charset="0"/>
                <a:ea typeface="ui-sans-serif" pitchFamily="34" charset="-122"/>
                <a:cs typeface="ui-sans-serif" pitchFamily="34" charset="-120"/>
              </a:rPr>
              <a:t>시 </a:t>
            </a:r>
            <a:r>
              <a:rPr lang="ko-KR" altLang="en-US" sz="975">
                <a:solidFill>
                  <a:srgbClr val="0F766E"/>
                </a:solidFill>
                <a:latin typeface="ui-sans-serif" pitchFamily="34" charset="0"/>
                <a:ea typeface="ui-sans-serif" pitchFamily="34" charset="-122"/>
                <a:cs typeface="ui-sans-serif" pitchFamily="34" charset="-120"/>
              </a:rPr>
              <a:t>이</a:t>
            </a:r>
            <a:r>
              <a:rPr lang="en-US" sz="975">
                <a:solidFill>
                  <a:srgbClr val="0F766E"/>
                </a:solidFill>
                <a:latin typeface="ui-sans-serif" pitchFamily="34" charset="0"/>
                <a:ea typeface="ui-sans-serif" pitchFamily="34" charset="-122"/>
                <a:cs typeface="ui-sans-serif" pitchFamily="34" charset="-120"/>
              </a:rPr>
              <a:t>슈에 </a:t>
            </a:r>
            <a:r>
              <a:rPr lang="en-US" sz="975" dirty="0">
                <a:solidFill>
                  <a:srgbClr val="0F766E"/>
                </a:solidFill>
                <a:latin typeface="ui-sans-serif" pitchFamily="34" charset="0"/>
                <a:ea typeface="ui-sans-serif" pitchFamily="34" charset="-122"/>
                <a:cs typeface="ui-sans-serif" pitchFamily="34" charset="-120"/>
              </a:rPr>
              <a:t>대한 균형 </a:t>
            </a:r>
            <a:r>
              <a:rPr lang="en-US" sz="975">
                <a:solidFill>
                  <a:srgbClr val="0F766E"/>
                </a:solidFill>
                <a:latin typeface="ui-sans-serif" pitchFamily="34" charset="0"/>
                <a:ea typeface="ui-sans-serif" pitchFamily="34" charset="-122"/>
                <a:cs typeface="ui-sans-serif" pitchFamily="34" charset="-120"/>
              </a:rPr>
              <a:t>잡힌 </a:t>
            </a:r>
          </a:p>
          <a:p>
            <a:pPr>
              <a:lnSpc>
                <a:spcPts val="1463"/>
              </a:lnSpc>
            </a:pPr>
            <a:r>
              <a:rPr lang="en-US" sz="975">
                <a:solidFill>
                  <a:srgbClr val="0F766E"/>
                </a:solidFill>
                <a:latin typeface="ui-sans-serif" pitchFamily="34" charset="0"/>
                <a:ea typeface="ui-sans-serif" pitchFamily="34" charset="-122"/>
                <a:cs typeface="ui-sans-serif" pitchFamily="34" charset="-120"/>
              </a:rPr>
              <a:t>접근이 </a:t>
            </a:r>
            <a:r>
              <a:rPr lang="en-US" sz="975" dirty="0">
                <a:solidFill>
                  <a:srgbClr val="0F766E"/>
                </a:solidFill>
                <a:latin typeface="ui-sans-serif" pitchFamily="34" charset="0"/>
                <a:ea typeface="ui-sans-serif" pitchFamily="34" charset="-122"/>
                <a:cs typeface="ui-sans-serif" pitchFamily="34" charset="-120"/>
              </a:rPr>
              <a:t>필요합니다.</a:t>
            </a:r>
            <a:endParaRPr lang="en-US" sz="975" dirty="0"/>
          </a:p>
        </p:txBody>
      </p:sp>
      <p:sp>
        <p:nvSpPr>
          <p:cNvPr id="58" name="Text 16"/>
          <p:cNvSpPr/>
          <p:nvPr/>
        </p:nvSpPr>
        <p:spPr>
          <a:xfrm>
            <a:off x="681037" y="5317331"/>
            <a:ext cx="8977313" cy="216694"/>
          </a:xfrm>
          <a:prstGeom prst="rect">
            <a:avLst/>
          </a:prstGeom>
          <a:noFill/>
          <a:ln/>
        </p:spPr>
        <p:txBody>
          <a:bodyPr wrap="square" lIns="0" tIns="0" rIns="0" bIns="0" rtlCol="0" anchor="t"/>
          <a:lstStyle/>
          <a:p>
            <a:pPr>
              <a:lnSpc>
                <a:spcPts val="1706"/>
              </a:lnSpc>
            </a:pPr>
            <a:r>
              <a:rPr lang="en-US" sz="1219" b="1" dirty="0">
                <a:solidFill>
                  <a:srgbClr val="374151"/>
                </a:solidFill>
                <a:latin typeface="ui-sans-serif" pitchFamily="34" charset="0"/>
                <a:ea typeface="ui-sans-serif" pitchFamily="34" charset="-122"/>
                <a:cs typeface="ui-sans-serif" pitchFamily="34" charset="-120"/>
              </a:rPr>
              <a:t>안전 분야 AI 에이전트의 공통 특성</a:t>
            </a:r>
            <a:endParaRPr lang="en-US" sz="1219" dirty="0"/>
          </a:p>
        </p:txBody>
      </p:sp>
      <p:sp>
        <p:nvSpPr>
          <p:cNvPr id="59" name="Text 17"/>
          <p:cNvSpPr/>
          <p:nvPr/>
        </p:nvSpPr>
        <p:spPr>
          <a:xfrm>
            <a:off x="804863" y="5688806"/>
            <a:ext cx="246508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실시간 데이터 처리와 빠른 의사 결정</a:t>
            </a:r>
            <a:endParaRPr lang="en-US" sz="975" dirty="0"/>
          </a:p>
        </p:txBody>
      </p:sp>
      <p:sp>
        <p:nvSpPr>
          <p:cNvPr id="60" name="Text 18"/>
          <p:cNvSpPr/>
          <p:nvPr/>
        </p:nvSpPr>
        <p:spPr>
          <a:xfrm>
            <a:off x="3838575" y="5688806"/>
            <a:ext cx="207344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인공지능과 인류 전문가의 협업</a:t>
            </a:r>
            <a:endParaRPr lang="en-US" sz="975" dirty="0"/>
          </a:p>
        </p:txBody>
      </p:sp>
      <p:sp>
        <p:nvSpPr>
          <p:cNvPr id="61" name="Text 19"/>
          <p:cNvSpPr/>
          <p:nvPr/>
        </p:nvSpPr>
        <p:spPr>
          <a:xfrm>
            <a:off x="6872288" y="5688806"/>
            <a:ext cx="197201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공공 안전과 개인 권익의 균형</a:t>
            </a:r>
            <a:endParaRPr lang="en-US" sz="975"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2352675" y="1602581"/>
            <a:ext cx="5200650" cy="619125"/>
          </a:xfrm>
          <a:prstGeom prst="rect">
            <a:avLst/>
          </a:prstGeom>
        </p:spPr>
      </p:pic>
      <p:pic>
        <p:nvPicPr>
          <p:cNvPr id="7" name="Image 5" descr="preencoded.png"/>
          <p:cNvPicPr>
            <a:picLocks noChangeAspect="1"/>
          </p:cNvPicPr>
          <p:nvPr/>
        </p:nvPicPr>
        <p:blipFill>
          <a:blip r:embed="rId8"/>
          <a:stretch>
            <a:fillRect/>
          </a:stretch>
        </p:blipFill>
        <p:spPr>
          <a:xfrm>
            <a:off x="2476500" y="1749623"/>
            <a:ext cx="92869" cy="123825"/>
          </a:xfrm>
          <a:prstGeom prst="rect">
            <a:avLst/>
          </a:prstGeom>
        </p:spPr>
      </p:pic>
      <p:pic>
        <p:nvPicPr>
          <p:cNvPr id="8" name="Image 6" descr="preencoded.png"/>
          <p:cNvPicPr>
            <a:picLocks noChangeAspect="1"/>
          </p:cNvPicPr>
          <p:nvPr/>
        </p:nvPicPr>
        <p:blipFill>
          <a:blip r:embed="rId9"/>
          <a:stretch>
            <a:fillRect/>
          </a:stretch>
        </p:blipFill>
        <p:spPr>
          <a:xfrm>
            <a:off x="309563" y="2407444"/>
            <a:ext cx="1758339" cy="2105025"/>
          </a:xfrm>
          <a:prstGeom prst="rect">
            <a:avLst/>
          </a:prstGeom>
        </p:spPr>
      </p:pic>
      <p:pic>
        <p:nvPicPr>
          <p:cNvPr id="9" name="Image 7" descr="preencoded.png"/>
          <p:cNvPicPr>
            <a:picLocks noChangeAspect="1"/>
          </p:cNvPicPr>
          <p:nvPr/>
        </p:nvPicPr>
        <p:blipFill>
          <a:blip r:embed="rId10"/>
          <a:stretch>
            <a:fillRect/>
          </a:stretch>
        </p:blipFill>
        <p:spPr>
          <a:xfrm>
            <a:off x="464344" y="2686050"/>
            <a:ext cx="340519" cy="402431"/>
          </a:xfrm>
          <a:prstGeom prst="rect">
            <a:avLst/>
          </a:prstGeom>
        </p:spPr>
      </p:pic>
      <p:pic>
        <p:nvPicPr>
          <p:cNvPr id="10" name="Image 8" descr="preencoded.png"/>
          <p:cNvPicPr>
            <a:picLocks noChangeAspect="1"/>
          </p:cNvPicPr>
          <p:nvPr/>
        </p:nvPicPr>
        <p:blipFill>
          <a:blip r:embed="rId11"/>
          <a:stretch>
            <a:fillRect/>
          </a:stretch>
        </p:blipFill>
        <p:spPr>
          <a:xfrm>
            <a:off x="557213" y="2778919"/>
            <a:ext cx="154781" cy="216694"/>
          </a:xfrm>
          <a:prstGeom prst="rect">
            <a:avLst/>
          </a:prstGeom>
        </p:spPr>
      </p:pic>
      <p:pic>
        <p:nvPicPr>
          <p:cNvPr id="11" name="Image 9" descr="preencoded.png"/>
          <p:cNvPicPr>
            <a:picLocks noChangeAspect="1"/>
          </p:cNvPicPr>
          <p:nvPr/>
        </p:nvPicPr>
        <p:blipFill>
          <a:blip r:embed="rId12"/>
          <a:stretch>
            <a:fillRect/>
          </a:stretch>
        </p:blipFill>
        <p:spPr>
          <a:xfrm>
            <a:off x="464344" y="3336131"/>
            <a:ext cx="108347" cy="108347"/>
          </a:xfrm>
          <a:prstGeom prst="rect">
            <a:avLst/>
          </a:prstGeom>
        </p:spPr>
      </p:pic>
      <p:pic>
        <p:nvPicPr>
          <p:cNvPr id="12" name="Image 10" descr="preencoded.png"/>
          <p:cNvPicPr>
            <a:picLocks noChangeAspect="1"/>
          </p:cNvPicPr>
          <p:nvPr/>
        </p:nvPicPr>
        <p:blipFill>
          <a:blip r:embed="rId12"/>
          <a:stretch>
            <a:fillRect/>
          </a:stretch>
        </p:blipFill>
        <p:spPr>
          <a:xfrm>
            <a:off x="464344" y="3707606"/>
            <a:ext cx="108347" cy="108347"/>
          </a:xfrm>
          <a:prstGeom prst="rect">
            <a:avLst/>
          </a:prstGeom>
        </p:spPr>
      </p:pic>
      <p:pic>
        <p:nvPicPr>
          <p:cNvPr id="13" name="Image 11" descr="preencoded.png"/>
          <p:cNvPicPr>
            <a:picLocks noChangeAspect="1"/>
          </p:cNvPicPr>
          <p:nvPr/>
        </p:nvPicPr>
        <p:blipFill>
          <a:blip r:embed="rId12"/>
          <a:stretch>
            <a:fillRect/>
          </a:stretch>
        </p:blipFill>
        <p:spPr>
          <a:xfrm>
            <a:off x="464344" y="4079081"/>
            <a:ext cx="108347" cy="108347"/>
          </a:xfrm>
          <a:prstGeom prst="rect">
            <a:avLst/>
          </a:prstGeom>
        </p:spPr>
      </p:pic>
      <p:pic>
        <p:nvPicPr>
          <p:cNvPr id="14" name="Image 12" descr="preencoded.png"/>
          <p:cNvPicPr>
            <a:picLocks noChangeAspect="1"/>
          </p:cNvPicPr>
          <p:nvPr/>
        </p:nvPicPr>
        <p:blipFill>
          <a:blip r:embed="rId13"/>
          <a:stretch>
            <a:fillRect/>
          </a:stretch>
        </p:blipFill>
        <p:spPr>
          <a:xfrm>
            <a:off x="2075641" y="3421260"/>
            <a:ext cx="116086" cy="185738"/>
          </a:xfrm>
          <a:prstGeom prst="rect">
            <a:avLst/>
          </a:prstGeom>
        </p:spPr>
      </p:pic>
      <p:pic>
        <p:nvPicPr>
          <p:cNvPr id="15" name="Image 13" descr="preencoded.png"/>
          <p:cNvPicPr>
            <a:picLocks noChangeAspect="1"/>
          </p:cNvPicPr>
          <p:nvPr/>
        </p:nvPicPr>
        <p:blipFill>
          <a:blip r:embed="rId14"/>
          <a:stretch>
            <a:fillRect/>
          </a:stretch>
        </p:blipFill>
        <p:spPr>
          <a:xfrm>
            <a:off x="2191727" y="2407444"/>
            <a:ext cx="1758339" cy="2105025"/>
          </a:xfrm>
          <a:prstGeom prst="rect">
            <a:avLst/>
          </a:prstGeom>
        </p:spPr>
      </p:pic>
      <p:pic>
        <p:nvPicPr>
          <p:cNvPr id="16" name="Image 14" descr="preencoded.png"/>
          <p:cNvPicPr>
            <a:picLocks noChangeAspect="1"/>
          </p:cNvPicPr>
          <p:nvPr/>
        </p:nvPicPr>
        <p:blipFill>
          <a:blip r:embed="rId15"/>
          <a:stretch>
            <a:fillRect/>
          </a:stretch>
        </p:blipFill>
        <p:spPr>
          <a:xfrm>
            <a:off x="2346509" y="2686050"/>
            <a:ext cx="363736" cy="402431"/>
          </a:xfrm>
          <a:prstGeom prst="rect">
            <a:avLst/>
          </a:prstGeom>
        </p:spPr>
      </p:pic>
      <p:pic>
        <p:nvPicPr>
          <p:cNvPr id="17" name="Image 15" descr="preencoded.png"/>
          <p:cNvPicPr>
            <a:picLocks noChangeAspect="1"/>
          </p:cNvPicPr>
          <p:nvPr/>
        </p:nvPicPr>
        <p:blipFill>
          <a:blip r:embed="rId16"/>
          <a:stretch>
            <a:fillRect/>
          </a:stretch>
        </p:blipFill>
        <p:spPr>
          <a:xfrm>
            <a:off x="2439378" y="2778919"/>
            <a:ext cx="177998" cy="216694"/>
          </a:xfrm>
          <a:prstGeom prst="rect">
            <a:avLst/>
          </a:prstGeom>
        </p:spPr>
      </p:pic>
      <p:pic>
        <p:nvPicPr>
          <p:cNvPr id="18" name="Image 16" descr="preencoded.png"/>
          <p:cNvPicPr>
            <a:picLocks noChangeAspect="1"/>
          </p:cNvPicPr>
          <p:nvPr/>
        </p:nvPicPr>
        <p:blipFill>
          <a:blip r:embed="rId17"/>
          <a:stretch>
            <a:fillRect/>
          </a:stretch>
        </p:blipFill>
        <p:spPr>
          <a:xfrm>
            <a:off x="2346508" y="3336131"/>
            <a:ext cx="108347" cy="108347"/>
          </a:xfrm>
          <a:prstGeom prst="rect">
            <a:avLst/>
          </a:prstGeom>
        </p:spPr>
      </p:pic>
      <p:pic>
        <p:nvPicPr>
          <p:cNvPr id="19" name="Image 17" descr="preencoded.png"/>
          <p:cNvPicPr>
            <a:picLocks noChangeAspect="1"/>
          </p:cNvPicPr>
          <p:nvPr/>
        </p:nvPicPr>
        <p:blipFill>
          <a:blip r:embed="rId17"/>
          <a:stretch>
            <a:fillRect/>
          </a:stretch>
        </p:blipFill>
        <p:spPr>
          <a:xfrm>
            <a:off x="2346508" y="3707606"/>
            <a:ext cx="108347" cy="108347"/>
          </a:xfrm>
          <a:prstGeom prst="rect">
            <a:avLst/>
          </a:prstGeom>
        </p:spPr>
      </p:pic>
      <p:pic>
        <p:nvPicPr>
          <p:cNvPr id="20" name="Image 18" descr="preencoded.png"/>
          <p:cNvPicPr>
            <a:picLocks noChangeAspect="1"/>
          </p:cNvPicPr>
          <p:nvPr/>
        </p:nvPicPr>
        <p:blipFill>
          <a:blip r:embed="rId17"/>
          <a:stretch>
            <a:fillRect/>
          </a:stretch>
        </p:blipFill>
        <p:spPr>
          <a:xfrm>
            <a:off x="2346508" y="4079081"/>
            <a:ext cx="108347" cy="108347"/>
          </a:xfrm>
          <a:prstGeom prst="rect">
            <a:avLst/>
          </a:prstGeom>
        </p:spPr>
      </p:pic>
      <p:pic>
        <p:nvPicPr>
          <p:cNvPr id="21" name="Image 19" descr="preencoded.png"/>
          <p:cNvPicPr>
            <a:picLocks noChangeAspect="1"/>
          </p:cNvPicPr>
          <p:nvPr/>
        </p:nvPicPr>
        <p:blipFill>
          <a:blip r:embed="rId13"/>
          <a:stretch>
            <a:fillRect/>
          </a:stretch>
        </p:blipFill>
        <p:spPr>
          <a:xfrm>
            <a:off x="3957805" y="3421260"/>
            <a:ext cx="116086" cy="185738"/>
          </a:xfrm>
          <a:prstGeom prst="rect">
            <a:avLst/>
          </a:prstGeom>
        </p:spPr>
      </p:pic>
      <p:pic>
        <p:nvPicPr>
          <p:cNvPr id="22" name="Image 20" descr="preencoded.png"/>
          <p:cNvPicPr>
            <a:picLocks noChangeAspect="1"/>
          </p:cNvPicPr>
          <p:nvPr/>
        </p:nvPicPr>
        <p:blipFill>
          <a:blip r:embed="rId18"/>
          <a:stretch>
            <a:fillRect/>
          </a:stretch>
        </p:blipFill>
        <p:spPr>
          <a:xfrm>
            <a:off x="4073891" y="2407444"/>
            <a:ext cx="1758339" cy="2105025"/>
          </a:xfrm>
          <a:prstGeom prst="rect">
            <a:avLst/>
          </a:prstGeom>
        </p:spPr>
      </p:pic>
      <p:pic>
        <p:nvPicPr>
          <p:cNvPr id="23" name="Image 21" descr="preencoded.png"/>
          <p:cNvPicPr>
            <a:picLocks noChangeAspect="1"/>
          </p:cNvPicPr>
          <p:nvPr/>
        </p:nvPicPr>
        <p:blipFill>
          <a:blip r:embed="rId19"/>
          <a:stretch>
            <a:fillRect/>
          </a:stretch>
        </p:blipFill>
        <p:spPr>
          <a:xfrm>
            <a:off x="4228672" y="2577703"/>
            <a:ext cx="325041" cy="402431"/>
          </a:xfrm>
          <a:prstGeom prst="rect">
            <a:avLst/>
          </a:prstGeom>
        </p:spPr>
      </p:pic>
      <p:pic>
        <p:nvPicPr>
          <p:cNvPr id="24" name="Image 22" descr="preencoded.png"/>
          <p:cNvPicPr>
            <a:picLocks noChangeAspect="1"/>
          </p:cNvPicPr>
          <p:nvPr/>
        </p:nvPicPr>
        <p:blipFill>
          <a:blip r:embed="rId20"/>
          <a:stretch>
            <a:fillRect/>
          </a:stretch>
        </p:blipFill>
        <p:spPr>
          <a:xfrm>
            <a:off x="4321541" y="2670572"/>
            <a:ext cx="139303" cy="216694"/>
          </a:xfrm>
          <a:prstGeom prst="rect">
            <a:avLst/>
          </a:prstGeom>
        </p:spPr>
      </p:pic>
      <p:pic>
        <p:nvPicPr>
          <p:cNvPr id="25" name="Image 23" descr="preencoded.png"/>
          <p:cNvPicPr>
            <a:picLocks noChangeAspect="1"/>
          </p:cNvPicPr>
          <p:nvPr/>
        </p:nvPicPr>
        <p:blipFill>
          <a:blip r:embed="rId12"/>
          <a:stretch>
            <a:fillRect/>
          </a:stretch>
        </p:blipFill>
        <p:spPr>
          <a:xfrm>
            <a:off x="4228672" y="3119437"/>
            <a:ext cx="108347" cy="108347"/>
          </a:xfrm>
          <a:prstGeom prst="rect">
            <a:avLst/>
          </a:prstGeom>
        </p:spPr>
      </p:pic>
      <p:pic>
        <p:nvPicPr>
          <p:cNvPr id="26" name="Image 24" descr="preencoded.png"/>
          <p:cNvPicPr>
            <a:picLocks noChangeAspect="1"/>
          </p:cNvPicPr>
          <p:nvPr/>
        </p:nvPicPr>
        <p:blipFill>
          <a:blip r:embed="rId12"/>
          <a:stretch>
            <a:fillRect/>
          </a:stretch>
        </p:blipFill>
        <p:spPr>
          <a:xfrm>
            <a:off x="4228672" y="3490912"/>
            <a:ext cx="108347" cy="108347"/>
          </a:xfrm>
          <a:prstGeom prst="rect">
            <a:avLst/>
          </a:prstGeom>
        </p:spPr>
      </p:pic>
      <p:pic>
        <p:nvPicPr>
          <p:cNvPr id="27" name="Image 25" descr="preencoded.png"/>
          <p:cNvPicPr>
            <a:picLocks noChangeAspect="1"/>
          </p:cNvPicPr>
          <p:nvPr/>
        </p:nvPicPr>
        <p:blipFill>
          <a:blip r:embed="rId12"/>
          <a:stretch>
            <a:fillRect/>
          </a:stretch>
        </p:blipFill>
        <p:spPr>
          <a:xfrm>
            <a:off x="4228672" y="3862387"/>
            <a:ext cx="108347" cy="108347"/>
          </a:xfrm>
          <a:prstGeom prst="rect">
            <a:avLst/>
          </a:prstGeom>
        </p:spPr>
      </p:pic>
      <p:pic>
        <p:nvPicPr>
          <p:cNvPr id="28" name="Image 26" descr="preencoded.png"/>
          <p:cNvPicPr>
            <a:picLocks noChangeAspect="1"/>
          </p:cNvPicPr>
          <p:nvPr/>
        </p:nvPicPr>
        <p:blipFill>
          <a:blip r:embed="rId13"/>
          <a:stretch>
            <a:fillRect/>
          </a:stretch>
        </p:blipFill>
        <p:spPr>
          <a:xfrm>
            <a:off x="5839969" y="3421260"/>
            <a:ext cx="116086" cy="185738"/>
          </a:xfrm>
          <a:prstGeom prst="rect">
            <a:avLst/>
          </a:prstGeom>
        </p:spPr>
      </p:pic>
      <p:pic>
        <p:nvPicPr>
          <p:cNvPr id="29" name="Image 27" descr="preencoded.png"/>
          <p:cNvPicPr>
            <a:picLocks noChangeAspect="1"/>
          </p:cNvPicPr>
          <p:nvPr/>
        </p:nvPicPr>
        <p:blipFill>
          <a:blip r:embed="rId21"/>
          <a:stretch>
            <a:fillRect/>
          </a:stretch>
        </p:blipFill>
        <p:spPr>
          <a:xfrm>
            <a:off x="5956055" y="2407444"/>
            <a:ext cx="1758339" cy="2105025"/>
          </a:xfrm>
          <a:prstGeom prst="rect">
            <a:avLst/>
          </a:prstGeom>
        </p:spPr>
      </p:pic>
      <p:pic>
        <p:nvPicPr>
          <p:cNvPr id="30" name="Image 28" descr="preencoded.png"/>
          <p:cNvPicPr>
            <a:picLocks noChangeAspect="1"/>
          </p:cNvPicPr>
          <p:nvPr/>
        </p:nvPicPr>
        <p:blipFill>
          <a:blip r:embed="rId22"/>
          <a:stretch>
            <a:fillRect/>
          </a:stretch>
        </p:blipFill>
        <p:spPr>
          <a:xfrm>
            <a:off x="6110836" y="2577703"/>
            <a:ext cx="340519" cy="402431"/>
          </a:xfrm>
          <a:prstGeom prst="rect">
            <a:avLst/>
          </a:prstGeom>
        </p:spPr>
      </p:pic>
      <p:pic>
        <p:nvPicPr>
          <p:cNvPr id="31" name="Image 29" descr="preencoded.png"/>
          <p:cNvPicPr>
            <a:picLocks noChangeAspect="1"/>
          </p:cNvPicPr>
          <p:nvPr/>
        </p:nvPicPr>
        <p:blipFill>
          <a:blip r:embed="rId23"/>
          <a:stretch>
            <a:fillRect/>
          </a:stretch>
        </p:blipFill>
        <p:spPr>
          <a:xfrm>
            <a:off x="6203705" y="2670572"/>
            <a:ext cx="154781" cy="216694"/>
          </a:xfrm>
          <a:prstGeom prst="rect">
            <a:avLst/>
          </a:prstGeom>
        </p:spPr>
      </p:pic>
      <p:pic>
        <p:nvPicPr>
          <p:cNvPr id="32" name="Image 30" descr="preencoded.png"/>
          <p:cNvPicPr>
            <a:picLocks noChangeAspect="1"/>
          </p:cNvPicPr>
          <p:nvPr/>
        </p:nvPicPr>
        <p:blipFill>
          <a:blip r:embed="rId17"/>
          <a:stretch>
            <a:fillRect/>
          </a:stretch>
        </p:blipFill>
        <p:spPr>
          <a:xfrm>
            <a:off x="6110836" y="3119437"/>
            <a:ext cx="108347" cy="108347"/>
          </a:xfrm>
          <a:prstGeom prst="rect">
            <a:avLst/>
          </a:prstGeom>
        </p:spPr>
      </p:pic>
      <p:pic>
        <p:nvPicPr>
          <p:cNvPr id="33" name="Image 31" descr="preencoded.png"/>
          <p:cNvPicPr>
            <a:picLocks noChangeAspect="1"/>
          </p:cNvPicPr>
          <p:nvPr/>
        </p:nvPicPr>
        <p:blipFill>
          <a:blip r:embed="rId17"/>
          <a:stretch>
            <a:fillRect/>
          </a:stretch>
        </p:blipFill>
        <p:spPr>
          <a:xfrm>
            <a:off x="6110836" y="3490912"/>
            <a:ext cx="108347" cy="108347"/>
          </a:xfrm>
          <a:prstGeom prst="rect">
            <a:avLst/>
          </a:prstGeom>
        </p:spPr>
      </p:pic>
      <p:pic>
        <p:nvPicPr>
          <p:cNvPr id="34" name="Image 32" descr="preencoded.png"/>
          <p:cNvPicPr>
            <a:picLocks noChangeAspect="1"/>
          </p:cNvPicPr>
          <p:nvPr/>
        </p:nvPicPr>
        <p:blipFill>
          <a:blip r:embed="rId17"/>
          <a:stretch>
            <a:fillRect/>
          </a:stretch>
        </p:blipFill>
        <p:spPr>
          <a:xfrm>
            <a:off x="6110836" y="3862387"/>
            <a:ext cx="108347" cy="108347"/>
          </a:xfrm>
          <a:prstGeom prst="rect">
            <a:avLst/>
          </a:prstGeom>
        </p:spPr>
      </p:pic>
      <p:pic>
        <p:nvPicPr>
          <p:cNvPr id="35" name="Image 33" descr="preencoded.png"/>
          <p:cNvPicPr>
            <a:picLocks noChangeAspect="1"/>
          </p:cNvPicPr>
          <p:nvPr/>
        </p:nvPicPr>
        <p:blipFill>
          <a:blip r:embed="rId13"/>
          <a:stretch>
            <a:fillRect/>
          </a:stretch>
        </p:blipFill>
        <p:spPr>
          <a:xfrm>
            <a:off x="7722133" y="3421260"/>
            <a:ext cx="116086" cy="185738"/>
          </a:xfrm>
          <a:prstGeom prst="rect">
            <a:avLst/>
          </a:prstGeom>
        </p:spPr>
      </p:pic>
      <p:pic>
        <p:nvPicPr>
          <p:cNvPr id="36" name="Image 34" descr="preencoded.png"/>
          <p:cNvPicPr>
            <a:picLocks noChangeAspect="1"/>
          </p:cNvPicPr>
          <p:nvPr/>
        </p:nvPicPr>
        <p:blipFill>
          <a:blip r:embed="rId24"/>
          <a:stretch>
            <a:fillRect/>
          </a:stretch>
        </p:blipFill>
        <p:spPr>
          <a:xfrm>
            <a:off x="7838219" y="2407444"/>
            <a:ext cx="1758339" cy="2105025"/>
          </a:xfrm>
          <a:prstGeom prst="rect">
            <a:avLst/>
          </a:prstGeom>
        </p:spPr>
      </p:pic>
      <p:pic>
        <p:nvPicPr>
          <p:cNvPr id="37" name="Image 35" descr="preencoded.png"/>
          <p:cNvPicPr>
            <a:picLocks noChangeAspect="1"/>
          </p:cNvPicPr>
          <p:nvPr/>
        </p:nvPicPr>
        <p:blipFill>
          <a:blip r:embed="rId25"/>
          <a:stretch>
            <a:fillRect/>
          </a:stretch>
        </p:blipFill>
        <p:spPr>
          <a:xfrm>
            <a:off x="7993000" y="2577703"/>
            <a:ext cx="340519" cy="402431"/>
          </a:xfrm>
          <a:prstGeom prst="rect">
            <a:avLst/>
          </a:prstGeom>
        </p:spPr>
      </p:pic>
      <p:pic>
        <p:nvPicPr>
          <p:cNvPr id="38" name="Image 36" descr="preencoded.png"/>
          <p:cNvPicPr>
            <a:picLocks noChangeAspect="1"/>
          </p:cNvPicPr>
          <p:nvPr/>
        </p:nvPicPr>
        <p:blipFill>
          <a:blip r:embed="rId26"/>
          <a:stretch>
            <a:fillRect/>
          </a:stretch>
        </p:blipFill>
        <p:spPr>
          <a:xfrm>
            <a:off x="8085869" y="2670572"/>
            <a:ext cx="154781" cy="216694"/>
          </a:xfrm>
          <a:prstGeom prst="rect">
            <a:avLst/>
          </a:prstGeom>
        </p:spPr>
      </p:pic>
      <p:pic>
        <p:nvPicPr>
          <p:cNvPr id="39" name="Image 37" descr="preencoded.png"/>
          <p:cNvPicPr>
            <a:picLocks noChangeAspect="1"/>
          </p:cNvPicPr>
          <p:nvPr/>
        </p:nvPicPr>
        <p:blipFill>
          <a:blip r:embed="rId12"/>
          <a:stretch>
            <a:fillRect/>
          </a:stretch>
        </p:blipFill>
        <p:spPr>
          <a:xfrm>
            <a:off x="7993000" y="3119437"/>
            <a:ext cx="108347" cy="108347"/>
          </a:xfrm>
          <a:prstGeom prst="rect">
            <a:avLst/>
          </a:prstGeom>
        </p:spPr>
      </p:pic>
      <p:pic>
        <p:nvPicPr>
          <p:cNvPr id="40" name="Image 38" descr="preencoded.png"/>
          <p:cNvPicPr>
            <a:picLocks noChangeAspect="1"/>
          </p:cNvPicPr>
          <p:nvPr/>
        </p:nvPicPr>
        <p:blipFill>
          <a:blip r:embed="rId12"/>
          <a:stretch>
            <a:fillRect/>
          </a:stretch>
        </p:blipFill>
        <p:spPr>
          <a:xfrm>
            <a:off x="7993000" y="3336131"/>
            <a:ext cx="108347" cy="108347"/>
          </a:xfrm>
          <a:prstGeom prst="rect">
            <a:avLst/>
          </a:prstGeom>
        </p:spPr>
      </p:pic>
      <p:pic>
        <p:nvPicPr>
          <p:cNvPr id="41" name="Image 39" descr="preencoded.png"/>
          <p:cNvPicPr>
            <a:picLocks noChangeAspect="1"/>
          </p:cNvPicPr>
          <p:nvPr/>
        </p:nvPicPr>
        <p:blipFill>
          <a:blip r:embed="rId12"/>
          <a:stretch>
            <a:fillRect/>
          </a:stretch>
        </p:blipFill>
        <p:spPr>
          <a:xfrm>
            <a:off x="7993000" y="3707606"/>
            <a:ext cx="108347" cy="108347"/>
          </a:xfrm>
          <a:prstGeom prst="rect">
            <a:avLst/>
          </a:prstGeom>
        </p:spPr>
      </p:pic>
      <p:pic>
        <p:nvPicPr>
          <p:cNvPr id="42" name="Image 40" descr="preencoded.png"/>
          <p:cNvPicPr>
            <a:picLocks noChangeAspect="1"/>
          </p:cNvPicPr>
          <p:nvPr/>
        </p:nvPicPr>
        <p:blipFill>
          <a:blip r:embed="rId27"/>
          <a:stretch>
            <a:fillRect/>
          </a:stretch>
        </p:blipFill>
        <p:spPr>
          <a:xfrm>
            <a:off x="309563" y="4760119"/>
            <a:ext cx="9286875" cy="835819"/>
          </a:xfrm>
          <a:prstGeom prst="rect">
            <a:avLst/>
          </a:prstGeom>
        </p:spPr>
      </p:pic>
      <p:pic>
        <p:nvPicPr>
          <p:cNvPr id="43" name="Image 41" descr="preencoded.png"/>
          <p:cNvPicPr>
            <a:picLocks noChangeAspect="1"/>
          </p:cNvPicPr>
          <p:nvPr/>
        </p:nvPicPr>
        <p:blipFill>
          <a:blip r:embed="rId28"/>
          <a:stretch>
            <a:fillRect/>
          </a:stretch>
        </p:blipFill>
        <p:spPr>
          <a:xfrm>
            <a:off x="433388" y="5023247"/>
            <a:ext cx="208955" cy="278606"/>
          </a:xfrm>
          <a:prstGeom prst="rect">
            <a:avLst/>
          </a:prstGeom>
        </p:spPr>
      </p:pic>
      <p:sp>
        <p:nvSpPr>
          <p:cNvPr id="44"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AI 에이전트 개발 절차</a:t>
            </a:r>
            <a:endParaRPr lang="en-US" sz="2194" dirty="0"/>
          </a:p>
        </p:txBody>
      </p:sp>
      <p:sp>
        <p:nvSpPr>
          <p:cNvPr id="45" name="Text 1"/>
          <p:cNvSpPr/>
          <p:nvPr/>
        </p:nvSpPr>
        <p:spPr>
          <a:xfrm>
            <a:off x="2631281" y="1726406"/>
            <a:ext cx="49530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 AI 에이전트 개발은 문제 해결을 위한 시스템적 접근법을 필요로 합니다. 아래 5단계 절차를 통해 효과적인 에이전트를 개발할 수 있습니다.</a:t>
            </a:r>
            <a:endParaRPr lang="en-US" sz="975" dirty="0"/>
          </a:p>
        </p:txBody>
      </p:sp>
      <p:sp>
        <p:nvSpPr>
          <p:cNvPr id="46" name="Text 2"/>
          <p:cNvSpPr/>
          <p:nvPr/>
        </p:nvSpPr>
        <p:spPr>
          <a:xfrm>
            <a:off x="897731" y="2562225"/>
            <a:ext cx="1015389" cy="650081"/>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1. 문제 정의 및 요구사항 분석</a:t>
            </a:r>
            <a:endParaRPr lang="en-US" sz="1219" dirty="0"/>
          </a:p>
        </p:txBody>
      </p:sp>
      <p:sp>
        <p:nvSpPr>
          <p:cNvPr id="47" name="Text 3"/>
          <p:cNvSpPr/>
          <p:nvPr/>
        </p:nvSpPr>
        <p:spPr>
          <a:xfrm>
            <a:off x="634603" y="330517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해결해야 할 비즈니스 문제 명확히 정의</a:t>
            </a:r>
            <a:endParaRPr lang="en-US" sz="853" dirty="0"/>
          </a:p>
        </p:txBody>
      </p:sp>
      <p:sp>
        <p:nvSpPr>
          <p:cNvPr id="48" name="Text 4"/>
          <p:cNvSpPr/>
          <p:nvPr/>
        </p:nvSpPr>
        <p:spPr>
          <a:xfrm>
            <a:off x="634603" y="3676650"/>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필요한 데이터, 센서, 성능 지표 설정</a:t>
            </a:r>
            <a:endParaRPr lang="en-US" sz="853" dirty="0"/>
          </a:p>
        </p:txBody>
      </p:sp>
      <p:sp>
        <p:nvSpPr>
          <p:cNvPr id="49" name="Text 5"/>
          <p:cNvSpPr/>
          <p:nvPr/>
        </p:nvSpPr>
        <p:spPr>
          <a:xfrm>
            <a:off x="634603" y="404812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사용자와 이해관계자의 기대 충족</a:t>
            </a:r>
            <a:endParaRPr lang="en-US" sz="853" dirty="0"/>
          </a:p>
        </p:txBody>
      </p:sp>
      <p:sp>
        <p:nvSpPr>
          <p:cNvPr id="50" name="Text 6"/>
          <p:cNvSpPr/>
          <p:nvPr/>
        </p:nvSpPr>
        <p:spPr>
          <a:xfrm>
            <a:off x="2803113" y="2562225"/>
            <a:ext cx="992172" cy="650081"/>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2. 데이터 수집 및 환경 모델링</a:t>
            </a:r>
            <a:endParaRPr lang="en-US" sz="1219" dirty="0"/>
          </a:p>
        </p:txBody>
      </p:sp>
      <p:sp>
        <p:nvSpPr>
          <p:cNvPr id="51" name="Text 7"/>
          <p:cNvSpPr/>
          <p:nvPr/>
        </p:nvSpPr>
        <p:spPr>
          <a:xfrm>
            <a:off x="2516767" y="330517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에이전트가 동작할 환경 모델링</a:t>
            </a:r>
            <a:endParaRPr lang="en-US" sz="853" dirty="0"/>
          </a:p>
        </p:txBody>
      </p:sp>
      <p:sp>
        <p:nvSpPr>
          <p:cNvPr id="52" name="Text 8"/>
          <p:cNvSpPr/>
          <p:nvPr/>
        </p:nvSpPr>
        <p:spPr>
          <a:xfrm>
            <a:off x="2516767" y="3676650"/>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센서 데이터 스트림과 외부 API 연동</a:t>
            </a:r>
            <a:endParaRPr lang="en-US" sz="853" dirty="0"/>
          </a:p>
        </p:txBody>
      </p:sp>
      <p:sp>
        <p:nvSpPr>
          <p:cNvPr id="53" name="Text 9"/>
          <p:cNvSpPr/>
          <p:nvPr/>
        </p:nvSpPr>
        <p:spPr>
          <a:xfrm>
            <a:off x="2516767" y="404812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품질 확보 (누락치, 이상치 처리)</a:t>
            </a:r>
            <a:endParaRPr lang="en-US" sz="853" dirty="0"/>
          </a:p>
        </p:txBody>
      </p:sp>
      <p:sp>
        <p:nvSpPr>
          <p:cNvPr id="54" name="Text 10"/>
          <p:cNvSpPr/>
          <p:nvPr/>
        </p:nvSpPr>
        <p:spPr>
          <a:xfrm>
            <a:off x="4646582" y="2562225"/>
            <a:ext cx="1030868" cy="433388"/>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3. 행동 정책 설계</a:t>
            </a:r>
            <a:endParaRPr lang="en-US" sz="1219" dirty="0"/>
          </a:p>
        </p:txBody>
      </p:sp>
      <p:sp>
        <p:nvSpPr>
          <p:cNvPr id="55" name="Text 11"/>
          <p:cNvSpPr/>
          <p:nvPr/>
        </p:nvSpPr>
        <p:spPr>
          <a:xfrm>
            <a:off x="4398932" y="3088481"/>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규칙 기반 로직, 머신 러닝 분류기, 강화 학습 선택</a:t>
            </a:r>
            <a:endParaRPr lang="en-US" sz="853" dirty="0"/>
          </a:p>
        </p:txBody>
      </p:sp>
      <p:sp>
        <p:nvSpPr>
          <p:cNvPr id="56" name="Text 12"/>
          <p:cNvSpPr/>
          <p:nvPr/>
        </p:nvSpPr>
        <p:spPr>
          <a:xfrm>
            <a:off x="4398932" y="3459956"/>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상태 공간, 행동 공간, 보상 함수 설계</a:t>
            </a:r>
            <a:endParaRPr lang="en-US" sz="853" dirty="0"/>
          </a:p>
        </p:txBody>
      </p:sp>
      <p:sp>
        <p:nvSpPr>
          <p:cNvPr id="57" name="Text 13"/>
          <p:cNvSpPr/>
          <p:nvPr/>
        </p:nvSpPr>
        <p:spPr>
          <a:xfrm>
            <a:off x="4398932" y="3831431"/>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에피소드 기반 학습으로 에이전트 훈련</a:t>
            </a:r>
            <a:endParaRPr lang="en-US" sz="853" dirty="0"/>
          </a:p>
        </p:txBody>
      </p:sp>
      <p:sp>
        <p:nvSpPr>
          <p:cNvPr id="58" name="Text 14"/>
          <p:cNvSpPr/>
          <p:nvPr/>
        </p:nvSpPr>
        <p:spPr>
          <a:xfrm>
            <a:off x="6544224" y="2562225"/>
            <a:ext cx="1015389" cy="433388"/>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4. 실험과 평가</a:t>
            </a:r>
            <a:endParaRPr lang="en-US" sz="1219" dirty="0"/>
          </a:p>
        </p:txBody>
      </p:sp>
      <p:sp>
        <p:nvSpPr>
          <p:cNvPr id="59" name="Text 15"/>
          <p:cNvSpPr/>
          <p:nvPr/>
        </p:nvSpPr>
        <p:spPr>
          <a:xfrm>
            <a:off x="6281095" y="3088481"/>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시뮬레이션 환경이나 과거 데이터로 성능 평가</a:t>
            </a:r>
            <a:endParaRPr lang="en-US" sz="853" dirty="0"/>
          </a:p>
        </p:txBody>
      </p:sp>
      <p:sp>
        <p:nvSpPr>
          <p:cNvPr id="60" name="Text 16"/>
          <p:cNvSpPr/>
          <p:nvPr/>
        </p:nvSpPr>
        <p:spPr>
          <a:xfrm>
            <a:off x="6281095" y="3459956"/>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목표 함수(사고 건수 감소 등) 개선 효과 측정</a:t>
            </a:r>
            <a:endParaRPr lang="en-US" sz="853" dirty="0"/>
          </a:p>
        </p:txBody>
      </p:sp>
      <p:sp>
        <p:nvSpPr>
          <p:cNvPr id="61" name="Text 17"/>
          <p:cNvSpPr/>
          <p:nvPr/>
        </p:nvSpPr>
        <p:spPr>
          <a:xfrm>
            <a:off x="6281095" y="3831431"/>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에이전트의 가치와 성능 테스트</a:t>
            </a:r>
            <a:endParaRPr lang="en-US" sz="853" dirty="0"/>
          </a:p>
        </p:txBody>
      </p:sp>
      <p:sp>
        <p:nvSpPr>
          <p:cNvPr id="62" name="Text 18"/>
          <p:cNvSpPr/>
          <p:nvPr/>
        </p:nvSpPr>
        <p:spPr>
          <a:xfrm>
            <a:off x="8426388" y="2562225"/>
            <a:ext cx="1015389" cy="433388"/>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5. 배포와 모니터링</a:t>
            </a:r>
            <a:endParaRPr lang="en-US" sz="1219" dirty="0"/>
          </a:p>
        </p:txBody>
      </p:sp>
      <p:sp>
        <p:nvSpPr>
          <p:cNvPr id="63" name="Text 19"/>
          <p:cNvSpPr/>
          <p:nvPr/>
        </p:nvSpPr>
        <p:spPr>
          <a:xfrm>
            <a:off x="8163260" y="3088481"/>
            <a:ext cx="112284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실제 시스템에 배포</a:t>
            </a:r>
            <a:endParaRPr lang="en-US" sz="853" dirty="0"/>
          </a:p>
        </p:txBody>
      </p:sp>
      <p:sp>
        <p:nvSpPr>
          <p:cNvPr id="64" name="Text 20"/>
          <p:cNvSpPr/>
          <p:nvPr/>
        </p:nvSpPr>
        <p:spPr>
          <a:xfrm>
            <a:off x="8163260" y="330517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지속적인 모니터링 및 성능 추적</a:t>
            </a:r>
            <a:endParaRPr lang="en-US" sz="853" dirty="0"/>
          </a:p>
        </p:txBody>
      </p:sp>
      <p:sp>
        <p:nvSpPr>
          <p:cNvPr id="65" name="Text 21"/>
          <p:cNvSpPr/>
          <p:nvPr/>
        </p:nvSpPr>
        <p:spPr>
          <a:xfrm>
            <a:off x="8163260" y="3676650"/>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환경 변화나 편향 감지 시 모델 업데이트</a:t>
            </a:r>
            <a:endParaRPr lang="en-US" sz="853" dirty="0"/>
          </a:p>
        </p:txBody>
      </p:sp>
      <p:sp>
        <p:nvSpPr>
          <p:cNvPr id="66" name="Text 22"/>
          <p:cNvSpPr/>
          <p:nvPr/>
        </p:nvSpPr>
        <p:spPr>
          <a:xfrm>
            <a:off x="766168" y="4883944"/>
            <a:ext cx="8706445"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성공적인 AI 에이전트 개발의 키 포인트</a:t>
            </a:r>
            <a:endParaRPr lang="en-US" sz="975" dirty="0"/>
          </a:p>
        </p:txBody>
      </p:sp>
      <p:sp>
        <p:nvSpPr>
          <p:cNvPr id="67" name="Text 23"/>
          <p:cNvSpPr/>
          <p:nvPr/>
        </p:nvSpPr>
        <p:spPr>
          <a:xfrm>
            <a:off x="766168" y="5100638"/>
            <a:ext cx="8706445"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각 단계에서 특정 문제에 대한 깊은 이해와 반복적인 피드백이 중요합니다. 특히, 에이전트의 목표 함수와 성능 지표를 정확히 정의하는 것이 성공적인 AI 에이전트 개발의 핵심입니다.</a:t>
            </a:r>
            <a:endParaRPr lang="en-US" sz="975"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92357" cy="3064669"/>
          </a:xfrm>
          <a:prstGeom prst="rect">
            <a:avLst/>
          </a:prstGeom>
        </p:spPr>
      </p:pic>
      <p:pic>
        <p:nvPicPr>
          <p:cNvPr id="7" name="Image 5" descr="preencoded.png"/>
          <p:cNvPicPr>
            <a:picLocks noChangeAspect="1"/>
          </p:cNvPicPr>
          <p:nvPr/>
        </p:nvPicPr>
        <p:blipFill>
          <a:blip r:embed="rId8"/>
          <a:stretch>
            <a:fillRect/>
          </a:stretch>
        </p:blipFill>
        <p:spPr>
          <a:xfrm>
            <a:off x="309563" y="1540669"/>
            <a:ext cx="2992357" cy="526256"/>
          </a:xfrm>
          <a:prstGeom prst="rect">
            <a:avLst/>
          </a:prstGeom>
        </p:spPr>
      </p:pic>
      <p:pic>
        <p:nvPicPr>
          <p:cNvPr id="8" name="Image 6" descr="preencoded.png"/>
          <p:cNvPicPr>
            <a:picLocks noChangeAspect="1"/>
          </p:cNvPicPr>
          <p:nvPr/>
        </p:nvPicPr>
        <p:blipFill>
          <a:blip r:embed="rId9"/>
          <a:stretch>
            <a:fillRect/>
          </a:stretch>
        </p:blipFill>
        <p:spPr>
          <a:xfrm>
            <a:off x="402431" y="1633537"/>
            <a:ext cx="317302" cy="340519"/>
          </a:xfrm>
          <a:prstGeom prst="rect">
            <a:avLst/>
          </a:prstGeom>
        </p:spPr>
      </p:pic>
      <p:pic>
        <p:nvPicPr>
          <p:cNvPr id="9" name="Image 7" descr="preencoded.png"/>
          <p:cNvPicPr>
            <a:picLocks noChangeAspect="1"/>
          </p:cNvPicPr>
          <p:nvPr/>
        </p:nvPicPr>
        <p:blipFill>
          <a:blip r:embed="rId10"/>
          <a:stretch>
            <a:fillRect/>
          </a:stretch>
        </p:blipFill>
        <p:spPr>
          <a:xfrm>
            <a:off x="464344" y="1695450"/>
            <a:ext cx="193477" cy="216694"/>
          </a:xfrm>
          <a:prstGeom prst="rect">
            <a:avLst/>
          </a:prstGeom>
        </p:spPr>
      </p:pic>
      <p:pic>
        <p:nvPicPr>
          <p:cNvPr id="10" name="Image 8" descr="preencoded.png"/>
          <p:cNvPicPr>
            <a:picLocks noChangeAspect="1"/>
          </p:cNvPicPr>
          <p:nvPr/>
        </p:nvPicPr>
        <p:blipFill>
          <a:blip r:embed="rId11"/>
          <a:stretch>
            <a:fillRect/>
          </a:stretch>
        </p:blipFill>
        <p:spPr>
          <a:xfrm>
            <a:off x="433387" y="2438400"/>
            <a:ext cx="92869" cy="108347"/>
          </a:xfrm>
          <a:prstGeom prst="rect">
            <a:avLst/>
          </a:prstGeom>
        </p:spPr>
      </p:pic>
      <p:pic>
        <p:nvPicPr>
          <p:cNvPr id="11" name="Image 9" descr="preencoded.png"/>
          <p:cNvPicPr>
            <a:picLocks noChangeAspect="1"/>
          </p:cNvPicPr>
          <p:nvPr/>
        </p:nvPicPr>
        <p:blipFill>
          <a:blip r:embed="rId11"/>
          <a:stretch>
            <a:fillRect/>
          </a:stretch>
        </p:blipFill>
        <p:spPr>
          <a:xfrm>
            <a:off x="433387" y="2624137"/>
            <a:ext cx="92869" cy="108347"/>
          </a:xfrm>
          <a:prstGeom prst="rect">
            <a:avLst/>
          </a:prstGeom>
        </p:spPr>
      </p:pic>
      <p:pic>
        <p:nvPicPr>
          <p:cNvPr id="12" name="Image 10" descr="preencoded.png"/>
          <p:cNvPicPr>
            <a:picLocks noChangeAspect="1"/>
          </p:cNvPicPr>
          <p:nvPr/>
        </p:nvPicPr>
        <p:blipFill>
          <a:blip r:embed="rId11"/>
          <a:stretch>
            <a:fillRect/>
          </a:stretch>
        </p:blipFill>
        <p:spPr>
          <a:xfrm>
            <a:off x="433387" y="2809875"/>
            <a:ext cx="92869" cy="108347"/>
          </a:xfrm>
          <a:prstGeom prst="rect">
            <a:avLst/>
          </a:prstGeom>
        </p:spPr>
      </p:pic>
      <p:pic>
        <p:nvPicPr>
          <p:cNvPr id="13" name="Image 11" descr="preencoded.png"/>
          <p:cNvPicPr>
            <a:picLocks noChangeAspect="1"/>
          </p:cNvPicPr>
          <p:nvPr/>
        </p:nvPicPr>
        <p:blipFill>
          <a:blip r:embed="rId12"/>
          <a:stretch>
            <a:fillRect/>
          </a:stretch>
        </p:blipFill>
        <p:spPr>
          <a:xfrm>
            <a:off x="433388" y="3243263"/>
            <a:ext cx="2744707" cy="1238250"/>
          </a:xfrm>
          <a:prstGeom prst="rect">
            <a:avLst/>
          </a:prstGeom>
        </p:spPr>
      </p:pic>
      <p:pic>
        <p:nvPicPr>
          <p:cNvPr id="14" name="Image 12" descr="preencoded.png"/>
          <p:cNvPicPr>
            <a:picLocks noChangeAspect="1"/>
          </p:cNvPicPr>
          <p:nvPr/>
        </p:nvPicPr>
        <p:blipFill>
          <a:blip r:embed="rId13"/>
          <a:stretch>
            <a:fillRect/>
          </a:stretch>
        </p:blipFill>
        <p:spPr>
          <a:xfrm>
            <a:off x="3456701" y="1540669"/>
            <a:ext cx="2992478" cy="3064669"/>
          </a:xfrm>
          <a:prstGeom prst="rect">
            <a:avLst/>
          </a:prstGeom>
        </p:spPr>
      </p:pic>
      <p:pic>
        <p:nvPicPr>
          <p:cNvPr id="15" name="Image 13" descr="preencoded.png"/>
          <p:cNvPicPr>
            <a:picLocks noChangeAspect="1"/>
          </p:cNvPicPr>
          <p:nvPr/>
        </p:nvPicPr>
        <p:blipFill>
          <a:blip r:embed="rId14"/>
          <a:stretch>
            <a:fillRect/>
          </a:stretch>
        </p:blipFill>
        <p:spPr>
          <a:xfrm>
            <a:off x="3456701" y="1540669"/>
            <a:ext cx="2992478" cy="526256"/>
          </a:xfrm>
          <a:prstGeom prst="rect">
            <a:avLst/>
          </a:prstGeom>
        </p:spPr>
      </p:pic>
      <p:pic>
        <p:nvPicPr>
          <p:cNvPr id="16" name="Image 14" descr="preencoded.png"/>
          <p:cNvPicPr>
            <a:picLocks noChangeAspect="1"/>
          </p:cNvPicPr>
          <p:nvPr/>
        </p:nvPicPr>
        <p:blipFill>
          <a:blip r:embed="rId15"/>
          <a:stretch>
            <a:fillRect/>
          </a:stretch>
        </p:blipFill>
        <p:spPr>
          <a:xfrm>
            <a:off x="3549570" y="1633537"/>
            <a:ext cx="317302" cy="340519"/>
          </a:xfrm>
          <a:prstGeom prst="rect">
            <a:avLst/>
          </a:prstGeom>
        </p:spPr>
      </p:pic>
      <p:pic>
        <p:nvPicPr>
          <p:cNvPr id="17" name="Image 15" descr="preencoded.png"/>
          <p:cNvPicPr>
            <a:picLocks noChangeAspect="1"/>
          </p:cNvPicPr>
          <p:nvPr/>
        </p:nvPicPr>
        <p:blipFill>
          <a:blip r:embed="rId16"/>
          <a:stretch>
            <a:fillRect/>
          </a:stretch>
        </p:blipFill>
        <p:spPr>
          <a:xfrm>
            <a:off x="3611482" y="1695450"/>
            <a:ext cx="193477" cy="216694"/>
          </a:xfrm>
          <a:prstGeom prst="rect">
            <a:avLst/>
          </a:prstGeom>
        </p:spPr>
      </p:pic>
      <p:pic>
        <p:nvPicPr>
          <p:cNvPr id="18" name="Image 16" descr="preencoded.png"/>
          <p:cNvPicPr>
            <a:picLocks noChangeAspect="1"/>
          </p:cNvPicPr>
          <p:nvPr/>
        </p:nvPicPr>
        <p:blipFill>
          <a:blip r:embed="rId17"/>
          <a:stretch>
            <a:fillRect/>
          </a:stretch>
        </p:blipFill>
        <p:spPr>
          <a:xfrm>
            <a:off x="3580526" y="2438400"/>
            <a:ext cx="92869" cy="108347"/>
          </a:xfrm>
          <a:prstGeom prst="rect">
            <a:avLst/>
          </a:prstGeom>
        </p:spPr>
      </p:pic>
      <p:pic>
        <p:nvPicPr>
          <p:cNvPr id="19" name="Image 17" descr="preencoded.png"/>
          <p:cNvPicPr>
            <a:picLocks noChangeAspect="1"/>
          </p:cNvPicPr>
          <p:nvPr/>
        </p:nvPicPr>
        <p:blipFill>
          <a:blip r:embed="rId17"/>
          <a:stretch>
            <a:fillRect/>
          </a:stretch>
        </p:blipFill>
        <p:spPr>
          <a:xfrm>
            <a:off x="3580526" y="2624137"/>
            <a:ext cx="92869" cy="108347"/>
          </a:xfrm>
          <a:prstGeom prst="rect">
            <a:avLst/>
          </a:prstGeom>
        </p:spPr>
      </p:pic>
      <p:pic>
        <p:nvPicPr>
          <p:cNvPr id="20" name="Image 18" descr="preencoded.png"/>
          <p:cNvPicPr>
            <a:picLocks noChangeAspect="1"/>
          </p:cNvPicPr>
          <p:nvPr/>
        </p:nvPicPr>
        <p:blipFill>
          <a:blip r:embed="rId17"/>
          <a:stretch>
            <a:fillRect/>
          </a:stretch>
        </p:blipFill>
        <p:spPr>
          <a:xfrm>
            <a:off x="3580526" y="2809875"/>
            <a:ext cx="92869" cy="108347"/>
          </a:xfrm>
          <a:prstGeom prst="rect">
            <a:avLst/>
          </a:prstGeom>
        </p:spPr>
      </p:pic>
      <p:pic>
        <p:nvPicPr>
          <p:cNvPr id="21" name="Image 19" descr="preencoded.png"/>
          <p:cNvPicPr>
            <a:picLocks noChangeAspect="1"/>
          </p:cNvPicPr>
          <p:nvPr/>
        </p:nvPicPr>
        <p:blipFill>
          <a:blip r:embed="rId18"/>
          <a:stretch>
            <a:fillRect/>
          </a:stretch>
        </p:blipFill>
        <p:spPr>
          <a:xfrm>
            <a:off x="3580526" y="3243263"/>
            <a:ext cx="2744828" cy="1168598"/>
          </a:xfrm>
          <a:prstGeom prst="rect">
            <a:avLst/>
          </a:prstGeom>
        </p:spPr>
      </p:pic>
      <p:pic>
        <p:nvPicPr>
          <p:cNvPr id="22" name="Image 20" descr="preencoded.png"/>
          <p:cNvPicPr>
            <a:picLocks noChangeAspect="1"/>
          </p:cNvPicPr>
          <p:nvPr/>
        </p:nvPicPr>
        <p:blipFill>
          <a:blip r:embed="rId19"/>
          <a:stretch>
            <a:fillRect/>
          </a:stretch>
        </p:blipFill>
        <p:spPr>
          <a:xfrm>
            <a:off x="6603960" y="1540669"/>
            <a:ext cx="2992357" cy="3064669"/>
          </a:xfrm>
          <a:prstGeom prst="rect">
            <a:avLst/>
          </a:prstGeom>
        </p:spPr>
      </p:pic>
      <p:pic>
        <p:nvPicPr>
          <p:cNvPr id="23" name="Image 21" descr="preencoded.png"/>
          <p:cNvPicPr>
            <a:picLocks noChangeAspect="1"/>
          </p:cNvPicPr>
          <p:nvPr/>
        </p:nvPicPr>
        <p:blipFill>
          <a:blip r:embed="rId8"/>
          <a:stretch>
            <a:fillRect/>
          </a:stretch>
        </p:blipFill>
        <p:spPr>
          <a:xfrm>
            <a:off x="6603960" y="1540669"/>
            <a:ext cx="2992357" cy="526256"/>
          </a:xfrm>
          <a:prstGeom prst="rect">
            <a:avLst/>
          </a:prstGeom>
        </p:spPr>
      </p:pic>
      <p:pic>
        <p:nvPicPr>
          <p:cNvPr id="24" name="Image 22" descr="preencoded.png"/>
          <p:cNvPicPr>
            <a:picLocks noChangeAspect="1"/>
          </p:cNvPicPr>
          <p:nvPr/>
        </p:nvPicPr>
        <p:blipFill>
          <a:blip r:embed="rId20"/>
          <a:stretch>
            <a:fillRect/>
          </a:stretch>
        </p:blipFill>
        <p:spPr>
          <a:xfrm>
            <a:off x="6696828" y="1633537"/>
            <a:ext cx="278606" cy="340519"/>
          </a:xfrm>
          <a:prstGeom prst="rect">
            <a:avLst/>
          </a:prstGeom>
        </p:spPr>
      </p:pic>
      <p:pic>
        <p:nvPicPr>
          <p:cNvPr id="25" name="Image 23" descr="preencoded.png"/>
          <p:cNvPicPr>
            <a:picLocks noChangeAspect="1"/>
          </p:cNvPicPr>
          <p:nvPr/>
        </p:nvPicPr>
        <p:blipFill>
          <a:blip r:embed="rId21"/>
          <a:stretch>
            <a:fillRect/>
          </a:stretch>
        </p:blipFill>
        <p:spPr>
          <a:xfrm>
            <a:off x="6758741" y="1695450"/>
            <a:ext cx="154781" cy="216694"/>
          </a:xfrm>
          <a:prstGeom prst="rect">
            <a:avLst/>
          </a:prstGeom>
        </p:spPr>
      </p:pic>
      <p:pic>
        <p:nvPicPr>
          <p:cNvPr id="26" name="Image 24" descr="preencoded.png"/>
          <p:cNvPicPr>
            <a:picLocks noChangeAspect="1"/>
          </p:cNvPicPr>
          <p:nvPr/>
        </p:nvPicPr>
        <p:blipFill>
          <a:blip r:embed="rId11"/>
          <a:stretch>
            <a:fillRect/>
          </a:stretch>
        </p:blipFill>
        <p:spPr>
          <a:xfrm>
            <a:off x="6727784" y="2438400"/>
            <a:ext cx="92869" cy="108347"/>
          </a:xfrm>
          <a:prstGeom prst="rect">
            <a:avLst/>
          </a:prstGeom>
        </p:spPr>
      </p:pic>
      <p:pic>
        <p:nvPicPr>
          <p:cNvPr id="27" name="Image 25" descr="preencoded.png"/>
          <p:cNvPicPr>
            <a:picLocks noChangeAspect="1"/>
          </p:cNvPicPr>
          <p:nvPr/>
        </p:nvPicPr>
        <p:blipFill>
          <a:blip r:embed="rId11"/>
          <a:stretch>
            <a:fillRect/>
          </a:stretch>
        </p:blipFill>
        <p:spPr>
          <a:xfrm>
            <a:off x="6727784" y="2624137"/>
            <a:ext cx="92869" cy="108347"/>
          </a:xfrm>
          <a:prstGeom prst="rect">
            <a:avLst/>
          </a:prstGeom>
        </p:spPr>
      </p:pic>
      <p:pic>
        <p:nvPicPr>
          <p:cNvPr id="28" name="Image 26" descr="preencoded.png"/>
          <p:cNvPicPr>
            <a:picLocks noChangeAspect="1"/>
          </p:cNvPicPr>
          <p:nvPr/>
        </p:nvPicPr>
        <p:blipFill>
          <a:blip r:embed="rId11"/>
          <a:stretch>
            <a:fillRect/>
          </a:stretch>
        </p:blipFill>
        <p:spPr>
          <a:xfrm>
            <a:off x="6727784" y="2809875"/>
            <a:ext cx="92869" cy="108347"/>
          </a:xfrm>
          <a:prstGeom prst="rect">
            <a:avLst/>
          </a:prstGeom>
        </p:spPr>
      </p:pic>
      <p:pic>
        <p:nvPicPr>
          <p:cNvPr id="29" name="Image 27" descr="preencoded.png"/>
          <p:cNvPicPr>
            <a:picLocks noChangeAspect="1"/>
          </p:cNvPicPr>
          <p:nvPr/>
        </p:nvPicPr>
        <p:blipFill>
          <a:blip r:embed="rId22"/>
          <a:stretch>
            <a:fillRect/>
          </a:stretch>
        </p:blipFill>
        <p:spPr>
          <a:xfrm>
            <a:off x="6727785" y="3243263"/>
            <a:ext cx="2744707" cy="742950"/>
          </a:xfrm>
          <a:prstGeom prst="rect">
            <a:avLst/>
          </a:prstGeom>
        </p:spPr>
      </p:pic>
      <p:pic>
        <p:nvPicPr>
          <p:cNvPr id="30" name="Image 28" descr="preencoded.png"/>
          <p:cNvPicPr>
            <a:picLocks noChangeAspect="1"/>
          </p:cNvPicPr>
          <p:nvPr/>
        </p:nvPicPr>
        <p:blipFill>
          <a:blip r:embed="rId23"/>
          <a:stretch>
            <a:fillRect/>
          </a:stretch>
        </p:blipFill>
        <p:spPr>
          <a:xfrm>
            <a:off x="6789697" y="3320653"/>
            <a:ext cx="85130" cy="108347"/>
          </a:xfrm>
          <a:prstGeom prst="rect">
            <a:avLst/>
          </a:prstGeom>
        </p:spPr>
      </p:pic>
      <p:pic>
        <p:nvPicPr>
          <p:cNvPr id="31" name="Image 29" descr="preencoded.png"/>
          <p:cNvPicPr>
            <a:picLocks noChangeAspect="1"/>
          </p:cNvPicPr>
          <p:nvPr/>
        </p:nvPicPr>
        <p:blipFill>
          <a:blip r:embed="rId24"/>
          <a:stretch>
            <a:fillRect/>
          </a:stretch>
        </p:blipFill>
        <p:spPr>
          <a:xfrm>
            <a:off x="309563" y="4791075"/>
            <a:ext cx="9286875" cy="990600"/>
          </a:xfrm>
          <a:prstGeom prst="rect">
            <a:avLst/>
          </a:prstGeom>
        </p:spPr>
      </p:pic>
      <p:pic>
        <p:nvPicPr>
          <p:cNvPr id="32" name="Image 30" descr="preencoded.png"/>
          <p:cNvPicPr>
            <a:picLocks noChangeAspect="1"/>
          </p:cNvPicPr>
          <p:nvPr/>
        </p:nvPicPr>
        <p:blipFill>
          <a:blip r:embed="rId25"/>
          <a:stretch>
            <a:fillRect/>
          </a:stretch>
        </p:blipFill>
        <p:spPr>
          <a:xfrm>
            <a:off x="433388" y="5193506"/>
            <a:ext cx="278606" cy="309563"/>
          </a:xfrm>
          <a:prstGeom prst="rect">
            <a:avLst/>
          </a:prstGeom>
        </p:spPr>
      </p:pic>
      <p:pic>
        <p:nvPicPr>
          <p:cNvPr id="33" name="Image 31" descr="preencoded.png"/>
          <p:cNvPicPr>
            <a:picLocks noChangeAspect="1"/>
          </p:cNvPicPr>
          <p:nvPr/>
        </p:nvPicPr>
        <p:blipFill>
          <a:blip r:embed="rId26"/>
          <a:stretch>
            <a:fillRect/>
          </a:stretch>
        </p:blipFill>
        <p:spPr>
          <a:xfrm>
            <a:off x="495300" y="5278636"/>
            <a:ext cx="154781" cy="123825"/>
          </a:xfrm>
          <a:prstGeom prst="rect">
            <a:avLst/>
          </a:prstGeom>
        </p:spPr>
      </p:pic>
      <p:pic>
        <p:nvPicPr>
          <p:cNvPr id="34" name="Image 32" descr="preencoded.png"/>
          <p:cNvPicPr>
            <a:picLocks noChangeAspect="1"/>
          </p:cNvPicPr>
          <p:nvPr/>
        </p:nvPicPr>
        <p:blipFill>
          <a:blip r:embed="rId27"/>
          <a:stretch>
            <a:fillRect/>
          </a:stretch>
        </p:blipFill>
        <p:spPr>
          <a:xfrm>
            <a:off x="3487657" y="5193506"/>
            <a:ext cx="263128" cy="309563"/>
          </a:xfrm>
          <a:prstGeom prst="rect">
            <a:avLst/>
          </a:prstGeom>
        </p:spPr>
      </p:pic>
      <p:pic>
        <p:nvPicPr>
          <p:cNvPr id="35" name="Image 33" descr="preencoded.png"/>
          <p:cNvPicPr>
            <a:picLocks noChangeAspect="1"/>
          </p:cNvPicPr>
          <p:nvPr/>
        </p:nvPicPr>
        <p:blipFill>
          <a:blip r:embed="rId28"/>
          <a:stretch>
            <a:fillRect/>
          </a:stretch>
        </p:blipFill>
        <p:spPr>
          <a:xfrm>
            <a:off x="3549570" y="5278636"/>
            <a:ext cx="139303" cy="123825"/>
          </a:xfrm>
          <a:prstGeom prst="rect">
            <a:avLst/>
          </a:prstGeom>
        </p:spPr>
      </p:pic>
      <p:pic>
        <p:nvPicPr>
          <p:cNvPr id="36" name="Image 34" descr="preencoded.png"/>
          <p:cNvPicPr>
            <a:picLocks noChangeAspect="1"/>
          </p:cNvPicPr>
          <p:nvPr/>
        </p:nvPicPr>
        <p:blipFill>
          <a:blip r:embed="rId29"/>
          <a:stretch>
            <a:fillRect/>
          </a:stretch>
        </p:blipFill>
        <p:spPr>
          <a:xfrm>
            <a:off x="6542047" y="5193506"/>
            <a:ext cx="247650" cy="309563"/>
          </a:xfrm>
          <a:prstGeom prst="rect">
            <a:avLst/>
          </a:prstGeom>
        </p:spPr>
      </p:pic>
      <p:pic>
        <p:nvPicPr>
          <p:cNvPr id="37" name="Image 35" descr="preencoded.png"/>
          <p:cNvPicPr>
            <a:picLocks noChangeAspect="1"/>
          </p:cNvPicPr>
          <p:nvPr/>
        </p:nvPicPr>
        <p:blipFill>
          <a:blip r:embed="rId30"/>
          <a:stretch>
            <a:fillRect/>
          </a:stretch>
        </p:blipFill>
        <p:spPr>
          <a:xfrm>
            <a:off x="6603959" y="5278636"/>
            <a:ext cx="123825" cy="123825"/>
          </a:xfrm>
          <a:prstGeom prst="rect">
            <a:avLst/>
          </a:prstGeom>
        </p:spPr>
      </p:pic>
      <p:sp>
        <p:nvSpPr>
          <p:cNvPr id="38"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간단한 AI 에이전트 구현 실습</a:t>
            </a:r>
            <a:endParaRPr lang="en-US" sz="2194" dirty="0"/>
          </a:p>
        </p:txBody>
      </p:sp>
      <p:sp>
        <p:nvSpPr>
          <p:cNvPr id="39" name="Text 1"/>
          <p:cNvSpPr/>
          <p:nvPr/>
        </p:nvSpPr>
        <p:spPr>
          <a:xfrm>
            <a:off x="812602" y="1695450"/>
            <a:ext cx="161533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강화 학습 에이전트</a:t>
            </a:r>
            <a:endParaRPr lang="en-US" sz="1219" dirty="0"/>
          </a:p>
        </p:txBody>
      </p:sp>
      <p:sp>
        <p:nvSpPr>
          <p:cNvPr id="40" name="Text 2"/>
          <p:cNvSpPr/>
          <p:nvPr/>
        </p:nvSpPr>
        <p:spPr>
          <a:xfrm>
            <a:off x="433388" y="2190750"/>
            <a:ext cx="2744707"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구현 단계</a:t>
            </a:r>
            <a:endParaRPr lang="en-US" sz="975" dirty="0"/>
          </a:p>
        </p:txBody>
      </p:sp>
      <p:sp>
        <p:nvSpPr>
          <p:cNvPr id="41" name="Text 3"/>
          <p:cNvSpPr/>
          <p:nvPr/>
        </p:nvSpPr>
        <p:spPr>
          <a:xfrm>
            <a:off x="588169" y="2407444"/>
            <a:ext cx="206879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OpenAI Gym 환경(CartPole) 로드</a:t>
            </a:r>
            <a:endParaRPr lang="en-US" sz="853" dirty="0"/>
          </a:p>
        </p:txBody>
      </p:sp>
      <p:sp>
        <p:nvSpPr>
          <p:cNvPr id="42" name="Text 4"/>
          <p:cNvSpPr/>
          <p:nvPr/>
        </p:nvSpPr>
        <p:spPr>
          <a:xfrm>
            <a:off x="588169" y="2593181"/>
            <a:ext cx="154815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상태, 행동, 보상 함수 정의</a:t>
            </a:r>
            <a:endParaRPr lang="en-US" sz="853" dirty="0"/>
          </a:p>
        </p:txBody>
      </p:sp>
      <p:sp>
        <p:nvSpPr>
          <p:cNvPr id="43" name="Text 5"/>
          <p:cNvSpPr/>
          <p:nvPr/>
        </p:nvSpPr>
        <p:spPr>
          <a:xfrm>
            <a:off x="588169" y="2778919"/>
            <a:ext cx="218851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Q-learning 또는 DQN 알고리즘 구현</a:t>
            </a:r>
            <a:endParaRPr lang="en-US" sz="853" dirty="0"/>
          </a:p>
        </p:txBody>
      </p:sp>
      <p:sp>
        <p:nvSpPr>
          <p:cNvPr id="44" name="Text 6"/>
          <p:cNvSpPr/>
          <p:nvPr/>
        </p:nvSpPr>
        <p:spPr>
          <a:xfrm>
            <a:off x="433388" y="3026569"/>
            <a:ext cx="2744707"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코드 예제</a:t>
            </a:r>
            <a:endParaRPr lang="en-US" sz="975" dirty="0"/>
          </a:p>
        </p:txBody>
      </p:sp>
      <p:sp>
        <p:nvSpPr>
          <p:cNvPr id="45" name="Text 7"/>
          <p:cNvSpPr/>
          <p:nvPr/>
        </p:nvSpPr>
        <p:spPr>
          <a:xfrm>
            <a:off x="495300" y="3312914"/>
            <a:ext cx="2675056" cy="1098947"/>
          </a:xfrm>
          <a:prstGeom prst="rect">
            <a:avLst/>
          </a:prstGeom>
          <a:noFill/>
          <a:ln/>
        </p:spPr>
        <p:txBody>
          <a:bodyPr wrap="square" lIns="0" tIns="0" rIns="0" bIns="0" rtlCol="0" anchor="t"/>
          <a:lstStyle/>
          <a:p>
            <a:pPr>
              <a:lnSpc>
                <a:spcPts val="975"/>
              </a:lnSpc>
            </a:pPr>
            <a:r>
              <a:rPr lang="en-US" sz="731" dirty="0">
                <a:solidFill>
                  <a:srgbClr val="1F2937"/>
                </a:solidFill>
                <a:latin typeface="ui-monospace" pitchFamily="34" charset="0"/>
                <a:ea typeface="ui-monospace" pitchFamily="34" charset="-122"/>
                <a:cs typeface="ui-monospace" pitchFamily="34" charset="-120"/>
              </a:rPr>
              <a:t>import gym</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env = gym.make('CartPole-v1')</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state = env.reset()</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done = False</a:t>
            </a:r>
            <a:endParaRPr lang="en-US" sz="731" dirty="0"/>
          </a:p>
          <a:p>
            <a:pPr>
              <a:lnSpc>
                <a:spcPts val="975"/>
              </a:lnSpc>
            </a:pP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while not done:</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action = env.action_space.sample()</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state, reward, done, info = env.step(action)</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env.render()</a:t>
            </a:r>
            <a:endParaRPr lang="en-US" sz="731" dirty="0"/>
          </a:p>
        </p:txBody>
      </p:sp>
      <p:sp>
        <p:nvSpPr>
          <p:cNvPr id="46" name="Text 8"/>
          <p:cNvSpPr/>
          <p:nvPr/>
        </p:nvSpPr>
        <p:spPr>
          <a:xfrm>
            <a:off x="3959740" y="1695450"/>
            <a:ext cx="161533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규칙 기반 에이전트</a:t>
            </a:r>
            <a:endParaRPr lang="en-US" sz="1219" dirty="0"/>
          </a:p>
        </p:txBody>
      </p:sp>
      <p:sp>
        <p:nvSpPr>
          <p:cNvPr id="47" name="Text 9"/>
          <p:cNvSpPr/>
          <p:nvPr/>
        </p:nvSpPr>
        <p:spPr>
          <a:xfrm>
            <a:off x="3580526" y="2190750"/>
            <a:ext cx="2744828"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구현 단계</a:t>
            </a:r>
            <a:endParaRPr lang="en-US" sz="975" dirty="0"/>
          </a:p>
        </p:txBody>
      </p:sp>
      <p:sp>
        <p:nvSpPr>
          <p:cNvPr id="48" name="Text 10"/>
          <p:cNvSpPr/>
          <p:nvPr/>
        </p:nvSpPr>
        <p:spPr>
          <a:xfrm>
            <a:off x="3735307" y="2407444"/>
            <a:ext cx="229966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센서 데이터(기온, 강수량, 교통량) 수신</a:t>
            </a:r>
            <a:endParaRPr lang="en-US" sz="853" dirty="0"/>
          </a:p>
        </p:txBody>
      </p:sp>
      <p:sp>
        <p:nvSpPr>
          <p:cNvPr id="49" name="Text 11"/>
          <p:cNvSpPr/>
          <p:nvPr/>
        </p:nvSpPr>
        <p:spPr>
          <a:xfrm>
            <a:off x="3735307" y="2593181"/>
            <a:ext cx="172561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단순한 조건문 기반 로직 구현</a:t>
            </a:r>
            <a:endParaRPr lang="en-US" sz="853" dirty="0"/>
          </a:p>
        </p:txBody>
      </p:sp>
      <p:sp>
        <p:nvSpPr>
          <p:cNvPr id="50" name="Text 12"/>
          <p:cNvSpPr/>
          <p:nvPr/>
        </p:nvSpPr>
        <p:spPr>
          <a:xfrm>
            <a:off x="3735307" y="2778919"/>
            <a:ext cx="116419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사고 위험 경고 발송</a:t>
            </a:r>
            <a:endParaRPr lang="en-US" sz="853" dirty="0"/>
          </a:p>
        </p:txBody>
      </p:sp>
      <p:sp>
        <p:nvSpPr>
          <p:cNvPr id="51" name="Text 13"/>
          <p:cNvSpPr/>
          <p:nvPr/>
        </p:nvSpPr>
        <p:spPr>
          <a:xfrm>
            <a:off x="3580526" y="3026569"/>
            <a:ext cx="2744828"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코드 예제</a:t>
            </a:r>
            <a:endParaRPr lang="en-US" sz="975" dirty="0"/>
          </a:p>
        </p:txBody>
      </p:sp>
      <p:sp>
        <p:nvSpPr>
          <p:cNvPr id="52" name="Text 14"/>
          <p:cNvSpPr/>
          <p:nvPr/>
        </p:nvSpPr>
        <p:spPr>
          <a:xfrm>
            <a:off x="3642439" y="3312914"/>
            <a:ext cx="3789722" cy="1044773"/>
          </a:xfrm>
          <a:prstGeom prst="rect">
            <a:avLst/>
          </a:prstGeom>
          <a:noFill/>
          <a:ln/>
        </p:spPr>
        <p:txBody>
          <a:bodyPr wrap="square" lIns="0" tIns="0" rIns="0" bIns="0" rtlCol="0" anchor="t"/>
          <a:lstStyle/>
          <a:p>
            <a:pPr>
              <a:lnSpc>
                <a:spcPts val="975"/>
              </a:lnSpc>
            </a:pPr>
            <a:r>
              <a:rPr lang="en-US" sz="731" dirty="0">
                <a:solidFill>
                  <a:srgbClr val="1F2937"/>
                </a:solidFill>
                <a:latin typeface="ui-monospace" pitchFamily="34" charset="0"/>
                <a:ea typeface="ui-monospace" pitchFamily="34" charset="-122"/>
                <a:cs typeface="ui-monospace" pitchFamily="34" charset="-120"/>
              </a:rPr>
              <a:t>def check_weather_conditions(temp, rain, speed):</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if rain &gt; 50 and speed &gt; 30:</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return "사고 위험 경고"</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return "상태 정상"</a:t>
            </a:r>
            <a:endParaRPr lang="en-US" sz="731" dirty="0"/>
          </a:p>
          <a:p>
            <a:pPr>
              <a:lnSpc>
                <a:spcPts val="975"/>
              </a:lnSpc>
            </a:pP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IoT 데이터 수신 시 호출</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weather_alert = check_weather_conditions(temp=15</a:t>
            </a:r>
            <a:r>
              <a:rPr lang="en-US" sz="731">
                <a:solidFill>
                  <a:srgbClr val="1F2937"/>
                </a:solidFill>
                <a:latin typeface="ui-monospace" pitchFamily="34" charset="0"/>
                <a:ea typeface="ui-monospace" pitchFamily="34" charset="-122"/>
                <a:cs typeface="ui-monospace" pitchFamily="34" charset="-120"/>
              </a:rPr>
              <a:t>, </a:t>
            </a:r>
          </a:p>
          <a:p>
            <a:pPr>
              <a:lnSpc>
                <a:spcPts val="975"/>
              </a:lnSpc>
            </a:pPr>
            <a:r>
              <a:rPr lang="en-US" sz="731">
                <a:solidFill>
                  <a:srgbClr val="1F2937"/>
                </a:solidFill>
                <a:latin typeface="ui-monospace" pitchFamily="34" charset="0"/>
                <a:ea typeface="ui-monospace" pitchFamily="34" charset="-122"/>
                <a:cs typeface="ui-monospace" pitchFamily="34" charset="-120"/>
              </a:rPr>
              <a:t>rain=65</a:t>
            </a:r>
            <a:r>
              <a:rPr lang="en-US" sz="731" dirty="0">
                <a:solidFill>
                  <a:srgbClr val="1F2937"/>
                </a:solidFill>
                <a:latin typeface="ui-monospace" pitchFamily="34" charset="0"/>
                <a:ea typeface="ui-monospace" pitchFamily="34" charset="-122"/>
                <a:cs typeface="ui-monospace" pitchFamily="34" charset="-120"/>
              </a:rPr>
              <a:t>, speed=40)</a:t>
            </a:r>
            <a:endParaRPr lang="en-US" sz="731" dirty="0"/>
          </a:p>
        </p:txBody>
      </p:sp>
      <p:sp>
        <p:nvSpPr>
          <p:cNvPr id="53" name="Text 15"/>
          <p:cNvSpPr/>
          <p:nvPr/>
        </p:nvSpPr>
        <p:spPr>
          <a:xfrm>
            <a:off x="7068303" y="1695450"/>
            <a:ext cx="161533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고급 확장 에이전트</a:t>
            </a:r>
            <a:endParaRPr lang="en-US" sz="1219" dirty="0"/>
          </a:p>
        </p:txBody>
      </p:sp>
      <p:sp>
        <p:nvSpPr>
          <p:cNvPr id="54" name="Text 16"/>
          <p:cNvSpPr/>
          <p:nvPr/>
        </p:nvSpPr>
        <p:spPr>
          <a:xfrm>
            <a:off x="6727785" y="2190750"/>
            <a:ext cx="2744707"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구현 단계</a:t>
            </a:r>
            <a:endParaRPr lang="en-US" sz="975" dirty="0"/>
          </a:p>
        </p:txBody>
      </p:sp>
      <p:sp>
        <p:nvSpPr>
          <p:cNvPr id="55" name="Text 17"/>
          <p:cNvSpPr/>
          <p:nvPr/>
        </p:nvSpPr>
        <p:spPr>
          <a:xfrm>
            <a:off x="6882566" y="2407444"/>
            <a:ext cx="241705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학습된 모델을 사용한 실시간 데이터 처리</a:t>
            </a:r>
            <a:endParaRPr lang="en-US" sz="853" dirty="0"/>
          </a:p>
        </p:txBody>
      </p:sp>
      <p:sp>
        <p:nvSpPr>
          <p:cNvPr id="56" name="Text 18"/>
          <p:cNvSpPr/>
          <p:nvPr/>
        </p:nvSpPr>
        <p:spPr>
          <a:xfrm>
            <a:off x="6882566" y="2593181"/>
            <a:ext cx="159560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동적 조건에 따른 행동 조정</a:t>
            </a:r>
            <a:endParaRPr lang="en-US" sz="853" dirty="0"/>
          </a:p>
        </p:txBody>
      </p:sp>
      <p:sp>
        <p:nvSpPr>
          <p:cNvPr id="57" name="Text 19"/>
          <p:cNvSpPr/>
          <p:nvPr/>
        </p:nvSpPr>
        <p:spPr>
          <a:xfrm>
            <a:off x="6882565" y="2778919"/>
            <a:ext cx="252167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Streamlit/Dash를 사용한 시각화 대시보드</a:t>
            </a:r>
            <a:endParaRPr lang="en-US" sz="853" dirty="0"/>
          </a:p>
        </p:txBody>
      </p:sp>
      <p:sp>
        <p:nvSpPr>
          <p:cNvPr id="58" name="Text 20"/>
          <p:cNvSpPr/>
          <p:nvPr/>
        </p:nvSpPr>
        <p:spPr>
          <a:xfrm>
            <a:off x="6727785" y="3026569"/>
            <a:ext cx="2744707"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대시보드 구현</a:t>
            </a:r>
            <a:endParaRPr lang="en-US" sz="975" dirty="0"/>
          </a:p>
        </p:txBody>
      </p:sp>
      <p:sp>
        <p:nvSpPr>
          <p:cNvPr id="59" name="Text 21"/>
          <p:cNvSpPr/>
          <p:nvPr/>
        </p:nvSpPr>
        <p:spPr>
          <a:xfrm>
            <a:off x="6905783" y="3305175"/>
            <a:ext cx="2620882" cy="6191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Streamlit을 사용하면 데이터 시각화와 사용자 인터페이스를 쉽게 구현할 수 있습니다</a:t>
            </a:r>
            <a:r>
              <a:rPr lang="en-US" sz="853">
                <a:solidFill>
                  <a:srgbClr val="4B5563"/>
                </a:solidFill>
                <a:latin typeface="ui-sans-serif" pitchFamily="34" charset="0"/>
                <a:ea typeface="ui-sans-serif" pitchFamily="34" charset="-122"/>
                <a:cs typeface="ui-sans-serif" pitchFamily="34" charset="-120"/>
              </a:rPr>
              <a:t>. </a:t>
            </a:r>
          </a:p>
          <a:p>
            <a:pPr>
              <a:lnSpc>
                <a:spcPts val="1219"/>
              </a:lnSpc>
            </a:pPr>
            <a:r>
              <a:rPr lang="en-US" sz="853">
                <a:solidFill>
                  <a:srgbClr val="4B5563"/>
                </a:solidFill>
                <a:latin typeface="ui-sans-serif" pitchFamily="34" charset="0"/>
                <a:ea typeface="ui-sans-serif" pitchFamily="34" charset="-122"/>
                <a:cs typeface="ui-sans-serif" pitchFamily="34" charset="-120"/>
              </a:rPr>
              <a:t>대시보드에 </a:t>
            </a:r>
            <a:r>
              <a:rPr lang="en-US" sz="853" dirty="0">
                <a:solidFill>
                  <a:srgbClr val="4B5563"/>
                </a:solidFill>
                <a:latin typeface="ui-sans-serif" pitchFamily="34" charset="0"/>
                <a:ea typeface="ui-sans-serif" pitchFamily="34" charset="-122"/>
                <a:cs typeface="ui-sans-serif" pitchFamily="34" charset="-120"/>
              </a:rPr>
              <a:t>실시간 데이터와 에이전트의 결정 로직을 표시할 수 있습니다.</a:t>
            </a:r>
            <a:endParaRPr lang="en-US" sz="853" dirty="0"/>
          </a:p>
        </p:txBody>
      </p:sp>
      <p:sp>
        <p:nvSpPr>
          <p:cNvPr id="60" name="Text 22"/>
          <p:cNvSpPr/>
          <p:nvPr/>
        </p:nvSpPr>
        <p:spPr>
          <a:xfrm>
            <a:off x="433388" y="4914900"/>
            <a:ext cx="9039225" cy="216694"/>
          </a:xfrm>
          <a:prstGeom prst="rect">
            <a:avLst/>
          </a:prstGeom>
          <a:noFill/>
          <a:ln/>
        </p:spPr>
        <p:txBody>
          <a:bodyPr wrap="square" lIns="0" tIns="0" rIns="0" bIns="0" rtlCol="0" anchor="t"/>
          <a:lstStyle/>
          <a:p>
            <a:pPr>
              <a:lnSpc>
                <a:spcPts val="1706"/>
              </a:lnSpc>
            </a:pPr>
            <a:r>
              <a:rPr lang="en-US" sz="1097" b="1" dirty="0">
                <a:solidFill>
                  <a:srgbClr val="115E59"/>
                </a:solidFill>
                <a:latin typeface="ui-sans-serif" pitchFamily="34" charset="0"/>
                <a:ea typeface="ui-sans-serif" pitchFamily="34" charset="-122"/>
                <a:cs typeface="ui-sans-serif" pitchFamily="34" charset="-120"/>
              </a:rPr>
              <a:t>실습 안내</a:t>
            </a:r>
            <a:endParaRPr lang="en-US" sz="1097" dirty="0"/>
          </a:p>
        </p:txBody>
      </p:sp>
      <p:sp>
        <p:nvSpPr>
          <p:cNvPr id="61" name="Text 23"/>
          <p:cNvSpPr/>
          <p:nvPr/>
        </p:nvSpPr>
        <p:spPr>
          <a:xfrm>
            <a:off x="773907" y="5193506"/>
            <a:ext cx="2589926"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에이전트 유형별로 Python 코드를 작성하고, 로컬 환경에서 실행해보세요. 필요한 라이브러리를 설치하고 가상 환경을 설정하세요.</a:t>
            </a:r>
            <a:endParaRPr lang="en-US" sz="853" dirty="0"/>
          </a:p>
        </p:txBody>
      </p:sp>
      <p:sp>
        <p:nvSpPr>
          <p:cNvPr id="62" name="Text 24"/>
          <p:cNvSpPr/>
          <p:nvPr/>
        </p:nvSpPr>
        <p:spPr>
          <a:xfrm>
            <a:off x="3812698" y="5193506"/>
            <a:ext cx="2605525"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에이전트의 성능을 비교하고, 데이터 품질과 규모에 따른 결과를 분석하세요. 특히 임계값 설정에 따른 에이전트의 반응을 조사해보세요.</a:t>
            </a:r>
            <a:endParaRPr lang="en-US" sz="853" dirty="0"/>
          </a:p>
        </p:txBody>
      </p:sp>
      <p:sp>
        <p:nvSpPr>
          <p:cNvPr id="63" name="Text 25"/>
          <p:cNvSpPr/>
          <p:nvPr/>
        </p:nvSpPr>
        <p:spPr>
          <a:xfrm>
            <a:off x="6851610" y="5193506"/>
            <a:ext cx="2620882"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에이전트의 성능을 측정하고, 개선 방안을 모색하세요. 로그를 통해 에이전트의 학습 과정과 결정 로직을 분석하세요.</a:t>
            </a:r>
            <a:endParaRPr lang="en-US" sz="853"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51772"/>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78606" cy="309563"/>
          </a:xfrm>
          <a:prstGeom prst="rect">
            <a:avLst/>
          </a:prstGeom>
        </p:spPr>
      </p:pic>
      <p:pic>
        <p:nvPicPr>
          <p:cNvPr id="7" name="Image 5" descr="preencoded.png"/>
          <p:cNvPicPr>
            <a:picLocks noChangeAspect="1"/>
          </p:cNvPicPr>
          <p:nvPr/>
        </p:nvPicPr>
        <p:blipFill>
          <a:blip r:embed="rId8"/>
          <a:stretch>
            <a:fillRect/>
          </a:stretch>
        </p:blipFill>
        <p:spPr>
          <a:xfrm>
            <a:off x="371475" y="1625798"/>
            <a:ext cx="154781" cy="123825"/>
          </a:xfrm>
          <a:prstGeom prst="rect">
            <a:avLst/>
          </a:prstGeom>
        </p:spPr>
      </p:pic>
      <p:pic>
        <p:nvPicPr>
          <p:cNvPr id="8" name="Image 6" descr="preencoded.png"/>
          <p:cNvPicPr>
            <a:picLocks noChangeAspect="1"/>
          </p:cNvPicPr>
          <p:nvPr/>
        </p:nvPicPr>
        <p:blipFill>
          <a:blip r:embed="rId9"/>
          <a:stretch>
            <a:fillRect/>
          </a:stretch>
        </p:blipFill>
        <p:spPr>
          <a:xfrm>
            <a:off x="309562" y="1974056"/>
            <a:ext cx="4550569" cy="1052513"/>
          </a:xfrm>
          <a:prstGeom prst="rect">
            <a:avLst/>
          </a:prstGeom>
        </p:spPr>
      </p:pic>
      <p:pic>
        <p:nvPicPr>
          <p:cNvPr id="9" name="Image 7" descr="preencoded.png"/>
          <p:cNvPicPr>
            <a:picLocks noChangeAspect="1"/>
          </p:cNvPicPr>
          <p:nvPr/>
        </p:nvPicPr>
        <p:blipFill>
          <a:blip r:embed="rId10"/>
          <a:stretch>
            <a:fillRect/>
          </a:stretch>
        </p:blipFill>
        <p:spPr>
          <a:xfrm>
            <a:off x="433388" y="2128838"/>
            <a:ext cx="154781" cy="123825"/>
          </a:xfrm>
          <a:prstGeom prst="rect">
            <a:avLst/>
          </a:prstGeom>
        </p:spPr>
      </p:pic>
      <p:pic>
        <p:nvPicPr>
          <p:cNvPr id="10" name="Image 8" descr="preencoded.png"/>
          <p:cNvPicPr>
            <a:picLocks noChangeAspect="1"/>
          </p:cNvPicPr>
          <p:nvPr/>
        </p:nvPicPr>
        <p:blipFill>
          <a:blip r:embed="rId11"/>
          <a:stretch>
            <a:fillRect/>
          </a:stretch>
        </p:blipFill>
        <p:spPr>
          <a:xfrm>
            <a:off x="309562" y="3150394"/>
            <a:ext cx="4550569" cy="1052513"/>
          </a:xfrm>
          <a:prstGeom prst="rect">
            <a:avLst/>
          </a:prstGeom>
        </p:spPr>
      </p:pic>
      <p:pic>
        <p:nvPicPr>
          <p:cNvPr id="11" name="Image 9" descr="preencoded.png"/>
          <p:cNvPicPr>
            <a:picLocks noChangeAspect="1"/>
          </p:cNvPicPr>
          <p:nvPr/>
        </p:nvPicPr>
        <p:blipFill>
          <a:blip r:embed="rId12"/>
          <a:stretch>
            <a:fillRect/>
          </a:stretch>
        </p:blipFill>
        <p:spPr>
          <a:xfrm>
            <a:off x="433387" y="3305175"/>
            <a:ext cx="92869" cy="123825"/>
          </a:xfrm>
          <a:prstGeom prst="rect">
            <a:avLst/>
          </a:prstGeom>
        </p:spPr>
      </p:pic>
      <p:pic>
        <p:nvPicPr>
          <p:cNvPr id="12" name="Image 10" descr="preencoded.png"/>
          <p:cNvPicPr>
            <a:picLocks noChangeAspect="1"/>
          </p:cNvPicPr>
          <p:nvPr/>
        </p:nvPicPr>
        <p:blipFill>
          <a:blip r:embed="rId13"/>
          <a:stretch>
            <a:fillRect/>
          </a:stretch>
        </p:blipFill>
        <p:spPr>
          <a:xfrm>
            <a:off x="309562" y="4326731"/>
            <a:ext cx="4550569" cy="1238250"/>
          </a:xfrm>
          <a:prstGeom prst="rect">
            <a:avLst/>
          </a:prstGeom>
        </p:spPr>
      </p:pic>
      <p:pic>
        <p:nvPicPr>
          <p:cNvPr id="13" name="Image 11" descr="preencoded.png"/>
          <p:cNvPicPr>
            <a:picLocks noChangeAspect="1"/>
          </p:cNvPicPr>
          <p:nvPr/>
        </p:nvPicPr>
        <p:blipFill>
          <a:blip r:embed="rId14"/>
          <a:stretch>
            <a:fillRect/>
          </a:stretch>
        </p:blipFill>
        <p:spPr>
          <a:xfrm>
            <a:off x="433387" y="4481513"/>
            <a:ext cx="108347" cy="123825"/>
          </a:xfrm>
          <a:prstGeom prst="rect">
            <a:avLst/>
          </a:prstGeom>
        </p:spPr>
      </p:pic>
      <p:pic>
        <p:nvPicPr>
          <p:cNvPr id="14" name="Image 12" descr="preencoded.png"/>
          <p:cNvPicPr>
            <a:picLocks noChangeAspect="1"/>
          </p:cNvPicPr>
          <p:nvPr/>
        </p:nvPicPr>
        <p:blipFill>
          <a:blip r:embed="rId15"/>
          <a:stretch>
            <a:fillRect/>
          </a:stretch>
        </p:blipFill>
        <p:spPr>
          <a:xfrm>
            <a:off x="5045869" y="1540669"/>
            <a:ext cx="232172" cy="309563"/>
          </a:xfrm>
          <a:prstGeom prst="rect">
            <a:avLst/>
          </a:prstGeom>
        </p:spPr>
      </p:pic>
      <p:pic>
        <p:nvPicPr>
          <p:cNvPr id="15" name="Image 13" descr="preencoded.png"/>
          <p:cNvPicPr>
            <a:picLocks noChangeAspect="1"/>
          </p:cNvPicPr>
          <p:nvPr/>
        </p:nvPicPr>
        <p:blipFill>
          <a:blip r:embed="rId16"/>
          <a:stretch>
            <a:fillRect/>
          </a:stretch>
        </p:blipFill>
        <p:spPr>
          <a:xfrm>
            <a:off x="5107781" y="1625798"/>
            <a:ext cx="108347" cy="123825"/>
          </a:xfrm>
          <a:prstGeom prst="rect">
            <a:avLst/>
          </a:prstGeom>
        </p:spPr>
      </p:pic>
      <p:pic>
        <p:nvPicPr>
          <p:cNvPr id="16" name="Image 14" descr="preencoded.png"/>
          <p:cNvPicPr>
            <a:picLocks noChangeAspect="1"/>
          </p:cNvPicPr>
          <p:nvPr/>
        </p:nvPicPr>
        <p:blipFill>
          <a:blip r:embed="rId17"/>
          <a:stretch>
            <a:fillRect/>
          </a:stretch>
        </p:blipFill>
        <p:spPr>
          <a:xfrm>
            <a:off x="5045869" y="1974056"/>
            <a:ext cx="2213372" cy="1609725"/>
          </a:xfrm>
          <a:prstGeom prst="rect">
            <a:avLst/>
          </a:prstGeom>
        </p:spPr>
      </p:pic>
      <p:pic>
        <p:nvPicPr>
          <p:cNvPr id="17" name="Image 15" descr="preencoded.png"/>
          <p:cNvPicPr>
            <a:picLocks noChangeAspect="1"/>
          </p:cNvPicPr>
          <p:nvPr/>
        </p:nvPicPr>
        <p:blipFill>
          <a:blip r:embed="rId18"/>
          <a:stretch>
            <a:fillRect/>
          </a:stretch>
        </p:blipFill>
        <p:spPr>
          <a:xfrm>
            <a:off x="5169694" y="2128838"/>
            <a:ext cx="154781" cy="123825"/>
          </a:xfrm>
          <a:prstGeom prst="rect">
            <a:avLst/>
          </a:prstGeom>
        </p:spPr>
      </p:pic>
      <p:pic>
        <p:nvPicPr>
          <p:cNvPr id="18" name="Image 16" descr="preencoded.png"/>
          <p:cNvPicPr>
            <a:picLocks noChangeAspect="1"/>
          </p:cNvPicPr>
          <p:nvPr/>
        </p:nvPicPr>
        <p:blipFill>
          <a:blip r:embed="rId19"/>
          <a:stretch>
            <a:fillRect/>
          </a:stretch>
        </p:blipFill>
        <p:spPr>
          <a:xfrm>
            <a:off x="5169694" y="2376487"/>
            <a:ext cx="85130" cy="108347"/>
          </a:xfrm>
          <a:prstGeom prst="rect">
            <a:avLst/>
          </a:prstGeom>
        </p:spPr>
      </p:pic>
      <p:pic>
        <p:nvPicPr>
          <p:cNvPr id="19" name="Image 17" descr="preencoded.png"/>
          <p:cNvPicPr>
            <a:picLocks noChangeAspect="1"/>
          </p:cNvPicPr>
          <p:nvPr/>
        </p:nvPicPr>
        <p:blipFill>
          <a:blip r:embed="rId19"/>
          <a:stretch>
            <a:fillRect/>
          </a:stretch>
        </p:blipFill>
        <p:spPr>
          <a:xfrm>
            <a:off x="5169694" y="2747962"/>
            <a:ext cx="85130" cy="108347"/>
          </a:xfrm>
          <a:prstGeom prst="rect">
            <a:avLst/>
          </a:prstGeom>
        </p:spPr>
      </p:pic>
      <p:pic>
        <p:nvPicPr>
          <p:cNvPr id="20" name="Image 18" descr="preencoded.png"/>
          <p:cNvPicPr>
            <a:picLocks noChangeAspect="1"/>
          </p:cNvPicPr>
          <p:nvPr/>
        </p:nvPicPr>
        <p:blipFill>
          <a:blip r:embed="rId19"/>
          <a:stretch>
            <a:fillRect/>
          </a:stretch>
        </p:blipFill>
        <p:spPr>
          <a:xfrm>
            <a:off x="5169694" y="2964656"/>
            <a:ext cx="85130" cy="108347"/>
          </a:xfrm>
          <a:prstGeom prst="rect">
            <a:avLst/>
          </a:prstGeom>
        </p:spPr>
      </p:pic>
      <p:pic>
        <p:nvPicPr>
          <p:cNvPr id="21" name="Image 19" descr="preencoded.png"/>
          <p:cNvPicPr>
            <a:picLocks noChangeAspect="1"/>
          </p:cNvPicPr>
          <p:nvPr/>
        </p:nvPicPr>
        <p:blipFill>
          <a:blip r:embed="rId19"/>
          <a:stretch>
            <a:fillRect/>
          </a:stretch>
        </p:blipFill>
        <p:spPr>
          <a:xfrm>
            <a:off x="5169694" y="3181350"/>
            <a:ext cx="85130" cy="108347"/>
          </a:xfrm>
          <a:prstGeom prst="rect">
            <a:avLst/>
          </a:prstGeom>
        </p:spPr>
      </p:pic>
      <p:pic>
        <p:nvPicPr>
          <p:cNvPr id="22" name="Image 20" descr="preencoded.png"/>
          <p:cNvPicPr>
            <a:picLocks noChangeAspect="1"/>
          </p:cNvPicPr>
          <p:nvPr/>
        </p:nvPicPr>
        <p:blipFill>
          <a:blip r:embed="rId20"/>
          <a:stretch>
            <a:fillRect/>
          </a:stretch>
        </p:blipFill>
        <p:spPr>
          <a:xfrm>
            <a:off x="7383066" y="1974056"/>
            <a:ext cx="2213372" cy="1609725"/>
          </a:xfrm>
          <a:prstGeom prst="rect">
            <a:avLst/>
          </a:prstGeom>
        </p:spPr>
      </p:pic>
      <p:pic>
        <p:nvPicPr>
          <p:cNvPr id="23" name="Image 21" descr="preencoded.png"/>
          <p:cNvPicPr>
            <a:picLocks noChangeAspect="1"/>
          </p:cNvPicPr>
          <p:nvPr/>
        </p:nvPicPr>
        <p:blipFill>
          <a:blip r:embed="rId21"/>
          <a:stretch>
            <a:fillRect/>
          </a:stretch>
        </p:blipFill>
        <p:spPr>
          <a:xfrm>
            <a:off x="7506891" y="2128838"/>
            <a:ext cx="154781" cy="123825"/>
          </a:xfrm>
          <a:prstGeom prst="rect">
            <a:avLst/>
          </a:prstGeom>
        </p:spPr>
      </p:pic>
      <p:pic>
        <p:nvPicPr>
          <p:cNvPr id="24" name="Image 22" descr="preencoded.png"/>
          <p:cNvPicPr>
            <a:picLocks noChangeAspect="1"/>
          </p:cNvPicPr>
          <p:nvPr/>
        </p:nvPicPr>
        <p:blipFill>
          <a:blip r:embed="rId22"/>
          <a:stretch>
            <a:fillRect/>
          </a:stretch>
        </p:blipFill>
        <p:spPr>
          <a:xfrm>
            <a:off x="7506891" y="2376487"/>
            <a:ext cx="92869" cy="108347"/>
          </a:xfrm>
          <a:prstGeom prst="rect">
            <a:avLst/>
          </a:prstGeom>
        </p:spPr>
      </p:pic>
      <p:pic>
        <p:nvPicPr>
          <p:cNvPr id="25" name="Image 23" descr="preencoded.png"/>
          <p:cNvPicPr>
            <a:picLocks noChangeAspect="1"/>
          </p:cNvPicPr>
          <p:nvPr/>
        </p:nvPicPr>
        <p:blipFill>
          <a:blip r:embed="rId22"/>
          <a:stretch>
            <a:fillRect/>
          </a:stretch>
        </p:blipFill>
        <p:spPr>
          <a:xfrm>
            <a:off x="7506891" y="2747962"/>
            <a:ext cx="92869" cy="108347"/>
          </a:xfrm>
          <a:prstGeom prst="rect">
            <a:avLst/>
          </a:prstGeom>
        </p:spPr>
      </p:pic>
      <p:pic>
        <p:nvPicPr>
          <p:cNvPr id="26" name="Image 24" descr="preencoded.png"/>
          <p:cNvPicPr>
            <a:picLocks noChangeAspect="1"/>
          </p:cNvPicPr>
          <p:nvPr/>
        </p:nvPicPr>
        <p:blipFill>
          <a:blip r:embed="rId22"/>
          <a:stretch>
            <a:fillRect/>
          </a:stretch>
        </p:blipFill>
        <p:spPr>
          <a:xfrm>
            <a:off x="7506891" y="3119437"/>
            <a:ext cx="92869" cy="108347"/>
          </a:xfrm>
          <a:prstGeom prst="rect">
            <a:avLst/>
          </a:prstGeom>
        </p:spPr>
      </p:pic>
      <p:pic>
        <p:nvPicPr>
          <p:cNvPr id="27" name="Image 25" descr="preencoded.png"/>
          <p:cNvPicPr>
            <a:picLocks noChangeAspect="1"/>
          </p:cNvPicPr>
          <p:nvPr/>
        </p:nvPicPr>
        <p:blipFill>
          <a:blip r:embed="rId23"/>
          <a:stretch>
            <a:fillRect/>
          </a:stretch>
        </p:blipFill>
        <p:spPr>
          <a:xfrm>
            <a:off x="5045869" y="3707606"/>
            <a:ext cx="2213372" cy="1547813"/>
          </a:xfrm>
          <a:prstGeom prst="rect">
            <a:avLst/>
          </a:prstGeom>
        </p:spPr>
      </p:pic>
      <p:pic>
        <p:nvPicPr>
          <p:cNvPr id="28" name="Image 26" descr="preencoded.png"/>
          <p:cNvPicPr>
            <a:picLocks noChangeAspect="1"/>
          </p:cNvPicPr>
          <p:nvPr/>
        </p:nvPicPr>
        <p:blipFill>
          <a:blip r:embed="rId24"/>
          <a:stretch>
            <a:fillRect/>
          </a:stretch>
        </p:blipFill>
        <p:spPr>
          <a:xfrm>
            <a:off x="5169694" y="3862388"/>
            <a:ext cx="154781" cy="123825"/>
          </a:xfrm>
          <a:prstGeom prst="rect">
            <a:avLst/>
          </a:prstGeom>
        </p:spPr>
      </p:pic>
      <p:pic>
        <p:nvPicPr>
          <p:cNvPr id="29" name="Image 27" descr="preencoded.png"/>
          <p:cNvPicPr>
            <a:picLocks noChangeAspect="1"/>
          </p:cNvPicPr>
          <p:nvPr/>
        </p:nvPicPr>
        <p:blipFill>
          <a:blip r:embed="rId25"/>
          <a:stretch>
            <a:fillRect/>
          </a:stretch>
        </p:blipFill>
        <p:spPr>
          <a:xfrm>
            <a:off x="5169694" y="4110037"/>
            <a:ext cx="139303" cy="108347"/>
          </a:xfrm>
          <a:prstGeom prst="rect">
            <a:avLst/>
          </a:prstGeom>
        </p:spPr>
      </p:pic>
      <p:pic>
        <p:nvPicPr>
          <p:cNvPr id="30" name="Image 28" descr="preencoded.png"/>
          <p:cNvPicPr>
            <a:picLocks noChangeAspect="1"/>
          </p:cNvPicPr>
          <p:nvPr/>
        </p:nvPicPr>
        <p:blipFill>
          <a:blip r:embed="rId25"/>
          <a:stretch>
            <a:fillRect/>
          </a:stretch>
        </p:blipFill>
        <p:spPr>
          <a:xfrm>
            <a:off x="5169694" y="4481512"/>
            <a:ext cx="139303" cy="108347"/>
          </a:xfrm>
          <a:prstGeom prst="rect">
            <a:avLst/>
          </a:prstGeom>
        </p:spPr>
      </p:pic>
      <p:pic>
        <p:nvPicPr>
          <p:cNvPr id="31" name="Image 29" descr="preencoded.png"/>
          <p:cNvPicPr>
            <a:picLocks noChangeAspect="1"/>
          </p:cNvPicPr>
          <p:nvPr/>
        </p:nvPicPr>
        <p:blipFill>
          <a:blip r:embed="rId25"/>
          <a:stretch>
            <a:fillRect/>
          </a:stretch>
        </p:blipFill>
        <p:spPr>
          <a:xfrm>
            <a:off x="5169694" y="4852987"/>
            <a:ext cx="139303" cy="108347"/>
          </a:xfrm>
          <a:prstGeom prst="rect">
            <a:avLst/>
          </a:prstGeom>
        </p:spPr>
      </p:pic>
      <p:pic>
        <p:nvPicPr>
          <p:cNvPr id="32" name="Image 30" descr="preencoded.png"/>
          <p:cNvPicPr>
            <a:picLocks noChangeAspect="1"/>
          </p:cNvPicPr>
          <p:nvPr/>
        </p:nvPicPr>
        <p:blipFill>
          <a:blip r:embed="rId26"/>
          <a:stretch>
            <a:fillRect/>
          </a:stretch>
        </p:blipFill>
        <p:spPr>
          <a:xfrm>
            <a:off x="7383066" y="3707606"/>
            <a:ext cx="2213372" cy="1547813"/>
          </a:xfrm>
          <a:prstGeom prst="rect">
            <a:avLst/>
          </a:prstGeom>
        </p:spPr>
      </p:pic>
      <p:pic>
        <p:nvPicPr>
          <p:cNvPr id="33" name="Image 31" descr="preencoded.png"/>
          <p:cNvPicPr>
            <a:picLocks noChangeAspect="1"/>
          </p:cNvPicPr>
          <p:nvPr/>
        </p:nvPicPr>
        <p:blipFill>
          <a:blip r:embed="rId27"/>
          <a:stretch>
            <a:fillRect/>
          </a:stretch>
        </p:blipFill>
        <p:spPr>
          <a:xfrm>
            <a:off x="7506891" y="3862388"/>
            <a:ext cx="123825" cy="123825"/>
          </a:xfrm>
          <a:prstGeom prst="rect">
            <a:avLst/>
          </a:prstGeom>
        </p:spPr>
      </p:pic>
      <p:pic>
        <p:nvPicPr>
          <p:cNvPr id="34" name="Image 32" descr="preencoded.png"/>
          <p:cNvPicPr>
            <a:picLocks noChangeAspect="1"/>
          </p:cNvPicPr>
          <p:nvPr/>
        </p:nvPicPr>
        <p:blipFill>
          <a:blip r:embed="rId28"/>
          <a:stretch>
            <a:fillRect/>
          </a:stretch>
        </p:blipFill>
        <p:spPr>
          <a:xfrm>
            <a:off x="7506891" y="4110037"/>
            <a:ext cx="139303" cy="108347"/>
          </a:xfrm>
          <a:prstGeom prst="rect">
            <a:avLst/>
          </a:prstGeom>
        </p:spPr>
      </p:pic>
      <p:pic>
        <p:nvPicPr>
          <p:cNvPr id="35" name="Image 33" descr="preencoded.png"/>
          <p:cNvPicPr>
            <a:picLocks noChangeAspect="1"/>
          </p:cNvPicPr>
          <p:nvPr/>
        </p:nvPicPr>
        <p:blipFill>
          <a:blip r:embed="rId28"/>
          <a:stretch>
            <a:fillRect/>
          </a:stretch>
        </p:blipFill>
        <p:spPr>
          <a:xfrm>
            <a:off x="7506891" y="4481512"/>
            <a:ext cx="139303" cy="108347"/>
          </a:xfrm>
          <a:prstGeom prst="rect">
            <a:avLst/>
          </a:prstGeom>
        </p:spPr>
      </p:pic>
      <p:pic>
        <p:nvPicPr>
          <p:cNvPr id="36" name="Image 34" descr="preencoded.png"/>
          <p:cNvPicPr>
            <a:picLocks noChangeAspect="1"/>
          </p:cNvPicPr>
          <p:nvPr/>
        </p:nvPicPr>
        <p:blipFill>
          <a:blip r:embed="rId28"/>
          <a:stretch>
            <a:fillRect/>
          </a:stretch>
        </p:blipFill>
        <p:spPr>
          <a:xfrm>
            <a:off x="7506891" y="4852987"/>
            <a:ext cx="139303" cy="108347"/>
          </a:xfrm>
          <a:prstGeom prst="rect">
            <a:avLst/>
          </a:prstGeom>
        </p:spPr>
      </p:pic>
      <p:pic>
        <p:nvPicPr>
          <p:cNvPr id="37" name="Image 35" descr="preencoded.png"/>
          <p:cNvPicPr>
            <a:picLocks noChangeAspect="1"/>
          </p:cNvPicPr>
          <p:nvPr/>
        </p:nvPicPr>
        <p:blipFill>
          <a:blip r:embed="rId29"/>
          <a:stretch>
            <a:fillRect/>
          </a:stretch>
        </p:blipFill>
        <p:spPr>
          <a:xfrm>
            <a:off x="1754954" y="5773936"/>
            <a:ext cx="92869" cy="123825"/>
          </a:xfrm>
          <a:prstGeom prst="rect">
            <a:avLst/>
          </a:prstGeom>
        </p:spPr>
      </p:pic>
      <p:sp>
        <p:nvSpPr>
          <p:cNvPr id="38"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토의 과제 및 참고 자료</a:t>
            </a:r>
            <a:endParaRPr lang="en-US" sz="2194" dirty="0"/>
          </a:p>
        </p:txBody>
      </p:sp>
      <p:sp>
        <p:nvSpPr>
          <p:cNvPr id="39" name="Text 1"/>
          <p:cNvSpPr/>
          <p:nvPr/>
        </p:nvSpPr>
        <p:spPr>
          <a:xfrm>
            <a:off x="681037" y="1571625"/>
            <a:ext cx="969173"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토의 과제</a:t>
            </a:r>
            <a:endParaRPr lang="en-US" sz="1463" dirty="0"/>
          </a:p>
        </p:txBody>
      </p:sp>
      <p:sp>
        <p:nvSpPr>
          <p:cNvPr id="40" name="Text 2"/>
          <p:cNvSpPr/>
          <p:nvPr/>
        </p:nvSpPr>
        <p:spPr>
          <a:xfrm>
            <a:off x="650081" y="2097881"/>
            <a:ext cx="4302919"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AI 에이전트 윤리적 고려사항</a:t>
            </a:r>
            <a:endParaRPr lang="en-US" sz="975" dirty="0"/>
          </a:p>
        </p:txBody>
      </p:sp>
      <p:sp>
        <p:nvSpPr>
          <p:cNvPr id="41" name="Text 3"/>
          <p:cNvSpPr/>
          <p:nvPr/>
        </p:nvSpPr>
        <p:spPr>
          <a:xfrm>
            <a:off x="433387" y="2345531"/>
            <a:ext cx="4302919"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에이전트를 설계할 때 편향, 프라이버시, 신뢰성과 같은 윤리적 문제를 어떻게 반영할지 논의하세요. 특히 데이터의 품질과 규모가 성능에 어떤 영향을 미치는지에 대한 고려사항도 포함하세요.</a:t>
            </a:r>
            <a:endParaRPr lang="en-US" sz="975" dirty="0"/>
          </a:p>
        </p:txBody>
      </p:sp>
      <p:sp>
        <p:nvSpPr>
          <p:cNvPr id="42" name="Text 4"/>
          <p:cNvSpPr/>
          <p:nvPr/>
        </p:nvSpPr>
        <p:spPr>
          <a:xfrm>
            <a:off x="588169" y="3274219"/>
            <a:ext cx="4302919"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기업 도입 전략</a:t>
            </a:r>
            <a:endParaRPr lang="en-US" sz="975" dirty="0"/>
          </a:p>
        </p:txBody>
      </p:sp>
      <p:sp>
        <p:nvSpPr>
          <p:cNvPr id="43" name="Text 5"/>
          <p:cNvSpPr/>
          <p:nvPr/>
        </p:nvSpPr>
        <p:spPr>
          <a:xfrm>
            <a:off x="433387" y="3521869"/>
            <a:ext cx="4302919"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기업에서 AI 에이전트를 도입할 때 기존 업무 프로세스와 어떻게 통합할지, 변화 관리 전략을 토의하세요. 코드 품질을 유지하기 위해 Git flow, 코드 리뷰와 같은 도구와 프로세스를 어떻게 활용할지에 대해서도 논의하세요.</a:t>
            </a:r>
            <a:endParaRPr lang="en-US" sz="975" dirty="0"/>
          </a:p>
        </p:txBody>
      </p:sp>
      <p:sp>
        <p:nvSpPr>
          <p:cNvPr id="44" name="Text 6"/>
          <p:cNvSpPr/>
          <p:nvPr/>
        </p:nvSpPr>
        <p:spPr>
          <a:xfrm>
            <a:off x="603647" y="4450556"/>
            <a:ext cx="4302919"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데이터 관리 고려사항</a:t>
            </a:r>
            <a:endParaRPr lang="en-US" sz="975" dirty="0"/>
          </a:p>
        </p:txBody>
      </p:sp>
      <p:sp>
        <p:nvSpPr>
          <p:cNvPr id="45" name="Text 7"/>
          <p:cNvSpPr/>
          <p:nvPr/>
        </p:nvSpPr>
        <p:spPr>
          <a:xfrm>
            <a:off x="433387" y="4698206"/>
            <a:ext cx="4302919"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연구용 데이터와 상업용 데이터의 라이선스 차이를 이해하고, 프로젝트에 적합한 데이터셋을 선택하는 기준을 논의하세요. 여러 공공 데이터를 통합할 때 발생하는 데이터 격차(측정 주기, 단위, 포맷)를 해결하기 위한 방안에 대해서도 토의하세요.</a:t>
            </a:r>
            <a:endParaRPr lang="en-US" sz="975" dirty="0"/>
          </a:p>
        </p:txBody>
      </p:sp>
      <p:sp>
        <p:nvSpPr>
          <p:cNvPr id="46" name="Text 8"/>
          <p:cNvSpPr/>
          <p:nvPr/>
        </p:nvSpPr>
        <p:spPr>
          <a:xfrm>
            <a:off x="5370909" y="1571625"/>
            <a:ext cx="969173" cy="247650"/>
          </a:xfrm>
          <a:prstGeom prst="rect">
            <a:avLst/>
          </a:prstGeom>
          <a:noFill/>
          <a:ln/>
        </p:spPr>
        <p:txBody>
          <a:bodyPr wrap="square" lIns="0" tIns="0" rIns="0" bIns="0" rtlCol="0" anchor="t"/>
          <a:lstStyle/>
          <a:p>
            <a:pPr>
              <a:lnSpc>
                <a:spcPts val="1950"/>
              </a:lnSpc>
            </a:pPr>
            <a:r>
              <a:rPr lang="en-US" sz="1463" b="1" dirty="0">
                <a:solidFill>
                  <a:srgbClr val="EA580C"/>
                </a:solidFill>
                <a:latin typeface="ui-sans-serif" pitchFamily="34" charset="0"/>
                <a:ea typeface="ui-sans-serif" pitchFamily="34" charset="-122"/>
                <a:cs typeface="ui-sans-serif" pitchFamily="34" charset="-120"/>
              </a:rPr>
              <a:t>참고 자료</a:t>
            </a:r>
            <a:endParaRPr lang="en-US" sz="1463" dirty="0"/>
          </a:p>
        </p:txBody>
      </p:sp>
      <p:sp>
        <p:nvSpPr>
          <p:cNvPr id="47" name="Text 9"/>
          <p:cNvSpPr/>
          <p:nvPr/>
        </p:nvSpPr>
        <p:spPr>
          <a:xfrm>
            <a:off x="5386387" y="2097881"/>
            <a:ext cx="196572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기술 문서</a:t>
            </a:r>
            <a:endParaRPr lang="en-US" sz="975" dirty="0"/>
          </a:p>
        </p:txBody>
      </p:sp>
      <p:sp>
        <p:nvSpPr>
          <p:cNvPr id="48" name="Text 10"/>
          <p:cNvSpPr/>
          <p:nvPr/>
        </p:nvSpPr>
        <p:spPr>
          <a:xfrm>
            <a:off x="5316736" y="2345531"/>
            <a:ext cx="181868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Python venv 모듈 문서 (가상 환경 생성)</a:t>
            </a:r>
            <a:endParaRPr lang="en-US" sz="853" dirty="0"/>
          </a:p>
        </p:txBody>
      </p:sp>
      <p:sp>
        <p:nvSpPr>
          <p:cNvPr id="49" name="Text 11"/>
          <p:cNvSpPr/>
          <p:nvPr/>
        </p:nvSpPr>
        <p:spPr>
          <a:xfrm>
            <a:off x="5316736" y="2717006"/>
            <a:ext cx="192789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Matplotlib 객체 지향 API 가이드</a:t>
            </a:r>
            <a:endParaRPr lang="en-US" sz="853" dirty="0"/>
          </a:p>
        </p:txBody>
      </p:sp>
      <p:sp>
        <p:nvSpPr>
          <p:cNvPr id="50" name="Text 12"/>
          <p:cNvSpPr/>
          <p:nvPr/>
        </p:nvSpPr>
        <p:spPr>
          <a:xfrm>
            <a:off x="5316737" y="2933700"/>
            <a:ext cx="189278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ONNX 표준 및 모델 교환 가이드</a:t>
            </a:r>
            <a:endParaRPr lang="en-US" sz="853" dirty="0"/>
          </a:p>
        </p:txBody>
      </p:sp>
      <p:sp>
        <p:nvSpPr>
          <p:cNvPr id="51" name="Text 13"/>
          <p:cNvSpPr/>
          <p:nvPr/>
        </p:nvSpPr>
        <p:spPr>
          <a:xfrm>
            <a:off x="5316736" y="3150394"/>
            <a:ext cx="181868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임베딩 기법에 대한 Wikipedia 설명서</a:t>
            </a:r>
            <a:endParaRPr lang="en-US" sz="853" dirty="0"/>
          </a:p>
        </p:txBody>
      </p:sp>
      <p:sp>
        <p:nvSpPr>
          <p:cNvPr id="52" name="Text 14"/>
          <p:cNvSpPr/>
          <p:nvPr/>
        </p:nvSpPr>
        <p:spPr>
          <a:xfrm>
            <a:off x="7723584" y="2097881"/>
            <a:ext cx="196572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데이터 플랫폼</a:t>
            </a:r>
            <a:endParaRPr lang="en-US" sz="975" dirty="0"/>
          </a:p>
        </p:txBody>
      </p:sp>
      <p:sp>
        <p:nvSpPr>
          <p:cNvPr id="53" name="Text 15"/>
          <p:cNvSpPr/>
          <p:nvPr/>
        </p:nvSpPr>
        <p:spPr>
          <a:xfrm>
            <a:off x="7661672" y="2345531"/>
            <a:ext cx="1810941"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HUB (대한민국 정부 AI 학습용 데이터 플랫폼)</a:t>
            </a:r>
            <a:endParaRPr lang="en-US" sz="853" dirty="0"/>
          </a:p>
        </p:txBody>
      </p:sp>
      <p:sp>
        <p:nvSpPr>
          <p:cNvPr id="54" name="Text 16"/>
          <p:cNvSpPr/>
          <p:nvPr/>
        </p:nvSpPr>
        <p:spPr>
          <a:xfrm>
            <a:off x="7661672" y="2717006"/>
            <a:ext cx="1810941"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공공데이터 포털 (한국 공공 데이터 개방 플랫폼)</a:t>
            </a:r>
            <a:endParaRPr lang="en-US" sz="853" dirty="0"/>
          </a:p>
        </p:txBody>
      </p:sp>
      <p:sp>
        <p:nvSpPr>
          <p:cNvPr id="55" name="Text 17"/>
          <p:cNvSpPr/>
          <p:nvPr/>
        </p:nvSpPr>
        <p:spPr>
          <a:xfrm>
            <a:off x="7661672" y="3088481"/>
            <a:ext cx="201075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Kaggle (데이터 과학 경쟁 플랫폼)</a:t>
            </a:r>
            <a:endParaRPr lang="en-US" sz="853" dirty="0"/>
          </a:p>
        </p:txBody>
      </p:sp>
      <p:sp>
        <p:nvSpPr>
          <p:cNvPr id="56" name="Text 18"/>
          <p:cNvSpPr/>
          <p:nvPr/>
        </p:nvSpPr>
        <p:spPr>
          <a:xfrm>
            <a:off x="5386387" y="3831431"/>
            <a:ext cx="196572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AI 에이전트 리소스</a:t>
            </a:r>
            <a:endParaRPr lang="en-US" sz="975" dirty="0"/>
          </a:p>
        </p:txBody>
      </p:sp>
      <p:sp>
        <p:nvSpPr>
          <p:cNvPr id="57" name="Text 19"/>
          <p:cNvSpPr/>
          <p:nvPr/>
        </p:nvSpPr>
        <p:spPr>
          <a:xfrm>
            <a:off x="5370910" y="4079081"/>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지능형 에이전트에 대한 Wikipedia 설명서</a:t>
            </a:r>
            <a:endParaRPr lang="en-US" sz="853" dirty="0"/>
          </a:p>
        </p:txBody>
      </p:sp>
      <p:sp>
        <p:nvSpPr>
          <p:cNvPr id="58" name="Text 20"/>
          <p:cNvSpPr/>
          <p:nvPr/>
        </p:nvSpPr>
        <p:spPr>
          <a:xfrm>
            <a:off x="5370910" y="4450556"/>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OpenAI Gym (강화 학습 에이전트 개발)</a:t>
            </a:r>
            <a:endParaRPr lang="en-US" sz="853" dirty="0"/>
          </a:p>
        </p:txBody>
      </p:sp>
      <p:sp>
        <p:nvSpPr>
          <p:cNvPr id="59" name="Text 21"/>
          <p:cNvSpPr/>
          <p:nvPr/>
        </p:nvSpPr>
        <p:spPr>
          <a:xfrm>
            <a:off x="5370910" y="4822031"/>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Streamlit/Dash (AI 에이전트 대시보드 구축)</a:t>
            </a:r>
            <a:endParaRPr lang="en-US" sz="853" dirty="0"/>
          </a:p>
        </p:txBody>
      </p:sp>
      <p:sp>
        <p:nvSpPr>
          <p:cNvPr id="60" name="Text 22"/>
          <p:cNvSpPr/>
          <p:nvPr/>
        </p:nvSpPr>
        <p:spPr>
          <a:xfrm>
            <a:off x="7692628" y="3831431"/>
            <a:ext cx="196572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일반 AI 리소스</a:t>
            </a:r>
            <a:endParaRPr lang="en-US" sz="975" dirty="0"/>
          </a:p>
        </p:txBody>
      </p:sp>
      <p:sp>
        <p:nvSpPr>
          <p:cNvPr id="61" name="Text 23"/>
          <p:cNvSpPr/>
          <p:nvPr/>
        </p:nvSpPr>
        <p:spPr>
          <a:xfrm>
            <a:off x="7708106" y="4079081"/>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실시간 데이터와 NLP를 활용한 위험 조기 발견</a:t>
            </a:r>
            <a:endParaRPr lang="en-US" sz="853" dirty="0"/>
          </a:p>
        </p:txBody>
      </p:sp>
      <p:sp>
        <p:nvSpPr>
          <p:cNvPr id="62" name="Text 24"/>
          <p:cNvSpPr/>
          <p:nvPr/>
        </p:nvSpPr>
        <p:spPr>
          <a:xfrm>
            <a:off x="7708106" y="4450556"/>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기반 예방 경찰 시스템 (범죄 감소 효과)</a:t>
            </a:r>
            <a:endParaRPr lang="en-US" sz="853" dirty="0"/>
          </a:p>
        </p:txBody>
      </p:sp>
      <p:sp>
        <p:nvSpPr>
          <p:cNvPr id="63" name="Text 25"/>
          <p:cNvSpPr/>
          <p:nvPr/>
        </p:nvSpPr>
        <p:spPr>
          <a:xfrm>
            <a:off x="7708106" y="4822031"/>
            <a:ext cx="133281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공공 안전 사례 연구</a:t>
            </a:r>
            <a:endParaRPr lang="en-US" sz="853" dirty="0"/>
          </a:p>
        </p:txBody>
      </p:sp>
      <p:sp>
        <p:nvSpPr>
          <p:cNvPr id="64" name="Text 26"/>
          <p:cNvSpPr/>
          <p:nvPr/>
        </p:nvSpPr>
        <p:spPr>
          <a:xfrm>
            <a:off x="309563" y="5750719"/>
            <a:ext cx="9286875" cy="185738"/>
          </a:xfrm>
          <a:prstGeom prst="rect">
            <a:avLst/>
          </a:prstGeom>
          <a:noFill/>
          <a:ln/>
        </p:spPr>
        <p:txBody>
          <a:bodyPr wrap="square" lIns="0" tIns="0" rIns="0" bIns="0" rtlCol="0" anchor="t"/>
          <a:lstStyle/>
          <a:p>
            <a:pPr algn="ctr">
              <a:lnSpc>
                <a:spcPts val="1463"/>
              </a:lnSpc>
            </a:pPr>
            <a:r>
              <a:rPr lang="en-US" sz="975" i="1" dirty="0">
                <a:solidFill>
                  <a:srgbClr val="4B5563"/>
                </a:solidFill>
                <a:latin typeface="ui-sans-serif" pitchFamily="34" charset="0"/>
                <a:ea typeface="ui-sans-serif" pitchFamily="34" charset="-122"/>
                <a:cs typeface="ui-sans-serif" pitchFamily="34" charset="-120"/>
              </a:rPr>
              <a:t> 토의 과제를 통해 문제점에 대한 다양한 시각을 이해하고, 참고 자료를 통해 실무에서 필요한 정보를 찾아보세요.</a:t>
            </a:r>
            <a:endParaRPr lang="en-US" sz="975"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1485900" y="3209162"/>
            <a:ext cx="1594247" cy="742950"/>
          </a:xfrm>
          <a:prstGeom prst="rect">
            <a:avLst/>
          </a:prstGeom>
        </p:spPr>
      </p:pic>
      <p:pic>
        <p:nvPicPr>
          <p:cNvPr id="4" name="Image 2" descr="preencoded.png"/>
          <p:cNvPicPr>
            <a:picLocks noChangeAspect="1"/>
          </p:cNvPicPr>
          <p:nvPr/>
        </p:nvPicPr>
        <p:blipFill>
          <a:blip r:embed="rId5"/>
          <a:stretch>
            <a:fillRect/>
          </a:stretch>
        </p:blipFill>
        <p:spPr>
          <a:xfrm>
            <a:off x="2159198" y="3332987"/>
            <a:ext cx="247650" cy="247650"/>
          </a:xfrm>
          <a:prstGeom prst="rect">
            <a:avLst/>
          </a:prstGeom>
        </p:spPr>
      </p:pic>
      <p:pic>
        <p:nvPicPr>
          <p:cNvPr id="5" name="Image 3" descr="preencoded.png"/>
          <p:cNvPicPr>
            <a:picLocks noChangeAspect="1"/>
          </p:cNvPicPr>
          <p:nvPr/>
        </p:nvPicPr>
        <p:blipFill>
          <a:blip r:embed="rId6"/>
          <a:stretch>
            <a:fillRect/>
          </a:stretch>
        </p:blipFill>
        <p:spPr>
          <a:xfrm>
            <a:off x="3265884" y="3209162"/>
            <a:ext cx="1594247" cy="742950"/>
          </a:xfrm>
          <a:prstGeom prst="rect">
            <a:avLst/>
          </a:prstGeom>
        </p:spPr>
      </p:pic>
      <p:pic>
        <p:nvPicPr>
          <p:cNvPr id="6" name="Image 4" descr="preencoded.png"/>
          <p:cNvPicPr>
            <a:picLocks noChangeAspect="1"/>
          </p:cNvPicPr>
          <p:nvPr/>
        </p:nvPicPr>
        <p:blipFill>
          <a:blip r:embed="rId7"/>
          <a:stretch>
            <a:fillRect/>
          </a:stretch>
        </p:blipFill>
        <p:spPr>
          <a:xfrm>
            <a:off x="3908226" y="3332987"/>
            <a:ext cx="309563" cy="247650"/>
          </a:xfrm>
          <a:prstGeom prst="rect">
            <a:avLst/>
          </a:prstGeom>
        </p:spPr>
      </p:pic>
      <p:pic>
        <p:nvPicPr>
          <p:cNvPr id="7" name="Image 5" descr="preencoded.png"/>
          <p:cNvPicPr>
            <a:picLocks noChangeAspect="1"/>
          </p:cNvPicPr>
          <p:nvPr/>
        </p:nvPicPr>
        <p:blipFill>
          <a:blip r:embed="rId8"/>
          <a:stretch>
            <a:fillRect/>
          </a:stretch>
        </p:blipFill>
        <p:spPr>
          <a:xfrm>
            <a:off x="5045869" y="3209162"/>
            <a:ext cx="1594247" cy="742950"/>
          </a:xfrm>
          <a:prstGeom prst="rect">
            <a:avLst/>
          </a:prstGeom>
        </p:spPr>
      </p:pic>
      <p:pic>
        <p:nvPicPr>
          <p:cNvPr id="8" name="Image 6" descr="preencoded.png"/>
          <p:cNvPicPr>
            <a:picLocks noChangeAspect="1"/>
          </p:cNvPicPr>
          <p:nvPr/>
        </p:nvPicPr>
        <p:blipFill>
          <a:blip r:embed="rId9"/>
          <a:stretch>
            <a:fillRect/>
          </a:stretch>
        </p:blipFill>
        <p:spPr>
          <a:xfrm>
            <a:off x="5688211" y="3332987"/>
            <a:ext cx="309563" cy="247650"/>
          </a:xfrm>
          <a:prstGeom prst="rect">
            <a:avLst/>
          </a:prstGeom>
        </p:spPr>
      </p:pic>
      <p:pic>
        <p:nvPicPr>
          <p:cNvPr id="9" name="Image 7" descr="preencoded.png"/>
          <p:cNvPicPr>
            <a:picLocks noChangeAspect="1"/>
          </p:cNvPicPr>
          <p:nvPr/>
        </p:nvPicPr>
        <p:blipFill>
          <a:blip r:embed="rId4"/>
          <a:stretch>
            <a:fillRect/>
          </a:stretch>
        </p:blipFill>
        <p:spPr>
          <a:xfrm>
            <a:off x="6825853" y="3209162"/>
            <a:ext cx="1594247" cy="742950"/>
          </a:xfrm>
          <a:prstGeom prst="rect">
            <a:avLst/>
          </a:prstGeom>
        </p:spPr>
      </p:pic>
      <p:pic>
        <p:nvPicPr>
          <p:cNvPr id="10" name="Image 8" descr="preencoded.png"/>
          <p:cNvPicPr>
            <a:picLocks noChangeAspect="1"/>
          </p:cNvPicPr>
          <p:nvPr/>
        </p:nvPicPr>
        <p:blipFill>
          <a:blip r:embed="rId10"/>
          <a:stretch>
            <a:fillRect/>
          </a:stretch>
        </p:blipFill>
        <p:spPr>
          <a:xfrm>
            <a:off x="7499152" y="3332987"/>
            <a:ext cx="247650" cy="247650"/>
          </a:xfrm>
          <a:prstGeom prst="rect">
            <a:avLst/>
          </a:prstGeom>
        </p:spPr>
      </p:pic>
      <p:pic>
        <p:nvPicPr>
          <p:cNvPr id="11" name="Image 9" descr="preencoded.png"/>
          <p:cNvPicPr>
            <a:picLocks noChangeAspect="1"/>
          </p:cNvPicPr>
          <p:nvPr/>
        </p:nvPicPr>
        <p:blipFill>
          <a:blip r:embed="rId11"/>
          <a:stretch>
            <a:fillRect/>
          </a:stretch>
        </p:blipFill>
        <p:spPr>
          <a:xfrm>
            <a:off x="1485900" y="4137849"/>
            <a:ext cx="1594247" cy="742950"/>
          </a:xfrm>
          <a:prstGeom prst="rect">
            <a:avLst/>
          </a:prstGeom>
        </p:spPr>
      </p:pic>
      <p:pic>
        <p:nvPicPr>
          <p:cNvPr id="12" name="Image 10" descr="preencoded.png"/>
          <p:cNvPicPr>
            <a:picLocks noChangeAspect="1"/>
          </p:cNvPicPr>
          <p:nvPr/>
        </p:nvPicPr>
        <p:blipFill>
          <a:blip r:embed="rId12"/>
          <a:stretch>
            <a:fillRect/>
          </a:stretch>
        </p:blipFill>
        <p:spPr>
          <a:xfrm>
            <a:off x="2174676" y="4261674"/>
            <a:ext cx="216694" cy="247650"/>
          </a:xfrm>
          <a:prstGeom prst="rect">
            <a:avLst/>
          </a:prstGeom>
        </p:spPr>
      </p:pic>
      <p:pic>
        <p:nvPicPr>
          <p:cNvPr id="13" name="Image 11" descr="preencoded.png"/>
          <p:cNvPicPr>
            <a:picLocks noChangeAspect="1"/>
          </p:cNvPicPr>
          <p:nvPr/>
        </p:nvPicPr>
        <p:blipFill>
          <a:blip r:embed="rId13"/>
          <a:stretch>
            <a:fillRect/>
          </a:stretch>
        </p:blipFill>
        <p:spPr>
          <a:xfrm>
            <a:off x="3265884" y="4137849"/>
            <a:ext cx="1594247" cy="742950"/>
          </a:xfrm>
          <a:prstGeom prst="rect">
            <a:avLst/>
          </a:prstGeom>
        </p:spPr>
      </p:pic>
      <p:pic>
        <p:nvPicPr>
          <p:cNvPr id="14" name="Image 12" descr="preencoded.png"/>
          <p:cNvPicPr>
            <a:picLocks noChangeAspect="1"/>
          </p:cNvPicPr>
          <p:nvPr/>
        </p:nvPicPr>
        <p:blipFill>
          <a:blip r:embed="rId14"/>
          <a:stretch>
            <a:fillRect/>
          </a:stretch>
        </p:blipFill>
        <p:spPr>
          <a:xfrm>
            <a:off x="3939183" y="4261674"/>
            <a:ext cx="247650" cy="247650"/>
          </a:xfrm>
          <a:prstGeom prst="rect">
            <a:avLst/>
          </a:prstGeom>
        </p:spPr>
      </p:pic>
      <p:pic>
        <p:nvPicPr>
          <p:cNvPr id="15" name="Image 13" descr="preencoded.png"/>
          <p:cNvPicPr>
            <a:picLocks noChangeAspect="1"/>
          </p:cNvPicPr>
          <p:nvPr/>
        </p:nvPicPr>
        <p:blipFill>
          <a:blip r:embed="rId15"/>
          <a:stretch>
            <a:fillRect/>
          </a:stretch>
        </p:blipFill>
        <p:spPr>
          <a:xfrm>
            <a:off x="5045869" y="4137849"/>
            <a:ext cx="1594247" cy="742950"/>
          </a:xfrm>
          <a:prstGeom prst="rect">
            <a:avLst/>
          </a:prstGeom>
        </p:spPr>
      </p:pic>
      <p:pic>
        <p:nvPicPr>
          <p:cNvPr id="16" name="Image 14" descr="preencoded.png"/>
          <p:cNvPicPr>
            <a:picLocks noChangeAspect="1"/>
          </p:cNvPicPr>
          <p:nvPr/>
        </p:nvPicPr>
        <p:blipFill>
          <a:blip r:embed="rId16"/>
          <a:stretch>
            <a:fillRect/>
          </a:stretch>
        </p:blipFill>
        <p:spPr>
          <a:xfrm>
            <a:off x="5703689" y="4261674"/>
            <a:ext cx="278606" cy="247650"/>
          </a:xfrm>
          <a:prstGeom prst="rect">
            <a:avLst/>
          </a:prstGeom>
        </p:spPr>
      </p:pic>
      <p:pic>
        <p:nvPicPr>
          <p:cNvPr id="17" name="Image 15" descr="preencoded.png"/>
          <p:cNvPicPr>
            <a:picLocks noChangeAspect="1"/>
          </p:cNvPicPr>
          <p:nvPr/>
        </p:nvPicPr>
        <p:blipFill>
          <a:blip r:embed="rId11"/>
          <a:stretch>
            <a:fillRect/>
          </a:stretch>
        </p:blipFill>
        <p:spPr>
          <a:xfrm>
            <a:off x="6825853" y="4137849"/>
            <a:ext cx="1594247" cy="742950"/>
          </a:xfrm>
          <a:prstGeom prst="rect">
            <a:avLst/>
          </a:prstGeom>
        </p:spPr>
      </p:pic>
      <p:pic>
        <p:nvPicPr>
          <p:cNvPr id="18" name="Image 16" descr="preencoded.png"/>
          <p:cNvPicPr>
            <a:picLocks noChangeAspect="1"/>
          </p:cNvPicPr>
          <p:nvPr/>
        </p:nvPicPr>
        <p:blipFill>
          <a:blip r:embed="rId17"/>
          <a:stretch>
            <a:fillRect/>
          </a:stretch>
        </p:blipFill>
        <p:spPr>
          <a:xfrm>
            <a:off x="7499152" y="4261674"/>
            <a:ext cx="247650" cy="247650"/>
          </a:xfrm>
          <a:prstGeom prst="rect">
            <a:avLst/>
          </a:prstGeom>
        </p:spPr>
      </p:pic>
      <p:sp>
        <p:nvSpPr>
          <p:cNvPr id="19" name="Text 0"/>
          <p:cNvSpPr/>
          <p:nvPr/>
        </p:nvSpPr>
        <p:spPr>
          <a:xfrm>
            <a:off x="897731" y="1729551"/>
            <a:ext cx="8306594" cy="650081"/>
          </a:xfrm>
          <a:prstGeom prst="rect">
            <a:avLst/>
          </a:prstGeom>
          <a:noFill/>
          <a:ln/>
        </p:spPr>
        <p:txBody>
          <a:bodyPr wrap="square" lIns="0" tIns="0" rIns="0" bIns="0" rtlCol="0" anchor="t"/>
          <a:lstStyle/>
          <a:p>
            <a:pPr algn="ctr">
              <a:lnSpc>
                <a:spcPts val="5119"/>
              </a:lnSpc>
            </a:pPr>
            <a:r>
              <a:rPr lang="ko-KR" altLang="en-US" sz="3413" b="1" dirty="0">
                <a:solidFill>
                  <a:srgbClr val="FFFFFF"/>
                </a:solidFill>
                <a:latin typeface="ui-sans-serif" pitchFamily="34" charset="0"/>
                <a:ea typeface="ui-sans-serif" pitchFamily="34" charset="-122"/>
                <a:cs typeface="ui-sans-serif" pitchFamily="34" charset="-120"/>
              </a:rPr>
              <a:t>스마트시티 구축 프로젝트 시연 및 평가</a:t>
            </a:r>
            <a:endParaRPr lang="en-US" sz="3413" dirty="0"/>
          </a:p>
        </p:txBody>
      </p:sp>
      <p:sp>
        <p:nvSpPr>
          <p:cNvPr id="20" name="Text 1"/>
          <p:cNvSpPr/>
          <p:nvPr/>
        </p:nvSpPr>
        <p:spPr>
          <a:xfrm>
            <a:off x="1813456" y="2503457"/>
            <a:ext cx="6279089" cy="334231"/>
          </a:xfrm>
          <a:prstGeom prst="rect">
            <a:avLst/>
          </a:prstGeom>
          <a:noFill/>
          <a:ln/>
        </p:spPr>
        <p:txBody>
          <a:bodyPr wrap="square" lIns="0" tIns="0" rIns="0" bIns="0" rtlCol="0" anchor="t"/>
          <a:lstStyle/>
          <a:p>
            <a:pPr algn="ctr">
              <a:lnSpc>
                <a:spcPts val="2633"/>
              </a:lnSpc>
            </a:pPr>
            <a:r>
              <a:rPr lang="en-US" sz="1755" dirty="0">
                <a:solidFill>
                  <a:srgbClr val="FFFFFF"/>
                </a:solidFill>
                <a:latin typeface="ui-sans-serif" pitchFamily="34" charset="0"/>
                <a:ea typeface="ui-sans-serif" pitchFamily="34" charset="-122"/>
                <a:cs typeface="ui-sans-serif" pitchFamily="34" charset="-120"/>
              </a:rPr>
              <a:t>App·Web 환경에서의 데이터 시각화 및 시스템 구현</a:t>
            </a:r>
            <a:endParaRPr lang="en-US" sz="1755" dirty="0"/>
          </a:p>
        </p:txBody>
      </p:sp>
      <p:sp>
        <p:nvSpPr>
          <p:cNvPr id="21" name="Text 2"/>
          <p:cNvSpPr/>
          <p:nvPr/>
        </p:nvSpPr>
        <p:spPr>
          <a:xfrm>
            <a:off x="1891838" y="3642549"/>
            <a:ext cx="938845"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데이터 시각화</a:t>
            </a:r>
            <a:endParaRPr lang="en-US" sz="975" dirty="0"/>
          </a:p>
        </p:txBody>
      </p:sp>
      <p:sp>
        <p:nvSpPr>
          <p:cNvPr id="22" name="Text 3"/>
          <p:cNvSpPr/>
          <p:nvPr/>
        </p:nvSpPr>
        <p:spPr>
          <a:xfrm>
            <a:off x="3519097" y="3642549"/>
            <a:ext cx="1305241"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Python 라이브러리</a:t>
            </a:r>
            <a:endParaRPr lang="en-US" sz="975" dirty="0"/>
          </a:p>
        </p:txBody>
      </p:sp>
      <p:sp>
        <p:nvSpPr>
          <p:cNvPr id="23" name="Text 4"/>
          <p:cNvSpPr/>
          <p:nvPr/>
        </p:nvSpPr>
        <p:spPr>
          <a:xfrm>
            <a:off x="5389894" y="3642549"/>
            <a:ext cx="1087435"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웹 애플리케이션</a:t>
            </a:r>
            <a:endParaRPr lang="en-US" sz="975" dirty="0"/>
          </a:p>
        </p:txBody>
      </p:sp>
      <p:sp>
        <p:nvSpPr>
          <p:cNvPr id="24" name="Text 5"/>
          <p:cNvSpPr/>
          <p:nvPr/>
        </p:nvSpPr>
        <p:spPr>
          <a:xfrm>
            <a:off x="7437239" y="3642549"/>
            <a:ext cx="445770"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디버깅</a:t>
            </a:r>
            <a:endParaRPr lang="en-US" sz="975" dirty="0"/>
          </a:p>
        </p:txBody>
      </p:sp>
      <p:sp>
        <p:nvSpPr>
          <p:cNvPr id="25" name="Text 6"/>
          <p:cNvSpPr/>
          <p:nvPr/>
        </p:nvSpPr>
        <p:spPr>
          <a:xfrm>
            <a:off x="1891838" y="4571237"/>
            <a:ext cx="938845"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데이터 전처리</a:t>
            </a:r>
            <a:endParaRPr lang="en-US" sz="975" dirty="0"/>
          </a:p>
        </p:txBody>
      </p:sp>
      <p:sp>
        <p:nvSpPr>
          <p:cNvPr id="26" name="Text 7"/>
          <p:cNvSpPr/>
          <p:nvPr/>
        </p:nvSpPr>
        <p:spPr>
          <a:xfrm>
            <a:off x="3815358" y="4571237"/>
            <a:ext cx="594360"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머신러닝</a:t>
            </a:r>
            <a:endParaRPr lang="en-US" sz="975" dirty="0"/>
          </a:p>
        </p:txBody>
      </p:sp>
      <p:sp>
        <p:nvSpPr>
          <p:cNvPr id="27" name="Text 8"/>
          <p:cNvSpPr/>
          <p:nvPr/>
        </p:nvSpPr>
        <p:spPr>
          <a:xfrm>
            <a:off x="5389894" y="4571237"/>
            <a:ext cx="1087435"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프레임워크 비교</a:t>
            </a:r>
            <a:endParaRPr lang="en-US" sz="975" dirty="0"/>
          </a:p>
        </p:txBody>
      </p:sp>
      <p:sp>
        <p:nvSpPr>
          <p:cNvPr id="28" name="Text 9"/>
          <p:cNvSpPr/>
          <p:nvPr/>
        </p:nvSpPr>
        <p:spPr>
          <a:xfrm>
            <a:off x="7295638" y="4571237"/>
            <a:ext cx="785467"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ONNX 구현</a:t>
            </a:r>
            <a:endParaRPr lang="en-US" sz="975" dirty="0"/>
          </a:p>
        </p:txBody>
      </p:sp>
      <p:sp>
        <p:nvSpPr>
          <p:cNvPr id="29" name="Text 10"/>
          <p:cNvSpPr/>
          <p:nvPr/>
        </p:nvSpPr>
        <p:spPr>
          <a:xfrm>
            <a:off x="8857236" y="5806464"/>
            <a:ext cx="1035632" cy="222861"/>
          </a:xfrm>
          <a:prstGeom prst="rect">
            <a:avLst/>
          </a:prstGeom>
          <a:noFill/>
          <a:ln/>
        </p:spPr>
        <p:txBody>
          <a:bodyPr wrap="square" lIns="0" tIns="0" rIns="0" bIns="0" rtlCol="0" anchor="t"/>
          <a:lstStyle/>
          <a:p>
            <a:pPr>
              <a:lnSpc>
                <a:spcPts val="1755"/>
              </a:lnSpc>
            </a:pPr>
            <a:r>
              <a:rPr lang="en-US" sz="1170" dirty="0">
                <a:solidFill>
                  <a:srgbClr val="FFFFFF"/>
                </a:solidFill>
                <a:latin typeface="ui-sans-serif" pitchFamily="34" charset="0"/>
                <a:ea typeface="ui-sans-serif" pitchFamily="34" charset="-122"/>
                <a:cs typeface="ui-sans-serif" pitchFamily="34" charset="-120"/>
              </a:rPr>
              <a:t>2025-10-01</a:t>
            </a:r>
            <a:endParaRPr lang="en-US" sz="1170"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2263787"/>
            <a:ext cx="3013034" cy="965811"/>
          </a:xfrm>
          <a:prstGeom prst="rect">
            <a:avLst/>
          </a:prstGeom>
        </p:spPr>
      </p:pic>
      <p:pic>
        <p:nvPicPr>
          <p:cNvPr id="4" name="Image 2" descr="preencoded.png"/>
          <p:cNvPicPr>
            <a:picLocks noChangeAspect="1"/>
          </p:cNvPicPr>
          <p:nvPr/>
        </p:nvPicPr>
        <p:blipFill>
          <a:blip r:embed="rId5"/>
          <a:stretch>
            <a:fillRect/>
          </a:stretch>
        </p:blipFill>
        <p:spPr>
          <a:xfrm>
            <a:off x="433388" y="2387612"/>
            <a:ext cx="247650" cy="222861"/>
          </a:xfrm>
          <a:prstGeom prst="rect">
            <a:avLst/>
          </a:prstGeom>
        </p:spPr>
      </p:pic>
      <p:pic>
        <p:nvPicPr>
          <p:cNvPr id="5" name="Image 3" descr="preencoded.png"/>
          <p:cNvPicPr>
            <a:picLocks noChangeAspect="1"/>
          </p:cNvPicPr>
          <p:nvPr/>
        </p:nvPicPr>
        <p:blipFill>
          <a:blip r:embed="rId6"/>
          <a:stretch>
            <a:fillRect/>
          </a:stretch>
        </p:blipFill>
        <p:spPr>
          <a:xfrm>
            <a:off x="3446422" y="2263787"/>
            <a:ext cx="3013034" cy="965811"/>
          </a:xfrm>
          <a:prstGeom prst="rect">
            <a:avLst/>
          </a:prstGeom>
        </p:spPr>
      </p:pic>
      <p:pic>
        <p:nvPicPr>
          <p:cNvPr id="6" name="Image 4" descr="preencoded.png"/>
          <p:cNvPicPr>
            <a:picLocks noChangeAspect="1"/>
          </p:cNvPicPr>
          <p:nvPr/>
        </p:nvPicPr>
        <p:blipFill>
          <a:blip r:embed="rId7"/>
          <a:stretch>
            <a:fillRect/>
          </a:stretch>
        </p:blipFill>
        <p:spPr>
          <a:xfrm>
            <a:off x="3570247" y="2387612"/>
            <a:ext cx="170259" cy="222861"/>
          </a:xfrm>
          <a:prstGeom prst="rect">
            <a:avLst/>
          </a:prstGeom>
        </p:spPr>
      </p:pic>
      <p:pic>
        <p:nvPicPr>
          <p:cNvPr id="7" name="Image 5" descr="preencoded.png"/>
          <p:cNvPicPr>
            <a:picLocks noChangeAspect="1"/>
          </p:cNvPicPr>
          <p:nvPr/>
        </p:nvPicPr>
        <p:blipFill>
          <a:blip r:embed="rId8"/>
          <a:stretch>
            <a:fillRect/>
          </a:stretch>
        </p:blipFill>
        <p:spPr>
          <a:xfrm>
            <a:off x="6583283" y="2263787"/>
            <a:ext cx="3013155" cy="965811"/>
          </a:xfrm>
          <a:prstGeom prst="rect">
            <a:avLst/>
          </a:prstGeom>
        </p:spPr>
      </p:pic>
      <p:pic>
        <p:nvPicPr>
          <p:cNvPr id="8" name="Image 6" descr="preencoded.png"/>
          <p:cNvPicPr>
            <a:picLocks noChangeAspect="1"/>
          </p:cNvPicPr>
          <p:nvPr/>
        </p:nvPicPr>
        <p:blipFill>
          <a:blip r:embed="rId9"/>
          <a:stretch>
            <a:fillRect/>
          </a:stretch>
        </p:blipFill>
        <p:spPr>
          <a:xfrm>
            <a:off x="6707107" y="2387612"/>
            <a:ext cx="278606" cy="222861"/>
          </a:xfrm>
          <a:prstGeom prst="rect">
            <a:avLst/>
          </a:prstGeom>
        </p:spPr>
      </p:pic>
      <p:pic>
        <p:nvPicPr>
          <p:cNvPr id="9" name="Image 7" descr="preencoded.png"/>
          <p:cNvPicPr>
            <a:picLocks noChangeAspect="1"/>
          </p:cNvPicPr>
          <p:nvPr/>
        </p:nvPicPr>
        <p:blipFill>
          <a:blip r:embed="rId10"/>
          <a:stretch>
            <a:fillRect/>
          </a:stretch>
        </p:blipFill>
        <p:spPr>
          <a:xfrm>
            <a:off x="309563" y="3724898"/>
            <a:ext cx="3013034" cy="1151548"/>
          </a:xfrm>
          <a:prstGeom prst="rect">
            <a:avLst/>
          </a:prstGeom>
        </p:spPr>
      </p:pic>
      <p:pic>
        <p:nvPicPr>
          <p:cNvPr id="10" name="Image 8" descr="preencoded.png"/>
          <p:cNvPicPr>
            <a:picLocks noChangeAspect="1"/>
          </p:cNvPicPr>
          <p:nvPr/>
        </p:nvPicPr>
        <p:blipFill>
          <a:blip r:embed="rId11"/>
          <a:stretch>
            <a:fillRect/>
          </a:stretch>
        </p:blipFill>
        <p:spPr>
          <a:xfrm>
            <a:off x="433388" y="3848723"/>
            <a:ext cx="247650" cy="222861"/>
          </a:xfrm>
          <a:prstGeom prst="rect">
            <a:avLst/>
          </a:prstGeom>
        </p:spPr>
      </p:pic>
      <p:pic>
        <p:nvPicPr>
          <p:cNvPr id="11" name="Image 9" descr="preencoded.png"/>
          <p:cNvPicPr>
            <a:picLocks noChangeAspect="1"/>
          </p:cNvPicPr>
          <p:nvPr/>
        </p:nvPicPr>
        <p:blipFill>
          <a:blip r:embed="rId12"/>
          <a:stretch>
            <a:fillRect/>
          </a:stretch>
        </p:blipFill>
        <p:spPr>
          <a:xfrm>
            <a:off x="3446422" y="3724898"/>
            <a:ext cx="3013034" cy="1151548"/>
          </a:xfrm>
          <a:prstGeom prst="rect">
            <a:avLst/>
          </a:prstGeom>
        </p:spPr>
      </p:pic>
      <p:pic>
        <p:nvPicPr>
          <p:cNvPr id="12" name="Image 10" descr="preencoded.png"/>
          <p:cNvPicPr>
            <a:picLocks noChangeAspect="1"/>
          </p:cNvPicPr>
          <p:nvPr/>
        </p:nvPicPr>
        <p:blipFill>
          <a:blip r:embed="rId13"/>
          <a:stretch>
            <a:fillRect/>
          </a:stretch>
        </p:blipFill>
        <p:spPr>
          <a:xfrm>
            <a:off x="3570247" y="3848723"/>
            <a:ext cx="278606" cy="222861"/>
          </a:xfrm>
          <a:prstGeom prst="rect">
            <a:avLst/>
          </a:prstGeom>
        </p:spPr>
      </p:pic>
      <p:pic>
        <p:nvPicPr>
          <p:cNvPr id="13" name="Image 11" descr="preencoded.png"/>
          <p:cNvPicPr>
            <a:picLocks noChangeAspect="1"/>
          </p:cNvPicPr>
          <p:nvPr/>
        </p:nvPicPr>
        <p:blipFill>
          <a:blip r:embed="rId14"/>
          <a:stretch>
            <a:fillRect/>
          </a:stretch>
        </p:blipFill>
        <p:spPr>
          <a:xfrm>
            <a:off x="6583283" y="3724898"/>
            <a:ext cx="3013155" cy="1151548"/>
          </a:xfrm>
          <a:prstGeom prst="rect">
            <a:avLst/>
          </a:prstGeom>
        </p:spPr>
      </p:pic>
      <p:pic>
        <p:nvPicPr>
          <p:cNvPr id="14" name="Image 12" descr="preencoded.png"/>
          <p:cNvPicPr>
            <a:picLocks noChangeAspect="1"/>
          </p:cNvPicPr>
          <p:nvPr/>
        </p:nvPicPr>
        <p:blipFill>
          <a:blip r:embed="rId15"/>
          <a:stretch>
            <a:fillRect/>
          </a:stretch>
        </p:blipFill>
        <p:spPr>
          <a:xfrm>
            <a:off x="6707107" y="3848723"/>
            <a:ext cx="170259" cy="222861"/>
          </a:xfrm>
          <a:prstGeom prst="rect">
            <a:avLst/>
          </a:prstGeom>
        </p:spPr>
      </p:pic>
      <p:sp>
        <p:nvSpPr>
          <p:cNvPr id="15"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시각화의 중요성</a:t>
            </a:r>
            <a:endParaRPr lang="en-US" sz="2438" dirty="0"/>
          </a:p>
        </p:txBody>
      </p:sp>
      <p:sp>
        <p:nvSpPr>
          <p:cNvPr id="16" name="Text 1"/>
          <p:cNvSpPr/>
          <p:nvPr/>
        </p:nvSpPr>
        <p:spPr>
          <a:xfrm>
            <a:off x="309563" y="1602581"/>
            <a:ext cx="9286875" cy="475469"/>
          </a:xfrm>
          <a:prstGeom prst="rect">
            <a:avLst/>
          </a:prstGeom>
          <a:noFill/>
          <a:ln/>
        </p:spPr>
        <p:txBody>
          <a:bodyPr wrap="square" lIns="0" tIns="0" rIns="0" bIns="0" rtlCol="0" anchor="t"/>
          <a:lstStyle/>
          <a:p>
            <a:pPr>
              <a:lnSpc>
                <a:spcPts val="1872"/>
              </a:lnSpc>
            </a:pPr>
            <a:r>
              <a:rPr lang="en-US" sz="1170" dirty="0">
                <a:solidFill>
                  <a:srgbClr val="FFFFFF"/>
                </a:solidFill>
                <a:latin typeface="Noto Sans KR" pitchFamily="34" charset="0"/>
                <a:ea typeface="Noto Sans KR" pitchFamily="34" charset="-122"/>
                <a:cs typeface="Noto Sans KR" pitchFamily="34" charset="-120"/>
              </a:rPr>
              <a:t>학습된 모델의 결과를 효과적으로 이해하기 위해서는 데이터를 </a:t>
            </a:r>
            <a:r>
              <a:rPr lang="en-US" sz="1170" b="1" dirty="0">
                <a:solidFill>
                  <a:srgbClr val="FDE047"/>
                </a:solidFill>
                <a:latin typeface="Noto Sans KR" pitchFamily="34" charset="0"/>
                <a:ea typeface="Noto Sans KR" pitchFamily="34" charset="-122"/>
                <a:cs typeface="Noto Sans KR" pitchFamily="34" charset="-120"/>
              </a:rPr>
              <a:t>시각적으로 표현</a:t>
            </a:r>
            <a:r>
              <a:rPr lang="en-US" sz="1170" dirty="0">
                <a:solidFill>
                  <a:srgbClr val="FFFFFF"/>
                </a:solidFill>
                <a:latin typeface="Noto Sans KR" pitchFamily="34" charset="0"/>
                <a:ea typeface="Noto Sans KR" pitchFamily="34" charset="-122"/>
                <a:cs typeface="Noto Sans KR" pitchFamily="34" charset="-120"/>
              </a:rPr>
              <a:t>하는 과정이 필수적입니다. 시각화는 복잡한 수치 결과를 한눈에 파악할 수 있도록 돕고, 의사 결정자들이 모델의 성능과 데이터 내의 패턴을 쉽게 이해하도록 지원합니다.</a:t>
            </a:r>
            <a:endParaRPr lang="en-US" sz="1170" dirty="0"/>
          </a:p>
        </p:txBody>
      </p:sp>
      <p:sp>
        <p:nvSpPr>
          <p:cNvPr id="17" name="Text 2"/>
          <p:cNvSpPr/>
          <p:nvPr/>
        </p:nvSpPr>
        <p:spPr>
          <a:xfrm>
            <a:off x="433388" y="2672385"/>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데이터 파악</a:t>
            </a:r>
            <a:endParaRPr lang="en-US" sz="975" dirty="0"/>
          </a:p>
        </p:txBody>
      </p:sp>
      <p:sp>
        <p:nvSpPr>
          <p:cNvPr id="18" name="Text 3"/>
          <p:cNvSpPr/>
          <p:nvPr/>
        </p:nvSpPr>
        <p:spPr>
          <a:xfrm>
            <a:off x="433388" y="2920035"/>
            <a:ext cx="3318461"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복잡한 수치 결과를 한눈에 파악 가능하도록 변환</a:t>
            </a:r>
            <a:endParaRPr lang="en-US" sz="975" dirty="0"/>
          </a:p>
        </p:txBody>
      </p:sp>
      <p:sp>
        <p:nvSpPr>
          <p:cNvPr id="19" name="Text 4"/>
          <p:cNvSpPr/>
          <p:nvPr/>
        </p:nvSpPr>
        <p:spPr>
          <a:xfrm>
            <a:off x="3570247" y="2672385"/>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패턴 인식</a:t>
            </a:r>
            <a:endParaRPr lang="en-US" sz="975" dirty="0"/>
          </a:p>
        </p:txBody>
      </p:sp>
      <p:sp>
        <p:nvSpPr>
          <p:cNvPr id="20" name="Text 5"/>
          <p:cNvSpPr/>
          <p:nvPr/>
        </p:nvSpPr>
        <p:spPr>
          <a:xfrm>
            <a:off x="3570247" y="2920035"/>
            <a:ext cx="3318461"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내의 숨겨진 패턴과 관련성을 쉽게 발견</a:t>
            </a:r>
            <a:endParaRPr lang="en-US" sz="975" dirty="0"/>
          </a:p>
        </p:txBody>
      </p:sp>
      <p:sp>
        <p:nvSpPr>
          <p:cNvPr id="21" name="Text 6"/>
          <p:cNvSpPr/>
          <p:nvPr/>
        </p:nvSpPr>
        <p:spPr>
          <a:xfrm>
            <a:off x="6707108" y="2672385"/>
            <a:ext cx="276550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의사 결정</a:t>
            </a:r>
            <a:endParaRPr lang="en-US" sz="975" dirty="0"/>
          </a:p>
        </p:txBody>
      </p:sp>
      <p:sp>
        <p:nvSpPr>
          <p:cNvPr id="22" name="Text 7"/>
          <p:cNvSpPr/>
          <p:nvPr/>
        </p:nvSpPr>
        <p:spPr>
          <a:xfrm>
            <a:off x="6707107" y="2920035"/>
            <a:ext cx="3318607" cy="185738"/>
          </a:xfrm>
          <a:prstGeom prst="rect">
            <a:avLst/>
          </a:prstGeom>
          <a:noFill/>
          <a:ln/>
        </p:spPr>
        <p:txBody>
          <a:bodyPr wrap="square" lIns="0" tIns="0" rIns="0" bIns="0" rtlCol="0" anchor="t"/>
          <a:lstStyle/>
          <a:p>
            <a:pPr>
              <a:lnSpc>
                <a:spcPts val="1463"/>
              </a:lnSpc>
            </a:pPr>
            <a:r>
              <a:rPr lang="ko-KR" altLang="en-US" sz="975">
                <a:solidFill>
                  <a:srgbClr val="FFFFFF"/>
                </a:solidFill>
                <a:latin typeface="Noto Sans KR" pitchFamily="34" charset="0"/>
                <a:ea typeface="Noto Sans KR" pitchFamily="34" charset="-122"/>
                <a:cs typeface="Noto Sans KR" pitchFamily="34" charset="-120"/>
              </a:rPr>
              <a:t>의사결정</a:t>
            </a:r>
            <a:r>
              <a:rPr lang="en-US" sz="975">
                <a:solidFill>
                  <a:srgbClr val="FFFFFF"/>
                </a:solidFill>
                <a:latin typeface="Noto Sans KR" pitchFamily="34" charset="0"/>
                <a:ea typeface="Noto Sans KR" pitchFamily="34" charset="-122"/>
                <a:cs typeface="Noto Sans KR" pitchFamily="34" charset="-120"/>
              </a:rPr>
              <a:t>자들이 </a:t>
            </a:r>
            <a:r>
              <a:rPr lang="en-US" sz="975" dirty="0">
                <a:solidFill>
                  <a:srgbClr val="FFFFFF"/>
                </a:solidFill>
                <a:latin typeface="Noto Sans KR" pitchFamily="34" charset="0"/>
                <a:ea typeface="Noto Sans KR" pitchFamily="34" charset="-122"/>
                <a:cs typeface="Noto Sans KR" pitchFamily="34" charset="-120"/>
              </a:rPr>
              <a:t>모델의 성능과 결과를 빠르게 이해</a:t>
            </a:r>
            <a:endParaRPr lang="en-US" sz="975" dirty="0"/>
          </a:p>
        </p:txBody>
      </p:sp>
      <p:sp>
        <p:nvSpPr>
          <p:cNvPr id="23" name="Text 8"/>
          <p:cNvSpPr/>
          <p:nvPr/>
        </p:nvSpPr>
        <p:spPr>
          <a:xfrm>
            <a:off x="309563" y="3415335"/>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스마트시티 안전 분야 응용</a:t>
            </a:r>
            <a:endParaRPr lang="en-US" sz="1219" dirty="0"/>
          </a:p>
        </p:txBody>
      </p:sp>
      <p:sp>
        <p:nvSpPr>
          <p:cNvPr id="24" name="Text 9"/>
          <p:cNvSpPr/>
          <p:nvPr/>
        </p:nvSpPr>
        <p:spPr>
          <a:xfrm>
            <a:off x="433388" y="4133497"/>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사고 위험 지역</a:t>
            </a:r>
            <a:endParaRPr lang="en-US" sz="975" dirty="0"/>
          </a:p>
        </p:txBody>
      </p:sp>
      <p:sp>
        <p:nvSpPr>
          <p:cNvPr id="25" name="Text 10"/>
          <p:cNvSpPr/>
          <p:nvPr/>
        </p:nvSpPr>
        <p:spPr>
          <a:xfrm>
            <a:off x="433388" y="4381147"/>
            <a:ext cx="2765384"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예측된 사고 위험 지역을 지도 형태로 표시하여 현장 실무자가 빠르게 인지하고 대응</a:t>
            </a:r>
            <a:endParaRPr lang="en-US" sz="975" dirty="0"/>
          </a:p>
        </p:txBody>
      </p:sp>
      <p:sp>
        <p:nvSpPr>
          <p:cNvPr id="26" name="Text 11"/>
          <p:cNvSpPr/>
          <p:nvPr/>
        </p:nvSpPr>
        <p:spPr>
          <a:xfrm>
            <a:off x="3570247" y="4133497"/>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기상 변화 추세</a:t>
            </a:r>
            <a:endParaRPr lang="en-US" sz="975" dirty="0"/>
          </a:p>
        </p:txBody>
      </p:sp>
      <p:sp>
        <p:nvSpPr>
          <p:cNvPr id="27" name="Text 12"/>
          <p:cNvSpPr/>
          <p:nvPr/>
        </p:nvSpPr>
        <p:spPr>
          <a:xfrm>
            <a:off x="3570247" y="4381147"/>
            <a:ext cx="2765384"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지역별 기상 데이터를 시계열 그래프로 표현하여 패턴 인식</a:t>
            </a:r>
            <a:endParaRPr lang="en-US" sz="975" dirty="0"/>
          </a:p>
        </p:txBody>
      </p:sp>
      <p:sp>
        <p:nvSpPr>
          <p:cNvPr id="28" name="Text 13"/>
          <p:cNvSpPr/>
          <p:nvPr/>
        </p:nvSpPr>
        <p:spPr>
          <a:xfrm>
            <a:off x="6707108" y="4133497"/>
            <a:ext cx="276550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시설물 노후도</a:t>
            </a:r>
            <a:endParaRPr lang="en-US" sz="975" dirty="0"/>
          </a:p>
        </p:txBody>
      </p:sp>
      <p:sp>
        <p:nvSpPr>
          <p:cNvPr id="29" name="Text 14"/>
          <p:cNvSpPr/>
          <p:nvPr/>
        </p:nvSpPr>
        <p:spPr>
          <a:xfrm>
            <a:off x="6707108" y="4381147"/>
            <a:ext cx="2765505"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구조물이나 인프라의 상태를 시각적 인덱스로 표시</a:t>
            </a:r>
            <a:endParaRPr lang="en-US" sz="975"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2165839"/>
            <a:ext cx="4550569" cy="1702594"/>
          </a:xfrm>
          <a:prstGeom prst="rect">
            <a:avLst/>
          </a:prstGeom>
        </p:spPr>
      </p:pic>
      <p:pic>
        <p:nvPicPr>
          <p:cNvPr id="4" name="Image 2" descr="preencoded.png"/>
          <p:cNvPicPr>
            <a:picLocks noChangeAspect="1"/>
          </p:cNvPicPr>
          <p:nvPr/>
        </p:nvPicPr>
        <p:blipFill>
          <a:blip r:embed="rId5"/>
          <a:stretch>
            <a:fillRect/>
          </a:stretch>
        </p:blipFill>
        <p:spPr>
          <a:xfrm>
            <a:off x="464344" y="2320621"/>
            <a:ext cx="247650" cy="247650"/>
          </a:xfrm>
          <a:prstGeom prst="rect">
            <a:avLst/>
          </a:prstGeom>
        </p:spPr>
      </p:pic>
      <p:pic>
        <p:nvPicPr>
          <p:cNvPr id="5" name="Image 3" descr="preencoded.png"/>
          <p:cNvPicPr>
            <a:picLocks noChangeAspect="1"/>
          </p:cNvPicPr>
          <p:nvPr/>
        </p:nvPicPr>
        <p:blipFill>
          <a:blip r:embed="rId6"/>
          <a:stretch>
            <a:fillRect/>
          </a:stretch>
        </p:blipFill>
        <p:spPr>
          <a:xfrm>
            <a:off x="464344" y="3249308"/>
            <a:ext cx="123825" cy="123825"/>
          </a:xfrm>
          <a:prstGeom prst="rect">
            <a:avLst/>
          </a:prstGeom>
        </p:spPr>
      </p:pic>
      <p:pic>
        <p:nvPicPr>
          <p:cNvPr id="6" name="Image 4" descr="preencoded.png"/>
          <p:cNvPicPr>
            <a:picLocks noChangeAspect="1"/>
          </p:cNvPicPr>
          <p:nvPr/>
        </p:nvPicPr>
        <p:blipFill>
          <a:blip r:embed="rId6"/>
          <a:stretch>
            <a:fillRect/>
          </a:stretch>
        </p:blipFill>
        <p:spPr>
          <a:xfrm>
            <a:off x="464344" y="3496958"/>
            <a:ext cx="123825" cy="123825"/>
          </a:xfrm>
          <a:prstGeom prst="rect">
            <a:avLst/>
          </a:prstGeom>
        </p:spPr>
      </p:pic>
      <p:pic>
        <p:nvPicPr>
          <p:cNvPr id="7" name="Image 5" descr="preencoded.png"/>
          <p:cNvPicPr>
            <a:picLocks noChangeAspect="1"/>
          </p:cNvPicPr>
          <p:nvPr/>
        </p:nvPicPr>
        <p:blipFill>
          <a:blip r:embed="rId4"/>
          <a:stretch>
            <a:fillRect/>
          </a:stretch>
        </p:blipFill>
        <p:spPr>
          <a:xfrm>
            <a:off x="5045869" y="2165839"/>
            <a:ext cx="4550569" cy="1702594"/>
          </a:xfrm>
          <a:prstGeom prst="rect">
            <a:avLst/>
          </a:prstGeom>
        </p:spPr>
      </p:pic>
      <p:pic>
        <p:nvPicPr>
          <p:cNvPr id="8" name="Image 6" descr="preencoded.png"/>
          <p:cNvPicPr>
            <a:picLocks noChangeAspect="1"/>
          </p:cNvPicPr>
          <p:nvPr/>
        </p:nvPicPr>
        <p:blipFill>
          <a:blip r:embed="rId7"/>
          <a:stretch>
            <a:fillRect/>
          </a:stretch>
        </p:blipFill>
        <p:spPr>
          <a:xfrm>
            <a:off x="5200650" y="2320621"/>
            <a:ext cx="247650" cy="247650"/>
          </a:xfrm>
          <a:prstGeom prst="rect">
            <a:avLst/>
          </a:prstGeom>
        </p:spPr>
      </p:pic>
      <p:pic>
        <p:nvPicPr>
          <p:cNvPr id="9" name="Image 7" descr="preencoded.png"/>
          <p:cNvPicPr>
            <a:picLocks noChangeAspect="1"/>
          </p:cNvPicPr>
          <p:nvPr/>
        </p:nvPicPr>
        <p:blipFill>
          <a:blip r:embed="rId6"/>
          <a:stretch>
            <a:fillRect/>
          </a:stretch>
        </p:blipFill>
        <p:spPr>
          <a:xfrm>
            <a:off x="5200650" y="3249308"/>
            <a:ext cx="123825" cy="123825"/>
          </a:xfrm>
          <a:prstGeom prst="rect">
            <a:avLst/>
          </a:prstGeom>
        </p:spPr>
      </p:pic>
      <p:pic>
        <p:nvPicPr>
          <p:cNvPr id="10" name="Image 8" descr="preencoded.png"/>
          <p:cNvPicPr>
            <a:picLocks noChangeAspect="1"/>
          </p:cNvPicPr>
          <p:nvPr/>
        </p:nvPicPr>
        <p:blipFill>
          <a:blip r:embed="rId6"/>
          <a:stretch>
            <a:fillRect/>
          </a:stretch>
        </p:blipFill>
        <p:spPr>
          <a:xfrm>
            <a:off x="5200650" y="3496958"/>
            <a:ext cx="123825" cy="123825"/>
          </a:xfrm>
          <a:prstGeom prst="rect">
            <a:avLst/>
          </a:prstGeom>
        </p:spPr>
      </p:pic>
      <p:pic>
        <p:nvPicPr>
          <p:cNvPr id="11" name="Image 9" descr="preencoded.png"/>
          <p:cNvPicPr>
            <a:picLocks noChangeAspect="1"/>
          </p:cNvPicPr>
          <p:nvPr/>
        </p:nvPicPr>
        <p:blipFill>
          <a:blip r:embed="rId4"/>
          <a:stretch>
            <a:fillRect/>
          </a:stretch>
        </p:blipFill>
        <p:spPr>
          <a:xfrm>
            <a:off x="309562" y="4054171"/>
            <a:ext cx="4550569" cy="1702594"/>
          </a:xfrm>
          <a:prstGeom prst="rect">
            <a:avLst/>
          </a:prstGeom>
        </p:spPr>
      </p:pic>
      <p:pic>
        <p:nvPicPr>
          <p:cNvPr id="12" name="Image 10" descr="preencoded.png"/>
          <p:cNvPicPr>
            <a:picLocks noChangeAspect="1"/>
          </p:cNvPicPr>
          <p:nvPr/>
        </p:nvPicPr>
        <p:blipFill>
          <a:blip r:embed="rId8"/>
          <a:stretch>
            <a:fillRect/>
          </a:stretch>
        </p:blipFill>
        <p:spPr>
          <a:xfrm>
            <a:off x="464344" y="4208952"/>
            <a:ext cx="278606" cy="247650"/>
          </a:xfrm>
          <a:prstGeom prst="rect">
            <a:avLst/>
          </a:prstGeom>
        </p:spPr>
      </p:pic>
      <p:pic>
        <p:nvPicPr>
          <p:cNvPr id="13" name="Image 11" descr="preencoded.png"/>
          <p:cNvPicPr>
            <a:picLocks noChangeAspect="1"/>
          </p:cNvPicPr>
          <p:nvPr/>
        </p:nvPicPr>
        <p:blipFill>
          <a:blip r:embed="rId6"/>
          <a:stretch>
            <a:fillRect/>
          </a:stretch>
        </p:blipFill>
        <p:spPr>
          <a:xfrm>
            <a:off x="464344" y="5137640"/>
            <a:ext cx="123825" cy="123825"/>
          </a:xfrm>
          <a:prstGeom prst="rect">
            <a:avLst/>
          </a:prstGeom>
        </p:spPr>
      </p:pic>
      <p:pic>
        <p:nvPicPr>
          <p:cNvPr id="14" name="Image 12" descr="preencoded.png"/>
          <p:cNvPicPr>
            <a:picLocks noChangeAspect="1"/>
          </p:cNvPicPr>
          <p:nvPr/>
        </p:nvPicPr>
        <p:blipFill>
          <a:blip r:embed="rId6"/>
          <a:stretch>
            <a:fillRect/>
          </a:stretch>
        </p:blipFill>
        <p:spPr>
          <a:xfrm>
            <a:off x="464344" y="5385290"/>
            <a:ext cx="123825" cy="123825"/>
          </a:xfrm>
          <a:prstGeom prst="rect">
            <a:avLst/>
          </a:prstGeom>
        </p:spPr>
      </p:pic>
      <p:pic>
        <p:nvPicPr>
          <p:cNvPr id="15" name="Image 13" descr="preencoded.png"/>
          <p:cNvPicPr>
            <a:picLocks noChangeAspect="1"/>
          </p:cNvPicPr>
          <p:nvPr/>
        </p:nvPicPr>
        <p:blipFill>
          <a:blip r:embed="rId4"/>
          <a:stretch>
            <a:fillRect/>
          </a:stretch>
        </p:blipFill>
        <p:spPr>
          <a:xfrm>
            <a:off x="5045869" y="4054171"/>
            <a:ext cx="4550569" cy="1702594"/>
          </a:xfrm>
          <a:prstGeom prst="rect">
            <a:avLst/>
          </a:prstGeom>
        </p:spPr>
      </p:pic>
      <p:pic>
        <p:nvPicPr>
          <p:cNvPr id="16" name="Image 14" descr="preencoded.png"/>
          <p:cNvPicPr>
            <a:picLocks noChangeAspect="1"/>
          </p:cNvPicPr>
          <p:nvPr/>
        </p:nvPicPr>
        <p:blipFill>
          <a:blip r:embed="rId9"/>
          <a:stretch>
            <a:fillRect/>
          </a:stretch>
        </p:blipFill>
        <p:spPr>
          <a:xfrm>
            <a:off x="5200650" y="4208952"/>
            <a:ext cx="278606" cy="247650"/>
          </a:xfrm>
          <a:prstGeom prst="rect">
            <a:avLst/>
          </a:prstGeom>
        </p:spPr>
      </p:pic>
      <p:pic>
        <p:nvPicPr>
          <p:cNvPr id="17" name="Image 15" descr="preencoded.png"/>
          <p:cNvPicPr>
            <a:picLocks noChangeAspect="1"/>
          </p:cNvPicPr>
          <p:nvPr/>
        </p:nvPicPr>
        <p:blipFill>
          <a:blip r:embed="rId6"/>
          <a:stretch>
            <a:fillRect/>
          </a:stretch>
        </p:blipFill>
        <p:spPr>
          <a:xfrm>
            <a:off x="5200650" y="5137640"/>
            <a:ext cx="123825" cy="123825"/>
          </a:xfrm>
          <a:prstGeom prst="rect">
            <a:avLst/>
          </a:prstGeom>
        </p:spPr>
      </p:pic>
      <p:pic>
        <p:nvPicPr>
          <p:cNvPr id="18" name="Image 16" descr="preencoded.png"/>
          <p:cNvPicPr>
            <a:picLocks noChangeAspect="1"/>
          </p:cNvPicPr>
          <p:nvPr/>
        </p:nvPicPr>
        <p:blipFill>
          <a:blip r:embed="rId6"/>
          <a:stretch>
            <a:fillRect/>
          </a:stretch>
        </p:blipFill>
        <p:spPr>
          <a:xfrm>
            <a:off x="5200650" y="5385290"/>
            <a:ext cx="123825" cy="123825"/>
          </a:xfrm>
          <a:prstGeom prst="rect">
            <a:avLst/>
          </a:prstGeom>
        </p:spPr>
      </p:pic>
      <p:sp>
        <p:nvSpPr>
          <p:cNvPr id="1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Python 라이브러리를 이용한 시각화</a:t>
            </a:r>
            <a:endParaRPr lang="en-US" sz="2438" dirty="0"/>
          </a:p>
        </p:txBody>
      </p:sp>
      <p:sp>
        <p:nvSpPr>
          <p:cNvPr id="20" name="Text 1"/>
          <p:cNvSpPr/>
          <p:nvPr/>
        </p:nvSpPr>
        <p:spPr>
          <a:xfrm>
            <a:off x="309563" y="1571625"/>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Python은 다양한 시각화 라이브러리를 제공하여 데이터 분석 및 웹 환경에서의 시각화를 지원합니다. 각 라이브러리에는 고유한 특징과 용도가 있으며, 선택에 따라 데이터를 효과적으로 시각화할 수 있습니다.</a:t>
            </a:r>
            <a:endParaRPr lang="en-US" sz="1073" dirty="0"/>
          </a:p>
        </p:txBody>
      </p:sp>
      <p:sp>
        <p:nvSpPr>
          <p:cNvPr id="21" name="Text 2"/>
          <p:cNvSpPr/>
          <p:nvPr/>
        </p:nvSpPr>
        <p:spPr>
          <a:xfrm>
            <a:off x="804863" y="2382533"/>
            <a:ext cx="87703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Matplotlib</a:t>
            </a:r>
            <a:endParaRPr lang="en-US" sz="1219" dirty="0"/>
          </a:p>
        </p:txBody>
      </p:sp>
      <p:sp>
        <p:nvSpPr>
          <p:cNvPr id="22" name="Text 3"/>
          <p:cNvSpPr/>
          <p:nvPr/>
        </p:nvSpPr>
        <p:spPr>
          <a:xfrm>
            <a:off x="464344" y="2754008"/>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Python의 가장 기본적인 시각화 라이브러리로, 객체 지향 API를 통해 GUI 애플리케이션에 플롯을 삽입할 수 있습니다.</a:t>
            </a:r>
            <a:endParaRPr lang="en-US" sz="975" dirty="0"/>
          </a:p>
        </p:txBody>
      </p:sp>
      <p:sp>
        <p:nvSpPr>
          <p:cNvPr id="23" name="Text 4"/>
          <p:cNvSpPr/>
          <p:nvPr/>
        </p:nvSpPr>
        <p:spPr>
          <a:xfrm>
            <a:off x="650081" y="3218352"/>
            <a:ext cx="372316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선형 그래프, 히스토그램, 산점도 등 다양한 2D 플롯 생성</a:t>
            </a:r>
            <a:endParaRPr lang="en-US" sz="975" dirty="0"/>
          </a:p>
        </p:txBody>
      </p:sp>
      <p:sp>
        <p:nvSpPr>
          <p:cNvPr id="24" name="Text 5"/>
          <p:cNvSpPr/>
          <p:nvPr/>
        </p:nvSpPr>
        <p:spPr>
          <a:xfrm>
            <a:off x="650081" y="3466002"/>
            <a:ext cx="312880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객체 지향 API로 GUI 애플리케이션에 쉽게 통합</a:t>
            </a:r>
            <a:endParaRPr lang="en-US" sz="975" dirty="0"/>
          </a:p>
        </p:txBody>
      </p:sp>
      <p:sp>
        <p:nvSpPr>
          <p:cNvPr id="25" name="Text 6"/>
          <p:cNvSpPr/>
          <p:nvPr/>
        </p:nvSpPr>
        <p:spPr>
          <a:xfrm>
            <a:off x="5541169" y="2382533"/>
            <a:ext cx="74324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Seaborn</a:t>
            </a:r>
            <a:endParaRPr lang="en-US" sz="1219" dirty="0"/>
          </a:p>
        </p:txBody>
      </p:sp>
      <p:sp>
        <p:nvSpPr>
          <p:cNvPr id="26" name="Text 7"/>
          <p:cNvSpPr/>
          <p:nvPr/>
        </p:nvSpPr>
        <p:spPr>
          <a:xfrm>
            <a:off x="5200650" y="2754008"/>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Matplotlib을 기반으로 하며, 통계적 시각화에 특화된 고수준 인터페이스를 제공합니다.</a:t>
            </a:r>
            <a:endParaRPr lang="en-US" sz="975" dirty="0"/>
          </a:p>
        </p:txBody>
      </p:sp>
      <p:sp>
        <p:nvSpPr>
          <p:cNvPr id="27" name="Text 8"/>
          <p:cNvSpPr/>
          <p:nvPr/>
        </p:nvSpPr>
        <p:spPr>
          <a:xfrm>
            <a:off x="5386388" y="3218352"/>
            <a:ext cx="3384630"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히트맵, 상자 그림, 산점도 행렬 등 복잡한 관계 탐색</a:t>
            </a:r>
            <a:endParaRPr lang="en-US" sz="975" dirty="0"/>
          </a:p>
        </p:txBody>
      </p:sp>
      <p:sp>
        <p:nvSpPr>
          <p:cNvPr id="28" name="Text 9"/>
          <p:cNvSpPr/>
          <p:nvPr/>
        </p:nvSpPr>
        <p:spPr>
          <a:xfrm>
            <a:off x="5386387" y="3466002"/>
            <a:ext cx="2988343"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통계적 데이터 시각화에 최적화된 인터페이스</a:t>
            </a:r>
            <a:endParaRPr lang="en-US" sz="975" dirty="0"/>
          </a:p>
        </p:txBody>
      </p:sp>
      <p:sp>
        <p:nvSpPr>
          <p:cNvPr id="29" name="Text 10"/>
          <p:cNvSpPr/>
          <p:nvPr/>
        </p:nvSpPr>
        <p:spPr>
          <a:xfrm>
            <a:off x="835819" y="4270864"/>
            <a:ext cx="50569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Plotly</a:t>
            </a:r>
            <a:endParaRPr lang="en-US" sz="1219" dirty="0"/>
          </a:p>
        </p:txBody>
      </p:sp>
      <p:sp>
        <p:nvSpPr>
          <p:cNvPr id="30" name="Text 11"/>
          <p:cNvSpPr/>
          <p:nvPr/>
        </p:nvSpPr>
        <p:spPr>
          <a:xfrm>
            <a:off x="464344" y="4642340"/>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대화형 시각화 도구로, HTML/JavaScript 기반의 웹 애플리케이션에 쉽게 임베딩할 수 있습니다.</a:t>
            </a:r>
            <a:endParaRPr lang="en-US" sz="975" dirty="0"/>
          </a:p>
        </p:txBody>
      </p:sp>
      <p:sp>
        <p:nvSpPr>
          <p:cNvPr id="31" name="Text 12"/>
          <p:cNvSpPr/>
          <p:nvPr/>
        </p:nvSpPr>
        <p:spPr>
          <a:xfrm>
            <a:off x="650081" y="5106683"/>
            <a:ext cx="141987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인터랙티브 차트 제공</a:t>
            </a:r>
            <a:endParaRPr lang="en-US" sz="975" dirty="0"/>
          </a:p>
        </p:txBody>
      </p:sp>
      <p:sp>
        <p:nvSpPr>
          <p:cNvPr id="32" name="Text 13"/>
          <p:cNvSpPr/>
          <p:nvPr/>
        </p:nvSpPr>
        <p:spPr>
          <a:xfrm>
            <a:off x="650082" y="5354333"/>
            <a:ext cx="235277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웹 애플리케이션에 자연스러운 통합</a:t>
            </a:r>
            <a:endParaRPr lang="en-US" sz="975" dirty="0"/>
          </a:p>
        </p:txBody>
      </p:sp>
      <p:sp>
        <p:nvSpPr>
          <p:cNvPr id="33" name="Text 14"/>
          <p:cNvSpPr/>
          <p:nvPr/>
        </p:nvSpPr>
        <p:spPr>
          <a:xfrm>
            <a:off x="5572125" y="4270864"/>
            <a:ext cx="60872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Folium</a:t>
            </a:r>
            <a:endParaRPr lang="en-US" sz="1219" dirty="0"/>
          </a:p>
        </p:txBody>
      </p:sp>
      <p:sp>
        <p:nvSpPr>
          <p:cNvPr id="34" name="Text 15"/>
          <p:cNvSpPr/>
          <p:nvPr/>
        </p:nvSpPr>
        <p:spPr>
          <a:xfrm>
            <a:off x="5200650" y="4642340"/>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지리정보 시각화에 특화된 Plotly의 확장판으로, 지도 기반 시각화에 강점을 가지고 있습니다.</a:t>
            </a:r>
            <a:endParaRPr lang="en-US" sz="975" dirty="0"/>
          </a:p>
        </p:txBody>
      </p:sp>
      <p:sp>
        <p:nvSpPr>
          <p:cNvPr id="35" name="Text 16"/>
          <p:cNvSpPr/>
          <p:nvPr/>
        </p:nvSpPr>
        <p:spPr>
          <a:xfrm>
            <a:off x="5386387" y="5106683"/>
            <a:ext cx="2625139"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예측된 사고 위험 지역을 지도 위에 표시</a:t>
            </a:r>
            <a:endParaRPr lang="en-US" sz="975" dirty="0"/>
          </a:p>
        </p:txBody>
      </p:sp>
      <p:sp>
        <p:nvSpPr>
          <p:cNvPr id="36" name="Text 17"/>
          <p:cNvSpPr/>
          <p:nvPr/>
        </p:nvSpPr>
        <p:spPr>
          <a:xfrm>
            <a:off x="5386388" y="5354333"/>
            <a:ext cx="205559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지리 데이터의 인터랙티브 표현</a:t>
            </a:r>
            <a:endParaRPr lang="en-US" sz="975"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2165839"/>
            <a:ext cx="4550569" cy="1919288"/>
          </a:xfrm>
          <a:prstGeom prst="rect">
            <a:avLst/>
          </a:prstGeom>
        </p:spPr>
      </p:pic>
      <p:pic>
        <p:nvPicPr>
          <p:cNvPr id="4" name="Image 2" descr="preencoded.png"/>
          <p:cNvPicPr>
            <a:picLocks noChangeAspect="1"/>
          </p:cNvPicPr>
          <p:nvPr/>
        </p:nvPicPr>
        <p:blipFill>
          <a:blip r:embed="rId5"/>
          <a:stretch>
            <a:fillRect/>
          </a:stretch>
        </p:blipFill>
        <p:spPr>
          <a:xfrm>
            <a:off x="464344" y="2320621"/>
            <a:ext cx="185738" cy="247650"/>
          </a:xfrm>
          <a:prstGeom prst="rect">
            <a:avLst/>
          </a:prstGeom>
        </p:spPr>
      </p:pic>
      <p:pic>
        <p:nvPicPr>
          <p:cNvPr id="5" name="Image 3" descr="preencoded.png"/>
          <p:cNvPicPr>
            <a:picLocks noChangeAspect="1"/>
          </p:cNvPicPr>
          <p:nvPr/>
        </p:nvPicPr>
        <p:blipFill>
          <a:blip r:embed="rId6"/>
          <a:stretch>
            <a:fillRect/>
          </a:stretch>
        </p:blipFill>
        <p:spPr>
          <a:xfrm>
            <a:off x="464344" y="3224520"/>
            <a:ext cx="108347" cy="111370"/>
          </a:xfrm>
          <a:prstGeom prst="rect">
            <a:avLst/>
          </a:prstGeom>
        </p:spPr>
      </p:pic>
      <p:pic>
        <p:nvPicPr>
          <p:cNvPr id="6" name="Image 4" descr="preencoded.png"/>
          <p:cNvPicPr>
            <a:picLocks noChangeAspect="1"/>
          </p:cNvPicPr>
          <p:nvPr/>
        </p:nvPicPr>
        <p:blipFill>
          <a:blip r:embed="rId6"/>
          <a:stretch>
            <a:fillRect/>
          </a:stretch>
        </p:blipFill>
        <p:spPr>
          <a:xfrm>
            <a:off x="464344" y="3472170"/>
            <a:ext cx="108347" cy="111370"/>
          </a:xfrm>
          <a:prstGeom prst="rect">
            <a:avLst/>
          </a:prstGeom>
        </p:spPr>
      </p:pic>
      <p:pic>
        <p:nvPicPr>
          <p:cNvPr id="7" name="Image 5" descr="preencoded.png"/>
          <p:cNvPicPr>
            <a:picLocks noChangeAspect="1"/>
          </p:cNvPicPr>
          <p:nvPr/>
        </p:nvPicPr>
        <p:blipFill>
          <a:blip r:embed="rId6"/>
          <a:stretch>
            <a:fillRect/>
          </a:stretch>
        </p:blipFill>
        <p:spPr>
          <a:xfrm>
            <a:off x="464344" y="3719820"/>
            <a:ext cx="108347" cy="111370"/>
          </a:xfrm>
          <a:prstGeom prst="rect">
            <a:avLst/>
          </a:prstGeom>
        </p:spPr>
      </p:pic>
      <p:pic>
        <p:nvPicPr>
          <p:cNvPr id="8" name="Image 6" descr="preencoded.png"/>
          <p:cNvPicPr>
            <a:picLocks noChangeAspect="1"/>
          </p:cNvPicPr>
          <p:nvPr/>
        </p:nvPicPr>
        <p:blipFill>
          <a:blip r:embed="rId4"/>
          <a:stretch>
            <a:fillRect/>
          </a:stretch>
        </p:blipFill>
        <p:spPr>
          <a:xfrm>
            <a:off x="5045869" y="2165839"/>
            <a:ext cx="4550569" cy="1919288"/>
          </a:xfrm>
          <a:prstGeom prst="rect">
            <a:avLst/>
          </a:prstGeom>
        </p:spPr>
      </p:pic>
      <p:pic>
        <p:nvPicPr>
          <p:cNvPr id="9" name="Image 7" descr="preencoded.png"/>
          <p:cNvPicPr>
            <a:picLocks noChangeAspect="1"/>
          </p:cNvPicPr>
          <p:nvPr/>
        </p:nvPicPr>
        <p:blipFill>
          <a:blip r:embed="rId7"/>
          <a:stretch>
            <a:fillRect/>
          </a:stretch>
        </p:blipFill>
        <p:spPr>
          <a:xfrm>
            <a:off x="5200650" y="2320621"/>
            <a:ext cx="247650" cy="247650"/>
          </a:xfrm>
          <a:prstGeom prst="rect">
            <a:avLst/>
          </a:prstGeom>
        </p:spPr>
      </p:pic>
      <p:pic>
        <p:nvPicPr>
          <p:cNvPr id="10" name="Image 8" descr="preencoded.png"/>
          <p:cNvPicPr>
            <a:picLocks noChangeAspect="1"/>
          </p:cNvPicPr>
          <p:nvPr/>
        </p:nvPicPr>
        <p:blipFill>
          <a:blip r:embed="rId6"/>
          <a:stretch>
            <a:fillRect/>
          </a:stretch>
        </p:blipFill>
        <p:spPr>
          <a:xfrm>
            <a:off x="5200650" y="3038783"/>
            <a:ext cx="108347" cy="111370"/>
          </a:xfrm>
          <a:prstGeom prst="rect">
            <a:avLst/>
          </a:prstGeom>
        </p:spPr>
      </p:pic>
      <p:pic>
        <p:nvPicPr>
          <p:cNvPr id="11" name="Image 9" descr="preencoded.png"/>
          <p:cNvPicPr>
            <a:picLocks noChangeAspect="1"/>
          </p:cNvPicPr>
          <p:nvPr/>
        </p:nvPicPr>
        <p:blipFill>
          <a:blip r:embed="rId6"/>
          <a:stretch>
            <a:fillRect/>
          </a:stretch>
        </p:blipFill>
        <p:spPr>
          <a:xfrm>
            <a:off x="5200650" y="3286433"/>
            <a:ext cx="108347" cy="111370"/>
          </a:xfrm>
          <a:prstGeom prst="rect">
            <a:avLst/>
          </a:prstGeom>
        </p:spPr>
      </p:pic>
      <p:pic>
        <p:nvPicPr>
          <p:cNvPr id="12" name="Image 10" descr="preencoded.png"/>
          <p:cNvPicPr>
            <a:picLocks noChangeAspect="1"/>
          </p:cNvPicPr>
          <p:nvPr/>
        </p:nvPicPr>
        <p:blipFill>
          <a:blip r:embed="rId6"/>
          <a:stretch>
            <a:fillRect/>
          </a:stretch>
        </p:blipFill>
        <p:spPr>
          <a:xfrm>
            <a:off x="5200650" y="3534083"/>
            <a:ext cx="108347" cy="111370"/>
          </a:xfrm>
          <a:prstGeom prst="rect">
            <a:avLst/>
          </a:prstGeom>
        </p:spPr>
      </p:pic>
      <p:pic>
        <p:nvPicPr>
          <p:cNvPr id="13" name="Image 11" descr="preencoded.png"/>
          <p:cNvPicPr>
            <a:picLocks noChangeAspect="1"/>
          </p:cNvPicPr>
          <p:nvPr/>
        </p:nvPicPr>
        <p:blipFill>
          <a:blip r:embed="rId8"/>
          <a:stretch>
            <a:fillRect/>
          </a:stretch>
        </p:blipFill>
        <p:spPr>
          <a:xfrm>
            <a:off x="309562" y="4580427"/>
            <a:ext cx="4550569" cy="990600"/>
          </a:xfrm>
          <a:prstGeom prst="rect">
            <a:avLst/>
          </a:prstGeom>
        </p:spPr>
      </p:pic>
      <p:pic>
        <p:nvPicPr>
          <p:cNvPr id="14" name="Image 12" descr="preencoded.png"/>
          <p:cNvPicPr>
            <a:picLocks noChangeAspect="1"/>
          </p:cNvPicPr>
          <p:nvPr/>
        </p:nvPicPr>
        <p:blipFill>
          <a:blip r:embed="rId9"/>
          <a:stretch>
            <a:fillRect/>
          </a:stretch>
        </p:blipFill>
        <p:spPr>
          <a:xfrm>
            <a:off x="433388" y="4704252"/>
            <a:ext cx="247650" cy="247650"/>
          </a:xfrm>
          <a:prstGeom prst="rect">
            <a:avLst/>
          </a:prstGeom>
        </p:spPr>
      </p:pic>
      <p:pic>
        <p:nvPicPr>
          <p:cNvPr id="15" name="Image 13" descr="preencoded.png"/>
          <p:cNvPicPr>
            <a:picLocks noChangeAspect="1"/>
          </p:cNvPicPr>
          <p:nvPr/>
        </p:nvPicPr>
        <p:blipFill>
          <a:blip r:embed="rId8"/>
          <a:stretch>
            <a:fillRect/>
          </a:stretch>
        </p:blipFill>
        <p:spPr>
          <a:xfrm>
            <a:off x="5045869" y="4580427"/>
            <a:ext cx="4550569" cy="990600"/>
          </a:xfrm>
          <a:prstGeom prst="rect">
            <a:avLst/>
          </a:prstGeom>
        </p:spPr>
      </p:pic>
      <p:pic>
        <p:nvPicPr>
          <p:cNvPr id="16" name="Image 14" descr="preencoded.png"/>
          <p:cNvPicPr>
            <a:picLocks noChangeAspect="1"/>
          </p:cNvPicPr>
          <p:nvPr/>
        </p:nvPicPr>
        <p:blipFill>
          <a:blip r:embed="rId10"/>
          <a:stretch>
            <a:fillRect/>
          </a:stretch>
        </p:blipFill>
        <p:spPr>
          <a:xfrm>
            <a:off x="5169694" y="4704252"/>
            <a:ext cx="278606" cy="247650"/>
          </a:xfrm>
          <a:prstGeom prst="rect">
            <a:avLst/>
          </a:prstGeom>
        </p:spPr>
      </p:pic>
      <p:sp>
        <p:nvSpPr>
          <p:cNvPr id="17"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웹 애플리케이션에 시각화 통합</a:t>
            </a:r>
            <a:endParaRPr lang="en-US" sz="2438" dirty="0"/>
          </a:p>
        </p:txBody>
      </p:sp>
      <p:sp>
        <p:nvSpPr>
          <p:cNvPr id="18" name="Text 1"/>
          <p:cNvSpPr/>
          <p:nvPr/>
        </p:nvSpPr>
        <p:spPr>
          <a:xfrm>
            <a:off x="309563" y="1602582"/>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데이터 시각화 결과를 웹 애플리케이션에 통합하여 사용자에게 제공하는 것은 모델의 활용도를 높이는 중요한 단계입니다. 주로 Streamlit과 Flask/Django 두 가지 방식으로 구현됩니다.</a:t>
            </a:r>
            <a:endParaRPr lang="en-US" sz="1073" dirty="0"/>
          </a:p>
        </p:txBody>
      </p:sp>
      <p:sp>
        <p:nvSpPr>
          <p:cNvPr id="19" name="Text 2"/>
          <p:cNvSpPr/>
          <p:nvPr/>
        </p:nvSpPr>
        <p:spPr>
          <a:xfrm>
            <a:off x="742950" y="2367055"/>
            <a:ext cx="79489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Streamlit</a:t>
            </a:r>
            <a:endParaRPr lang="en-US" sz="1219" dirty="0"/>
          </a:p>
        </p:txBody>
      </p:sp>
      <p:sp>
        <p:nvSpPr>
          <p:cNvPr id="20" name="Text 3"/>
          <p:cNvSpPr/>
          <p:nvPr/>
        </p:nvSpPr>
        <p:spPr>
          <a:xfrm>
            <a:off x="464344" y="2723052"/>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파이썬 스크립트 몇 줄만으로 대화형 웹 앱을 쉽게 구축할 수 있는 오픈소스 프레임워크</a:t>
            </a:r>
            <a:endParaRPr lang="en-US" sz="975" dirty="0"/>
          </a:p>
        </p:txBody>
      </p:sp>
      <p:sp>
        <p:nvSpPr>
          <p:cNvPr id="21" name="Text 4"/>
          <p:cNvSpPr/>
          <p:nvPr/>
        </p:nvSpPr>
        <p:spPr>
          <a:xfrm>
            <a:off x="634603" y="3187396"/>
            <a:ext cx="391369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st.line_chart, st.bar_chart 등으로 데이터프레임 즉시 시각화</a:t>
            </a:r>
            <a:endParaRPr lang="en-US" sz="975" dirty="0"/>
          </a:p>
        </p:txBody>
      </p:sp>
      <p:sp>
        <p:nvSpPr>
          <p:cNvPr id="22" name="Text 5"/>
          <p:cNvSpPr/>
          <p:nvPr/>
        </p:nvSpPr>
        <p:spPr>
          <a:xfrm>
            <a:off x="634604" y="3435046"/>
            <a:ext cx="3558034"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슬라이더, 셀렉트박스 등의 위젯으로 사용자 입력 받기</a:t>
            </a:r>
            <a:endParaRPr lang="en-US" sz="975" dirty="0"/>
          </a:p>
        </p:txBody>
      </p:sp>
      <p:sp>
        <p:nvSpPr>
          <p:cNvPr id="23" name="Text 6"/>
          <p:cNvSpPr/>
          <p:nvPr/>
        </p:nvSpPr>
        <p:spPr>
          <a:xfrm>
            <a:off x="634604" y="3682696"/>
            <a:ext cx="4639374"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사용자가 날짜 범위를 선택하면 해당 기간의 데이터로 그래프 업데이트</a:t>
            </a:r>
            <a:endParaRPr lang="en-US" sz="975" dirty="0"/>
          </a:p>
        </p:txBody>
      </p:sp>
      <p:sp>
        <p:nvSpPr>
          <p:cNvPr id="24" name="Text 7"/>
          <p:cNvSpPr/>
          <p:nvPr/>
        </p:nvSpPr>
        <p:spPr>
          <a:xfrm>
            <a:off x="5541169" y="2367055"/>
            <a:ext cx="1156071"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Flask/Django</a:t>
            </a:r>
            <a:endParaRPr lang="en-US" sz="1219" dirty="0"/>
          </a:p>
        </p:txBody>
      </p:sp>
      <p:sp>
        <p:nvSpPr>
          <p:cNvPr id="25" name="Text 8"/>
          <p:cNvSpPr/>
          <p:nvPr/>
        </p:nvSpPr>
        <p:spPr>
          <a:xfrm>
            <a:off x="5200650" y="2723052"/>
            <a:ext cx="508920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백엔드 프레임워크에서 생성된 이미지 파일을 웹 템플릿에 삽입하는 방식</a:t>
            </a:r>
            <a:endParaRPr lang="en-US" sz="975" dirty="0"/>
          </a:p>
        </p:txBody>
      </p:sp>
      <p:sp>
        <p:nvSpPr>
          <p:cNvPr id="26" name="Text 9"/>
          <p:cNvSpPr/>
          <p:nvPr/>
        </p:nvSpPr>
        <p:spPr>
          <a:xfrm>
            <a:off x="5370910" y="3001658"/>
            <a:ext cx="3285957"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Matplotlib이나 Plotly로 생성한 이미지를 웹에 배포</a:t>
            </a:r>
            <a:endParaRPr lang="en-US" sz="975" dirty="0"/>
          </a:p>
        </p:txBody>
      </p:sp>
      <p:sp>
        <p:nvSpPr>
          <p:cNvPr id="27" name="Text 10"/>
          <p:cNvSpPr/>
          <p:nvPr/>
        </p:nvSpPr>
        <p:spPr>
          <a:xfrm>
            <a:off x="5370910" y="3249308"/>
            <a:ext cx="317828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복잡하고 맞춤화된 웹 애플리케이션 개발에 적합</a:t>
            </a:r>
            <a:endParaRPr lang="en-US" sz="975" dirty="0"/>
          </a:p>
        </p:txBody>
      </p:sp>
      <p:sp>
        <p:nvSpPr>
          <p:cNvPr id="28" name="Text 11"/>
          <p:cNvSpPr/>
          <p:nvPr/>
        </p:nvSpPr>
        <p:spPr>
          <a:xfrm>
            <a:off x="5370910" y="3496958"/>
            <a:ext cx="273251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팀원들과 협업하기 위해 노트북 공유 가능</a:t>
            </a:r>
            <a:endParaRPr lang="en-US" sz="975" dirty="0"/>
          </a:p>
        </p:txBody>
      </p:sp>
      <p:sp>
        <p:nvSpPr>
          <p:cNvPr id="29" name="Text 12"/>
          <p:cNvSpPr/>
          <p:nvPr/>
        </p:nvSpPr>
        <p:spPr>
          <a:xfrm>
            <a:off x="309563" y="4270864"/>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응용 사례</a:t>
            </a:r>
            <a:endParaRPr lang="en-US" sz="1219" dirty="0"/>
          </a:p>
        </p:txBody>
      </p:sp>
      <p:sp>
        <p:nvSpPr>
          <p:cNvPr id="30" name="Text 13"/>
          <p:cNvSpPr/>
          <p:nvPr/>
        </p:nvSpPr>
        <p:spPr>
          <a:xfrm>
            <a:off x="773906" y="4766164"/>
            <a:ext cx="974106"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기상 예측 모델</a:t>
            </a:r>
            <a:endParaRPr lang="en-US" sz="975" dirty="0"/>
          </a:p>
        </p:txBody>
      </p:sp>
      <p:sp>
        <p:nvSpPr>
          <p:cNvPr id="31" name="Text 14"/>
          <p:cNvSpPr/>
          <p:nvPr/>
        </p:nvSpPr>
        <p:spPr>
          <a:xfrm>
            <a:off x="433387" y="5075727"/>
            <a:ext cx="4302919"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기상 예측 모델의 출력값을 시간에 따른 선 그래프로 표시하여 사용자가 패턴을 쉽게 인식</a:t>
            </a:r>
            <a:endParaRPr lang="en-US" sz="975" dirty="0"/>
          </a:p>
        </p:txBody>
      </p:sp>
      <p:sp>
        <p:nvSpPr>
          <p:cNvPr id="32" name="Text 15"/>
          <p:cNvSpPr/>
          <p:nvPr/>
        </p:nvSpPr>
        <p:spPr>
          <a:xfrm>
            <a:off x="5541169" y="4766164"/>
            <a:ext cx="974106"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사고 발생 빈도</a:t>
            </a:r>
            <a:endParaRPr lang="en-US" sz="975" dirty="0"/>
          </a:p>
        </p:txBody>
      </p:sp>
      <p:sp>
        <p:nvSpPr>
          <p:cNvPr id="33" name="Text 16"/>
          <p:cNvSpPr/>
          <p:nvPr/>
        </p:nvSpPr>
        <p:spPr>
          <a:xfrm>
            <a:off x="5169694" y="5075727"/>
            <a:ext cx="4302919"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특정 지역의 사고 발생 빈도를 지도 열 지도(heatmap)로 표현하고, 사고 건수에 따라 마커의 크기나 색상을 다르게 설정</a:t>
            </a:r>
            <a:endParaRPr lang="en-US" sz="975"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2072971"/>
            <a:ext cx="3033713" cy="897731"/>
          </a:xfrm>
          <a:prstGeom prst="rect">
            <a:avLst/>
          </a:prstGeom>
        </p:spPr>
      </p:pic>
      <p:pic>
        <p:nvPicPr>
          <p:cNvPr id="4" name="Image 2" descr="preencoded.png"/>
          <p:cNvPicPr>
            <a:picLocks noChangeAspect="1"/>
          </p:cNvPicPr>
          <p:nvPr/>
        </p:nvPicPr>
        <p:blipFill>
          <a:blip r:embed="rId5"/>
          <a:stretch>
            <a:fillRect/>
          </a:stretch>
        </p:blipFill>
        <p:spPr>
          <a:xfrm>
            <a:off x="433387" y="2196796"/>
            <a:ext cx="232172" cy="185738"/>
          </a:xfrm>
          <a:prstGeom prst="rect">
            <a:avLst/>
          </a:prstGeom>
        </p:spPr>
      </p:pic>
      <p:pic>
        <p:nvPicPr>
          <p:cNvPr id="5" name="Image 3" descr="preencoded.png"/>
          <p:cNvPicPr>
            <a:picLocks noChangeAspect="1"/>
          </p:cNvPicPr>
          <p:nvPr/>
        </p:nvPicPr>
        <p:blipFill>
          <a:blip r:embed="rId6"/>
          <a:stretch>
            <a:fillRect/>
          </a:stretch>
        </p:blipFill>
        <p:spPr>
          <a:xfrm>
            <a:off x="3436144" y="2072971"/>
            <a:ext cx="3033713" cy="897731"/>
          </a:xfrm>
          <a:prstGeom prst="rect">
            <a:avLst/>
          </a:prstGeom>
        </p:spPr>
      </p:pic>
      <p:pic>
        <p:nvPicPr>
          <p:cNvPr id="6" name="Image 4" descr="preencoded.png"/>
          <p:cNvPicPr>
            <a:picLocks noChangeAspect="1"/>
          </p:cNvPicPr>
          <p:nvPr/>
        </p:nvPicPr>
        <p:blipFill>
          <a:blip r:embed="rId7"/>
          <a:stretch>
            <a:fillRect/>
          </a:stretch>
        </p:blipFill>
        <p:spPr>
          <a:xfrm>
            <a:off x="3559969" y="2196796"/>
            <a:ext cx="232172" cy="185738"/>
          </a:xfrm>
          <a:prstGeom prst="rect">
            <a:avLst/>
          </a:prstGeom>
        </p:spPr>
      </p:pic>
      <p:pic>
        <p:nvPicPr>
          <p:cNvPr id="7" name="Image 5" descr="preencoded.png"/>
          <p:cNvPicPr>
            <a:picLocks noChangeAspect="1"/>
          </p:cNvPicPr>
          <p:nvPr/>
        </p:nvPicPr>
        <p:blipFill>
          <a:blip r:embed="rId6"/>
          <a:stretch>
            <a:fillRect/>
          </a:stretch>
        </p:blipFill>
        <p:spPr>
          <a:xfrm>
            <a:off x="6562725" y="2072971"/>
            <a:ext cx="3033713" cy="897731"/>
          </a:xfrm>
          <a:prstGeom prst="rect">
            <a:avLst/>
          </a:prstGeom>
        </p:spPr>
      </p:pic>
      <p:pic>
        <p:nvPicPr>
          <p:cNvPr id="8" name="Image 6" descr="preencoded.png"/>
          <p:cNvPicPr>
            <a:picLocks noChangeAspect="1"/>
          </p:cNvPicPr>
          <p:nvPr/>
        </p:nvPicPr>
        <p:blipFill>
          <a:blip r:embed="rId8"/>
          <a:stretch>
            <a:fillRect/>
          </a:stretch>
        </p:blipFill>
        <p:spPr>
          <a:xfrm>
            <a:off x="6686550" y="2196796"/>
            <a:ext cx="232172" cy="185738"/>
          </a:xfrm>
          <a:prstGeom prst="rect">
            <a:avLst/>
          </a:prstGeom>
        </p:spPr>
      </p:pic>
      <p:pic>
        <p:nvPicPr>
          <p:cNvPr id="9" name="Image 7" descr="preencoded.png"/>
          <p:cNvPicPr>
            <a:picLocks noChangeAspect="1"/>
          </p:cNvPicPr>
          <p:nvPr/>
        </p:nvPicPr>
        <p:blipFill>
          <a:blip r:embed="rId9"/>
          <a:stretch>
            <a:fillRect/>
          </a:stretch>
        </p:blipFill>
        <p:spPr>
          <a:xfrm>
            <a:off x="309563" y="3094527"/>
            <a:ext cx="4581525" cy="1417942"/>
          </a:xfrm>
          <a:prstGeom prst="rect">
            <a:avLst/>
          </a:prstGeom>
        </p:spPr>
      </p:pic>
      <p:pic>
        <p:nvPicPr>
          <p:cNvPr id="10" name="Image 8" descr="preencoded.png"/>
          <p:cNvPicPr>
            <a:picLocks noChangeAspect="1"/>
          </p:cNvPicPr>
          <p:nvPr/>
        </p:nvPicPr>
        <p:blipFill>
          <a:blip r:embed="rId10"/>
          <a:stretch>
            <a:fillRect/>
          </a:stretch>
        </p:blipFill>
        <p:spPr>
          <a:xfrm>
            <a:off x="433388" y="3218352"/>
            <a:ext cx="208955" cy="185738"/>
          </a:xfrm>
          <a:prstGeom prst="rect">
            <a:avLst/>
          </a:prstGeom>
        </p:spPr>
      </p:pic>
      <p:pic>
        <p:nvPicPr>
          <p:cNvPr id="11" name="Image 9" descr="preencoded.png"/>
          <p:cNvPicPr>
            <a:picLocks noChangeAspect="1"/>
          </p:cNvPicPr>
          <p:nvPr/>
        </p:nvPicPr>
        <p:blipFill>
          <a:blip r:embed="rId11"/>
          <a:stretch>
            <a:fillRect/>
          </a:stretch>
        </p:blipFill>
        <p:spPr>
          <a:xfrm>
            <a:off x="433388" y="3775565"/>
            <a:ext cx="4333875" cy="291061"/>
          </a:xfrm>
          <a:prstGeom prst="rect">
            <a:avLst/>
          </a:prstGeom>
        </p:spPr>
      </p:pic>
      <p:pic>
        <p:nvPicPr>
          <p:cNvPr id="12" name="Image 10" descr="preencoded.png"/>
          <p:cNvPicPr>
            <a:picLocks noChangeAspect="1"/>
          </p:cNvPicPr>
          <p:nvPr/>
        </p:nvPicPr>
        <p:blipFill>
          <a:blip r:embed="rId9"/>
          <a:stretch>
            <a:fillRect/>
          </a:stretch>
        </p:blipFill>
        <p:spPr>
          <a:xfrm>
            <a:off x="5014913" y="3094527"/>
            <a:ext cx="4581525" cy="1417942"/>
          </a:xfrm>
          <a:prstGeom prst="rect">
            <a:avLst/>
          </a:prstGeom>
        </p:spPr>
      </p:pic>
      <p:pic>
        <p:nvPicPr>
          <p:cNvPr id="13" name="Image 11" descr="preencoded.png"/>
          <p:cNvPicPr>
            <a:picLocks noChangeAspect="1"/>
          </p:cNvPicPr>
          <p:nvPr/>
        </p:nvPicPr>
        <p:blipFill>
          <a:blip r:embed="rId12"/>
          <a:stretch>
            <a:fillRect/>
          </a:stretch>
        </p:blipFill>
        <p:spPr>
          <a:xfrm>
            <a:off x="5138738" y="3713652"/>
            <a:ext cx="4333875" cy="458298"/>
          </a:xfrm>
          <a:prstGeom prst="rect">
            <a:avLst/>
          </a:prstGeom>
        </p:spPr>
      </p:pic>
      <p:pic>
        <p:nvPicPr>
          <p:cNvPr id="14" name="Image 12" descr="preencoded.png"/>
          <p:cNvPicPr>
            <a:picLocks noChangeAspect="1"/>
          </p:cNvPicPr>
          <p:nvPr/>
        </p:nvPicPr>
        <p:blipFill>
          <a:blip r:embed="rId13"/>
          <a:stretch>
            <a:fillRect/>
          </a:stretch>
        </p:blipFill>
        <p:spPr>
          <a:xfrm>
            <a:off x="309563" y="4636294"/>
            <a:ext cx="9286875" cy="928688"/>
          </a:xfrm>
          <a:prstGeom prst="rect">
            <a:avLst/>
          </a:prstGeom>
        </p:spPr>
      </p:pic>
      <p:pic>
        <p:nvPicPr>
          <p:cNvPr id="15" name="Image 13" descr="preencoded.png"/>
          <p:cNvPicPr>
            <a:picLocks noChangeAspect="1"/>
          </p:cNvPicPr>
          <p:nvPr/>
        </p:nvPicPr>
        <p:blipFill>
          <a:blip r:embed="rId14"/>
          <a:stretch>
            <a:fillRect/>
          </a:stretch>
        </p:blipFill>
        <p:spPr>
          <a:xfrm>
            <a:off x="433387" y="4760119"/>
            <a:ext cx="185738" cy="185738"/>
          </a:xfrm>
          <a:prstGeom prst="rect">
            <a:avLst/>
          </a:prstGeom>
        </p:spPr>
      </p:pic>
      <p:sp>
        <p:nvSpPr>
          <p:cNvPr id="16"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Google Colab 활용</a:t>
            </a:r>
            <a:endParaRPr lang="en-US" sz="2438" dirty="0"/>
          </a:p>
        </p:txBody>
      </p:sp>
      <p:sp>
        <p:nvSpPr>
          <p:cNvPr id="17" name="Text 1"/>
          <p:cNvSpPr/>
          <p:nvPr/>
        </p:nvSpPr>
        <p:spPr>
          <a:xfrm>
            <a:off x="309563" y="1540669"/>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Google Colab은 별도의 설치 없이 Jupyter Notebook을 실행할 수 있는 호스팅 서비스로, GPU와 TPU 같은 컴퓨팅 자원을 무료로 제공합니다. 머신러닝, 데이터 과학, 교육 분야에 적합하며, 노트북은 Google Drive에 저장되고 다른 사용자와 공유할 수 있습니다.</a:t>
            </a:r>
            <a:endParaRPr lang="en-US" sz="1073" dirty="0"/>
          </a:p>
        </p:txBody>
      </p:sp>
      <p:sp>
        <p:nvSpPr>
          <p:cNvPr id="18" name="Text 2"/>
          <p:cNvSpPr/>
          <p:nvPr/>
        </p:nvSpPr>
        <p:spPr>
          <a:xfrm>
            <a:off x="433387" y="2444446"/>
            <a:ext cx="278606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환경 설정</a:t>
            </a:r>
            <a:endParaRPr lang="en-US" sz="975" dirty="0"/>
          </a:p>
        </p:txBody>
      </p:sp>
      <p:sp>
        <p:nvSpPr>
          <p:cNvPr id="19" name="Text 3"/>
          <p:cNvSpPr/>
          <p:nvPr/>
        </p:nvSpPr>
        <p:spPr>
          <a:xfrm>
            <a:off x="433388" y="2661139"/>
            <a:ext cx="33432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Colab 노트북 생성 후 필요한 패키지 설치</a:t>
            </a:r>
            <a:endParaRPr lang="en-US" sz="975" dirty="0"/>
          </a:p>
        </p:txBody>
      </p:sp>
      <p:sp>
        <p:nvSpPr>
          <p:cNvPr id="20" name="Text 4"/>
          <p:cNvSpPr/>
          <p:nvPr/>
        </p:nvSpPr>
        <p:spPr>
          <a:xfrm>
            <a:off x="3559969" y="2444446"/>
            <a:ext cx="278606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Google Drive 연동</a:t>
            </a:r>
            <a:endParaRPr lang="en-US" sz="975" dirty="0"/>
          </a:p>
        </p:txBody>
      </p:sp>
      <p:sp>
        <p:nvSpPr>
          <p:cNvPr id="21" name="Text 5"/>
          <p:cNvSpPr/>
          <p:nvPr/>
        </p:nvSpPr>
        <p:spPr>
          <a:xfrm>
            <a:off x="3559969" y="2661139"/>
            <a:ext cx="33432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Drive 마운트 및 데이터 파일 업로드/저장</a:t>
            </a:r>
            <a:endParaRPr lang="en-US" sz="975" dirty="0"/>
          </a:p>
        </p:txBody>
      </p:sp>
      <p:sp>
        <p:nvSpPr>
          <p:cNvPr id="22" name="Text 6"/>
          <p:cNvSpPr/>
          <p:nvPr/>
        </p:nvSpPr>
        <p:spPr>
          <a:xfrm>
            <a:off x="6686550" y="2444446"/>
            <a:ext cx="278606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모델 개발 및 테스트</a:t>
            </a:r>
            <a:endParaRPr lang="en-US" sz="975" dirty="0"/>
          </a:p>
        </p:txBody>
      </p:sp>
      <p:sp>
        <p:nvSpPr>
          <p:cNvPr id="23" name="Text 7"/>
          <p:cNvSpPr/>
          <p:nvPr/>
        </p:nvSpPr>
        <p:spPr>
          <a:xfrm>
            <a:off x="6686550" y="2661139"/>
            <a:ext cx="33432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전처리, 모델 학습, 평가 수행</a:t>
            </a:r>
            <a:endParaRPr lang="en-US" sz="975" dirty="0"/>
          </a:p>
        </p:txBody>
      </p:sp>
      <p:sp>
        <p:nvSpPr>
          <p:cNvPr id="24" name="Text 8"/>
          <p:cNvSpPr/>
          <p:nvPr/>
        </p:nvSpPr>
        <p:spPr>
          <a:xfrm>
            <a:off x="704255" y="3218352"/>
            <a:ext cx="4333875" cy="247650"/>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환경 설정</a:t>
            </a:r>
            <a:endParaRPr lang="en-US" sz="975" dirty="0"/>
          </a:p>
        </p:txBody>
      </p:sp>
      <p:sp>
        <p:nvSpPr>
          <p:cNvPr id="25" name="Text 9"/>
          <p:cNvSpPr/>
          <p:nvPr/>
        </p:nvSpPr>
        <p:spPr>
          <a:xfrm>
            <a:off x="433388" y="3527914"/>
            <a:ext cx="43338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Colab 노트북 생성 후 필요한 패키지 설치:</a:t>
            </a:r>
            <a:endParaRPr lang="en-US" sz="975" dirty="0"/>
          </a:p>
        </p:txBody>
      </p:sp>
      <p:sp>
        <p:nvSpPr>
          <p:cNvPr id="26" name="Text 10"/>
          <p:cNvSpPr/>
          <p:nvPr/>
        </p:nvSpPr>
        <p:spPr>
          <a:xfrm>
            <a:off x="495300" y="3775565"/>
            <a:ext cx="5200650" cy="291061"/>
          </a:xfrm>
          <a:prstGeom prst="rect">
            <a:avLst/>
          </a:prstGeom>
          <a:noFill/>
          <a:ln/>
        </p:spPr>
        <p:txBody>
          <a:bodyPr wrap="square" lIns="0" tIns="0" rIns="0" bIns="0" rtlCol="0" anchor="t"/>
          <a:lstStyle/>
          <a:p>
            <a:pPr>
              <a:lnSpc>
                <a:spcPts val="1316"/>
              </a:lnSpc>
            </a:pPr>
            <a:r>
              <a:rPr lang="en-US" sz="878" dirty="0">
                <a:solidFill>
                  <a:srgbClr val="FFFFFF"/>
                </a:solidFill>
                <a:latin typeface="Courier New" pitchFamily="34" charset="0"/>
                <a:ea typeface="Courier New" pitchFamily="34" charset="-122"/>
                <a:cs typeface="Courier New" pitchFamily="34" charset="-120"/>
              </a:rPr>
              <a:t>!pip install pandas numpy scikit-learn streamlit</a:t>
            </a:r>
            <a:endParaRPr lang="en-US" sz="878" dirty="0"/>
          </a:p>
        </p:txBody>
      </p:sp>
      <p:sp>
        <p:nvSpPr>
          <p:cNvPr id="27" name="Text 11"/>
          <p:cNvSpPr/>
          <p:nvPr/>
        </p:nvSpPr>
        <p:spPr>
          <a:xfrm>
            <a:off x="433388" y="4097582"/>
            <a:ext cx="5200650"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GPU 사용 설정: '런타임 → 런타임 유형 변경' 메뉴에서 GPU 활성화</a:t>
            </a:r>
            <a:endParaRPr lang="en-US" sz="975" dirty="0"/>
          </a:p>
        </p:txBody>
      </p:sp>
      <p:sp>
        <p:nvSpPr>
          <p:cNvPr id="28" name="Text 12"/>
          <p:cNvSpPr/>
          <p:nvPr/>
        </p:nvSpPr>
        <p:spPr>
          <a:xfrm>
            <a:off x="5200650" y="3218352"/>
            <a:ext cx="433387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Google Drive 연동</a:t>
            </a:r>
            <a:endParaRPr lang="en-US" sz="975" dirty="0"/>
          </a:p>
        </p:txBody>
      </p:sp>
      <p:sp>
        <p:nvSpPr>
          <p:cNvPr id="29" name="Text 13"/>
          <p:cNvSpPr/>
          <p:nvPr/>
        </p:nvSpPr>
        <p:spPr>
          <a:xfrm>
            <a:off x="5138738" y="3466002"/>
            <a:ext cx="43338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Drive를 마운트하고 데이터 파일 업로드:</a:t>
            </a:r>
            <a:endParaRPr lang="en-US" sz="975" dirty="0"/>
          </a:p>
        </p:txBody>
      </p:sp>
      <p:sp>
        <p:nvSpPr>
          <p:cNvPr id="30" name="Text 14"/>
          <p:cNvSpPr/>
          <p:nvPr/>
        </p:nvSpPr>
        <p:spPr>
          <a:xfrm>
            <a:off x="5200650" y="3713652"/>
            <a:ext cx="4333875" cy="458298"/>
          </a:xfrm>
          <a:prstGeom prst="rect">
            <a:avLst/>
          </a:prstGeom>
          <a:noFill/>
          <a:ln/>
        </p:spPr>
        <p:txBody>
          <a:bodyPr wrap="square" lIns="0" tIns="0" rIns="0" bIns="0" rtlCol="0" anchor="t"/>
          <a:lstStyle/>
          <a:p>
            <a:pPr>
              <a:lnSpc>
                <a:spcPts val="1316"/>
              </a:lnSpc>
            </a:pPr>
            <a:r>
              <a:rPr lang="en-US" sz="878" dirty="0">
                <a:solidFill>
                  <a:srgbClr val="FFFFFF"/>
                </a:solidFill>
                <a:latin typeface="Courier New" pitchFamily="34" charset="0"/>
                <a:ea typeface="Courier New" pitchFamily="34" charset="-122"/>
                <a:cs typeface="Courier New" pitchFamily="34" charset="-120"/>
              </a:rPr>
              <a:t>from google.colab import drivedrive.mount('/content/drive')</a:t>
            </a:r>
            <a:endParaRPr lang="en-US" sz="878" dirty="0"/>
          </a:p>
        </p:txBody>
      </p:sp>
      <p:sp>
        <p:nvSpPr>
          <p:cNvPr id="31" name="Text 15"/>
          <p:cNvSpPr/>
          <p:nvPr/>
        </p:nvSpPr>
        <p:spPr>
          <a:xfrm>
            <a:off x="5138738" y="4202906"/>
            <a:ext cx="5200650"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Drive에 저장된 데이터는 노트북에서 직접 읽고 쓸 수 있습니다</a:t>
            </a:r>
            <a:endParaRPr lang="en-US" sz="975" dirty="0"/>
          </a:p>
        </p:txBody>
      </p:sp>
      <p:sp>
        <p:nvSpPr>
          <p:cNvPr id="32" name="Text 16"/>
          <p:cNvSpPr/>
          <p:nvPr/>
        </p:nvSpPr>
        <p:spPr>
          <a:xfrm>
            <a:off x="681038" y="4760119"/>
            <a:ext cx="9039225" cy="247650"/>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모델 개발 및 테스트</a:t>
            </a:r>
            <a:endParaRPr lang="en-US" sz="975" dirty="0"/>
          </a:p>
        </p:txBody>
      </p:sp>
      <p:sp>
        <p:nvSpPr>
          <p:cNvPr id="33" name="Text 17"/>
          <p:cNvSpPr/>
          <p:nvPr/>
        </p:nvSpPr>
        <p:spPr>
          <a:xfrm>
            <a:off x="433388" y="5069681"/>
            <a:ext cx="9039225"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Colab 환경에서 데이터 전처리, 모델 학습, 평가까지 수행 가능합니다. GPU를 활용하면 딥러닝 모델을 빠르게 학습할 수 있으며, 노트북 공유를 통해 팀원들과 협업할 수 있습니다.</a:t>
            </a:r>
            <a:endParaRPr lang="en-US" sz="975"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1602581"/>
            <a:ext cx="2971800" cy="2278187"/>
          </a:xfrm>
          <a:prstGeom prst="rect">
            <a:avLst/>
          </a:prstGeom>
        </p:spPr>
      </p:pic>
      <p:pic>
        <p:nvPicPr>
          <p:cNvPr id="4" name="Image 2" descr="preencoded.png"/>
          <p:cNvPicPr>
            <a:picLocks noChangeAspect="1"/>
          </p:cNvPicPr>
          <p:nvPr/>
        </p:nvPicPr>
        <p:blipFill>
          <a:blip r:embed="rId5"/>
          <a:stretch>
            <a:fillRect/>
          </a:stretch>
        </p:blipFill>
        <p:spPr>
          <a:xfrm>
            <a:off x="458056" y="1751075"/>
            <a:ext cx="247650" cy="247650"/>
          </a:xfrm>
          <a:prstGeom prst="rect">
            <a:avLst/>
          </a:prstGeom>
        </p:spPr>
      </p:pic>
      <p:pic>
        <p:nvPicPr>
          <p:cNvPr id="5" name="Image 3" descr="preencoded.png"/>
          <p:cNvPicPr>
            <a:picLocks noChangeAspect="1"/>
          </p:cNvPicPr>
          <p:nvPr/>
        </p:nvPicPr>
        <p:blipFill>
          <a:blip r:embed="rId6"/>
          <a:stretch>
            <a:fillRect/>
          </a:stretch>
        </p:blipFill>
        <p:spPr>
          <a:xfrm>
            <a:off x="3467100" y="1602581"/>
            <a:ext cx="2971800" cy="2278187"/>
          </a:xfrm>
          <a:prstGeom prst="rect">
            <a:avLst/>
          </a:prstGeom>
        </p:spPr>
      </p:pic>
      <p:pic>
        <p:nvPicPr>
          <p:cNvPr id="6" name="Image 4" descr="preencoded.png"/>
          <p:cNvPicPr>
            <a:picLocks noChangeAspect="1"/>
          </p:cNvPicPr>
          <p:nvPr/>
        </p:nvPicPr>
        <p:blipFill>
          <a:blip r:embed="rId7"/>
          <a:stretch>
            <a:fillRect/>
          </a:stretch>
        </p:blipFill>
        <p:spPr>
          <a:xfrm>
            <a:off x="3615593" y="1751075"/>
            <a:ext cx="309563" cy="247650"/>
          </a:xfrm>
          <a:prstGeom prst="rect">
            <a:avLst/>
          </a:prstGeom>
        </p:spPr>
      </p:pic>
      <p:pic>
        <p:nvPicPr>
          <p:cNvPr id="7" name="Image 5" descr="preencoded.png"/>
          <p:cNvPicPr>
            <a:picLocks noChangeAspect="1"/>
          </p:cNvPicPr>
          <p:nvPr/>
        </p:nvPicPr>
        <p:blipFill>
          <a:blip r:embed="rId6"/>
          <a:stretch>
            <a:fillRect/>
          </a:stretch>
        </p:blipFill>
        <p:spPr>
          <a:xfrm>
            <a:off x="6624638" y="1602581"/>
            <a:ext cx="2971800" cy="2278187"/>
          </a:xfrm>
          <a:prstGeom prst="rect">
            <a:avLst/>
          </a:prstGeom>
        </p:spPr>
      </p:pic>
      <p:pic>
        <p:nvPicPr>
          <p:cNvPr id="8" name="Image 6" descr="preencoded.png"/>
          <p:cNvPicPr>
            <a:picLocks noChangeAspect="1"/>
          </p:cNvPicPr>
          <p:nvPr/>
        </p:nvPicPr>
        <p:blipFill>
          <a:blip r:embed="rId8"/>
          <a:stretch>
            <a:fillRect/>
          </a:stretch>
        </p:blipFill>
        <p:spPr>
          <a:xfrm>
            <a:off x="6773131" y="1751075"/>
            <a:ext cx="309563" cy="247650"/>
          </a:xfrm>
          <a:prstGeom prst="rect">
            <a:avLst/>
          </a:prstGeom>
        </p:spPr>
      </p:pic>
      <p:pic>
        <p:nvPicPr>
          <p:cNvPr id="9" name="Image 7" descr="preencoded.png"/>
          <p:cNvPicPr>
            <a:picLocks noChangeAspect="1"/>
          </p:cNvPicPr>
          <p:nvPr/>
        </p:nvPicPr>
        <p:blipFill>
          <a:blip r:embed="rId9"/>
          <a:stretch>
            <a:fillRect/>
          </a:stretch>
        </p:blipFill>
        <p:spPr>
          <a:xfrm>
            <a:off x="309562" y="4450556"/>
            <a:ext cx="2321719" cy="835819"/>
          </a:xfrm>
          <a:prstGeom prst="rect">
            <a:avLst/>
          </a:prstGeom>
        </p:spPr>
      </p:pic>
      <p:pic>
        <p:nvPicPr>
          <p:cNvPr id="10" name="Image 8" descr="preencoded.png"/>
          <p:cNvPicPr>
            <a:picLocks noChangeAspect="1"/>
          </p:cNvPicPr>
          <p:nvPr/>
        </p:nvPicPr>
        <p:blipFill>
          <a:blip r:embed="rId10"/>
          <a:stretch>
            <a:fillRect/>
          </a:stretch>
        </p:blipFill>
        <p:spPr>
          <a:xfrm>
            <a:off x="1354336" y="4543425"/>
            <a:ext cx="232172" cy="247650"/>
          </a:xfrm>
          <a:prstGeom prst="rect">
            <a:avLst/>
          </a:prstGeom>
        </p:spPr>
      </p:pic>
      <p:pic>
        <p:nvPicPr>
          <p:cNvPr id="11" name="Image 9" descr="preencoded.png"/>
          <p:cNvPicPr>
            <a:picLocks noChangeAspect="1"/>
          </p:cNvPicPr>
          <p:nvPr/>
        </p:nvPicPr>
        <p:blipFill>
          <a:blip r:embed="rId11"/>
          <a:stretch>
            <a:fillRect/>
          </a:stretch>
        </p:blipFill>
        <p:spPr>
          <a:xfrm>
            <a:off x="2631281" y="4450556"/>
            <a:ext cx="2321719" cy="835819"/>
          </a:xfrm>
          <a:prstGeom prst="rect">
            <a:avLst/>
          </a:prstGeom>
        </p:spPr>
      </p:pic>
      <p:pic>
        <p:nvPicPr>
          <p:cNvPr id="12" name="Image 10" descr="preencoded.png"/>
          <p:cNvPicPr>
            <a:picLocks noChangeAspect="1"/>
          </p:cNvPicPr>
          <p:nvPr/>
        </p:nvPicPr>
        <p:blipFill>
          <a:blip r:embed="rId12"/>
          <a:stretch>
            <a:fillRect/>
          </a:stretch>
        </p:blipFill>
        <p:spPr>
          <a:xfrm>
            <a:off x="3699272" y="4543425"/>
            <a:ext cx="185738" cy="247650"/>
          </a:xfrm>
          <a:prstGeom prst="rect">
            <a:avLst/>
          </a:prstGeom>
        </p:spPr>
      </p:pic>
      <p:pic>
        <p:nvPicPr>
          <p:cNvPr id="13" name="Image 11" descr="preencoded.png"/>
          <p:cNvPicPr>
            <a:picLocks noChangeAspect="1"/>
          </p:cNvPicPr>
          <p:nvPr/>
        </p:nvPicPr>
        <p:blipFill>
          <a:blip r:embed="rId11"/>
          <a:stretch>
            <a:fillRect/>
          </a:stretch>
        </p:blipFill>
        <p:spPr>
          <a:xfrm>
            <a:off x="4953000" y="4450556"/>
            <a:ext cx="2321719" cy="835819"/>
          </a:xfrm>
          <a:prstGeom prst="rect">
            <a:avLst/>
          </a:prstGeom>
        </p:spPr>
      </p:pic>
      <p:pic>
        <p:nvPicPr>
          <p:cNvPr id="14" name="Image 12" descr="preencoded.png"/>
          <p:cNvPicPr>
            <a:picLocks noChangeAspect="1"/>
          </p:cNvPicPr>
          <p:nvPr/>
        </p:nvPicPr>
        <p:blipFill>
          <a:blip r:embed="rId13"/>
          <a:stretch>
            <a:fillRect/>
          </a:stretch>
        </p:blipFill>
        <p:spPr>
          <a:xfrm>
            <a:off x="5997773" y="4543425"/>
            <a:ext cx="232172" cy="247650"/>
          </a:xfrm>
          <a:prstGeom prst="rect">
            <a:avLst/>
          </a:prstGeom>
        </p:spPr>
      </p:pic>
      <p:pic>
        <p:nvPicPr>
          <p:cNvPr id="15" name="Image 13" descr="preencoded.png"/>
          <p:cNvPicPr>
            <a:picLocks noChangeAspect="1"/>
          </p:cNvPicPr>
          <p:nvPr/>
        </p:nvPicPr>
        <p:blipFill>
          <a:blip r:embed="rId11"/>
          <a:stretch>
            <a:fillRect/>
          </a:stretch>
        </p:blipFill>
        <p:spPr>
          <a:xfrm>
            <a:off x="7274719" y="4450556"/>
            <a:ext cx="2321719" cy="835819"/>
          </a:xfrm>
          <a:prstGeom prst="rect">
            <a:avLst/>
          </a:prstGeom>
        </p:spPr>
      </p:pic>
      <p:pic>
        <p:nvPicPr>
          <p:cNvPr id="16" name="Image 14" descr="preencoded.png"/>
          <p:cNvPicPr>
            <a:picLocks noChangeAspect="1"/>
          </p:cNvPicPr>
          <p:nvPr/>
        </p:nvPicPr>
        <p:blipFill>
          <a:blip r:embed="rId14"/>
          <a:stretch>
            <a:fillRect/>
          </a:stretch>
        </p:blipFill>
        <p:spPr>
          <a:xfrm>
            <a:off x="8319492" y="4543425"/>
            <a:ext cx="232172" cy="247650"/>
          </a:xfrm>
          <a:prstGeom prst="rect">
            <a:avLst/>
          </a:prstGeom>
        </p:spPr>
      </p:pic>
      <p:sp>
        <p:nvSpPr>
          <p:cNvPr id="17"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Streamlit을 통한 웹 앱 배포</a:t>
            </a:r>
            <a:endParaRPr lang="en-US" sz="2438" dirty="0"/>
          </a:p>
        </p:txBody>
      </p:sp>
      <p:sp>
        <p:nvSpPr>
          <p:cNvPr id="18" name="Text 1"/>
          <p:cNvSpPr/>
          <p:nvPr/>
        </p:nvSpPr>
        <p:spPr>
          <a:xfrm>
            <a:off x="458056" y="2060637"/>
            <a:ext cx="2674813"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앱 구조 설계</a:t>
            </a:r>
            <a:endParaRPr lang="en-US" sz="1097" dirty="0"/>
          </a:p>
        </p:txBody>
      </p:sp>
      <p:sp>
        <p:nvSpPr>
          <p:cNvPr id="19" name="Text 2"/>
          <p:cNvSpPr/>
          <p:nvPr/>
        </p:nvSpPr>
        <p:spPr>
          <a:xfrm>
            <a:off x="458056" y="2370199"/>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streamlit 패키지 임포트</a:t>
            </a:r>
            <a:endParaRPr lang="en-US" sz="975" dirty="0"/>
          </a:p>
        </p:txBody>
      </p:sp>
      <p:sp>
        <p:nvSpPr>
          <p:cNvPr id="20" name="Text 3"/>
          <p:cNvSpPr/>
          <p:nvPr/>
        </p:nvSpPr>
        <p:spPr>
          <a:xfrm>
            <a:off x="458056" y="2617849"/>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UI 구성: st.title(), st.sidebar.slider()</a:t>
            </a:r>
            <a:endParaRPr lang="en-US" sz="975" dirty="0"/>
          </a:p>
        </p:txBody>
      </p:sp>
      <p:sp>
        <p:nvSpPr>
          <p:cNvPr id="21" name="Text 4"/>
          <p:cNvSpPr/>
          <p:nvPr/>
        </p:nvSpPr>
        <p:spPr>
          <a:xfrm>
            <a:off x="458056" y="286549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모델 입력값 받는 위젯 설계</a:t>
            </a:r>
            <a:endParaRPr lang="en-US" sz="975" dirty="0"/>
          </a:p>
        </p:txBody>
      </p:sp>
      <p:sp>
        <p:nvSpPr>
          <p:cNvPr id="22" name="Text 5"/>
          <p:cNvSpPr/>
          <p:nvPr/>
        </p:nvSpPr>
        <p:spPr>
          <a:xfrm>
            <a:off x="458056" y="311314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예측 결과 표시 영역 구성</a:t>
            </a:r>
            <a:endParaRPr lang="en-US" sz="975" dirty="0"/>
          </a:p>
        </p:txBody>
      </p:sp>
      <p:sp>
        <p:nvSpPr>
          <p:cNvPr id="23" name="Text 6"/>
          <p:cNvSpPr/>
          <p:nvPr/>
        </p:nvSpPr>
        <p:spPr>
          <a:xfrm>
            <a:off x="458056" y="336079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대시보드 레이아웃 구성</a:t>
            </a:r>
            <a:endParaRPr lang="en-US" sz="975" dirty="0"/>
          </a:p>
        </p:txBody>
      </p:sp>
      <p:sp>
        <p:nvSpPr>
          <p:cNvPr id="24" name="Text 7"/>
          <p:cNvSpPr/>
          <p:nvPr/>
        </p:nvSpPr>
        <p:spPr>
          <a:xfrm>
            <a:off x="3615594" y="2060637"/>
            <a:ext cx="2674813"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예측 로직 통합</a:t>
            </a:r>
            <a:endParaRPr lang="en-US" sz="1097" dirty="0"/>
          </a:p>
        </p:txBody>
      </p:sp>
      <p:sp>
        <p:nvSpPr>
          <p:cNvPr id="25" name="Text 8"/>
          <p:cNvSpPr/>
          <p:nvPr/>
        </p:nvSpPr>
        <p:spPr>
          <a:xfrm>
            <a:off x="3615594" y="2370200"/>
            <a:ext cx="2674813"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Colab에서 학습한 모델 저장(joblib 또는 torch.save)</a:t>
            </a:r>
            <a:endParaRPr lang="en-US" sz="975" dirty="0"/>
          </a:p>
        </p:txBody>
      </p:sp>
      <p:sp>
        <p:nvSpPr>
          <p:cNvPr id="26" name="Text 9"/>
          <p:cNvSpPr/>
          <p:nvPr/>
        </p:nvSpPr>
        <p:spPr>
          <a:xfrm>
            <a:off x="3615594" y="2803587"/>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Streamlit 코드에서 모델 불러오기</a:t>
            </a:r>
            <a:endParaRPr lang="en-US" sz="975" dirty="0"/>
          </a:p>
        </p:txBody>
      </p:sp>
      <p:sp>
        <p:nvSpPr>
          <p:cNvPr id="27" name="Text 10"/>
          <p:cNvSpPr/>
          <p:nvPr/>
        </p:nvSpPr>
        <p:spPr>
          <a:xfrm>
            <a:off x="3615594" y="3051237"/>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사용자 입력값 모델에 전달</a:t>
            </a:r>
            <a:endParaRPr lang="en-US" sz="975" dirty="0"/>
          </a:p>
        </p:txBody>
      </p:sp>
      <p:sp>
        <p:nvSpPr>
          <p:cNvPr id="28" name="Text 11"/>
          <p:cNvSpPr/>
          <p:nvPr/>
        </p:nvSpPr>
        <p:spPr>
          <a:xfrm>
            <a:off x="3615594" y="3298887"/>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예측값 계산</a:t>
            </a:r>
            <a:endParaRPr lang="en-US" sz="975" dirty="0"/>
          </a:p>
        </p:txBody>
      </p:sp>
      <p:sp>
        <p:nvSpPr>
          <p:cNvPr id="29" name="Text 12"/>
          <p:cNvSpPr/>
          <p:nvPr/>
        </p:nvSpPr>
        <p:spPr>
          <a:xfrm>
            <a:off x="3615594" y="3546537"/>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결과를 차트나 지표로 시각화</a:t>
            </a:r>
            <a:endParaRPr lang="en-US" sz="975" dirty="0"/>
          </a:p>
        </p:txBody>
      </p:sp>
      <p:sp>
        <p:nvSpPr>
          <p:cNvPr id="30" name="Text 13"/>
          <p:cNvSpPr/>
          <p:nvPr/>
        </p:nvSpPr>
        <p:spPr>
          <a:xfrm>
            <a:off x="6773131" y="2060637"/>
            <a:ext cx="2674813"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배포</a:t>
            </a:r>
            <a:endParaRPr lang="en-US" sz="1097" dirty="0"/>
          </a:p>
        </p:txBody>
      </p:sp>
      <p:sp>
        <p:nvSpPr>
          <p:cNvPr id="31" name="Text 14"/>
          <p:cNvSpPr/>
          <p:nvPr/>
        </p:nvSpPr>
        <p:spPr>
          <a:xfrm>
            <a:off x="6773131" y="2370199"/>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로컬 실행: streamlit run app.py</a:t>
            </a:r>
            <a:endParaRPr lang="en-US" sz="975" dirty="0"/>
          </a:p>
        </p:txBody>
      </p:sp>
      <p:sp>
        <p:nvSpPr>
          <p:cNvPr id="32" name="Text 15"/>
          <p:cNvSpPr/>
          <p:nvPr/>
        </p:nvSpPr>
        <p:spPr>
          <a:xfrm>
            <a:off x="6773131" y="2617849"/>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웹 배포: streamlit.io 또는 Render</a:t>
            </a:r>
            <a:endParaRPr lang="en-US" sz="975" dirty="0"/>
          </a:p>
        </p:txBody>
      </p:sp>
      <p:sp>
        <p:nvSpPr>
          <p:cNvPr id="33" name="Text 16"/>
          <p:cNvSpPr/>
          <p:nvPr/>
        </p:nvSpPr>
        <p:spPr>
          <a:xfrm>
            <a:off x="6773131" y="286549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데모 링크 생성</a:t>
            </a:r>
            <a:endParaRPr lang="en-US" sz="975" dirty="0"/>
          </a:p>
        </p:txBody>
      </p:sp>
      <p:sp>
        <p:nvSpPr>
          <p:cNvPr id="34" name="Text 17"/>
          <p:cNvSpPr/>
          <p:nvPr/>
        </p:nvSpPr>
        <p:spPr>
          <a:xfrm>
            <a:off x="6773131" y="311314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팀원들과 공유</a:t>
            </a:r>
            <a:endParaRPr lang="en-US" sz="975" dirty="0"/>
          </a:p>
        </p:txBody>
      </p:sp>
      <p:sp>
        <p:nvSpPr>
          <p:cNvPr id="35" name="Text 18"/>
          <p:cNvSpPr/>
          <p:nvPr/>
        </p:nvSpPr>
        <p:spPr>
          <a:xfrm>
            <a:off x="6773131" y="336079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이해관계자에게 모델 기능 시연</a:t>
            </a:r>
            <a:endParaRPr lang="en-US" sz="975" dirty="0"/>
          </a:p>
        </p:txBody>
      </p:sp>
      <p:sp>
        <p:nvSpPr>
          <p:cNvPr id="36" name="Text 19"/>
          <p:cNvSpPr/>
          <p:nvPr/>
        </p:nvSpPr>
        <p:spPr>
          <a:xfrm>
            <a:off x="309563" y="4140994"/>
            <a:ext cx="9286875"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배포 워크플로</a:t>
            </a:r>
            <a:endParaRPr lang="en-US" sz="1097" dirty="0"/>
          </a:p>
        </p:txBody>
      </p:sp>
      <p:sp>
        <p:nvSpPr>
          <p:cNvPr id="37" name="Text 20"/>
          <p:cNvSpPr/>
          <p:nvPr/>
        </p:nvSpPr>
        <p:spPr>
          <a:xfrm>
            <a:off x="1064000" y="4852987"/>
            <a:ext cx="812723" cy="185738"/>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로컬 개발</a:t>
            </a:r>
            <a:endParaRPr lang="en-US" sz="975" dirty="0"/>
          </a:p>
        </p:txBody>
      </p:sp>
      <p:sp>
        <p:nvSpPr>
          <p:cNvPr id="38" name="Text 21"/>
          <p:cNvSpPr/>
          <p:nvPr/>
        </p:nvSpPr>
        <p:spPr>
          <a:xfrm>
            <a:off x="982728" y="5038725"/>
            <a:ext cx="975267" cy="154781"/>
          </a:xfrm>
          <a:prstGeom prst="rect">
            <a:avLst/>
          </a:prstGeom>
          <a:noFill/>
          <a:ln/>
        </p:spPr>
        <p:txBody>
          <a:bodyPr wrap="square" lIns="0" tIns="0" rIns="0" bIns="0" rtlCol="0" anchor="t"/>
          <a:lstStyle/>
          <a:p>
            <a:pPr algn="ctr">
              <a:lnSpc>
                <a:spcPts val="1219"/>
              </a:lnSpc>
            </a:pPr>
            <a:r>
              <a:rPr lang="en-US" sz="853" dirty="0">
                <a:solidFill>
                  <a:srgbClr val="FFFFFF"/>
                </a:solidFill>
                <a:latin typeface="Noto Sans KR" pitchFamily="34" charset="0"/>
                <a:ea typeface="Noto Sans KR" pitchFamily="34" charset="-122"/>
                <a:cs typeface="Noto Sans KR" pitchFamily="34" charset="-120"/>
              </a:rPr>
              <a:t>Streamlit 앱 개발</a:t>
            </a:r>
            <a:endParaRPr lang="en-US" sz="853" dirty="0"/>
          </a:p>
        </p:txBody>
      </p:sp>
      <p:sp>
        <p:nvSpPr>
          <p:cNvPr id="39" name="Text 22"/>
          <p:cNvSpPr/>
          <p:nvPr/>
        </p:nvSpPr>
        <p:spPr>
          <a:xfrm>
            <a:off x="3397811" y="4852987"/>
            <a:ext cx="788538" cy="185738"/>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테스트</a:t>
            </a:r>
            <a:endParaRPr lang="en-US" sz="975" dirty="0"/>
          </a:p>
        </p:txBody>
      </p:sp>
      <p:sp>
        <p:nvSpPr>
          <p:cNvPr id="40" name="Text 23"/>
          <p:cNvSpPr/>
          <p:nvPr/>
        </p:nvSpPr>
        <p:spPr>
          <a:xfrm>
            <a:off x="3318958" y="5038725"/>
            <a:ext cx="946246" cy="154781"/>
          </a:xfrm>
          <a:prstGeom prst="rect">
            <a:avLst/>
          </a:prstGeom>
          <a:noFill/>
          <a:ln/>
        </p:spPr>
        <p:txBody>
          <a:bodyPr wrap="square" lIns="0" tIns="0" rIns="0" bIns="0" rtlCol="0" anchor="t"/>
          <a:lstStyle/>
          <a:p>
            <a:pPr algn="ctr">
              <a:lnSpc>
                <a:spcPts val="1219"/>
              </a:lnSpc>
            </a:pPr>
            <a:r>
              <a:rPr lang="en-US" sz="853" dirty="0">
                <a:solidFill>
                  <a:srgbClr val="FFFFFF"/>
                </a:solidFill>
                <a:latin typeface="Noto Sans KR" pitchFamily="34" charset="0"/>
                <a:ea typeface="Noto Sans KR" pitchFamily="34" charset="-122"/>
                <a:cs typeface="Noto Sans KR" pitchFamily="34" charset="-120"/>
              </a:rPr>
              <a:t>로컬에서 테스트</a:t>
            </a:r>
            <a:endParaRPr lang="en-US" sz="853" dirty="0"/>
          </a:p>
        </p:txBody>
      </p:sp>
      <p:sp>
        <p:nvSpPr>
          <p:cNvPr id="41" name="Text 24"/>
          <p:cNvSpPr/>
          <p:nvPr/>
        </p:nvSpPr>
        <p:spPr>
          <a:xfrm>
            <a:off x="5719529" y="4852987"/>
            <a:ext cx="788538" cy="185738"/>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배포</a:t>
            </a:r>
            <a:endParaRPr lang="en-US" sz="975" dirty="0"/>
          </a:p>
        </p:txBody>
      </p:sp>
      <p:sp>
        <p:nvSpPr>
          <p:cNvPr id="42" name="Text 25"/>
          <p:cNvSpPr/>
          <p:nvPr/>
        </p:nvSpPr>
        <p:spPr>
          <a:xfrm>
            <a:off x="5640676" y="5038725"/>
            <a:ext cx="946246" cy="154781"/>
          </a:xfrm>
          <a:prstGeom prst="rect">
            <a:avLst/>
          </a:prstGeom>
          <a:noFill/>
          <a:ln/>
        </p:spPr>
        <p:txBody>
          <a:bodyPr wrap="square" lIns="0" tIns="0" rIns="0" bIns="0" rtlCol="0" anchor="t"/>
          <a:lstStyle/>
          <a:p>
            <a:pPr algn="ctr">
              <a:lnSpc>
                <a:spcPts val="1219"/>
              </a:lnSpc>
            </a:pPr>
            <a:r>
              <a:rPr lang="en-US" sz="853" dirty="0">
                <a:solidFill>
                  <a:srgbClr val="FFFFFF"/>
                </a:solidFill>
                <a:latin typeface="Noto Sans KR" pitchFamily="34" charset="0"/>
                <a:ea typeface="Noto Sans KR" pitchFamily="34" charset="-122"/>
                <a:cs typeface="Noto Sans KR" pitchFamily="34" charset="-120"/>
              </a:rPr>
              <a:t>클라우드 서비스</a:t>
            </a:r>
            <a:endParaRPr lang="en-US" sz="853" dirty="0"/>
          </a:p>
        </p:txBody>
      </p:sp>
      <p:sp>
        <p:nvSpPr>
          <p:cNvPr id="43" name="Text 26"/>
          <p:cNvSpPr/>
          <p:nvPr/>
        </p:nvSpPr>
        <p:spPr>
          <a:xfrm>
            <a:off x="8009398" y="4852987"/>
            <a:ext cx="852361" cy="185738"/>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사용자 공유</a:t>
            </a:r>
            <a:endParaRPr lang="en-US" sz="975" dirty="0"/>
          </a:p>
        </p:txBody>
      </p:sp>
      <p:sp>
        <p:nvSpPr>
          <p:cNvPr id="44" name="Text 27"/>
          <p:cNvSpPr/>
          <p:nvPr/>
        </p:nvSpPr>
        <p:spPr>
          <a:xfrm>
            <a:off x="8009398" y="5038725"/>
            <a:ext cx="852361" cy="154781"/>
          </a:xfrm>
          <a:prstGeom prst="rect">
            <a:avLst/>
          </a:prstGeom>
          <a:noFill/>
          <a:ln/>
        </p:spPr>
        <p:txBody>
          <a:bodyPr wrap="square" lIns="0" tIns="0" rIns="0" bIns="0" rtlCol="0" anchor="t"/>
          <a:lstStyle/>
          <a:p>
            <a:pPr algn="ctr">
              <a:lnSpc>
                <a:spcPts val="1219"/>
              </a:lnSpc>
            </a:pPr>
            <a:r>
              <a:rPr lang="en-US" sz="853" dirty="0">
                <a:solidFill>
                  <a:srgbClr val="FFFFFF"/>
                </a:solidFill>
                <a:latin typeface="Noto Sans KR" pitchFamily="34" charset="0"/>
                <a:ea typeface="Noto Sans KR" pitchFamily="34" charset="-122"/>
                <a:cs typeface="Noto Sans KR" pitchFamily="34" charset="-120"/>
              </a:rPr>
              <a:t>데모 링크 제공</a:t>
            </a:r>
            <a:endParaRPr lang="en-US" sz="853"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602581"/>
            <a:ext cx="4550569" cy="3931444"/>
          </a:xfrm>
          <a:prstGeom prst="rect">
            <a:avLst/>
          </a:prstGeom>
        </p:spPr>
      </p:pic>
      <p:pic>
        <p:nvPicPr>
          <p:cNvPr id="7" name="Image 5" descr="preencoded.png"/>
          <p:cNvPicPr>
            <a:picLocks noChangeAspect="1"/>
          </p:cNvPicPr>
          <p:nvPr/>
        </p:nvPicPr>
        <p:blipFill>
          <a:blip r:embed="rId8"/>
          <a:stretch>
            <a:fillRect/>
          </a:stretch>
        </p:blipFill>
        <p:spPr>
          <a:xfrm>
            <a:off x="495301" y="2159794"/>
            <a:ext cx="225279" cy="386953"/>
          </a:xfrm>
          <a:prstGeom prst="rect">
            <a:avLst/>
          </a:prstGeom>
        </p:spPr>
      </p:pic>
      <p:pic>
        <p:nvPicPr>
          <p:cNvPr id="8" name="Image 6" descr="preencoded.png"/>
          <p:cNvPicPr>
            <a:picLocks noChangeAspect="1"/>
          </p:cNvPicPr>
          <p:nvPr/>
        </p:nvPicPr>
        <p:blipFill>
          <a:blip r:embed="rId9"/>
          <a:stretch>
            <a:fillRect/>
          </a:stretch>
        </p:blipFill>
        <p:spPr>
          <a:xfrm>
            <a:off x="511141" y="2244923"/>
            <a:ext cx="193477" cy="216694"/>
          </a:xfrm>
          <a:prstGeom prst="rect">
            <a:avLst/>
          </a:prstGeom>
        </p:spPr>
      </p:pic>
      <p:pic>
        <p:nvPicPr>
          <p:cNvPr id="9" name="Image 7" descr="preencoded.png"/>
          <p:cNvPicPr>
            <a:picLocks noChangeAspect="1"/>
          </p:cNvPicPr>
          <p:nvPr/>
        </p:nvPicPr>
        <p:blipFill>
          <a:blip r:embed="rId10"/>
          <a:stretch>
            <a:fillRect/>
          </a:stretch>
        </p:blipFill>
        <p:spPr>
          <a:xfrm>
            <a:off x="495301" y="2871788"/>
            <a:ext cx="204601" cy="386953"/>
          </a:xfrm>
          <a:prstGeom prst="rect">
            <a:avLst/>
          </a:prstGeom>
        </p:spPr>
      </p:pic>
      <p:pic>
        <p:nvPicPr>
          <p:cNvPr id="10" name="Image 8" descr="preencoded.png"/>
          <p:cNvPicPr>
            <a:picLocks noChangeAspect="1"/>
          </p:cNvPicPr>
          <p:nvPr/>
        </p:nvPicPr>
        <p:blipFill>
          <a:blip r:embed="rId11"/>
          <a:stretch>
            <a:fillRect/>
          </a:stretch>
        </p:blipFill>
        <p:spPr>
          <a:xfrm>
            <a:off x="500863" y="2956917"/>
            <a:ext cx="193477" cy="216694"/>
          </a:xfrm>
          <a:prstGeom prst="rect">
            <a:avLst/>
          </a:prstGeom>
        </p:spPr>
      </p:pic>
      <p:pic>
        <p:nvPicPr>
          <p:cNvPr id="11" name="Image 9" descr="preencoded.png"/>
          <p:cNvPicPr>
            <a:picLocks noChangeAspect="1"/>
          </p:cNvPicPr>
          <p:nvPr/>
        </p:nvPicPr>
        <p:blipFill>
          <a:blip r:embed="rId12"/>
          <a:stretch>
            <a:fillRect/>
          </a:stretch>
        </p:blipFill>
        <p:spPr>
          <a:xfrm>
            <a:off x="495300" y="3583781"/>
            <a:ext cx="193477" cy="386953"/>
          </a:xfrm>
          <a:prstGeom prst="rect">
            <a:avLst/>
          </a:prstGeom>
        </p:spPr>
      </p:pic>
      <p:pic>
        <p:nvPicPr>
          <p:cNvPr id="12" name="Image 10" descr="preencoded.png"/>
          <p:cNvPicPr>
            <a:picLocks noChangeAspect="1"/>
          </p:cNvPicPr>
          <p:nvPr/>
        </p:nvPicPr>
        <p:blipFill>
          <a:blip r:embed="rId13"/>
          <a:stretch>
            <a:fillRect/>
          </a:stretch>
        </p:blipFill>
        <p:spPr>
          <a:xfrm>
            <a:off x="495300" y="3668911"/>
            <a:ext cx="193477" cy="216694"/>
          </a:xfrm>
          <a:prstGeom prst="rect">
            <a:avLst/>
          </a:prstGeom>
        </p:spPr>
      </p:pic>
      <p:pic>
        <p:nvPicPr>
          <p:cNvPr id="13" name="Image 11" descr="preencoded.png"/>
          <p:cNvPicPr>
            <a:picLocks noChangeAspect="1"/>
          </p:cNvPicPr>
          <p:nvPr/>
        </p:nvPicPr>
        <p:blipFill>
          <a:blip r:embed="rId7"/>
          <a:stretch>
            <a:fillRect/>
          </a:stretch>
        </p:blipFill>
        <p:spPr>
          <a:xfrm>
            <a:off x="5045869" y="1602581"/>
            <a:ext cx="4550569" cy="3931444"/>
          </a:xfrm>
          <a:prstGeom prst="rect">
            <a:avLst/>
          </a:prstGeom>
        </p:spPr>
      </p:pic>
      <p:pic>
        <p:nvPicPr>
          <p:cNvPr id="14" name="Image 12" descr="preencoded.png"/>
          <p:cNvPicPr>
            <a:picLocks noChangeAspect="1"/>
          </p:cNvPicPr>
          <p:nvPr/>
        </p:nvPicPr>
        <p:blipFill>
          <a:blip r:embed="rId14"/>
          <a:stretch>
            <a:fillRect/>
          </a:stretch>
        </p:blipFill>
        <p:spPr>
          <a:xfrm>
            <a:off x="5231606" y="2159794"/>
            <a:ext cx="386953" cy="386953"/>
          </a:xfrm>
          <a:prstGeom prst="rect">
            <a:avLst/>
          </a:prstGeom>
        </p:spPr>
      </p:pic>
      <p:pic>
        <p:nvPicPr>
          <p:cNvPr id="15" name="Image 13" descr="preencoded.png"/>
          <p:cNvPicPr>
            <a:picLocks noChangeAspect="1"/>
          </p:cNvPicPr>
          <p:nvPr/>
        </p:nvPicPr>
        <p:blipFill>
          <a:blip r:embed="rId15"/>
          <a:stretch>
            <a:fillRect/>
          </a:stretch>
        </p:blipFill>
        <p:spPr>
          <a:xfrm>
            <a:off x="5355431" y="2244923"/>
            <a:ext cx="139303" cy="216694"/>
          </a:xfrm>
          <a:prstGeom prst="rect">
            <a:avLst/>
          </a:prstGeom>
        </p:spPr>
      </p:pic>
      <p:pic>
        <p:nvPicPr>
          <p:cNvPr id="16" name="Image 14" descr="preencoded.png"/>
          <p:cNvPicPr>
            <a:picLocks noChangeAspect="1"/>
          </p:cNvPicPr>
          <p:nvPr/>
        </p:nvPicPr>
        <p:blipFill>
          <a:blip r:embed="rId16"/>
          <a:stretch>
            <a:fillRect/>
          </a:stretch>
        </p:blipFill>
        <p:spPr>
          <a:xfrm>
            <a:off x="5231606" y="2717006"/>
            <a:ext cx="386953" cy="386953"/>
          </a:xfrm>
          <a:prstGeom prst="rect">
            <a:avLst/>
          </a:prstGeom>
        </p:spPr>
      </p:pic>
      <p:pic>
        <p:nvPicPr>
          <p:cNvPr id="17" name="Image 15" descr="preencoded.png"/>
          <p:cNvPicPr>
            <a:picLocks noChangeAspect="1"/>
          </p:cNvPicPr>
          <p:nvPr/>
        </p:nvPicPr>
        <p:blipFill>
          <a:blip r:embed="rId17"/>
          <a:stretch>
            <a:fillRect/>
          </a:stretch>
        </p:blipFill>
        <p:spPr>
          <a:xfrm>
            <a:off x="5347692" y="2802136"/>
            <a:ext cx="154781" cy="216694"/>
          </a:xfrm>
          <a:prstGeom prst="rect">
            <a:avLst/>
          </a:prstGeom>
        </p:spPr>
      </p:pic>
      <p:pic>
        <p:nvPicPr>
          <p:cNvPr id="18" name="Image 16" descr="preencoded.png"/>
          <p:cNvPicPr>
            <a:picLocks noChangeAspect="1"/>
          </p:cNvPicPr>
          <p:nvPr/>
        </p:nvPicPr>
        <p:blipFill>
          <a:blip r:embed="rId18"/>
          <a:stretch>
            <a:fillRect/>
          </a:stretch>
        </p:blipFill>
        <p:spPr>
          <a:xfrm>
            <a:off x="5231606" y="3274219"/>
            <a:ext cx="386953" cy="386953"/>
          </a:xfrm>
          <a:prstGeom prst="rect">
            <a:avLst/>
          </a:prstGeom>
        </p:spPr>
      </p:pic>
      <p:pic>
        <p:nvPicPr>
          <p:cNvPr id="19" name="Image 17" descr="preencoded.png"/>
          <p:cNvPicPr>
            <a:picLocks noChangeAspect="1"/>
          </p:cNvPicPr>
          <p:nvPr/>
        </p:nvPicPr>
        <p:blipFill>
          <a:blip r:embed="rId19"/>
          <a:stretch>
            <a:fillRect/>
          </a:stretch>
        </p:blipFill>
        <p:spPr>
          <a:xfrm>
            <a:off x="5336085" y="3359348"/>
            <a:ext cx="177998" cy="216694"/>
          </a:xfrm>
          <a:prstGeom prst="rect">
            <a:avLst/>
          </a:prstGeom>
        </p:spPr>
      </p:pic>
      <p:pic>
        <p:nvPicPr>
          <p:cNvPr id="20" name="Image 18" descr="preencoded.png"/>
          <p:cNvPicPr>
            <a:picLocks noChangeAspect="1"/>
          </p:cNvPicPr>
          <p:nvPr/>
        </p:nvPicPr>
        <p:blipFill>
          <a:blip r:embed="rId20"/>
          <a:stretch>
            <a:fillRect/>
          </a:stretch>
        </p:blipFill>
        <p:spPr>
          <a:xfrm>
            <a:off x="5231606" y="4055864"/>
            <a:ext cx="108347" cy="139303"/>
          </a:xfrm>
          <a:prstGeom prst="rect">
            <a:avLst/>
          </a:prstGeom>
        </p:spPr>
      </p:pic>
      <p:sp>
        <p:nvSpPr>
          <p:cNvPr id="2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교육 방식 및 환경</a:t>
            </a:r>
            <a:endParaRPr lang="en-US" sz="1971" dirty="0"/>
          </a:p>
        </p:txBody>
      </p:sp>
      <p:sp>
        <p:nvSpPr>
          <p:cNvPr id="22" name="Text 1"/>
          <p:cNvSpPr/>
          <p:nvPr/>
        </p:nvSpPr>
        <p:spPr>
          <a:xfrm>
            <a:off x="495300" y="1788319"/>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강의 방식</a:t>
            </a:r>
            <a:endParaRPr lang="en-US" sz="1337" dirty="0"/>
          </a:p>
        </p:txBody>
      </p:sp>
      <p:sp>
        <p:nvSpPr>
          <p:cNvPr id="23" name="Text 2"/>
          <p:cNvSpPr/>
          <p:nvPr/>
        </p:nvSpPr>
        <p:spPr>
          <a:xfrm>
            <a:off x="844405" y="2159794"/>
            <a:ext cx="421298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이론 및 실습 병행</a:t>
            </a:r>
            <a:endParaRPr lang="en-US" sz="1024" dirty="0"/>
          </a:p>
        </p:txBody>
      </p:sp>
      <p:sp>
        <p:nvSpPr>
          <p:cNvPr id="24" name="Text 3"/>
          <p:cNvSpPr/>
          <p:nvPr/>
        </p:nvSpPr>
        <p:spPr>
          <a:xfrm>
            <a:off x="844405" y="2376488"/>
            <a:ext cx="3829989"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각 클래스에는 이론 </a:t>
            </a:r>
            <a:r>
              <a:rPr lang="en-US" sz="910">
                <a:solidFill>
                  <a:srgbClr val="4B5563"/>
                </a:solidFill>
                <a:latin typeface="Noto Sans KR" pitchFamily="34" charset="0"/>
                <a:ea typeface="Noto Sans KR" pitchFamily="34" charset="-122"/>
                <a:cs typeface="Noto Sans KR" pitchFamily="34" charset="-120"/>
              </a:rPr>
              <a:t>설명과 실습이 병행됩니다</a:t>
            </a:r>
            <a:r>
              <a:rPr lang="en-US" sz="910" dirty="0">
                <a:solidFill>
                  <a:srgbClr val="4B5563"/>
                </a:solidFill>
                <a:latin typeface="Noto Sans KR" pitchFamily="34" charset="0"/>
                <a:ea typeface="Noto Sans KR" pitchFamily="34" charset="-122"/>
                <a:cs typeface="Noto Sans KR" pitchFamily="34" charset="-120"/>
              </a:rPr>
              <a:t>. 오전에는 개념과 케이스를, 오후에는 관련 도구를 </a:t>
            </a:r>
            <a:r>
              <a:rPr lang="en-US" sz="910">
                <a:solidFill>
                  <a:srgbClr val="4B5563"/>
                </a:solidFill>
                <a:latin typeface="Noto Sans KR" pitchFamily="34" charset="0"/>
                <a:ea typeface="Noto Sans KR" pitchFamily="34" charset="-122"/>
                <a:cs typeface="Noto Sans KR" pitchFamily="34" charset="-120"/>
              </a:rPr>
              <a:t>사용한 실습을 </a:t>
            </a:r>
            <a:r>
              <a:rPr lang="en-US" sz="910" dirty="0">
                <a:solidFill>
                  <a:srgbClr val="4B5563"/>
                </a:solidFill>
                <a:latin typeface="Noto Sans KR" pitchFamily="34" charset="0"/>
                <a:ea typeface="Noto Sans KR" pitchFamily="34" charset="-122"/>
                <a:cs typeface="Noto Sans KR" pitchFamily="34" charset="-120"/>
              </a:rPr>
              <a:t>진행합니다.</a:t>
            </a:r>
            <a:endParaRPr lang="en-US" sz="910" dirty="0"/>
          </a:p>
        </p:txBody>
      </p:sp>
      <p:sp>
        <p:nvSpPr>
          <p:cNvPr id="25" name="Text 4"/>
          <p:cNvSpPr/>
          <p:nvPr/>
        </p:nvSpPr>
        <p:spPr>
          <a:xfrm>
            <a:off x="823727" y="2871787"/>
            <a:ext cx="4235734"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Google Colab &amp; Python 환경</a:t>
            </a:r>
            <a:endParaRPr lang="en-US" sz="1024" dirty="0"/>
          </a:p>
        </p:txBody>
      </p:sp>
      <p:sp>
        <p:nvSpPr>
          <p:cNvPr id="26" name="Text 5"/>
          <p:cNvSpPr/>
          <p:nvPr/>
        </p:nvSpPr>
        <p:spPr>
          <a:xfrm>
            <a:off x="823727" y="3088482"/>
            <a:ext cx="3850667"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초기 환경 설정, 데이터 전처리, 모델 훈련 등은 Google Colab에서 진행됩니다. 학습자는 자신의 노트북 컴퓨터와 Google 계정이 필요합니다.</a:t>
            </a:r>
            <a:endParaRPr lang="en-US" sz="910" dirty="0"/>
          </a:p>
        </p:txBody>
      </p:sp>
      <p:sp>
        <p:nvSpPr>
          <p:cNvPr id="27" name="Text 6"/>
          <p:cNvSpPr/>
          <p:nvPr/>
        </p:nvSpPr>
        <p:spPr>
          <a:xfrm>
            <a:off x="812602" y="3583781"/>
            <a:ext cx="424797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팀 프로젝트</a:t>
            </a:r>
            <a:endParaRPr lang="en-US" sz="1024" dirty="0"/>
          </a:p>
        </p:txBody>
      </p:sp>
      <p:sp>
        <p:nvSpPr>
          <p:cNvPr id="28" name="Text 7"/>
          <p:cNvSpPr/>
          <p:nvPr/>
        </p:nvSpPr>
        <p:spPr>
          <a:xfrm>
            <a:off x="812602" y="3800475"/>
            <a:ext cx="3861792"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각 클래스 오후에는 팀 프로젝트 계획 및 실행이 진행됩니다. 팀은 회의를 통해 아이디어를 선택하고 요구사항을 정의하며, 마지막 날에 프로젝트 발표를 합니다.</a:t>
            </a:r>
            <a:endParaRPr lang="en-US" sz="910" dirty="0"/>
          </a:p>
        </p:txBody>
      </p:sp>
      <p:sp>
        <p:nvSpPr>
          <p:cNvPr id="29" name="Text 8"/>
          <p:cNvSpPr/>
          <p:nvPr/>
        </p:nvSpPr>
        <p:spPr>
          <a:xfrm>
            <a:off x="5231606" y="1788319"/>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과정 흐름 및 수료 기준</a:t>
            </a:r>
            <a:endParaRPr lang="en-US" sz="1337" dirty="0"/>
          </a:p>
        </p:txBody>
      </p:sp>
      <p:sp>
        <p:nvSpPr>
          <p:cNvPr id="30" name="Text 9"/>
          <p:cNvSpPr/>
          <p:nvPr/>
        </p:nvSpPr>
        <p:spPr>
          <a:xfrm>
            <a:off x="5742385" y="2159794"/>
            <a:ext cx="15408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이론 학습</a:t>
            </a:r>
            <a:endParaRPr lang="en-US" sz="1024" dirty="0"/>
          </a:p>
        </p:txBody>
      </p:sp>
      <p:sp>
        <p:nvSpPr>
          <p:cNvPr id="31" name="Text 10"/>
          <p:cNvSpPr/>
          <p:nvPr/>
        </p:nvSpPr>
        <p:spPr>
          <a:xfrm>
            <a:off x="5742385" y="2376487"/>
            <a:ext cx="154084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개념 이해 및 케이스 스터디</a:t>
            </a:r>
            <a:endParaRPr lang="en-US" sz="910" dirty="0"/>
          </a:p>
        </p:txBody>
      </p:sp>
      <p:sp>
        <p:nvSpPr>
          <p:cNvPr id="32" name="Text 11"/>
          <p:cNvSpPr/>
          <p:nvPr/>
        </p:nvSpPr>
        <p:spPr>
          <a:xfrm>
            <a:off x="5742384" y="2717006"/>
            <a:ext cx="996018"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실습 적용</a:t>
            </a:r>
            <a:endParaRPr lang="en-US" sz="1024" dirty="0"/>
          </a:p>
        </p:txBody>
      </p:sp>
      <p:sp>
        <p:nvSpPr>
          <p:cNvPr id="33" name="Text 12"/>
          <p:cNvSpPr/>
          <p:nvPr/>
        </p:nvSpPr>
        <p:spPr>
          <a:xfrm>
            <a:off x="5742384" y="2933700"/>
            <a:ext cx="99601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도구 활용 및 실습</a:t>
            </a:r>
            <a:endParaRPr lang="en-US" sz="910" dirty="0"/>
          </a:p>
        </p:txBody>
      </p:sp>
      <p:sp>
        <p:nvSpPr>
          <p:cNvPr id="34" name="Text 13"/>
          <p:cNvSpPr/>
          <p:nvPr/>
        </p:nvSpPr>
        <p:spPr>
          <a:xfrm>
            <a:off x="5742385" y="3274219"/>
            <a:ext cx="76616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팀 프로젝트</a:t>
            </a:r>
            <a:endParaRPr lang="en-US" sz="1024" dirty="0"/>
          </a:p>
        </p:txBody>
      </p:sp>
      <p:sp>
        <p:nvSpPr>
          <p:cNvPr id="35" name="Text 14"/>
          <p:cNvSpPr/>
          <p:nvPr/>
        </p:nvSpPr>
        <p:spPr>
          <a:xfrm>
            <a:off x="5742385" y="3490912"/>
            <a:ext cx="76616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응용 및 발표</a:t>
            </a:r>
            <a:endParaRPr lang="en-US" sz="910" dirty="0"/>
          </a:p>
        </p:txBody>
      </p:sp>
      <p:sp>
        <p:nvSpPr>
          <p:cNvPr id="36" name="Text 15"/>
          <p:cNvSpPr/>
          <p:nvPr/>
        </p:nvSpPr>
        <p:spPr>
          <a:xfrm>
            <a:off x="5401866" y="4017169"/>
            <a:ext cx="459700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수료 기준</a:t>
            </a:r>
            <a:endParaRPr lang="en-US" sz="1024" dirty="0"/>
          </a:p>
        </p:txBody>
      </p:sp>
      <p:sp>
        <p:nvSpPr>
          <p:cNvPr id="37" name="Text 16"/>
          <p:cNvSpPr/>
          <p:nvPr/>
        </p:nvSpPr>
        <p:spPr>
          <a:xfrm>
            <a:off x="5378648" y="4295775"/>
            <a:ext cx="463105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총출석율 80% 이상</a:t>
            </a:r>
            <a:endParaRPr lang="en-US" sz="910" dirty="0"/>
          </a:p>
        </p:txBody>
      </p:sp>
      <p:sp>
        <p:nvSpPr>
          <p:cNvPr id="38" name="Text 17"/>
          <p:cNvSpPr/>
          <p:nvPr/>
        </p:nvSpPr>
        <p:spPr>
          <a:xfrm>
            <a:off x="5378648" y="4481512"/>
            <a:ext cx="463105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모든 실습 작업 완료</a:t>
            </a:r>
            <a:endParaRPr lang="en-US" sz="910" dirty="0"/>
          </a:p>
        </p:txBody>
      </p:sp>
      <p:sp>
        <p:nvSpPr>
          <p:cNvPr id="39" name="Text 18"/>
          <p:cNvSpPr/>
          <p:nvPr/>
        </p:nvSpPr>
        <p:spPr>
          <a:xfrm>
            <a:off x="5378648" y="4667250"/>
            <a:ext cx="463105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팀 프로젝트 발표 완료</a:t>
            </a:r>
            <a:endParaRPr lang="en-US" sz="910" dirty="0"/>
          </a:p>
        </p:txBody>
      </p:sp>
      <p:sp>
        <p:nvSpPr>
          <p:cNvPr id="40" name="Text 19"/>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8 / 36</a:t>
            </a:r>
            <a:endParaRPr lang="en-US" sz="910"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2648685"/>
            <a:ext cx="3013034" cy="1120592"/>
          </a:xfrm>
          <a:prstGeom prst="rect">
            <a:avLst/>
          </a:prstGeom>
        </p:spPr>
      </p:pic>
      <p:pic>
        <p:nvPicPr>
          <p:cNvPr id="4" name="Image 2" descr="preencoded.png"/>
          <p:cNvPicPr>
            <a:picLocks noChangeAspect="1"/>
          </p:cNvPicPr>
          <p:nvPr/>
        </p:nvPicPr>
        <p:blipFill>
          <a:blip r:embed="rId5"/>
          <a:stretch>
            <a:fillRect/>
          </a:stretch>
        </p:blipFill>
        <p:spPr>
          <a:xfrm>
            <a:off x="433388" y="2772510"/>
            <a:ext cx="247650" cy="222861"/>
          </a:xfrm>
          <a:prstGeom prst="rect">
            <a:avLst/>
          </a:prstGeom>
        </p:spPr>
      </p:pic>
      <p:pic>
        <p:nvPicPr>
          <p:cNvPr id="5" name="Image 3" descr="preencoded.png"/>
          <p:cNvPicPr>
            <a:picLocks noChangeAspect="1"/>
          </p:cNvPicPr>
          <p:nvPr/>
        </p:nvPicPr>
        <p:blipFill>
          <a:blip r:embed="rId6"/>
          <a:stretch>
            <a:fillRect/>
          </a:stretch>
        </p:blipFill>
        <p:spPr>
          <a:xfrm>
            <a:off x="3446422" y="2648685"/>
            <a:ext cx="3013034" cy="1120592"/>
          </a:xfrm>
          <a:prstGeom prst="rect">
            <a:avLst/>
          </a:prstGeom>
        </p:spPr>
      </p:pic>
      <p:pic>
        <p:nvPicPr>
          <p:cNvPr id="6" name="Image 4" descr="preencoded.png"/>
          <p:cNvPicPr>
            <a:picLocks noChangeAspect="1"/>
          </p:cNvPicPr>
          <p:nvPr/>
        </p:nvPicPr>
        <p:blipFill>
          <a:blip r:embed="rId7"/>
          <a:stretch>
            <a:fillRect/>
          </a:stretch>
        </p:blipFill>
        <p:spPr>
          <a:xfrm>
            <a:off x="3570247" y="2772510"/>
            <a:ext cx="224433" cy="222861"/>
          </a:xfrm>
          <a:prstGeom prst="rect">
            <a:avLst/>
          </a:prstGeom>
        </p:spPr>
      </p:pic>
      <p:pic>
        <p:nvPicPr>
          <p:cNvPr id="7" name="Image 5" descr="preencoded.png"/>
          <p:cNvPicPr>
            <a:picLocks noChangeAspect="1"/>
          </p:cNvPicPr>
          <p:nvPr/>
        </p:nvPicPr>
        <p:blipFill>
          <a:blip r:embed="rId8"/>
          <a:stretch>
            <a:fillRect/>
          </a:stretch>
        </p:blipFill>
        <p:spPr>
          <a:xfrm>
            <a:off x="6583283" y="2648685"/>
            <a:ext cx="3013155" cy="1120592"/>
          </a:xfrm>
          <a:prstGeom prst="rect">
            <a:avLst/>
          </a:prstGeom>
        </p:spPr>
      </p:pic>
      <p:pic>
        <p:nvPicPr>
          <p:cNvPr id="8" name="Image 6" descr="preencoded.png"/>
          <p:cNvPicPr>
            <a:picLocks noChangeAspect="1"/>
          </p:cNvPicPr>
          <p:nvPr/>
        </p:nvPicPr>
        <p:blipFill>
          <a:blip r:embed="rId9"/>
          <a:stretch>
            <a:fillRect/>
          </a:stretch>
        </p:blipFill>
        <p:spPr>
          <a:xfrm>
            <a:off x="6707107" y="2772510"/>
            <a:ext cx="224433" cy="222861"/>
          </a:xfrm>
          <a:prstGeom prst="rect">
            <a:avLst/>
          </a:prstGeom>
        </p:spPr>
      </p:pic>
      <p:pic>
        <p:nvPicPr>
          <p:cNvPr id="9" name="Image 7" descr="preencoded.png"/>
          <p:cNvPicPr>
            <a:picLocks noChangeAspect="1"/>
          </p:cNvPicPr>
          <p:nvPr/>
        </p:nvPicPr>
        <p:blipFill>
          <a:blip r:embed="rId10"/>
          <a:stretch>
            <a:fillRect/>
          </a:stretch>
        </p:blipFill>
        <p:spPr>
          <a:xfrm>
            <a:off x="309562" y="4264577"/>
            <a:ext cx="2321719" cy="1182504"/>
          </a:xfrm>
          <a:prstGeom prst="rect">
            <a:avLst/>
          </a:prstGeom>
        </p:spPr>
      </p:pic>
      <p:pic>
        <p:nvPicPr>
          <p:cNvPr id="10" name="Image 8" descr="preencoded.png"/>
          <p:cNvPicPr>
            <a:picLocks noChangeAspect="1"/>
          </p:cNvPicPr>
          <p:nvPr/>
        </p:nvPicPr>
        <p:blipFill>
          <a:blip r:embed="rId11"/>
          <a:stretch>
            <a:fillRect/>
          </a:stretch>
        </p:blipFill>
        <p:spPr>
          <a:xfrm>
            <a:off x="464344" y="4419358"/>
            <a:ext cx="224433" cy="222861"/>
          </a:xfrm>
          <a:prstGeom prst="rect">
            <a:avLst/>
          </a:prstGeom>
        </p:spPr>
      </p:pic>
      <p:pic>
        <p:nvPicPr>
          <p:cNvPr id="11" name="Image 9" descr="preencoded.png"/>
          <p:cNvPicPr>
            <a:picLocks noChangeAspect="1"/>
          </p:cNvPicPr>
          <p:nvPr/>
        </p:nvPicPr>
        <p:blipFill>
          <a:blip r:embed="rId12"/>
          <a:stretch>
            <a:fillRect/>
          </a:stretch>
        </p:blipFill>
        <p:spPr>
          <a:xfrm>
            <a:off x="2631281" y="4264577"/>
            <a:ext cx="2321719" cy="1182504"/>
          </a:xfrm>
          <a:prstGeom prst="rect">
            <a:avLst/>
          </a:prstGeom>
        </p:spPr>
      </p:pic>
      <p:pic>
        <p:nvPicPr>
          <p:cNvPr id="12" name="Image 10" descr="preencoded.png"/>
          <p:cNvPicPr>
            <a:picLocks noChangeAspect="1"/>
          </p:cNvPicPr>
          <p:nvPr/>
        </p:nvPicPr>
        <p:blipFill>
          <a:blip r:embed="rId13"/>
          <a:stretch>
            <a:fillRect/>
          </a:stretch>
        </p:blipFill>
        <p:spPr>
          <a:xfrm>
            <a:off x="2786063" y="4419358"/>
            <a:ext cx="224433" cy="222861"/>
          </a:xfrm>
          <a:prstGeom prst="rect">
            <a:avLst/>
          </a:prstGeom>
        </p:spPr>
      </p:pic>
      <p:pic>
        <p:nvPicPr>
          <p:cNvPr id="13" name="Image 11" descr="preencoded.png"/>
          <p:cNvPicPr>
            <a:picLocks noChangeAspect="1"/>
          </p:cNvPicPr>
          <p:nvPr/>
        </p:nvPicPr>
        <p:blipFill>
          <a:blip r:embed="rId14"/>
          <a:stretch>
            <a:fillRect/>
          </a:stretch>
        </p:blipFill>
        <p:spPr>
          <a:xfrm>
            <a:off x="4953000" y="4264577"/>
            <a:ext cx="2321719" cy="1182504"/>
          </a:xfrm>
          <a:prstGeom prst="rect">
            <a:avLst/>
          </a:prstGeom>
        </p:spPr>
      </p:pic>
      <p:pic>
        <p:nvPicPr>
          <p:cNvPr id="14" name="Image 12" descr="preencoded.png"/>
          <p:cNvPicPr>
            <a:picLocks noChangeAspect="1"/>
          </p:cNvPicPr>
          <p:nvPr/>
        </p:nvPicPr>
        <p:blipFill>
          <a:blip r:embed="rId15"/>
          <a:stretch>
            <a:fillRect/>
          </a:stretch>
        </p:blipFill>
        <p:spPr>
          <a:xfrm>
            <a:off x="5107782" y="4419358"/>
            <a:ext cx="224433" cy="222861"/>
          </a:xfrm>
          <a:prstGeom prst="rect">
            <a:avLst/>
          </a:prstGeom>
        </p:spPr>
      </p:pic>
      <p:pic>
        <p:nvPicPr>
          <p:cNvPr id="15" name="Image 13" descr="preencoded.png"/>
          <p:cNvPicPr>
            <a:picLocks noChangeAspect="1"/>
          </p:cNvPicPr>
          <p:nvPr/>
        </p:nvPicPr>
        <p:blipFill>
          <a:blip r:embed="rId16"/>
          <a:stretch>
            <a:fillRect/>
          </a:stretch>
        </p:blipFill>
        <p:spPr>
          <a:xfrm>
            <a:off x="7274719" y="4264577"/>
            <a:ext cx="2321719" cy="1182504"/>
          </a:xfrm>
          <a:prstGeom prst="rect">
            <a:avLst/>
          </a:prstGeom>
        </p:spPr>
      </p:pic>
      <p:pic>
        <p:nvPicPr>
          <p:cNvPr id="16" name="Image 14" descr="preencoded.png"/>
          <p:cNvPicPr>
            <a:picLocks noChangeAspect="1"/>
          </p:cNvPicPr>
          <p:nvPr/>
        </p:nvPicPr>
        <p:blipFill>
          <a:blip r:embed="rId17"/>
          <a:stretch>
            <a:fillRect/>
          </a:stretch>
        </p:blipFill>
        <p:spPr>
          <a:xfrm>
            <a:off x="7429500" y="4419358"/>
            <a:ext cx="224433" cy="222861"/>
          </a:xfrm>
          <a:prstGeom prst="rect">
            <a:avLst/>
          </a:prstGeom>
        </p:spPr>
      </p:pic>
      <p:sp>
        <p:nvSpPr>
          <p:cNvPr id="17"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디버깅의 중요성과 프로세스</a:t>
            </a:r>
            <a:endParaRPr lang="en-US" sz="2438" dirty="0"/>
          </a:p>
        </p:txBody>
      </p:sp>
      <p:sp>
        <p:nvSpPr>
          <p:cNvPr id="18" name="Text 1"/>
          <p:cNvSpPr/>
          <p:nvPr/>
        </p:nvSpPr>
        <p:spPr>
          <a:xfrm>
            <a:off x="309563" y="1571625"/>
            <a:ext cx="9286875" cy="612716"/>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AI 모델 개발 및 데이터 처리 과정에서 발생하는 에러를 신속하게 발견하고 수정하는 디버깅은 프로젝트 성공에 필수적인 요소입니다. 디버깅은 코드의 결함을 찾아내고 수정하는 일련의 활동으로, 특히 복잡한 AI 모델 개발 환경에서는 예측 불가능한 다양한 에러가 발생할 수 있으므로 효율적인 디버깅 능력은 개발 생산성과 모델의 신뢰성을 확보하는 데 결정적입니다.</a:t>
            </a:r>
            <a:endParaRPr lang="en-US" sz="1073" dirty="0"/>
          </a:p>
        </p:txBody>
      </p:sp>
      <p:sp>
        <p:nvSpPr>
          <p:cNvPr id="19" name="Text 2"/>
          <p:cNvSpPr/>
          <p:nvPr/>
        </p:nvSpPr>
        <p:spPr>
          <a:xfrm>
            <a:off x="309563" y="2339122"/>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디버깅의 중요성</a:t>
            </a:r>
            <a:endParaRPr lang="en-US" sz="1219" dirty="0"/>
          </a:p>
        </p:txBody>
      </p:sp>
      <p:sp>
        <p:nvSpPr>
          <p:cNvPr id="20" name="Text 3"/>
          <p:cNvSpPr/>
          <p:nvPr/>
        </p:nvSpPr>
        <p:spPr>
          <a:xfrm>
            <a:off x="433388" y="3057283"/>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개발 생산성</a:t>
            </a:r>
            <a:endParaRPr lang="en-US" sz="975" dirty="0"/>
          </a:p>
        </p:txBody>
      </p:sp>
      <p:sp>
        <p:nvSpPr>
          <p:cNvPr id="21" name="Text 4"/>
          <p:cNvSpPr/>
          <p:nvPr/>
        </p:nvSpPr>
        <p:spPr>
          <a:xfrm>
            <a:off x="433388" y="3273976"/>
            <a:ext cx="3318461"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오류 수정 시간을 줄이고 개발 속도를 향상</a:t>
            </a:r>
            <a:endParaRPr lang="en-US" sz="975" dirty="0"/>
          </a:p>
        </p:txBody>
      </p:sp>
      <p:sp>
        <p:nvSpPr>
          <p:cNvPr id="22" name="Text 5"/>
          <p:cNvSpPr/>
          <p:nvPr/>
        </p:nvSpPr>
        <p:spPr>
          <a:xfrm>
            <a:off x="3570247" y="3057283"/>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모델 신뢰성</a:t>
            </a:r>
            <a:endParaRPr lang="en-US" sz="975" dirty="0"/>
          </a:p>
        </p:txBody>
      </p:sp>
      <p:sp>
        <p:nvSpPr>
          <p:cNvPr id="23" name="Text 6"/>
          <p:cNvSpPr/>
          <p:nvPr/>
        </p:nvSpPr>
        <p:spPr>
          <a:xfrm>
            <a:off x="3570247" y="3273976"/>
            <a:ext cx="2765384"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잠재적 버그를 미리 발견하고 수정</a:t>
            </a:r>
            <a:endParaRPr lang="en-US" sz="975" dirty="0"/>
          </a:p>
        </p:txBody>
      </p:sp>
      <p:sp>
        <p:nvSpPr>
          <p:cNvPr id="24" name="Text 7"/>
          <p:cNvSpPr/>
          <p:nvPr/>
        </p:nvSpPr>
        <p:spPr>
          <a:xfrm>
            <a:off x="6707108" y="3057283"/>
            <a:ext cx="276550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복잡성 관리</a:t>
            </a:r>
            <a:endParaRPr lang="en-US" sz="975" dirty="0"/>
          </a:p>
        </p:txBody>
      </p:sp>
      <p:sp>
        <p:nvSpPr>
          <p:cNvPr id="25" name="Text 8"/>
          <p:cNvSpPr/>
          <p:nvPr/>
        </p:nvSpPr>
        <p:spPr>
          <a:xfrm>
            <a:off x="6707108" y="3273977"/>
            <a:ext cx="2765505"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복잡한 AI 모델에서 발생하는 예측 불가능한 에러 처리</a:t>
            </a:r>
            <a:endParaRPr lang="en-US" sz="975" dirty="0"/>
          </a:p>
        </p:txBody>
      </p:sp>
      <p:sp>
        <p:nvSpPr>
          <p:cNvPr id="26" name="Text 9"/>
          <p:cNvSpPr/>
          <p:nvPr/>
        </p:nvSpPr>
        <p:spPr>
          <a:xfrm>
            <a:off x="309563" y="3955014"/>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디버깅 4단계 프로세스</a:t>
            </a:r>
            <a:endParaRPr lang="en-US" sz="1219" dirty="0"/>
          </a:p>
        </p:txBody>
      </p:sp>
      <p:sp>
        <p:nvSpPr>
          <p:cNvPr id="27" name="Text 10"/>
          <p:cNvSpPr/>
          <p:nvPr/>
        </p:nvSpPr>
        <p:spPr>
          <a:xfrm>
            <a:off x="464344" y="4704132"/>
            <a:ext cx="2414588"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1. 재현 (Reproduction)</a:t>
            </a:r>
            <a:endParaRPr lang="en-US" sz="975" dirty="0"/>
          </a:p>
        </p:txBody>
      </p:sp>
      <p:sp>
        <p:nvSpPr>
          <p:cNvPr id="28" name="Text 11"/>
          <p:cNvSpPr/>
          <p:nvPr/>
        </p:nvSpPr>
        <p:spPr>
          <a:xfrm>
            <a:off x="464344" y="4920826"/>
            <a:ext cx="201215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문제를 반복적으로 발생시킬 수 있는 테스트 케이스를 생성</a:t>
            </a:r>
            <a:endParaRPr lang="en-US" sz="975" dirty="0"/>
          </a:p>
        </p:txBody>
      </p:sp>
      <p:sp>
        <p:nvSpPr>
          <p:cNvPr id="29" name="Text 12"/>
          <p:cNvSpPr/>
          <p:nvPr/>
        </p:nvSpPr>
        <p:spPr>
          <a:xfrm>
            <a:off x="2786062" y="4704132"/>
            <a:ext cx="2414588"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2. 테스트 케이스 단순화</a:t>
            </a:r>
            <a:endParaRPr lang="en-US" sz="975" dirty="0"/>
          </a:p>
        </p:txBody>
      </p:sp>
      <p:sp>
        <p:nvSpPr>
          <p:cNvPr id="30" name="Text 13"/>
          <p:cNvSpPr/>
          <p:nvPr/>
        </p:nvSpPr>
        <p:spPr>
          <a:xfrm>
            <a:off x="2786063" y="4920826"/>
            <a:ext cx="201215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버그를 유발하는 입력 데이터를 최소화하여 문제 쉽게 분석</a:t>
            </a:r>
            <a:endParaRPr lang="en-US" sz="975" dirty="0"/>
          </a:p>
        </p:txBody>
      </p:sp>
      <p:sp>
        <p:nvSpPr>
          <p:cNvPr id="31" name="Text 14"/>
          <p:cNvSpPr/>
          <p:nvPr/>
        </p:nvSpPr>
        <p:spPr>
          <a:xfrm>
            <a:off x="5107781" y="4704132"/>
            <a:ext cx="2012156"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3. 상태 검토</a:t>
            </a:r>
            <a:endParaRPr lang="en-US" sz="975" dirty="0"/>
          </a:p>
        </p:txBody>
      </p:sp>
      <p:sp>
        <p:nvSpPr>
          <p:cNvPr id="32" name="Text 15"/>
          <p:cNvSpPr/>
          <p:nvPr/>
        </p:nvSpPr>
        <p:spPr>
          <a:xfrm>
            <a:off x="5107781" y="4920826"/>
            <a:ext cx="201215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디버거를 활용하여 변수 값과 호출 스택을 조사</a:t>
            </a:r>
            <a:endParaRPr lang="en-US" sz="975" dirty="0"/>
          </a:p>
        </p:txBody>
      </p:sp>
      <p:sp>
        <p:nvSpPr>
          <p:cNvPr id="33" name="Text 16"/>
          <p:cNvSpPr/>
          <p:nvPr/>
        </p:nvSpPr>
        <p:spPr>
          <a:xfrm>
            <a:off x="7429500" y="4704132"/>
            <a:ext cx="2012156"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4. 수정 및 검증</a:t>
            </a:r>
            <a:endParaRPr lang="en-US" sz="975" dirty="0"/>
          </a:p>
        </p:txBody>
      </p:sp>
      <p:sp>
        <p:nvSpPr>
          <p:cNvPr id="34" name="Text 17"/>
          <p:cNvSpPr/>
          <p:nvPr/>
        </p:nvSpPr>
        <p:spPr>
          <a:xfrm>
            <a:off x="7429500" y="4920826"/>
            <a:ext cx="201215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문제의 근본 원인 파악하고 코드 수정, 수정 사항 검증</a:t>
            </a:r>
            <a:endParaRPr lang="en-US" sz="975"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1664494"/>
            <a:ext cx="2971800" cy="3027425"/>
          </a:xfrm>
          <a:prstGeom prst="rect">
            <a:avLst/>
          </a:prstGeom>
        </p:spPr>
      </p:pic>
      <p:pic>
        <p:nvPicPr>
          <p:cNvPr id="4" name="Image 2" descr="preencoded.png"/>
          <p:cNvPicPr>
            <a:picLocks noChangeAspect="1"/>
          </p:cNvPicPr>
          <p:nvPr/>
        </p:nvPicPr>
        <p:blipFill>
          <a:blip r:embed="rId5"/>
          <a:stretch>
            <a:fillRect/>
          </a:stretch>
        </p:blipFill>
        <p:spPr>
          <a:xfrm>
            <a:off x="1675508" y="1850232"/>
            <a:ext cx="239911" cy="272318"/>
          </a:xfrm>
          <a:prstGeom prst="rect">
            <a:avLst/>
          </a:prstGeom>
        </p:spPr>
      </p:pic>
      <p:pic>
        <p:nvPicPr>
          <p:cNvPr id="5" name="Image 3" descr="preencoded.png"/>
          <p:cNvPicPr>
            <a:picLocks noChangeAspect="1"/>
          </p:cNvPicPr>
          <p:nvPr/>
        </p:nvPicPr>
        <p:blipFill>
          <a:blip r:embed="rId6"/>
          <a:stretch>
            <a:fillRect/>
          </a:stretch>
        </p:blipFill>
        <p:spPr>
          <a:xfrm>
            <a:off x="495300" y="3794187"/>
            <a:ext cx="123825" cy="123825"/>
          </a:xfrm>
          <a:prstGeom prst="rect">
            <a:avLst/>
          </a:prstGeom>
        </p:spPr>
      </p:pic>
      <p:pic>
        <p:nvPicPr>
          <p:cNvPr id="6" name="Image 4" descr="preencoded.png"/>
          <p:cNvPicPr>
            <a:picLocks noChangeAspect="1"/>
          </p:cNvPicPr>
          <p:nvPr/>
        </p:nvPicPr>
        <p:blipFill>
          <a:blip r:embed="rId6"/>
          <a:stretch>
            <a:fillRect/>
          </a:stretch>
        </p:blipFill>
        <p:spPr>
          <a:xfrm>
            <a:off x="495300" y="4041837"/>
            <a:ext cx="123825" cy="123825"/>
          </a:xfrm>
          <a:prstGeom prst="rect">
            <a:avLst/>
          </a:prstGeom>
        </p:spPr>
      </p:pic>
      <p:pic>
        <p:nvPicPr>
          <p:cNvPr id="7" name="Image 5" descr="preencoded.png"/>
          <p:cNvPicPr>
            <a:picLocks noChangeAspect="1"/>
          </p:cNvPicPr>
          <p:nvPr/>
        </p:nvPicPr>
        <p:blipFill>
          <a:blip r:embed="rId7"/>
          <a:stretch>
            <a:fillRect/>
          </a:stretch>
        </p:blipFill>
        <p:spPr>
          <a:xfrm>
            <a:off x="3467100" y="1664494"/>
            <a:ext cx="2971800" cy="3027425"/>
          </a:xfrm>
          <a:prstGeom prst="rect">
            <a:avLst/>
          </a:prstGeom>
        </p:spPr>
      </p:pic>
      <p:pic>
        <p:nvPicPr>
          <p:cNvPr id="8" name="Image 6" descr="preencoded.png"/>
          <p:cNvPicPr>
            <a:picLocks noChangeAspect="1"/>
          </p:cNvPicPr>
          <p:nvPr/>
        </p:nvPicPr>
        <p:blipFill>
          <a:blip r:embed="rId8"/>
          <a:stretch>
            <a:fillRect/>
          </a:stretch>
        </p:blipFill>
        <p:spPr>
          <a:xfrm>
            <a:off x="4817567" y="1850232"/>
            <a:ext cx="270867" cy="272318"/>
          </a:xfrm>
          <a:prstGeom prst="rect">
            <a:avLst/>
          </a:prstGeom>
        </p:spPr>
      </p:pic>
      <p:pic>
        <p:nvPicPr>
          <p:cNvPr id="9" name="Image 7" descr="preencoded.png"/>
          <p:cNvPicPr>
            <a:picLocks noChangeAspect="1"/>
          </p:cNvPicPr>
          <p:nvPr/>
        </p:nvPicPr>
        <p:blipFill>
          <a:blip r:embed="rId6"/>
          <a:stretch>
            <a:fillRect/>
          </a:stretch>
        </p:blipFill>
        <p:spPr>
          <a:xfrm>
            <a:off x="3652838" y="3794187"/>
            <a:ext cx="123825" cy="123825"/>
          </a:xfrm>
          <a:prstGeom prst="rect">
            <a:avLst/>
          </a:prstGeom>
        </p:spPr>
      </p:pic>
      <p:pic>
        <p:nvPicPr>
          <p:cNvPr id="10" name="Image 8" descr="preencoded.png"/>
          <p:cNvPicPr>
            <a:picLocks noChangeAspect="1"/>
          </p:cNvPicPr>
          <p:nvPr/>
        </p:nvPicPr>
        <p:blipFill>
          <a:blip r:embed="rId6"/>
          <a:stretch>
            <a:fillRect/>
          </a:stretch>
        </p:blipFill>
        <p:spPr>
          <a:xfrm>
            <a:off x="3652838" y="4041837"/>
            <a:ext cx="123825" cy="123825"/>
          </a:xfrm>
          <a:prstGeom prst="rect">
            <a:avLst/>
          </a:prstGeom>
        </p:spPr>
      </p:pic>
      <p:pic>
        <p:nvPicPr>
          <p:cNvPr id="11" name="Image 9" descr="preencoded.png"/>
          <p:cNvPicPr>
            <a:picLocks noChangeAspect="1"/>
          </p:cNvPicPr>
          <p:nvPr/>
        </p:nvPicPr>
        <p:blipFill>
          <a:blip r:embed="rId6"/>
          <a:stretch>
            <a:fillRect/>
          </a:stretch>
        </p:blipFill>
        <p:spPr>
          <a:xfrm>
            <a:off x="3652838" y="4289487"/>
            <a:ext cx="123825" cy="123825"/>
          </a:xfrm>
          <a:prstGeom prst="rect">
            <a:avLst/>
          </a:prstGeom>
        </p:spPr>
      </p:pic>
      <p:pic>
        <p:nvPicPr>
          <p:cNvPr id="12" name="Image 10" descr="preencoded.png"/>
          <p:cNvPicPr>
            <a:picLocks noChangeAspect="1"/>
          </p:cNvPicPr>
          <p:nvPr/>
        </p:nvPicPr>
        <p:blipFill>
          <a:blip r:embed="rId7"/>
          <a:stretch>
            <a:fillRect/>
          </a:stretch>
        </p:blipFill>
        <p:spPr>
          <a:xfrm>
            <a:off x="6624638" y="1664494"/>
            <a:ext cx="2971800" cy="3027425"/>
          </a:xfrm>
          <a:prstGeom prst="rect">
            <a:avLst/>
          </a:prstGeom>
        </p:spPr>
      </p:pic>
      <p:pic>
        <p:nvPicPr>
          <p:cNvPr id="13" name="Image 11" descr="preencoded.png"/>
          <p:cNvPicPr>
            <a:picLocks noChangeAspect="1"/>
          </p:cNvPicPr>
          <p:nvPr/>
        </p:nvPicPr>
        <p:blipFill>
          <a:blip r:embed="rId9"/>
          <a:stretch>
            <a:fillRect/>
          </a:stretch>
        </p:blipFill>
        <p:spPr>
          <a:xfrm>
            <a:off x="7975105" y="1850232"/>
            <a:ext cx="270867" cy="272318"/>
          </a:xfrm>
          <a:prstGeom prst="rect">
            <a:avLst/>
          </a:prstGeom>
        </p:spPr>
      </p:pic>
      <p:pic>
        <p:nvPicPr>
          <p:cNvPr id="14" name="Image 12" descr="preencoded.png"/>
          <p:cNvPicPr>
            <a:picLocks noChangeAspect="1"/>
          </p:cNvPicPr>
          <p:nvPr/>
        </p:nvPicPr>
        <p:blipFill>
          <a:blip r:embed="rId6"/>
          <a:stretch>
            <a:fillRect/>
          </a:stretch>
        </p:blipFill>
        <p:spPr>
          <a:xfrm>
            <a:off x="6810375" y="3794187"/>
            <a:ext cx="123825" cy="123825"/>
          </a:xfrm>
          <a:prstGeom prst="rect">
            <a:avLst/>
          </a:prstGeom>
        </p:spPr>
      </p:pic>
      <p:pic>
        <p:nvPicPr>
          <p:cNvPr id="15" name="Image 13" descr="preencoded.png"/>
          <p:cNvPicPr>
            <a:picLocks noChangeAspect="1"/>
          </p:cNvPicPr>
          <p:nvPr/>
        </p:nvPicPr>
        <p:blipFill>
          <a:blip r:embed="rId6"/>
          <a:stretch>
            <a:fillRect/>
          </a:stretch>
        </p:blipFill>
        <p:spPr>
          <a:xfrm>
            <a:off x="6810375" y="4041837"/>
            <a:ext cx="123825" cy="123825"/>
          </a:xfrm>
          <a:prstGeom prst="rect">
            <a:avLst/>
          </a:prstGeom>
        </p:spPr>
      </p:pic>
      <p:pic>
        <p:nvPicPr>
          <p:cNvPr id="16" name="Image 14" descr="preencoded.png"/>
          <p:cNvPicPr>
            <a:picLocks noChangeAspect="1"/>
          </p:cNvPicPr>
          <p:nvPr/>
        </p:nvPicPr>
        <p:blipFill>
          <a:blip r:embed="rId6"/>
          <a:stretch>
            <a:fillRect/>
          </a:stretch>
        </p:blipFill>
        <p:spPr>
          <a:xfrm>
            <a:off x="6810375" y="4289487"/>
            <a:ext cx="123825" cy="123825"/>
          </a:xfrm>
          <a:prstGeom prst="rect">
            <a:avLst/>
          </a:prstGeom>
        </p:spPr>
      </p:pic>
      <p:sp>
        <p:nvSpPr>
          <p:cNvPr id="17"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에러 유형과 대응 전략</a:t>
            </a:r>
            <a:endParaRPr lang="en-US" sz="2438" dirty="0"/>
          </a:p>
        </p:txBody>
      </p:sp>
      <p:sp>
        <p:nvSpPr>
          <p:cNvPr id="18" name="Text 1"/>
          <p:cNvSpPr/>
          <p:nvPr/>
        </p:nvSpPr>
        <p:spPr>
          <a:xfrm>
            <a:off x="1386986" y="2184462"/>
            <a:ext cx="98034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데이터 오류</a:t>
            </a:r>
            <a:endParaRPr lang="en-US" sz="1219" dirty="0"/>
          </a:p>
        </p:txBody>
      </p:sp>
      <p:sp>
        <p:nvSpPr>
          <p:cNvPr id="19" name="Text 2"/>
          <p:cNvSpPr/>
          <p:nvPr/>
        </p:nvSpPr>
        <p:spPr>
          <a:xfrm>
            <a:off x="495300" y="25249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주요 원인</a:t>
            </a:r>
            <a:endParaRPr lang="en-US" sz="975" dirty="0"/>
          </a:p>
        </p:txBody>
      </p:sp>
      <p:sp>
        <p:nvSpPr>
          <p:cNvPr id="20" name="Text 3"/>
          <p:cNvSpPr/>
          <p:nvPr/>
        </p:nvSpPr>
        <p:spPr>
          <a:xfrm>
            <a:off x="495300" y="2772631"/>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Null 값</a:t>
            </a:r>
            <a:endParaRPr lang="en-US" sz="975" dirty="0"/>
          </a:p>
        </p:txBody>
      </p:sp>
      <p:sp>
        <p:nvSpPr>
          <p:cNvPr id="21" name="Text 4"/>
          <p:cNvSpPr/>
          <p:nvPr/>
        </p:nvSpPr>
        <p:spPr>
          <a:xfrm>
            <a:off x="495300" y="2989324"/>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데이터 형식 불일치</a:t>
            </a:r>
            <a:endParaRPr lang="en-US" sz="975" dirty="0"/>
          </a:p>
        </p:txBody>
      </p:sp>
      <p:sp>
        <p:nvSpPr>
          <p:cNvPr id="22" name="Text 5"/>
          <p:cNvSpPr/>
          <p:nvPr/>
        </p:nvSpPr>
        <p:spPr>
          <a:xfrm>
            <a:off x="495300" y="3206018"/>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단위 차이</a:t>
            </a:r>
            <a:endParaRPr lang="en-US" sz="975" dirty="0"/>
          </a:p>
        </p:txBody>
      </p:sp>
      <p:sp>
        <p:nvSpPr>
          <p:cNvPr id="23" name="Text 6"/>
          <p:cNvSpPr/>
          <p:nvPr/>
        </p:nvSpPr>
        <p:spPr>
          <a:xfrm>
            <a:off x="495300" y="35155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대응 전략</a:t>
            </a:r>
            <a:endParaRPr lang="en-US" sz="975" dirty="0"/>
          </a:p>
        </p:txBody>
      </p:sp>
      <p:sp>
        <p:nvSpPr>
          <p:cNvPr id="24" name="Text 7"/>
          <p:cNvSpPr/>
          <p:nvPr/>
        </p:nvSpPr>
        <p:spPr>
          <a:xfrm>
            <a:off x="681038" y="3763231"/>
            <a:ext cx="127128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유효성 검사</a:t>
            </a:r>
            <a:endParaRPr lang="en-US" sz="975" dirty="0"/>
          </a:p>
        </p:txBody>
      </p:sp>
      <p:sp>
        <p:nvSpPr>
          <p:cNvPr id="25" name="Text 8"/>
          <p:cNvSpPr/>
          <p:nvPr/>
        </p:nvSpPr>
        <p:spPr>
          <a:xfrm>
            <a:off x="681038" y="4010881"/>
            <a:ext cx="131264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예외 처리 로직 구현</a:t>
            </a:r>
            <a:endParaRPr lang="en-US" sz="975" dirty="0"/>
          </a:p>
        </p:txBody>
      </p:sp>
      <p:sp>
        <p:nvSpPr>
          <p:cNvPr id="26" name="Text 9"/>
          <p:cNvSpPr/>
          <p:nvPr/>
        </p:nvSpPr>
        <p:spPr>
          <a:xfrm>
            <a:off x="4621914" y="2184462"/>
            <a:ext cx="79460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모델 오류</a:t>
            </a:r>
            <a:endParaRPr lang="en-US" sz="1219" dirty="0"/>
          </a:p>
        </p:txBody>
      </p:sp>
      <p:sp>
        <p:nvSpPr>
          <p:cNvPr id="27" name="Text 10"/>
          <p:cNvSpPr/>
          <p:nvPr/>
        </p:nvSpPr>
        <p:spPr>
          <a:xfrm>
            <a:off x="3652838" y="25249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주요 원인</a:t>
            </a:r>
            <a:endParaRPr lang="en-US" sz="975" dirty="0"/>
          </a:p>
        </p:txBody>
      </p:sp>
      <p:sp>
        <p:nvSpPr>
          <p:cNvPr id="28" name="Text 11"/>
          <p:cNvSpPr/>
          <p:nvPr/>
        </p:nvSpPr>
        <p:spPr>
          <a:xfrm>
            <a:off x="3652838" y="2772631"/>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학습 과정 수렴 실패</a:t>
            </a:r>
            <a:endParaRPr lang="en-US" sz="975" dirty="0"/>
          </a:p>
        </p:txBody>
      </p:sp>
      <p:sp>
        <p:nvSpPr>
          <p:cNvPr id="29" name="Text 12"/>
          <p:cNvSpPr/>
          <p:nvPr/>
        </p:nvSpPr>
        <p:spPr>
          <a:xfrm>
            <a:off x="3652838" y="2989324"/>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과적합(overfitting)</a:t>
            </a:r>
            <a:endParaRPr lang="en-US" sz="975" dirty="0"/>
          </a:p>
        </p:txBody>
      </p:sp>
      <p:sp>
        <p:nvSpPr>
          <p:cNvPr id="30" name="Text 13"/>
          <p:cNvSpPr/>
          <p:nvPr/>
        </p:nvSpPr>
        <p:spPr>
          <a:xfrm>
            <a:off x="3652838" y="3206018"/>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학습률 설정不当</a:t>
            </a:r>
            <a:endParaRPr lang="en-US" sz="975" dirty="0"/>
          </a:p>
        </p:txBody>
      </p:sp>
      <p:sp>
        <p:nvSpPr>
          <p:cNvPr id="31" name="Text 14"/>
          <p:cNvSpPr/>
          <p:nvPr/>
        </p:nvSpPr>
        <p:spPr>
          <a:xfrm>
            <a:off x="3652838" y="35155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대응 전략</a:t>
            </a:r>
            <a:endParaRPr lang="en-US" sz="975" dirty="0"/>
          </a:p>
        </p:txBody>
      </p:sp>
      <p:sp>
        <p:nvSpPr>
          <p:cNvPr id="32" name="Text 15"/>
          <p:cNvSpPr/>
          <p:nvPr/>
        </p:nvSpPr>
        <p:spPr>
          <a:xfrm>
            <a:off x="3838576" y="3763231"/>
            <a:ext cx="78430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학습률 조정</a:t>
            </a:r>
            <a:endParaRPr lang="en-US" sz="975" dirty="0"/>
          </a:p>
        </p:txBody>
      </p:sp>
      <p:sp>
        <p:nvSpPr>
          <p:cNvPr id="33" name="Text 16"/>
          <p:cNvSpPr/>
          <p:nvPr/>
        </p:nvSpPr>
        <p:spPr>
          <a:xfrm>
            <a:off x="3838575" y="4010881"/>
            <a:ext cx="112269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정규화 기법 적용</a:t>
            </a:r>
            <a:endParaRPr lang="en-US" sz="975" dirty="0"/>
          </a:p>
        </p:txBody>
      </p:sp>
      <p:sp>
        <p:nvSpPr>
          <p:cNvPr id="34" name="Text 17"/>
          <p:cNvSpPr/>
          <p:nvPr/>
        </p:nvSpPr>
        <p:spPr>
          <a:xfrm>
            <a:off x="3838576" y="4258531"/>
            <a:ext cx="137866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하이퍼파라미터 튜닝</a:t>
            </a:r>
            <a:endParaRPr lang="en-US" sz="975" dirty="0"/>
          </a:p>
        </p:txBody>
      </p:sp>
      <p:sp>
        <p:nvSpPr>
          <p:cNvPr id="35" name="Text 18"/>
          <p:cNvSpPr/>
          <p:nvPr/>
        </p:nvSpPr>
        <p:spPr>
          <a:xfrm>
            <a:off x="7779451" y="2184462"/>
            <a:ext cx="79460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환경 오류</a:t>
            </a:r>
            <a:endParaRPr lang="en-US" sz="1219" dirty="0"/>
          </a:p>
        </p:txBody>
      </p:sp>
      <p:sp>
        <p:nvSpPr>
          <p:cNvPr id="36" name="Text 19"/>
          <p:cNvSpPr/>
          <p:nvPr/>
        </p:nvSpPr>
        <p:spPr>
          <a:xfrm>
            <a:off x="6810375" y="25249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주요 원인</a:t>
            </a:r>
            <a:endParaRPr lang="en-US" sz="975" dirty="0"/>
          </a:p>
        </p:txBody>
      </p:sp>
      <p:sp>
        <p:nvSpPr>
          <p:cNvPr id="37" name="Text 20"/>
          <p:cNvSpPr/>
          <p:nvPr/>
        </p:nvSpPr>
        <p:spPr>
          <a:xfrm>
            <a:off x="6810375" y="2772631"/>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패키지 버전 충돌</a:t>
            </a:r>
            <a:endParaRPr lang="en-US" sz="975" dirty="0"/>
          </a:p>
        </p:txBody>
      </p:sp>
      <p:sp>
        <p:nvSpPr>
          <p:cNvPr id="38" name="Text 21"/>
          <p:cNvSpPr/>
          <p:nvPr/>
        </p:nvSpPr>
        <p:spPr>
          <a:xfrm>
            <a:off x="6810375" y="2989324"/>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메모리 부족</a:t>
            </a:r>
            <a:endParaRPr lang="en-US" sz="975" dirty="0"/>
          </a:p>
        </p:txBody>
      </p:sp>
      <p:sp>
        <p:nvSpPr>
          <p:cNvPr id="39" name="Text 22"/>
          <p:cNvSpPr/>
          <p:nvPr/>
        </p:nvSpPr>
        <p:spPr>
          <a:xfrm>
            <a:off x="6810375" y="3206018"/>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GPU 사용 제한</a:t>
            </a:r>
            <a:endParaRPr lang="en-US" sz="975" dirty="0"/>
          </a:p>
        </p:txBody>
      </p:sp>
      <p:sp>
        <p:nvSpPr>
          <p:cNvPr id="40" name="Text 23"/>
          <p:cNvSpPr/>
          <p:nvPr/>
        </p:nvSpPr>
        <p:spPr>
          <a:xfrm>
            <a:off x="6810375" y="35155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대응 전략</a:t>
            </a:r>
            <a:endParaRPr lang="en-US" sz="975" dirty="0"/>
          </a:p>
        </p:txBody>
      </p:sp>
      <p:sp>
        <p:nvSpPr>
          <p:cNvPr id="41" name="Text 24"/>
          <p:cNvSpPr/>
          <p:nvPr/>
        </p:nvSpPr>
        <p:spPr>
          <a:xfrm>
            <a:off x="6996113" y="3763231"/>
            <a:ext cx="97410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가상 환경 사용</a:t>
            </a:r>
            <a:endParaRPr lang="en-US" sz="975" dirty="0"/>
          </a:p>
        </p:txBody>
      </p:sp>
      <p:sp>
        <p:nvSpPr>
          <p:cNvPr id="42" name="Text 25"/>
          <p:cNvSpPr/>
          <p:nvPr/>
        </p:nvSpPr>
        <p:spPr>
          <a:xfrm>
            <a:off x="6996113" y="4010881"/>
            <a:ext cx="78430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의존성 관리</a:t>
            </a:r>
            <a:endParaRPr lang="en-US" sz="975" dirty="0"/>
          </a:p>
        </p:txBody>
      </p:sp>
      <p:sp>
        <p:nvSpPr>
          <p:cNvPr id="43" name="Text 26"/>
          <p:cNvSpPr/>
          <p:nvPr/>
        </p:nvSpPr>
        <p:spPr>
          <a:xfrm>
            <a:off x="6996112" y="4258531"/>
            <a:ext cx="1948213"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클라우드 환경 자원 제한 고려</a:t>
            </a:r>
            <a:endParaRPr lang="en-US" sz="975"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2134883"/>
            <a:ext cx="4566047" cy="2074069"/>
          </a:xfrm>
          <a:prstGeom prst="rect">
            <a:avLst/>
          </a:prstGeom>
        </p:spPr>
      </p:pic>
      <p:pic>
        <p:nvPicPr>
          <p:cNvPr id="4" name="Image 2" descr="preencoded.png"/>
          <p:cNvPicPr>
            <a:picLocks noChangeAspect="1"/>
          </p:cNvPicPr>
          <p:nvPr/>
        </p:nvPicPr>
        <p:blipFill>
          <a:blip r:embed="rId5"/>
          <a:stretch>
            <a:fillRect/>
          </a:stretch>
        </p:blipFill>
        <p:spPr>
          <a:xfrm>
            <a:off x="433388" y="2297404"/>
            <a:ext cx="123825" cy="139303"/>
          </a:xfrm>
          <a:prstGeom prst="rect">
            <a:avLst/>
          </a:prstGeom>
        </p:spPr>
      </p:pic>
      <p:pic>
        <p:nvPicPr>
          <p:cNvPr id="5" name="Image 3" descr="preencoded.png"/>
          <p:cNvPicPr>
            <a:picLocks noChangeAspect="1"/>
          </p:cNvPicPr>
          <p:nvPr/>
        </p:nvPicPr>
        <p:blipFill>
          <a:blip r:embed="rId6"/>
          <a:stretch>
            <a:fillRect/>
          </a:stretch>
        </p:blipFill>
        <p:spPr>
          <a:xfrm>
            <a:off x="433388" y="2568271"/>
            <a:ext cx="123825" cy="123825"/>
          </a:xfrm>
          <a:prstGeom prst="rect">
            <a:avLst/>
          </a:prstGeom>
        </p:spPr>
      </p:pic>
      <p:pic>
        <p:nvPicPr>
          <p:cNvPr id="6" name="Image 4" descr="preencoded.png"/>
          <p:cNvPicPr>
            <a:picLocks noChangeAspect="1"/>
          </p:cNvPicPr>
          <p:nvPr/>
        </p:nvPicPr>
        <p:blipFill>
          <a:blip r:embed="rId6"/>
          <a:stretch>
            <a:fillRect/>
          </a:stretch>
        </p:blipFill>
        <p:spPr>
          <a:xfrm>
            <a:off x="433388" y="2815921"/>
            <a:ext cx="123825" cy="123825"/>
          </a:xfrm>
          <a:prstGeom prst="rect">
            <a:avLst/>
          </a:prstGeom>
        </p:spPr>
      </p:pic>
      <p:pic>
        <p:nvPicPr>
          <p:cNvPr id="7" name="Image 5" descr="preencoded.png"/>
          <p:cNvPicPr>
            <a:picLocks noChangeAspect="1"/>
          </p:cNvPicPr>
          <p:nvPr/>
        </p:nvPicPr>
        <p:blipFill>
          <a:blip r:embed="rId6"/>
          <a:stretch>
            <a:fillRect/>
          </a:stretch>
        </p:blipFill>
        <p:spPr>
          <a:xfrm>
            <a:off x="433388" y="3063571"/>
            <a:ext cx="123825" cy="123825"/>
          </a:xfrm>
          <a:prstGeom prst="rect">
            <a:avLst/>
          </a:prstGeom>
        </p:spPr>
      </p:pic>
      <p:pic>
        <p:nvPicPr>
          <p:cNvPr id="8" name="Image 6" descr="preencoded.png"/>
          <p:cNvPicPr>
            <a:picLocks noChangeAspect="1"/>
          </p:cNvPicPr>
          <p:nvPr/>
        </p:nvPicPr>
        <p:blipFill>
          <a:blip r:embed="rId6"/>
          <a:stretch>
            <a:fillRect/>
          </a:stretch>
        </p:blipFill>
        <p:spPr>
          <a:xfrm>
            <a:off x="433388" y="3311221"/>
            <a:ext cx="123825" cy="123825"/>
          </a:xfrm>
          <a:prstGeom prst="rect">
            <a:avLst/>
          </a:prstGeom>
        </p:spPr>
      </p:pic>
      <p:pic>
        <p:nvPicPr>
          <p:cNvPr id="9" name="Image 7" descr="preencoded.png"/>
          <p:cNvPicPr>
            <a:picLocks noChangeAspect="1"/>
          </p:cNvPicPr>
          <p:nvPr/>
        </p:nvPicPr>
        <p:blipFill>
          <a:blip r:embed="rId4"/>
          <a:stretch>
            <a:fillRect/>
          </a:stretch>
        </p:blipFill>
        <p:spPr>
          <a:xfrm>
            <a:off x="5030391" y="2134883"/>
            <a:ext cx="4566047" cy="2074069"/>
          </a:xfrm>
          <a:prstGeom prst="rect">
            <a:avLst/>
          </a:prstGeom>
        </p:spPr>
      </p:pic>
      <p:pic>
        <p:nvPicPr>
          <p:cNvPr id="10" name="Image 8" descr="preencoded.png"/>
          <p:cNvPicPr>
            <a:picLocks noChangeAspect="1"/>
          </p:cNvPicPr>
          <p:nvPr/>
        </p:nvPicPr>
        <p:blipFill>
          <a:blip r:embed="rId7"/>
          <a:stretch>
            <a:fillRect/>
          </a:stretch>
        </p:blipFill>
        <p:spPr>
          <a:xfrm>
            <a:off x="5154216" y="2297404"/>
            <a:ext cx="139303" cy="139303"/>
          </a:xfrm>
          <a:prstGeom prst="rect">
            <a:avLst/>
          </a:prstGeom>
        </p:spPr>
      </p:pic>
      <p:pic>
        <p:nvPicPr>
          <p:cNvPr id="11" name="Image 9" descr="preencoded.png"/>
          <p:cNvPicPr>
            <a:picLocks noChangeAspect="1"/>
          </p:cNvPicPr>
          <p:nvPr/>
        </p:nvPicPr>
        <p:blipFill>
          <a:blip r:embed="rId8"/>
          <a:stretch>
            <a:fillRect/>
          </a:stretch>
        </p:blipFill>
        <p:spPr>
          <a:xfrm>
            <a:off x="5154216" y="2537314"/>
            <a:ext cx="828684" cy="309563"/>
          </a:xfrm>
          <a:prstGeom prst="rect">
            <a:avLst/>
          </a:prstGeom>
        </p:spPr>
      </p:pic>
      <p:pic>
        <p:nvPicPr>
          <p:cNvPr id="12" name="Image 10" descr="preencoded.png"/>
          <p:cNvPicPr>
            <a:picLocks noChangeAspect="1"/>
          </p:cNvPicPr>
          <p:nvPr/>
        </p:nvPicPr>
        <p:blipFill>
          <a:blip r:embed="rId9"/>
          <a:stretch>
            <a:fillRect/>
          </a:stretch>
        </p:blipFill>
        <p:spPr>
          <a:xfrm>
            <a:off x="5982900" y="2537314"/>
            <a:ext cx="1040541" cy="309563"/>
          </a:xfrm>
          <a:prstGeom prst="rect">
            <a:avLst/>
          </a:prstGeom>
        </p:spPr>
      </p:pic>
      <p:pic>
        <p:nvPicPr>
          <p:cNvPr id="13" name="Image 11" descr="preencoded.png"/>
          <p:cNvPicPr>
            <a:picLocks noChangeAspect="1"/>
          </p:cNvPicPr>
          <p:nvPr/>
        </p:nvPicPr>
        <p:blipFill>
          <a:blip r:embed="rId10"/>
          <a:stretch>
            <a:fillRect/>
          </a:stretch>
        </p:blipFill>
        <p:spPr>
          <a:xfrm>
            <a:off x="7023441" y="2537314"/>
            <a:ext cx="497114" cy="309563"/>
          </a:xfrm>
          <a:prstGeom prst="rect">
            <a:avLst/>
          </a:prstGeom>
        </p:spPr>
      </p:pic>
      <p:pic>
        <p:nvPicPr>
          <p:cNvPr id="14" name="Image 12" descr="preencoded.png"/>
          <p:cNvPicPr>
            <a:picLocks noChangeAspect="1"/>
          </p:cNvPicPr>
          <p:nvPr/>
        </p:nvPicPr>
        <p:blipFill>
          <a:blip r:embed="rId11"/>
          <a:stretch>
            <a:fillRect/>
          </a:stretch>
        </p:blipFill>
        <p:spPr>
          <a:xfrm>
            <a:off x="7520555" y="2537314"/>
            <a:ext cx="1952057" cy="309563"/>
          </a:xfrm>
          <a:prstGeom prst="rect">
            <a:avLst/>
          </a:prstGeom>
        </p:spPr>
      </p:pic>
      <p:pic>
        <p:nvPicPr>
          <p:cNvPr id="15" name="Image 13" descr="preencoded.png"/>
          <p:cNvPicPr>
            <a:picLocks noChangeAspect="1"/>
          </p:cNvPicPr>
          <p:nvPr/>
        </p:nvPicPr>
        <p:blipFill>
          <a:blip r:embed="rId12"/>
          <a:stretch>
            <a:fillRect/>
          </a:stretch>
        </p:blipFill>
        <p:spPr>
          <a:xfrm>
            <a:off x="5154216" y="2846877"/>
            <a:ext cx="828684" cy="309563"/>
          </a:xfrm>
          <a:prstGeom prst="rect">
            <a:avLst/>
          </a:prstGeom>
        </p:spPr>
      </p:pic>
      <p:pic>
        <p:nvPicPr>
          <p:cNvPr id="16" name="Image 14" descr="preencoded.png"/>
          <p:cNvPicPr>
            <a:picLocks noChangeAspect="1"/>
          </p:cNvPicPr>
          <p:nvPr/>
        </p:nvPicPr>
        <p:blipFill>
          <a:blip r:embed="rId13"/>
          <a:stretch>
            <a:fillRect/>
          </a:stretch>
        </p:blipFill>
        <p:spPr>
          <a:xfrm>
            <a:off x="5982900" y="2846877"/>
            <a:ext cx="1040541" cy="309563"/>
          </a:xfrm>
          <a:prstGeom prst="rect">
            <a:avLst/>
          </a:prstGeom>
        </p:spPr>
      </p:pic>
      <p:pic>
        <p:nvPicPr>
          <p:cNvPr id="17" name="Image 15" descr="preencoded.png"/>
          <p:cNvPicPr>
            <a:picLocks noChangeAspect="1"/>
          </p:cNvPicPr>
          <p:nvPr/>
        </p:nvPicPr>
        <p:blipFill>
          <a:blip r:embed="rId14"/>
          <a:stretch>
            <a:fillRect/>
          </a:stretch>
        </p:blipFill>
        <p:spPr>
          <a:xfrm>
            <a:off x="7023441" y="2846877"/>
            <a:ext cx="497114" cy="309563"/>
          </a:xfrm>
          <a:prstGeom prst="rect">
            <a:avLst/>
          </a:prstGeom>
        </p:spPr>
      </p:pic>
      <p:pic>
        <p:nvPicPr>
          <p:cNvPr id="18" name="Image 16" descr="preencoded.png"/>
          <p:cNvPicPr>
            <a:picLocks noChangeAspect="1"/>
          </p:cNvPicPr>
          <p:nvPr/>
        </p:nvPicPr>
        <p:blipFill>
          <a:blip r:embed="rId15"/>
          <a:stretch>
            <a:fillRect/>
          </a:stretch>
        </p:blipFill>
        <p:spPr>
          <a:xfrm>
            <a:off x="7520555" y="2846877"/>
            <a:ext cx="1952057" cy="309563"/>
          </a:xfrm>
          <a:prstGeom prst="rect">
            <a:avLst/>
          </a:prstGeom>
        </p:spPr>
      </p:pic>
      <p:pic>
        <p:nvPicPr>
          <p:cNvPr id="19" name="Image 17" descr="preencoded.png"/>
          <p:cNvPicPr>
            <a:picLocks noChangeAspect="1"/>
          </p:cNvPicPr>
          <p:nvPr/>
        </p:nvPicPr>
        <p:blipFill>
          <a:blip r:embed="rId16"/>
          <a:stretch>
            <a:fillRect/>
          </a:stretch>
        </p:blipFill>
        <p:spPr>
          <a:xfrm>
            <a:off x="5154216" y="3156439"/>
            <a:ext cx="828684" cy="309563"/>
          </a:xfrm>
          <a:prstGeom prst="rect">
            <a:avLst/>
          </a:prstGeom>
        </p:spPr>
      </p:pic>
      <p:pic>
        <p:nvPicPr>
          <p:cNvPr id="20" name="Image 18" descr="preencoded.png"/>
          <p:cNvPicPr>
            <a:picLocks noChangeAspect="1"/>
          </p:cNvPicPr>
          <p:nvPr/>
        </p:nvPicPr>
        <p:blipFill>
          <a:blip r:embed="rId17"/>
          <a:stretch>
            <a:fillRect/>
          </a:stretch>
        </p:blipFill>
        <p:spPr>
          <a:xfrm>
            <a:off x="5982900" y="3156439"/>
            <a:ext cx="1040541" cy="309563"/>
          </a:xfrm>
          <a:prstGeom prst="rect">
            <a:avLst/>
          </a:prstGeom>
        </p:spPr>
      </p:pic>
      <p:pic>
        <p:nvPicPr>
          <p:cNvPr id="21" name="Image 19" descr="preencoded.png"/>
          <p:cNvPicPr>
            <a:picLocks noChangeAspect="1"/>
          </p:cNvPicPr>
          <p:nvPr/>
        </p:nvPicPr>
        <p:blipFill>
          <a:blip r:embed="rId18"/>
          <a:stretch>
            <a:fillRect/>
          </a:stretch>
        </p:blipFill>
        <p:spPr>
          <a:xfrm>
            <a:off x="7023441" y="3156439"/>
            <a:ext cx="497114" cy="309563"/>
          </a:xfrm>
          <a:prstGeom prst="rect">
            <a:avLst/>
          </a:prstGeom>
        </p:spPr>
      </p:pic>
      <p:pic>
        <p:nvPicPr>
          <p:cNvPr id="22" name="Image 20" descr="preencoded.png"/>
          <p:cNvPicPr>
            <a:picLocks noChangeAspect="1"/>
          </p:cNvPicPr>
          <p:nvPr/>
        </p:nvPicPr>
        <p:blipFill>
          <a:blip r:embed="rId19"/>
          <a:stretch>
            <a:fillRect/>
          </a:stretch>
        </p:blipFill>
        <p:spPr>
          <a:xfrm>
            <a:off x="7520555" y="3156439"/>
            <a:ext cx="1952057" cy="309563"/>
          </a:xfrm>
          <a:prstGeom prst="rect">
            <a:avLst/>
          </a:prstGeom>
        </p:spPr>
      </p:pic>
      <p:pic>
        <p:nvPicPr>
          <p:cNvPr id="23" name="Image 21" descr="preencoded.png"/>
          <p:cNvPicPr>
            <a:picLocks noChangeAspect="1"/>
          </p:cNvPicPr>
          <p:nvPr/>
        </p:nvPicPr>
        <p:blipFill>
          <a:blip r:embed="rId16"/>
          <a:stretch>
            <a:fillRect/>
          </a:stretch>
        </p:blipFill>
        <p:spPr>
          <a:xfrm>
            <a:off x="5154216" y="3466002"/>
            <a:ext cx="828684" cy="309563"/>
          </a:xfrm>
          <a:prstGeom prst="rect">
            <a:avLst/>
          </a:prstGeom>
        </p:spPr>
      </p:pic>
      <p:pic>
        <p:nvPicPr>
          <p:cNvPr id="24" name="Image 22" descr="preencoded.png"/>
          <p:cNvPicPr>
            <a:picLocks noChangeAspect="1"/>
          </p:cNvPicPr>
          <p:nvPr/>
        </p:nvPicPr>
        <p:blipFill>
          <a:blip r:embed="rId17"/>
          <a:stretch>
            <a:fillRect/>
          </a:stretch>
        </p:blipFill>
        <p:spPr>
          <a:xfrm>
            <a:off x="5982900" y="3466002"/>
            <a:ext cx="1040541" cy="309563"/>
          </a:xfrm>
          <a:prstGeom prst="rect">
            <a:avLst/>
          </a:prstGeom>
        </p:spPr>
      </p:pic>
      <p:pic>
        <p:nvPicPr>
          <p:cNvPr id="25" name="Image 23" descr="preencoded.png"/>
          <p:cNvPicPr>
            <a:picLocks noChangeAspect="1"/>
          </p:cNvPicPr>
          <p:nvPr/>
        </p:nvPicPr>
        <p:blipFill>
          <a:blip r:embed="rId18"/>
          <a:stretch>
            <a:fillRect/>
          </a:stretch>
        </p:blipFill>
        <p:spPr>
          <a:xfrm>
            <a:off x="7023441" y="3466002"/>
            <a:ext cx="497114" cy="309563"/>
          </a:xfrm>
          <a:prstGeom prst="rect">
            <a:avLst/>
          </a:prstGeom>
        </p:spPr>
      </p:pic>
      <p:pic>
        <p:nvPicPr>
          <p:cNvPr id="26" name="Image 24" descr="preencoded.png"/>
          <p:cNvPicPr>
            <a:picLocks noChangeAspect="1"/>
          </p:cNvPicPr>
          <p:nvPr/>
        </p:nvPicPr>
        <p:blipFill>
          <a:blip r:embed="rId19"/>
          <a:stretch>
            <a:fillRect/>
          </a:stretch>
        </p:blipFill>
        <p:spPr>
          <a:xfrm>
            <a:off x="7520555" y="3466002"/>
            <a:ext cx="1952057" cy="309563"/>
          </a:xfrm>
          <a:prstGeom prst="rect">
            <a:avLst/>
          </a:prstGeom>
        </p:spPr>
      </p:pic>
      <p:pic>
        <p:nvPicPr>
          <p:cNvPr id="27" name="Image 25" descr="preencoded.png"/>
          <p:cNvPicPr>
            <a:picLocks noChangeAspect="1"/>
          </p:cNvPicPr>
          <p:nvPr/>
        </p:nvPicPr>
        <p:blipFill>
          <a:blip r:embed="rId16"/>
          <a:stretch>
            <a:fillRect/>
          </a:stretch>
        </p:blipFill>
        <p:spPr>
          <a:xfrm>
            <a:off x="5154216" y="3775564"/>
            <a:ext cx="828684" cy="309563"/>
          </a:xfrm>
          <a:prstGeom prst="rect">
            <a:avLst/>
          </a:prstGeom>
        </p:spPr>
      </p:pic>
      <p:pic>
        <p:nvPicPr>
          <p:cNvPr id="28" name="Image 26" descr="preencoded.png"/>
          <p:cNvPicPr>
            <a:picLocks noChangeAspect="1"/>
          </p:cNvPicPr>
          <p:nvPr/>
        </p:nvPicPr>
        <p:blipFill>
          <a:blip r:embed="rId17"/>
          <a:stretch>
            <a:fillRect/>
          </a:stretch>
        </p:blipFill>
        <p:spPr>
          <a:xfrm>
            <a:off x="5982900" y="3775564"/>
            <a:ext cx="1040541" cy="309563"/>
          </a:xfrm>
          <a:prstGeom prst="rect">
            <a:avLst/>
          </a:prstGeom>
        </p:spPr>
      </p:pic>
      <p:pic>
        <p:nvPicPr>
          <p:cNvPr id="29" name="Image 27" descr="preencoded.png"/>
          <p:cNvPicPr>
            <a:picLocks noChangeAspect="1"/>
          </p:cNvPicPr>
          <p:nvPr/>
        </p:nvPicPr>
        <p:blipFill>
          <a:blip r:embed="rId18"/>
          <a:stretch>
            <a:fillRect/>
          </a:stretch>
        </p:blipFill>
        <p:spPr>
          <a:xfrm>
            <a:off x="7023441" y="3775564"/>
            <a:ext cx="497114" cy="309563"/>
          </a:xfrm>
          <a:prstGeom prst="rect">
            <a:avLst/>
          </a:prstGeom>
        </p:spPr>
      </p:pic>
      <p:pic>
        <p:nvPicPr>
          <p:cNvPr id="30" name="Image 28" descr="preencoded.png"/>
          <p:cNvPicPr>
            <a:picLocks noChangeAspect="1"/>
          </p:cNvPicPr>
          <p:nvPr/>
        </p:nvPicPr>
        <p:blipFill>
          <a:blip r:embed="rId19"/>
          <a:stretch>
            <a:fillRect/>
          </a:stretch>
        </p:blipFill>
        <p:spPr>
          <a:xfrm>
            <a:off x="7520555" y="3775564"/>
            <a:ext cx="1952057" cy="309563"/>
          </a:xfrm>
          <a:prstGeom prst="rect">
            <a:avLst/>
          </a:prstGeom>
        </p:spPr>
      </p:pic>
      <p:pic>
        <p:nvPicPr>
          <p:cNvPr id="31" name="Image 29" descr="preencoded.png"/>
          <p:cNvPicPr>
            <a:picLocks noChangeAspect="1"/>
          </p:cNvPicPr>
          <p:nvPr/>
        </p:nvPicPr>
        <p:blipFill>
          <a:blip r:embed="rId20"/>
          <a:stretch>
            <a:fillRect/>
          </a:stretch>
        </p:blipFill>
        <p:spPr>
          <a:xfrm>
            <a:off x="309563" y="4363733"/>
            <a:ext cx="9286875" cy="1454944"/>
          </a:xfrm>
          <a:prstGeom prst="rect">
            <a:avLst/>
          </a:prstGeom>
        </p:spPr>
      </p:pic>
      <p:pic>
        <p:nvPicPr>
          <p:cNvPr id="32" name="Image 30" descr="preencoded.png"/>
          <p:cNvPicPr>
            <a:picLocks noChangeAspect="1"/>
          </p:cNvPicPr>
          <p:nvPr/>
        </p:nvPicPr>
        <p:blipFill>
          <a:blip r:embed="rId21"/>
          <a:stretch>
            <a:fillRect/>
          </a:stretch>
        </p:blipFill>
        <p:spPr>
          <a:xfrm>
            <a:off x="433388" y="4526254"/>
            <a:ext cx="154781" cy="139303"/>
          </a:xfrm>
          <a:prstGeom prst="rect">
            <a:avLst/>
          </a:prstGeom>
        </p:spPr>
      </p:pic>
      <p:pic>
        <p:nvPicPr>
          <p:cNvPr id="33" name="Image 31" descr="preencoded.png"/>
          <p:cNvPicPr>
            <a:picLocks noChangeAspect="1"/>
          </p:cNvPicPr>
          <p:nvPr/>
        </p:nvPicPr>
        <p:blipFill>
          <a:blip r:embed="rId22"/>
          <a:stretch>
            <a:fillRect/>
          </a:stretch>
        </p:blipFill>
        <p:spPr>
          <a:xfrm>
            <a:off x="433388" y="4784788"/>
            <a:ext cx="147042" cy="148493"/>
          </a:xfrm>
          <a:prstGeom prst="rect">
            <a:avLst/>
          </a:prstGeom>
        </p:spPr>
      </p:pic>
      <p:pic>
        <p:nvPicPr>
          <p:cNvPr id="34" name="Image 32" descr="preencoded.png"/>
          <p:cNvPicPr>
            <a:picLocks noChangeAspect="1"/>
          </p:cNvPicPr>
          <p:nvPr/>
        </p:nvPicPr>
        <p:blipFill>
          <a:blip r:embed="rId23"/>
          <a:stretch>
            <a:fillRect/>
          </a:stretch>
        </p:blipFill>
        <p:spPr>
          <a:xfrm>
            <a:off x="4999435" y="4784788"/>
            <a:ext cx="147042" cy="148493"/>
          </a:xfrm>
          <a:prstGeom prst="rect">
            <a:avLst/>
          </a:prstGeom>
        </p:spPr>
      </p:pic>
      <p:pic>
        <p:nvPicPr>
          <p:cNvPr id="35" name="Image 33" descr="preencoded.png"/>
          <p:cNvPicPr>
            <a:picLocks noChangeAspect="1"/>
          </p:cNvPicPr>
          <p:nvPr/>
        </p:nvPicPr>
        <p:blipFill>
          <a:blip r:embed="rId24"/>
          <a:stretch>
            <a:fillRect/>
          </a:stretch>
        </p:blipFill>
        <p:spPr>
          <a:xfrm>
            <a:off x="433388" y="5125306"/>
            <a:ext cx="170259" cy="148493"/>
          </a:xfrm>
          <a:prstGeom prst="rect">
            <a:avLst/>
          </a:prstGeom>
        </p:spPr>
      </p:pic>
      <p:pic>
        <p:nvPicPr>
          <p:cNvPr id="36" name="Image 34" descr="preencoded.png"/>
          <p:cNvPicPr>
            <a:picLocks noChangeAspect="1"/>
          </p:cNvPicPr>
          <p:nvPr/>
        </p:nvPicPr>
        <p:blipFill>
          <a:blip r:embed="rId25"/>
          <a:stretch>
            <a:fillRect/>
          </a:stretch>
        </p:blipFill>
        <p:spPr>
          <a:xfrm>
            <a:off x="4999435" y="5125306"/>
            <a:ext cx="147042" cy="148493"/>
          </a:xfrm>
          <a:prstGeom prst="rect">
            <a:avLst/>
          </a:prstGeom>
        </p:spPr>
      </p:pic>
      <p:pic>
        <p:nvPicPr>
          <p:cNvPr id="37" name="Image 35" descr="preencoded.png"/>
          <p:cNvPicPr>
            <a:picLocks noChangeAspect="1"/>
          </p:cNvPicPr>
          <p:nvPr/>
        </p:nvPicPr>
        <p:blipFill>
          <a:blip r:embed="rId26"/>
          <a:stretch>
            <a:fillRect/>
          </a:stretch>
        </p:blipFill>
        <p:spPr>
          <a:xfrm>
            <a:off x="433387" y="5465825"/>
            <a:ext cx="185738" cy="148493"/>
          </a:xfrm>
          <a:prstGeom prst="rect">
            <a:avLst/>
          </a:prstGeom>
        </p:spPr>
      </p:pic>
      <p:pic>
        <p:nvPicPr>
          <p:cNvPr id="38" name="Image 36" descr="preencoded.png"/>
          <p:cNvPicPr>
            <a:picLocks noChangeAspect="1"/>
          </p:cNvPicPr>
          <p:nvPr/>
        </p:nvPicPr>
        <p:blipFill>
          <a:blip r:embed="rId27"/>
          <a:stretch>
            <a:fillRect/>
          </a:stretch>
        </p:blipFill>
        <p:spPr>
          <a:xfrm>
            <a:off x="4999434" y="5465825"/>
            <a:ext cx="185738" cy="148493"/>
          </a:xfrm>
          <a:prstGeom prst="rect">
            <a:avLst/>
          </a:prstGeom>
        </p:spPr>
      </p:pic>
      <p:sp>
        <p:nvSpPr>
          <p:cNvPr id="3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데이터 정의 및 설계</a:t>
            </a:r>
            <a:endParaRPr lang="en-US" sz="2438" dirty="0"/>
          </a:p>
        </p:txBody>
      </p:sp>
      <p:sp>
        <p:nvSpPr>
          <p:cNvPr id="40" name="Text 1"/>
          <p:cNvSpPr/>
          <p:nvPr/>
        </p:nvSpPr>
        <p:spPr>
          <a:xfrm>
            <a:off x="309563" y="1571625"/>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모델을 효율적으로 학습시키려면 </a:t>
            </a:r>
            <a:r>
              <a:rPr lang="en-US" sz="1073" b="1" dirty="0">
                <a:solidFill>
                  <a:srgbClr val="FDE047"/>
                </a:solidFill>
                <a:latin typeface="Noto Sans KR" pitchFamily="34" charset="0"/>
                <a:ea typeface="Noto Sans KR" pitchFamily="34" charset="-122"/>
                <a:cs typeface="Noto Sans KR" pitchFamily="34" charset="-120"/>
              </a:rPr>
              <a:t>데이터의 구조와 의미를 명확히 정의</a:t>
            </a:r>
            <a:r>
              <a:rPr lang="en-US" sz="1073" dirty="0">
                <a:solidFill>
                  <a:srgbClr val="FFFFFF"/>
                </a:solidFill>
                <a:latin typeface="Noto Sans KR" pitchFamily="34" charset="0"/>
                <a:ea typeface="Noto Sans KR" pitchFamily="34" charset="-122"/>
                <a:cs typeface="Noto Sans KR" pitchFamily="34" charset="-120"/>
              </a:rPr>
              <a:t>해야 합니다. 이는 각 변수의 데이터 타입, 단위, 허용 범위, 그리고 누락 허용 여부 등을 상세히 문서화하는 작업을 포함합니다.</a:t>
            </a:r>
            <a:endParaRPr lang="en-US" sz="1073" dirty="0"/>
          </a:p>
        </p:txBody>
      </p:sp>
      <p:sp>
        <p:nvSpPr>
          <p:cNvPr id="41" name="Text 2"/>
          <p:cNvSpPr/>
          <p:nvPr/>
        </p:nvSpPr>
        <p:spPr>
          <a:xfrm>
            <a:off x="619125" y="2258708"/>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데이터 정의의 핵심 요소</a:t>
            </a:r>
            <a:endParaRPr lang="en-US" sz="1097" dirty="0"/>
          </a:p>
        </p:txBody>
      </p:sp>
      <p:sp>
        <p:nvSpPr>
          <p:cNvPr id="42" name="Text 3"/>
          <p:cNvSpPr/>
          <p:nvPr/>
        </p:nvSpPr>
        <p:spPr>
          <a:xfrm>
            <a:off x="619126" y="2537314"/>
            <a:ext cx="367353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데이터 타입</a:t>
            </a:r>
            <a:r>
              <a:rPr lang="en-US" sz="975" dirty="0">
                <a:solidFill>
                  <a:srgbClr val="FFFFFF"/>
                </a:solidFill>
                <a:latin typeface="Noto Sans KR" pitchFamily="34" charset="0"/>
                <a:ea typeface="Noto Sans KR" pitchFamily="34" charset="-122"/>
                <a:cs typeface="Noto Sans KR" pitchFamily="34" charset="-120"/>
              </a:rPr>
              <a:t>: 변수의 데이터 유형 (문자열, 숫자, 날짜 등)</a:t>
            </a:r>
            <a:endParaRPr lang="en-US" sz="975" dirty="0"/>
          </a:p>
        </p:txBody>
      </p:sp>
      <p:sp>
        <p:nvSpPr>
          <p:cNvPr id="43" name="Text 4"/>
          <p:cNvSpPr/>
          <p:nvPr/>
        </p:nvSpPr>
        <p:spPr>
          <a:xfrm>
            <a:off x="619125" y="2784964"/>
            <a:ext cx="255084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단위</a:t>
            </a:r>
            <a:r>
              <a:rPr lang="en-US" sz="975" dirty="0">
                <a:solidFill>
                  <a:srgbClr val="FFFFFF"/>
                </a:solidFill>
                <a:latin typeface="Noto Sans KR" pitchFamily="34" charset="0"/>
                <a:ea typeface="Noto Sans KR" pitchFamily="34" charset="-122"/>
                <a:cs typeface="Noto Sans KR" pitchFamily="34" charset="-120"/>
              </a:rPr>
              <a:t>: 변수의 측정 단위 (미터, 섭씨, 등)</a:t>
            </a:r>
            <a:endParaRPr lang="en-US" sz="975" dirty="0"/>
          </a:p>
        </p:txBody>
      </p:sp>
      <p:sp>
        <p:nvSpPr>
          <p:cNvPr id="44" name="Text 5"/>
          <p:cNvSpPr/>
          <p:nvPr/>
        </p:nvSpPr>
        <p:spPr>
          <a:xfrm>
            <a:off x="619125" y="3032614"/>
            <a:ext cx="232810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허용 범위</a:t>
            </a:r>
            <a:r>
              <a:rPr lang="en-US" sz="975" dirty="0">
                <a:solidFill>
                  <a:srgbClr val="FFFFFF"/>
                </a:solidFill>
                <a:latin typeface="Noto Sans KR" pitchFamily="34" charset="0"/>
                <a:ea typeface="Noto Sans KR" pitchFamily="34" charset="-122"/>
                <a:cs typeface="Noto Sans KR" pitchFamily="34" charset="-120"/>
              </a:rPr>
              <a:t>: 변수의 유효한 값의 범위</a:t>
            </a:r>
            <a:endParaRPr lang="en-US" sz="975" dirty="0"/>
          </a:p>
        </p:txBody>
      </p:sp>
      <p:sp>
        <p:nvSpPr>
          <p:cNvPr id="45" name="Text 6"/>
          <p:cNvSpPr/>
          <p:nvPr/>
        </p:nvSpPr>
        <p:spPr>
          <a:xfrm>
            <a:off x="619126" y="3280264"/>
            <a:ext cx="3789190"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누락 허용 여부</a:t>
            </a:r>
            <a:r>
              <a:rPr lang="en-US" sz="975" dirty="0">
                <a:solidFill>
                  <a:srgbClr val="FFFFFF"/>
                </a:solidFill>
                <a:latin typeface="Noto Sans KR" pitchFamily="34" charset="0"/>
                <a:ea typeface="Noto Sans KR" pitchFamily="34" charset="-122"/>
                <a:cs typeface="Noto Sans KR" pitchFamily="34" charset="-120"/>
              </a:rPr>
              <a:t>: 해당 변수에서 누락된 값을 허용할지 여부</a:t>
            </a:r>
            <a:endParaRPr lang="en-US" sz="975" dirty="0"/>
          </a:p>
        </p:txBody>
      </p:sp>
      <p:sp>
        <p:nvSpPr>
          <p:cNvPr id="46" name="Text 7"/>
          <p:cNvSpPr/>
          <p:nvPr/>
        </p:nvSpPr>
        <p:spPr>
          <a:xfrm>
            <a:off x="5355431" y="2258708"/>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예시: 기상 데이터셋</a:t>
            </a:r>
            <a:endParaRPr lang="en-US" sz="1097" dirty="0"/>
          </a:p>
        </p:txBody>
      </p:sp>
      <p:sp>
        <p:nvSpPr>
          <p:cNvPr id="47" name="Text 8"/>
          <p:cNvSpPr/>
          <p:nvPr/>
        </p:nvSpPr>
        <p:spPr>
          <a:xfrm>
            <a:off x="5216129" y="2537314"/>
            <a:ext cx="828684" cy="309563"/>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변수명</a:t>
            </a:r>
            <a:endParaRPr lang="en-US" sz="975" dirty="0"/>
          </a:p>
        </p:txBody>
      </p:sp>
      <p:sp>
        <p:nvSpPr>
          <p:cNvPr id="48" name="Text 9"/>
          <p:cNvSpPr/>
          <p:nvPr/>
        </p:nvSpPr>
        <p:spPr>
          <a:xfrm>
            <a:off x="6044812" y="2537314"/>
            <a:ext cx="1040541" cy="309563"/>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데이터 타입</a:t>
            </a:r>
            <a:endParaRPr lang="en-US" sz="975" dirty="0"/>
          </a:p>
        </p:txBody>
      </p:sp>
      <p:sp>
        <p:nvSpPr>
          <p:cNvPr id="49" name="Text 10"/>
          <p:cNvSpPr/>
          <p:nvPr/>
        </p:nvSpPr>
        <p:spPr>
          <a:xfrm>
            <a:off x="7085353" y="2537314"/>
            <a:ext cx="497114" cy="309563"/>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단위</a:t>
            </a:r>
            <a:endParaRPr lang="en-US" sz="975" dirty="0"/>
          </a:p>
        </p:txBody>
      </p:sp>
      <p:sp>
        <p:nvSpPr>
          <p:cNvPr id="50" name="Text 11"/>
          <p:cNvSpPr/>
          <p:nvPr/>
        </p:nvSpPr>
        <p:spPr>
          <a:xfrm>
            <a:off x="7582468" y="2537314"/>
            <a:ext cx="1952057" cy="309563"/>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설명</a:t>
            </a:r>
            <a:endParaRPr lang="en-US" sz="975" dirty="0"/>
          </a:p>
        </p:txBody>
      </p:sp>
      <p:sp>
        <p:nvSpPr>
          <p:cNvPr id="51" name="Text 12"/>
          <p:cNvSpPr/>
          <p:nvPr/>
        </p:nvSpPr>
        <p:spPr>
          <a:xfrm>
            <a:off x="5216129" y="2846877"/>
            <a:ext cx="82868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날짜시간</a:t>
            </a:r>
            <a:endParaRPr lang="en-US" sz="975" dirty="0"/>
          </a:p>
        </p:txBody>
      </p:sp>
      <p:sp>
        <p:nvSpPr>
          <p:cNvPr id="52" name="Text 13"/>
          <p:cNvSpPr/>
          <p:nvPr/>
        </p:nvSpPr>
        <p:spPr>
          <a:xfrm>
            <a:off x="6044813" y="2846877"/>
            <a:ext cx="1248649"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datetime</a:t>
            </a:r>
            <a:endParaRPr lang="en-US" sz="975" dirty="0"/>
          </a:p>
        </p:txBody>
      </p:sp>
      <p:sp>
        <p:nvSpPr>
          <p:cNvPr id="53" name="Text 14"/>
          <p:cNvSpPr/>
          <p:nvPr/>
        </p:nvSpPr>
        <p:spPr>
          <a:xfrm>
            <a:off x="7085353" y="2846877"/>
            <a:ext cx="49711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a:t>
            </a:r>
            <a:endParaRPr lang="en-US" sz="975" dirty="0"/>
          </a:p>
        </p:txBody>
      </p:sp>
      <p:sp>
        <p:nvSpPr>
          <p:cNvPr id="54" name="Text 15"/>
          <p:cNvSpPr/>
          <p:nvPr/>
        </p:nvSpPr>
        <p:spPr>
          <a:xfrm>
            <a:off x="7582468" y="2846877"/>
            <a:ext cx="1952057"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날짜와 시간 정보</a:t>
            </a:r>
            <a:endParaRPr lang="en-US" sz="975" dirty="0"/>
          </a:p>
        </p:txBody>
      </p:sp>
      <p:sp>
        <p:nvSpPr>
          <p:cNvPr id="55" name="Text 16"/>
          <p:cNvSpPr/>
          <p:nvPr/>
        </p:nvSpPr>
        <p:spPr>
          <a:xfrm>
            <a:off x="5216129" y="3156439"/>
            <a:ext cx="82868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강수량</a:t>
            </a:r>
            <a:endParaRPr lang="en-US" sz="975" dirty="0"/>
          </a:p>
        </p:txBody>
      </p:sp>
      <p:sp>
        <p:nvSpPr>
          <p:cNvPr id="56" name="Text 17"/>
          <p:cNvSpPr/>
          <p:nvPr/>
        </p:nvSpPr>
        <p:spPr>
          <a:xfrm>
            <a:off x="6044812" y="3156439"/>
            <a:ext cx="1040541"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float</a:t>
            </a:r>
            <a:endParaRPr lang="en-US" sz="975" dirty="0"/>
          </a:p>
        </p:txBody>
      </p:sp>
      <p:sp>
        <p:nvSpPr>
          <p:cNvPr id="57" name="Text 18"/>
          <p:cNvSpPr/>
          <p:nvPr/>
        </p:nvSpPr>
        <p:spPr>
          <a:xfrm>
            <a:off x="7085353" y="3156439"/>
            <a:ext cx="49711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mm</a:t>
            </a:r>
            <a:endParaRPr lang="en-US" sz="975" dirty="0"/>
          </a:p>
        </p:txBody>
      </p:sp>
      <p:sp>
        <p:nvSpPr>
          <p:cNvPr id="58" name="Text 19"/>
          <p:cNvSpPr/>
          <p:nvPr/>
        </p:nvSpPr>
        <p:spPr>
          <a:xfrm>
            <a:off x="7582468" y="3156439"/>
            <a:ext cx="1952057"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밀리미터 단위의 강수량</a:t>
            </a:r>
            <a:endParaRPr lang="en-US" sz="975" dirty="0"/>
          </a:p>
        </p:txBody>
      </p:sp>
      <p:sp>
        <p:nvSpPr>
          <p:cNvPr id="59" name="Text 20"/>
          <p:cNvSpPr/>
          <p:nvPr/>
        </p:nvSpPr>
        <p:spPr>
          <a:xfrm>
            <a:off x="5216129" y="3466002"/>
            <a:ext cx="82868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풍속</a:t>
            </a:r>
            <a:endParaRPr lang="en-US" sz="975" dirty="0"/>
          </a:p>
        </p:txBody>
      </p:sp>
      <p:sp>
        <p:nvSpPr>
          <p:cNvPr id="60" name="Text 21"/>
          <p:cNvSpPr/>
          <p:nvPr/>
        </p:nvSpPr>
        <p:spPr>
          <a:xfrm>
            <a:off x="6044812" y="3466002"/>
            <a:ext cx="1040541"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float</a:t>
            </a:r>
            <a:endParaRPr lang="en-US" sz="975" dirty="0"/>
          </a:p>
        </p:txBody>
      </p:sp>
      <p:sp>
        <p:nvSpPr>
          <p:cNvPr id="61" name="Text 22"/>
          <p:cNvSpPr/>
          <p:nvPr/>
        </p:nvSpPr>
        <p:spPr>
          <a:xfrm>
            <a:off x="7085353" y="3466002"/>
            <a:ext cx="49711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m/s</a:t>
            </a:r>
            <a:endParaRPr lang="en-US" sz="975" dirty="0"/>
          </a:p>
        </p:txBody>
      </p:sp>
      <p:sp>
        <p:nvSpPr>
          <p:cNvPr id="62" name="Text 23"/>
          <p:cNvSpPr/>
          <p:nvPr/>
        </p:nvSpPr>
        <p:spPr>
          <a:xfrm>
            <a:off x="7582468" y="3466002"/>
            <a:ext cx="1952057"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미터/초 단위의 풍속</a:t>
            </a:r>
            <a:endParaRPr lang="en-US" sz="975" dirty="0"/>
          </a:p>
        </p:txBody>
      </p:sp>
      <p:sp>
        <p:nvSpPr>
          <p:cNvPr id="63" name="Text 24"/>
          <p:cNvSpPr/>
          <p:nvPr/>
        </p:nvSpPr>
        <p:spPr>
          <a:xfrm>
            <a:off x="5216129" y="3775564"/>
            <a:ext cx="82868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위치좌표</a:t>
            </a:r>
            <a:endParaRPr lang="en-US" sz="975" dirty="0"/>
          </a:p>
        </p:txBody>
      </p:sp>
      <p:sp>
        <p:nvSpPr>
          <p:cNvPr id="64" name="Text 25"/>
          <p:cNvSpPr/>
          <p:nvPr/>
        </p:nvSpPr>
        <p:spPr>
          <a:xfrm>
            <a:off x="6044812" y="3775564"/>
            <a:ext cx="1040541"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float</a:t>
            </a:r>
            <a:endParaRPr lang="en-US" sz="975" dirty="0"/>
          </a:p>
        </p:txBody>
      </p:sp>
      <p:sp>
        <p:nvSpPr>
          <p:cNvPr id="65" name="Text 26"/>
          <p:cNvSpPr/>
          <p:nvPr/>
        </p:nvSpPr>
        <p:spPr>
          <a:xfrm>
            <a:off x="7085353" y="3775564"/>
            <a:ext cx="49711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deg</a:t>
            </a:r>
            <a:endParaRPr lang="en-US" sz="975" dirty="0"/>
          </a:p>
        </p:txBody>
      </p:sp>
      <p:sp>
        <p:nvSpPr>
          <p:cNvPr id="66" name="Text 27"/>
          <p:cNvSpPr/>
          <p:nvPr/>
        </p:nvSpPr>
        <p:spPr>
          <a:xfrm>
            <a:off x="7582468" y="3775564"/>
            <a:ext cx="2342469"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지리적 위치 (경도, 위도)</a:t>
            </a:r>
            <a:endParaRPr lang="en-US" sz="975" dirty="0"/>
          </a:p>
        </p:txBody>
      </p:sp>
      <p:sp>
        <p:nvSpPr>
          <p:cNvPr id="67" name="Text 28"/>
          <p:cNvSpPr/>
          <p:nvPr/>
        </p:nvSpPr>
        <p:spPr>
          <a:xfrm>
            <a:off x="650081" y="4487558"/>
            <a:ext cx="9039225"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데이터 정의의 중요성</a:t>
            </a:r>
            <a:endParaRPr lang="en-US" sz="1097" dirty="0"/>
          </a:p>
        </p:txBody>
      </p:sp>
      <p:sp>
        <p:nvSpPr>
          <p:cNvPr id="68" name="Text 29"/>
          <p:cNvSpPr/>
          <p:nvPr/>
        </p:nvSpPr>
        <p:spPr>
          <a:xfrm>
            <a:off x="642342" y="4766164"/>
            <a:ext cx="1799623"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병합 시 오류 최소화</a:t>
            </a:r>
            <a:endParaRPr lang="en-US" sz="975" dirty="0"/>
          </a:p>
        </p:txBody>
      </p:sp>
      <p:sp>
        <p:nvSpPr>
          <p:cNvPr id="69" name="Text 30"/>
          <p:cNvSpPr/>
          <p:nvPr/>
        </p:nvSpPr>
        <p:spPr>
          <a:xfrm>
            <a:off x="5208389" y="4766164"/>
            <a:ext cx="127128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일관성 유지</a:t>
            </a:r>
            <a:endParaRPr lang="en-US" sz="975" dirty="0"/>
          </a:p>
        </p:txBody>
      </p:sp>
      <p:sp>
        <p:nvSpPr>
          <p:cNvPr id="70" name="Text 31"/>
          <p:cNvSpPr/>
          <p:nvPr/>
        </p:nvSpPr>
        <p:spPr>
          <a:xfrm>
            <a:off x="665560" y="5106683"/>
            <a:ext cx="131264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모델 학습 속도 향상</a:t>
            </a:r>
            <a:endParaRPr lang="en-US" sz="975" dirty="0"/>
          </a:p>
        </p:txBody>
      </p:sp>
      <p:sp>
        <p:nvSpPr>
          <p:cNvPr id="71" name="Text 32"/>
          <p:cNvSpPr/>
          <p:nvPr/>
        </p:nvSpPr>
        <p:spPr>
          <a:xfrm>
            <a:off x="5208389" y="5106683"/>
            <a:ext cx="160982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에러 발생 가능성을 줄임</a:t>
            </a:r>
            <a:endParaRPr lang="en-US" sz="975" dirty="0"/>
          </a:p>
        </p:txBody>
      </p:sp>
      <p:sp>
        <p:nvSpPr>
          <p:cNvPr id="72" name="Text 33"/>
          <p:cNvSpPr/>
          <p:nvPr/>
        </p:nvSpPr>
        <p:spPr>
          <a:xfrm>
            <a:off x="681037" y="5447202"/>
            <a:ext cx="1799623"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팀원 간 데이터 이해도 증가</a:t>
            </a:r>
            <a:endParaRPr lang="en-US" sz="975" dirty="0"/>
          </a:p>
        </p:txBody>
      </p:sp>
      <p:sp>
        <p:nvSpPr>
          <p:cNvPr id="73" name="Text 34"/>
          <p:cNvSpPr/>
          <p:nvPr/>
        </p:nvSpPr>
        <p:spPr>
          <a:xfrm>
            <a:off x="5247085" y="5447202"/>
            <a:ext cx="235277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코드의 재사용성과 유지보수성 향상</a:t>
            </a:r>
            <a:endParaRPr lang="en-US" sz="975"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051947"/>
          </a:xfrm>
          <a:prstGeom prst="rect">
            <a:avLst/>
          </a:prstGeom>
        </p:spPr>
      </p:pic>
      <p:pic>
        <p:nvPicPr>
          <p:cNvPr id="3" name="Image 1" descr="preencoded.png"/>
          <p:cNvPicPr>
            <a:picLocks noChangeAspect="1"/>
          </p:cNvPicPr>
          <p:nvPr/>
        </p:nvPicPr>
        <p:blipFill>
          <a:blip r:embed="rId4"/>
          <a:stretch>
            <a:fillRect/>
          </a:stretch>
        </p:blipFill>
        <p:spPr>
          <a:xfrm>
            <a:off x="309563" y="2072971"/>
            <a:ext cx="1758218" cy="1708761"/>
          </a:xfrm>
          <a:prstGeom prst="rect">
            <a:avLst/>
          </a:prstGeom>
        </p:spPr>
      </p:pic>
      <p:pic>
        <p:nvPicPr>
          <p:cNvPr id="4" name="Image 2" descr="preencoded.png"/>
          <p:cNvPicPr>
            <a:picLocks noChangeAspect="1"/>
          </p:cNvPicPr>
          <p:nvPr/>
        </p:nvPicPr>
        <p:blipFill>
          <a:blip r:embed="rId5"/>
          <a:stretch>
            <a:fillRect/>
          </a:stretch>
        </p:blipFill>
        <p:spPr>
          <a:xfrm>
            <a:off x="433388" y="2196796"/>
            <a:ext cx="224433" cy="222861"/>
          </a:xfrm>
          <a:prstGeom prst="rect">
            <a:avLst/>
          </a:prstGeom>
        </p:spPr>
      </p:pic>
      <p:pic>
        <p:nvPicPr>
          <p:cNvPr id="5" name="Image 3" descr="preencoded.png"/>
          <p:cNvPicPr>
            <a:picLocks noChangeAspect="1"/>
          </p:cNvPicPr>
          <p:nvPr/>
        </p:nvPicPr>
        <p:blipFill>
          <a:blip r:embed="rId6"/>
          <a:stretch>
            <a:fillRect/>
          </a:stretch>
        </p:blipFill>
        <p:spPr>
          <a:xfrm>
            <a:off x="2191606" y="2072971"/>
            <a:ext cx="1758339" cy="1708761"/>
          </a:xfrm>
          <a:prstGeom prst="rect">
            <a:avLst/>
          </a:prstGeom>
        </p:spPr>
      </p:pic>
      <p:pic>
        <p:nvPicPr>
          <p:cNvPr id="6" name="Image 4" descr="preencoded.png"/>
          <p:cNvPicPr>
            <a:picLocks noChangeAspect="1"/>
          </p:cNvPicPr>
          <p:nvPr/>
        </p:nvPicPr>
        <p:blipFill>
          <a:blip r:embed="rId7"/>
          <a:stretch>
            <a:fillRect/>
          </a:stretch>
        </p:blipFill>
        <p:spPr>
          <a:xfrm>
            <a:off x="2315431" y="2196796"/>
            <a:ext cx="224433" cy="222861"/>
          </a:xfrm>
          <a:prstGeom prst="rect">
            <a:avLst/>
          </a:prstGeom>
        </p:spPr>
      </p:pic>
      <p:pic>
        <p:nvPicPr>
          <p:cNvPr id="7" name="Image 5" descr="preencoded.png"/>
          <p:cNvPicPr>
            <a:picLocks noChangeAspect="1"/>
          </p:cNvPicPr>
          <p:nvPr/>
        </p:nvPicPr>
        <p:blipFill>
          <a:blip r:embed="rId8"/>
          <a:stretch>
            <a:fillRect/>
          </a:stretch>
        </p:blipFill>
        <p:spPr>
          <a:xfrm>
            <a:off x="4073770" y="2072971"/>
            <a:ext cx="1758339" cy="1708761"/>
          </a:xfrm>
          <a:prstGeom prst="rect">
            <a:avLst/>
          </a:prstGeom>
        </p:spPr>
      </p:pic>
      <p:pic>
        <p:nvPicPr>
          <p:cNvPr id="8" name="Image 6" descr="preencoded.png"/>
          <p:cNvPicPr>
            <a:picLocks noChangeAspect="1"/>
          </p:cNvPicPr>
          <p:nvPr/>
        </p:nvPicPr>
        <p:blipFill>
          <a:blip r:embed="rId9"/>
          <a:stretch>
            <a:fillRect/>
          </a:stretch>
        </p:blipFill>
        <p:spPr>
          <a:xfrm>
            <a:off x="4197596" y="2196796"/>
            <a:ext cx="224433" cy="222861"/>
          </a:xfrm>
          <a:prstGeom prst="rect">
            <a:avLst/>
          </a:prstGeom>
        </p:spPr>
      </p:pic>
      <p:pic>
        <p:nvPicPr>
          <p:cNvPr id="9" name="Image 7" descr="preencoded.png"/>
          <p:cNvPicPr>
            <a:picLocks noChangeAspect="1"/>
          </p:cNvPicPr>
          <p:nvPr/>
        </p:nvPicPr>
        <p:blipFill>
          <a:blip r:embed="rId10"/>
          <a:stretch>
            <a:fillRect/>
          </a:stretch>
        </p:blipFill>
        <p:spPr>
          <a:xfrm>
            <a:off x="5955934" y="2072971"/>
            <a:ext cx="1758339" cy="1708761"/>
          </a:xfrm>
          <a:prstGeom prst="rect">
            <a:avLst/>
          </a:prstGeom>
        </p:spPr>
      </p:pic>
      <p:pic>
        <p:nvPicPr>
          <p:cNvPr id="10" name="Image 8" descr="preencoded.png"/>
          <p:cNvPicPr>
            <a:picLocks noChangeAspect="1"/>
          </p:cNvPicPr>
          <p:nvPr/>
        </p:nvPicPr>
        <p:blipFill>
          <a:blip r:embed="rId11"/>
          <a:stretch>
            <a:fillRect/>
          </a:stretch>
        </p:blipFill>
        <p:spPr>
          <a:xfrm>
            <a:off x="6079759" y="2196796"/>
            <a:ext cx="224433" cy="222861"/>
          </a:xfrm>
          <a:prstGeom prst="rect">
            <a:avLst/>
          </a:prstGeom>
        </p:spPr>
      </p:pic>
      <p:pic>
        <p:nvPicPr>
          <p:cNvPr id="11" name="Image 9" descr="preencoded.png"/>
          <p:cNvPicPr>
            <a:picLocks noChangeAspect="1"/>
          </p:cNvPicPr>
          <p:nvPr/>
        </p:nvPicPr>
        <p:blipFill>
          <a:blip r:embed="rId12"/>
          <a:stretch>
            <a:fillRect/>
          </a:stretch>
        </p:blipFill>
        <p:spPr>
          <a:xfrm>
            <a:off x="7838099" y="2072971"/>
            <a:ext cx="1758218" cy="1708761"/>
          </a:xfrm>
          <a:prstGeom prst="rect">
            <a:avLst/>
          </a:prstGeom>
        </p:spPr>
      </p:pic>
      <p:pic>
        <p:nvPicPr>
          <p:cNvPr id="12" name="Image 10" descr="preencoded.png"/>
          <p:cNvPicPr>
            <a:picLocks noChangeAspect="1"/>
          </p:cNvPicPr>
          <p:nvPr/>
        </p:nvPicPr>
        <p:blipFill>
          <a:blip r:embed="rId13"/>
          <a:stretch>
            <a:fillRect/>
          </a:stretch>
        </p:blipFill>
        <p:spPr>
          <a:xfrm>
            <a:off x="7961923" y="2196796"/>
            <a:ext cx="224433" cy="222861"/>
          </a:xfrm>
          <a:prstGeom prst="rect">
            <a:avLst/>
          </a:prstGeom>
        </p:spPr>
      </p:pic>
      <p:pic>
        <p:nvPicPr>
          <p:cNvPr id="13" name="Image 11" descr="preencoded.png"/>
          <p:cNvPicPr>
            <a:picLocks noChangeAspect="1"/>
          </p:cNvPicPr>
          <p:nvPr/>
        </p:nvPicPr>
        <p:blipFill>
          <a:blip r:embed="rId14"/>
          <a:stretch>
            <a:fillRect/>
          </a:stretch>
        </p:blipFill>
        <p:spPr>
          <a:xfrm>
            <a:off x="309563" y="4246076"/>
            <a:ext cx="9286875" cy="619125"/>
          </a:xfrm>
          <a:prstGeom prst="rect">
            <a:avLst/>
          </a:prstGeom>
        </p:spPr>
      </p:pic>
      <p:pic>
        <p:nvPicPr>
          <p:cNvPr id="14" name="Image 12" descr="preencoded.png"/>
          <p:cNvPicPr>
            <a:picLocks noChangeAspect="1"/>
          </p:cNvPicPr>
          <p:nvPr/>
        </p:nvPicPr>
        <p:blipFill>
          <a:blip r:embed="rId15"/>
          <a:stretch>
            <a:fillRect/>
          </a:stretch>
        </p:blipFill>
        <p:spPr>
          <a:xfrm>
            <a:off x="309563" y="4989026"/>
            <a:ext cx="9286875" cy="1393031"/>
          </a:xfrm>
          <a:prstGeom prst="rect">
            <a:avLst/>
          </a:prstGeom>
        </p:spPr>
      </p:pic>
      <p:pic>
        <p:nvPicPr>
          <p:cNvPr id="15" name="Image 13" descr="preencoded.png"/>
          <p:cNvPicPr>
            <a:picLocks noChangeAspect="1"/>
          </p:cNvPicPr>
          <p:nvPr/>
        </p:nvPicPr>
        <p:blipFill>
          <a:blip r:embed="rId16"/>
          <a:stretch>
            <a:fillRect/>
          </a:stretch>
        </p:blipFill>
        <p:spPr>
          <a:xfrm>
            <a:off x="433388" y="5422414"/>
            <a:ext cx="123825" cy="123825"/>
          </a:xfrm>
          <a:prstGeom prst="rect">
            <a:avLst/>
          </a:prstGeom>
        </p:spPr>
      </p:pic>
      <p:pic>
        <p:nvPicPr>
          <p:cNvPr id="16" name="Image 14" descr="preencoded.png"/>
          <p:cNvPicPr>
            <a:picLocks noChangeAspect="1"/>
          </p:cNvPicPr>
          <p:nvPr/>
        </p:nvPicPr>
        <p:blipFill>
          <a:blip r:embed="rId16"/>
          <a:stretch>
            <a:fillRect/>
          </a:stretch>
        </p:blipFill>
        <p:spPr>
          <a:xfrm>
            <a:off x="433388" y="5670064"/>
            <a:ext cx="123825" cy="123825"/>
          </a:xfrm>
          <a:prstGeom prst="rect">
            <a:avLst/>
          </a:prstGeom>
        </p:spPr>
      </p:pic>
      <p:pic>
        <p:nvPicPr>
          <p:cNvPr id="17" name="Image 15" descr="preencoded.png"/>
          <p:cNvPicPr>
            <a:picLocks noChangeAspect="1"/>
          </p:cNvPicPr>
          <p:nvPr/>
        </p:nvPicPr>
        <p:blipFill>
          <a:blip r:embed="rId16"/>
          <a:stretch>
            <a:fillRect/>
          </a:stretch>
        </p:blipFill>
        <p:spPr>
          <a:xfrm>
            <a:off x="5014913" y="5422414"/>
            <a:ext cx="123825" cy="123825"/>
          </a:xfrm>
          <a:prstGeom prst="rect">
            <a:avLst/>
          </a:prstGeom>
        </p:spPr>
      </p:pic>
      <p:pic>
        <p:nvPicPr>
          <p:cNvPr id="18" name="Image 16" descr="preencoded.png"/>
          <p:cNvPicPr>
            <a:picLocks noChangeAspect="1"/>
          </p:cNvPicPr>
          <p:nvPr/>
        </p:nvPicPr>
        <p:blipFill>
          <a:blip r:embed="rId16"/>
          <a:stretch>
            <a:fillRect/>
          </a:stretch>
        </p:blipFill>
        <p:spPr>
          <a:xfrm>
            <a:off x="5014913" y="5855801"/>
            <a:ext cx="123825" cy="123825"/>
          </a:xfrm>
          <a:prstGeom prst="rect">
            <a:avLst/>
          </a:prstGeom>
        </p:spPr>
      </p:pic>
      <p:sp>
        <p:nvSpPr>
          <p:cNvPr id="1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데이터 전처리 설계</a:t>
            </a:r>
            <a:endParaRPr lang="en-US" sz="2438" dirty="0"/>
          </a:p>
        </p:txBody>
      </p:sp>
      <p:sp>
        <p:nvSpPr>
          <p:cNvPr id="20" name="Text 1"/>
          <p:cNvSpPr/>
          <p:nvPr/>
        </p:nvSpPr>
        <p:spPr>
          <a:xfrm>
            <a:off x="309563" y="1540669"/>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데이터 전처리는 원시 데이터를 모델 학습에 적합한 형태로 변환하는 필수적인 과정입니다. 이는 데이터의 품질을 높이고, 모델의 성능과 신뢰성을 극대화하는 데 결정적인 역할을 합니다.</a:t>
            </a:r>
            <a:endParaRPr lang="en-US" sz="1073" dirty="0"/>
          </a:p>
        </p:txBody>
      </p:sp>
      <p:sp>
        <p:nvSpPr>
          <p:cNvPr id="21" name="Text 2"/>
          <p:cNvSpPr/>
          <p:nvPr/>
        </p:nvSpPr>
        <p:spPr>
          <a:xfrm>
            <a:off x="433388" y="2481570"/>
            <a:ext cx="1510568"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샘플링과 변환</a:t>
            </a:r>
            <a:endParaRPr lang="en-US" sz="975" dirty="0"/>
          </a:p>
        </p:txBody>
      </p:sp>
      <p:sp>
        <p:nvSpPr>
          <p:cNvPr id="22" name="Text 3"/>
          <p:cNvSpPr/>
          <p:nvPr/>
        </p:nvSpPr>
        <p:spPr>
          <a:xfrm>
            <a:off x="433388" y="2729220"/>
            <a:ext cx="1510568" cy="928688"/>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대규모 데이터셋의 경우, 처리 속도 향상을 위해 일정 비율의 샘플링이나 시간별 집계로 변환. 로그 변환, 표준화 등 수학적 변환을 통해 데이터의 분포를 조정.</a:t>
            </a:r>
            <a:endParaRPr lang="en-US" sz="853" dirty="0"/>
          </a:p>
        </p:txBody>
      </p:sp>
      <p:sp>
        <p:nvSpPr>
          <p:cNvPr id="23" name="Text 4"/>
          <p:cNvSpPr/>
          <p:nvPr/>
        </p:nvSpPr>
        <p:spPr>
          <a:xfrm>
            <a:off x="2315431" y="2481570"/>
            <a:ext cx="151068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노이즈 제거</a:t>
            </a:r>
            <a:endParaRPr lang="en-US" sz="975" dirty="0"/>
          </a:p>
        </p:txBody>
      </p:sp>
      <p:sp>
        <p:nvSpPr>
          <p:cNvPr id="24" name="Text 5"/>
          <p:cNvSpPr/>
          <p:nvPr/>
        </p:nvSpPr>
        <p:spPr>
          <a:xfrm>
            <a:off x="2315431" y="2729220"/>
            <a:ext cx="1510689" cy="619125"/>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센서 데이터에 포함된 잡음을 이동 평균이나 필터링 기법을 통해 제거하여 데이터의 정확성을 높입니다.</a:t>
            </a:r>
            <a:endParaRPr lang="en-US" sz="853" dirty="0"/>
          </a:p>
        </p:txBody>
      </p:sp>
      <p:sp>
        <p:nvSpPr>
          <p:cNvPr id="25" name="Text 6"/>
          <p:cNvSpPr/>
          <p:nvPr/>
        </p:nvSpPr>
        <p:spPr>
          <a:xfrm>
            <a:off x="4197595" y="2481570"/>
            <a:ext cx="151068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결측치 처리</a:t>
            </a:r>
            <a:endParaRPr lang="en-US" sz="975" dirty="0"/>
          </a:p>
        </p:txBody>
      </p:sp>
      <p:sp>
        <p:nvSpPr>
          <p:cNvPr id="26" name="Text 7"/>
          <p:cNvSpPr/>
          <p:nvPr/>
        </p:nvSpPr>
        <p:spPr>
          <a:xfrm>
            <a:off x="4197595" y="2729220"/>
            <a:ext cx="1510689" cy="773906"/>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누락된 값을 평균/중앙값으로 대체하거나, 삭제하거나, 예측 모델로 채웁니다. 데이터의 중요성과 누락 비율에 따라 적절한 방법을 선택합니다.</a:t>
            </a:r>
            <a:endParaRPr lang="en-US" sz="853" dirty="0"/>
          </a:p>
        </p:txBody>
      </p:sp>
      <p:sp>
        <p:nvSpPr>
          <p:cNvPr id="27" name="Text 8"/>
          <p:cNvSpPr/>
          <p:nvPr/>
        </p:nvSpPr>
        <p:spPr>
          <a:xfrm>
            <a:off x="6079759" y="2481570"/>
            <a:ext cx="151068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정규화와 스케일링</a:t>
            </a:r>
            <a:endParaRPr lang="en-US" sz="975" dirty="0"/>
          </a:p>
        </p:txBody>
      </p:sp>
      <p:sp>
        <p:nvSpPr>
          <p:cNvPr id="28" name="Text 9"/>
          <p:cNvSpPr/>
          <p:nvPr/>
        </p:nvSpPr>
        <p:spPr>
          <a:xfrm>
            <a:off x="6079759" y="2729220"/>
            <a:ext cx="1510689" cy="773906"/>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서로 다른 단위와 범위를 가진 변수들을 정규화(0~1) 또는 표준화(평균 0, 분산 1)하여 모델이 특정 변수에 치우치지 않도록 조정합니다.</a:t>
            </a:r>
            <a:endParaRPr lang="en-US" sz="853" dirty="0"/>
          </a:p>
        </p:txBody>
      </p:sp>
      <p:sp>
        <p:nvSpPr>
          <p:cNvPr id="29" name="Text 10"/>
          <p:cNvSpPr/>
          <p:nvPr/>
        </p:nvSpPr>
        <p:spPr>
          <a:xfrm>
            <a:off x="7961924" y="2481570"/>
            <a:ext cx="1510568"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특징 추출 및 선택</a:t>
            </a:r>
            <a:endParaRPr lang="en-US" sz="975" dirty="0"/>
          </a:p>
        </p:txBody>
      </p:sp>
      <p:sp>
        <p:nvSpPr>
          <p:cNvPr id="30" name="Text 11"/>
          <p:cNvSpPr/>
          <p:nvPr/>
        </p:nvSpPr>
        <p:spPr>
          <a:xfrm>
            <a:off x="7961924" y="2729220"/>
            <a:ext cx="1510568" cy="773906"/>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텍스트 데이터에서 TF-IDF, 이미지 데이터에서 CNN 임베딩과 같은 특징을 추출하고, 정보량이 적은 변수는 제거하여 학습 효율을 높입니다.</a:t>
            </a:r>
            <a:endParaRPr lang="en-US" sz="853" dirty="0"/>
          </a:p>
        </p:txBody>
      </p:sp>
      <p:sp>
        <p:nvSpPr>
          <p:cNvPr id="31" name="Text 12"/>
          <p:cNvSpPr/>
          <p:nvPr/>
        </p:nvSpPr>
        <p:spPr>
          <a:xfrm>
            <a:off x="309563" y="3967470"/>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전처리 파이프라인</a:t>
            </a:r>
            <a:endParaRPr lang="en-US" sz="1219" dirty="0"/>
          </a:p>
        </p:txBody>
      </p:sp>
      <p:sp>
        <p:nvSpPr>
          <p:cNvPr id="32" name="Text 13"/>
          <p:cNvSpPr/>
          <p:nvPr/>
        </p:nvSpPr>
        <p:spPr>
          <a:xfrm>
            <a:off x="433388" y="5112851"/>
            <a:ext cx="903922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구현 팁</a:t>
            </a:r>
            <a:endParaRPr lang="en-US" sz="1219" dirty="0"/>
          </a:p>
        </p:txBody>
      </p:sp>
      <p:sp>
        <p:nvSpPr>
          <p:cNvPr id="33" name="Text 14"/>
          <p:cNvSpPr/>
          <p:nvPr/>
        </p:nvSpPr>
        <p:spPr>
          <a:xfrm>
            <a:off x="619126" y="5391457"/>
            <a:ext cx="4193604"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각 전처리 단계를 함수로 구현하여 코드의 재사용성을 높입니다.</a:t>
            </a:r>
            <a:endParaRPr lang="en-US" sz="975" dirty="0"/>
          </a:p>
        </p:txBody>
      </p:sp>
      <p:sp>
        <p:nvSpPr>
          <p:cNvPr id="34" name="Text 15"/>
          <p:cNvSpPr/>
          <p:nvPr/>
        </p:nvSpPr>
        <p:spPr>
          <a:xfrm>
            <a:off x="619125" y="5639107"/>
            <a:ext cx="4271963"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scikit-learn의 Pipeline 클래스를 활용하면 여러 전처리 단계를 효율적으로 연결하여 실행할 수 있습니다.</a:t>
            </a:r>
            <a:endParaRPr lang="en-US" sz="975" dirty="0"/>
          </a:p>
        </p:txBody>
      </p:sp>
      <p:sp>
        <p:nvSpPr>
          <p:cNvPr id="35" name="Text 16"/>
          <p:cNvSpPr/>
          <p:nvPr/>
        </p:nvSpPr>
        <p:spPr>
          <a:xfrm>
            <a:off x="5200650" y="5391457"/>
            <a:ext cx="4271963"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전처리된 데이터를 검증하고 테스트하여 이상치나 패턴이 의도대로 처리되었는지 확인합니다.</a:t>
            </a:r>
            <a:endParaRPr lang="en-US" sz="975" dirty="0"/>
          </a:p>
        </p:txBody>
      </p:sp>
      <p:sp>
        <p:nvSpPr>
          <p:cNvPr id="36" name="Text 17"/>
          <p:cNvSpPr/>
          <p:nvPr/>
        </p:nvSpPr>
        <p:spPr>
          <a:xfrm>
            <a:off x="5200650" y="5824845"/>
            <a:ext cx="4271963"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데이터의 특성과 목적에 따라 가장 적합한 전처리 조합을 선택하는 것이 중요합니다.</a:t>
            </a:r>
            <a:endParaRPr lang="en-US" sz="975"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247650" y="1472469"/>
            <a:ext cx="2259806" cy="4494944"/>
          </a:xfrm>
          <a:prstGeom prst="rect">
            <a:avLst/>
          </a:prstGeom>
        </p:spPr>
      </p:pic>
      <p:pic>
        <p:nvPicPr>
          <p:cNvPr id="4" name="Image 2" descr="preencoded.png"/>
          <p:cNvPicPr>
            <a:picLocks noChangeAspect="1"/>
          </p:cNvPicPr>
          <p:nvPr/>
        </p:nvPicPr>
        <p:blipFill>
          <a:blip r:embed="rId5"/>
          <a:stretch>
            <a:fillRect/>
          </a:stretch>
        </p:blipFill>
        <p:spPr>
          <a:xfrm>
            <a:off x="396143" y="1620961"/>
            <a:ext cx="1962820" cy="309563"/>
          </a:xfrm>
          <a:prstGeom prst="rect">
            <a:avLst/>
          </a:prstGeom>
        </p:spPr>
      </p:pic>
      <p:pic>
        <p:nvPicPr>
          <p:cNvPr id="5" name="Image 3" descr="preencoded.png"/>
          <p:cNvPicPr>
            <a:picLocks noChangeAspect="1"/>
          </p:cNvPicPr>
          <p:nvPr/>
        </p:nvPicPr>
        <p:blipFill>
          <a:blip r:embed="rId6"/>
          <a:stretch>
            <a:fillRect/>
          </a:stretch>
        </p:blipFill>
        <p:spPr>
          <a:xfrm>
            <a:off x="396143" y="2512405"/>
            <a:ext cx="108347" cy="108347"/>
          </a:xfrm>
          <a:prstGeom prst="rect">
            <a:avLst/>
          </a:prstGeom>
        </p:spPr>
      </p:pic>
      <p:pic>
        <p:nvPicPr>
          <p:cNvPr id="6" name="Image 4" descr="preencoded.png"/>
          <p:cNvPicPr>
            <a:picLocks noChangeAspect="1"/>
          </p:cNvPicPr>
          <p:nvPr/>
        </p:nvPicPr>
        <p:blipFill>
          <a:blip r:embed="rId6"/>
          <a:stretch>
            <a:fillRect/>
          </a:stretch>
        </p:blipFill>
        <p:spPr>
          <a:xfrm>
            <a:off x="396143" y="2729099"/>
            <a:ext cx="108347" cy="108347"/>
          </a:xfrm>
          <a:prstGeom prst="rect">
            <a:avLst/>
          </a:prstGeom>
        </p:spPr>
      </p:pic>
      <p:pic>
        <p:nvPicPr>
          <p:cNvPr id="7" name="Image 5" descr="preencoded.png"/>
          <p:cNvPicPr>
            <a:picLocks noChangeAspect="1"/>
          </p:cNvPicPr>
          <p:nvPr/>
        </p:nvPicPr>
        <p:blipFill>
          <a:blip r:embed="rId6"/>
          <a:stretch>
            <a:fillRect/>
          </a:stretch>
        </p:blipFill>
        <p:spPr>
          <a:xfrm>
            <a:off x="396143" y="2945792"/>
            <a:ext cx="108347" cy="108347"/>
          </a:xfrm>
          <a:prstGeom prst="rect">
            <a:avLst/>
          </a:prstGeom>
        </p:spPr>
      </p:pic>
      <p:pic>
        <p:nvPicPr>
          <p:cNvPr id="8" name="Image 6" descr="preencoded.png"/>
          <p:cNvPicPr>
            <a:picLocks noChangeAspect="1"/>
          </p:cNvPicPr>
          <p:nvPr/>
        </p:nvPicPr>
        <p:blipFill>
          <a:blip r:embed="rId6"/>
          <a:stretch>
            <a:fillRect/>
          </a:stretch>
        </p:blipFill>
        <p:spPr>
          <a:xfrm>
            <a:off x="396143" y="3162486"/>
            <a:ext cx="108347" cy="108347"/>
          </a:xfrm>
          <a:prstGeom prst="rect">
            <a:avLst/>
          </a:prstGeom>
        </p:spPr>
      </p:pic>
      <p:pic>
        <p:nvPicPr>
          <p:cNvPr id="9" name="Image 7" descr="preencoded.png"/>
          <p:cNvPicPr>
            <a:picLocks noChangeAspect="1"/>
          </p:cNvPicPr>
          <p:nvPr/>
        </p:nvPicPr>
        <p:blipFill>
          <a:blip r:embed="rId7"/>
          <a:stretch>
            <a:fillRect/>
          </a:stretch>
        </p:blipFill>
        <p:spPr>
          <a:xfrm>
            <a:off x="396143" y="5633181"/>
            <a:ext cx="1962820" cy="185738"/>
          </a:xfrm>
          <a:prstGeom prst="rect">
            <a:avLst/>
          </a:prstGeom>
        </p:spPr>
      </p:pic>
      <p:pic>
        <p:nvPicPr>
          <p:cNvPr id="10" name="Image 8" descr="preencoded.png"/>
          <p:cNvPicPr>
            <a:picLocks noChangeAspect="1"/>
          </p:cNvPicPr>
          <p:nvPr/>
        </p:nvPicPr>
        <p:blipFill>
          <a:blip r:embed="rId4"/>
          <a:stretch>
            <a:fillRect/>
          </a:stretch>
        </p:blipFill>
        <p:spPr>
          <a:xfrm>
            <a:off x="2631281" y="1472469"/>
            <a:ext cx="2259806" cy="4494944"/>
          </a:xfrm>
          <a:prstGeom prst="rect">
            <a:avLst/>
          </a:prstGeom>
        </p:spPr>
      </p:pic>
      <p:pic>
        <p:nvPicPr>
          <p:cNvPr id="11" name="Image 9" descr="preencoded.png"/>
          <p:cNvPicPr>
            <a:picLocks noChangeAspect="1"/>
          </p:cNvPicPr>
          <p:nvPr/>
        </p:nvPicPr>
        <p:blipFill>
          <a:blip r:embed="rId8"/>
          <a:stretch>
            <a:fillRect/>
          </a:stretch>
        </p:blipFill>
        <p:spPr>
          <a:xfrm>
            <a:off x="2779774" y="1620961"/>
            <a:ext cx="1962820" cy="309563"/>
          </a:xfrm>
          <a:prstGeom prst="rect">
            <a:avLst/>
          </a:prstGeom>
        </p:spPr>
      </p:pic>
      <p:pic>
        <p:nvPicPr>
          <p:cNvPr id="12" name="Image 10" descr="preencoded.png"/>
          <p:cNvPicPr>
            <a:picLocks noChangeAspect="1"/>
          </p:cNvPicPr>
          <p:nvPr/>
        </p:nvPicPr>
        <p:blipFill>
          <a:blip r:embed="rId6"/>
          <a:stretch>
            <a:fillRect/>
          </a:stretch>
        </p:blipFill>
        <p:spPr>
          <a:xfrm>
            <a:off x="2779775" y="2512405"/>
            <a:ext cx="108347" cy="108347"/>
          </a:xfrm>
          <a:prstGeom prst="rect">
            <a:avLst/>
          </a:prstGeom>
        </p:spPr>
      </p:pic>
      <p:pic>
        <p:nvPicPr>
          <p:cNvPr id="13" name="Image 11" descr="preencoded.png"/>
          <p:cNvPicPr>
            <a:picLocks noChangeAspect="1"/>
          </p:cNvPicPr>
          <p:nvPr/>
        </p:nvPicPr>
        <p:blipFill>
          <a:blip r:embed="rId6"/>
          <a:stretch>
            <a:fillRect/>
          </a:stretch>
        </p:blipFill>
        <p:spPr>
          <a:xfrm>
            <a:off x="2779775" y="2729099"/>
            <a:ext cx="108347" cy="108347"/>
          </a:xfrm>
          <a:prstGeom prst="rect">
            <a:avLst/>
          </a:prstGeom>
        </p:spPr>
      </p:pic>
      <p:pic>
        <p:nvPicPr>
          <p:cNvPr id="14" name="Image 12" descr="preencoded.png"/>
          <p:cNvPicPr>
            <a:picLocks noChangeAspect="1"/>
          </p:cNvPicPr>
          <p:nvPr/>
        </p:nvPicPr>
        <p:blipFill>
          <a:blip r:embed="rId6"/>
          <a:stretch>
            <a:fillRect/>
          </a:stretch>
        </p:blipFill>
        <p:spPr>
          <a:xfrm>
            <a:off x="2779775" y="2945792"/>
            <a:ext cx="108347" cy="108347"/>
          </a:xfrm>
          <a:prstGeom prst="rect">
            <a:avLst/>
          </a:prstGeom>
        </p:spPr>
      </p:pic>
      <p:pic>
        <p:nvPicPr>
          <p:cNvPr id="15" name="Image 13" descr="preencoded.png"/>
          <p:cNvPicPr>
            <a:picLocks noChangeAspect="1"/>
          </p:cNvPicPr>
          <p:nvPr/>
        </p:nvPicPr>
        <p:blipFill>
          <a:blip r:embed="rId6"/>
          <a:stretch>
            <a:fillRect/>
          </a:stretch>
        </p:blipFill>
        <p:spPr>
          <a:xfrm>
            <a:off x="2779775" y="3162486"/>
            <a:ext cx="108347" cy="108347"/>
          </a:xfrm>
          <a:prstGeom prst="rect">
            <a:avLst/>
          </a:prstGeom>
        </p:spPr>
      </p:pic>
      <p:pic>
        <p:nvPicPr>
          <p:cNvPr id="16" name="Image 14" descr="preencoded.png"/>
          <p:cNvPicPr>
            <a:picLocks noChangeAspect="1"/>
          </p:cNvPicPr>
          <p:nvPr/>
        </p:nvPicPr>
        <p:blipFill>
          <a:blip r:embed="rId7"/>
          <a:stretch>
            <a:fillRect/>
          </a:stretch>
        </p:blipFill>
        <p:spPr>
          <a:xfrm>
            <a:off x="2779774" y="5633181"/>
            <a:ext cx="1962820" cy="185738"/>
          </a:xfrm>
          <a:prstGeom prst="rect">
            <a:avLst/>
          </a:prstGeom>
        </p:spPr>
      </p:pic>
      <p:pic>
        <p:nvPicPr>
          <p:cNvPr id="17" name="Image 15" descr="preencoded.png"/>
          <p:cNvPicPr>
            <a:picLocks noChangeAspect="1"/>
          </p:cNvPicPr>
          <p:nvPr/>
        </p:nvPicPr>
        <p:blipFill>
          <a:blip r:embed="rId9"/>
          <a:stretch>
            <a:fillRect/>
          </a:stretch>
        </p:blipFill>
        <p:spPr>
          <a:xfrm>
            <a:off x="5014913" y="1472469"/>
            <a:ext cx="2259806" cy="4494944"/>
          </a:xfrm>
          <a:prstGeom prst="rect">
            <a:avLst/>
          </a:prstGeom>
        </p:spPr>
      </p:pic>
      <p:pic>
        <p:nvPicPr>
          <p:cNvPr id="18" name="Image 16" descr="preencoded.png"/>
          <p:cNvPicPr>
            <a:picLocks noChangeAspect="1"/>
          </p:cNvPicPr>
          <p:nvPr/>
        </p:nvPicPr>
        <p:blipFill>
          <a:blip r:embed="rId10"/>
          <a:stretch>
            <a:fillRect/>
          </a:stretch>
        </p:blipFill>
        <p:spPr>
          <a:xfrm>
            <a:off x="5163406" y="1620961"/>
            <a:ext cx="1962820" cy="309563"/>
          </a:xfrm>
          <a:prstGeom prst="rect">
            <a:avLst/>
          </a:prstGeom>
        </p:spPr>
      </p:pic>
      <p:pic>
        <p:nvPicPr>
          <p:cNvPr id="19" name="Image 17" descr="preencoded.png"/>
          <p:cNvPicPr>
            <a:picLocks noChangeAspect="1"/>
          </p:cNvPicPr>
          <p:nvPr/>
        </p:nvPicPr>
        <p:blipFill>
          <a:blip r:embed="rId6"/>
          <a:stretch>
            <a:fillRect/>
          </a:stretch>
        </p:blipFill>
        <p:spPr>
          <a:xfrm>
            <a:off x="5163406" y="2512405"/>
            <a:ext cx="108347" cy="108347"/>
          </a:xfrm>
          <a:prstGeom prst="rect">
            <a:avLst/>
          </a:prstGeom>
        </p:spPr>
      </p:pic>
      <p:pic>
        <p:nvPicPr>
          <p:cNvPr id="20" name="Image 18" descr="preencoded.png"/>
          <p:cNvPicPr>
            <a:picLocks noChangeAspect="1"/>
          </p:cNvPicPr>
          <p:nvPr/>
        </p:nvPicPr>
        <p:blipFill>
          <a:blip r:embed="rId6"/>
          <a:stretch>
            <a:fillRect/>
          </a:stretch>
        </p:blipFill>
        <p:spPr>
          <a:xfrm>
            <a:off x="5163406" y="2729099"/>
            <a:ext cx="108347" cy="108347"/>
          </a:xfrm>
          <a:prstGeom prst="rect">
            <a:avLst/>
          </a:prstGeom>
        </p:spPr>
      </p:pic>
      <p:pic>
        <p:nvPicPr>
          <p:cNvPr id="21" name="Image 19" descr="preencoded.png"/>
          <p:cNvPicPr>
            <a:picLocks noChangeAspect="1"/>
          </p:cNvPicPr>
          <p:nvPr/>
        </p:nvPicPr>
        <p:blipFill>
          <a:blip r:embed="rId6"/>
          <a:stretch>
            <a:fillRect/>
          </a:stretch>
        </p:blipFill>
        <p:spPr>
          <a:xfrm>
            <a:off x="5163406" y="2945792"/>
            <a:ext cx="108347" cy="108347"/>
          </a:xfrm>
          <a:prstGeom prst="rect">
            <a:avLst/>
          </a:prstGeom>
        </p:spPr>
      </p:pic>
      <p:pic>
        <p:nvPicPr>
          <p:cNvPr id="22" name="Image 20" descr="preencoded.png"/>
          <p:cNvPicPr>
            <a:picLocks noChangeAspect="1"/>
          </p:cNvPicPr>
          <p:nvPr/>
        </p:nvPicPr>
        <p:blipFill>
          <a:blip r:embed="rId6"/>
          <a:stretch>
            <a:fillRect/>
          </a:stretch>
        </p:blipFill>
        <p:spPr>
          <a:xfrm>
            <a:off x="5163406" y="3162486"/>
            <a:ext cx="108347" cy="108347"/>
          </a:xfrm>
          <a:prstGeom prst="rect">
            <a:avLst/>
          </a:prstGeom>
        </p:spPr>
      </p:pic>
      <p:pic>
        <p:nvPicPr>
          <p:cNvPr id="23" name="Image 21" descr="preencoded.png"/>
          <p:cNvPicPr>
            <a:picLocks noChangeAspect="1"/>
          </p:cNvPicPr>
          <p:nvPr/>
        </p:nvPicPr>
        <p:blipFill>
          <a:blip r:embed="rId7"/>
          <a:stretch>
            <a:fillRect/>
          </a:stretch>
        </p:blipFill>
        <p:spPr>
          <a:xfrm>
            <a:off x="5163406" y="5633181"/>
            <a:ext cx="1962820" cy="185738"/>
          </a:xfrm>
          <a:prstGeom prst="rect">
            <a:avLst/>
          </a:prstGeom>
        </p:spPr>
      </p:pic>
      <p:pic>
        <p:nvPicPr>
          <p:cNvPr id="24" name="Image 22" descr="preencoded.png"/>
          <p:cNvPicPr>
            <a:picLocks noChangeAspect="1"/>
          </p:cNvPicPr>
          <p:nvPr/>
        </p:nvPicPr>
        <p:blipFill>
          <a:blip r:embed="rId4"/>
          <a:stretch>
            <a:fillRect/>
          </a:stretch>
        </p:blipFill>
        <p:spPr>
          <a:xfrm>
            <a:off x="7398544" y="1472469"/>
            <a:ext cx="2259806" cy="4494944"/>
          </a:xfrm>
          <a:prstGeom prst="rect">
            <a:avLst/>
          </a:prstGeom>
        </p:spPr>
      </p:pic>
      <p:pic>
        <p:nvPicPr>
          <p:cNvPr id="25" name="Image 23" descr="preencoded.png"/>
          <p:cNvPicPr>
            <a:picLocks noChangeAspect="1"/>
          </p:cNvPicPr>
          <p:nvPr/>
        </p:nvPicPr>
        <p:blipFill>
          <a:blip r:embed="rId11"/>
          <a:stretch>
            <a:fillRect/>
          </a:stretch>
        </p:blipFill>
        <p:spPr>
          <a:xfrm>
            <a:off x="7547037" y="1620961"/>
            <a:ext cx="1962820" cy="309563"/>
          </a:xfrm>
          <a:prstGeom prst="rect">
            <a:avLst/>
          </a:prstGeom>
        </p:spPr>
      </p:pic>
      <p:pic>
        <p:nvPicPr>
          <p:cNvPr id="26" name="Image 24" descr="preencoded.png"/>
          <p:cNvPicPr>
            <a:picLocks noChangeAspect="1"/>
          </p:cNvPicPr>
          <p:nvPr/>
        </p:nvPicPr>
        <p:blipFill>
          <a:blip r:embed="rId6"/>
          <a:stretch>
            <a:fillRect/>
          </a:stretch>
        </p:blipFill>
        <p:spPr>
          <a:xfrm>
            <a:off x="7547037" y="2512405"/>
            <a:ext cx="108347" cy="108347"/>
          </a:xfrm>
          <a:prstGeom prst="rect">
            <a:avLst/>
          </a:prstGeom>
        </p:spPr>
      </p:pic>
      <p:pic>
        <p:nvPicPr>
          <p:cNvPr id="27" name="Image 25" descr="preencoded.png"/>
          <p:cNvPicPr>
            <a:picLocks noChangeAspect="1"/>
          </p:cNvPicPr>
          <p:nvPr/>
        </p:nvPicPr>
        <p:blipFill>
          <a:blip r:embed="rId6"/>
          <a:stretch>
            <a:fillRect/>
          </a:stretch>
        </p:blipFill>
        <p:spPr>
          <a:xfrm>
            <a:off x="7547037" y="2729099"/>
            <a:ext cx="108347" cy="108347"/>
          </a:xfrm>
          <a:prstGeom prst="rect">
            <a:avLst/>
          </a:prstGeom>
        </p:spPr>
      </p:pic>
      <p:pic>
        <p:nvPicPr>
          <p:cNvPr id="28" name="Image 26" descr="preencoded.png"/>
          <p:cNvPicPr>
            <a:picLocks noChangeAspect="1"/>
          </p:cNvPicPr>
          <p:nvPr/>
        </p:nvPicPr>
        <p:blipFill>
          <a:blip r:embed="rId6"/>
          <a:stretch>
            <a:fillRect/>
          </a:stretch>
        </p:blipFill>
        <p:spPr>
          <a:xfrm>
            <a:off x="7547037" y="2945792"/>
            <a:ext cx="108347" cy="108347"/>
          </a:xfrm>
          <a:prstGeom prst="rect">
            <a:avLst/>
          </a:prstGeom>
        </p:spPr>
      </p:pic>
      <p:pic>
        <p:nvPicPr>
          <p:cNvPr id="29" name="Image 27" descr="preencoded.png"/>
          <p:cNvPicPr>
            <a:picLocks noChangeAspect="1"/>
          </p:cNvPicPr>
          <p:nvPr/>
        </p:nvPicPr>
        <p:blipFill>
          <a:blip r:embed="rId6"/>
          <a:stretch>
            <a:fillRect/>
          </a:stretch>
        </p:blipFill>
        <p:spPr>
          <a:xfrm>
            <a:off x="7547037" y="3162486"/>
            <a:ext cx="108347" cy="108347"/>
          </a:xfrm>
          <a:prstGeom prst="rect">
            <a:avLst/>
          </a:prstGeom>
        </p:spPr>
      </p:pic>
      <p:pic>
        <p:nvPicPr>
          <p:cNvPr id="30" name="Image 28" descr="preencoded.png"/>
          <p:cNvPicPr>
            <a:picLocks noChangeAspect="1"/>
          </p:cNvPicPr>
          <p:nvPr/>
        </p:nvPicPr>
        <p:blipFill>
          <a:blip r:embed="rId7"/>
          <a:stretch>
            <a:fillRect/>
          </a:stretch>
        </p:blipFill>
        <p:spPr>
          <a:xfrm>
            <a:off x="7547037" y="5633181"/>
            <a:ext cx="1962820" cy="185738"/>
          </a:xfrm>
          <a:prstGeom prst="rect">
            <a:avLst/>
          </a:prstGeom>
        </p:spPr>
      </p:pic>
      <p:sp>
        <p:nvSpPr>
          <p:cNvPr id="31" name="Text 0"/>
          <p:cNvSpPr/>
          <p:nvPr/>
        </p:nvSpPr>
        <p:spPr>
          <a:xfrm>
            <a:off x="247650" y="890588"/>
            <a:ext cx="11292840" cy="427100"/>
          </a:xfrm>
          <a:prstGeom prst="rect">
            <a:avLst/>
          </a:prstGeom>
          <a:noFill/>
          <a:ln/>
        </p:spPr>
        <p:txBody>
          <a:bodyPr wrap="square" lIns="0" tIns="0" rIns="0" bIns="0" rtlCol="0" anchor="t"/>
          <a:lstStyle/>
          <a:p>
            <a:pPr>
              <a:lnSpc>
                <a:spcPts val="3364"/>
              </a:lnSpc>
            </a:pPr>
            <a:r>
              <a:rPr lang="en-US" sz="2243" b="1" dirty="0">
                <a:solidFill>
                  <a:srgbClr val="FFFFFF"/>
                </a:solidFill>
                <a:latin typeface="Noto Sans KR" pitchFamily="34" charset="0"/>
                <a:ea typeface="Noto Sans KR" pitchFamily="34" charset="-122"/>
                <a:cs typeface="Noto Sans KR" pitchFamily="34" charset="-120"/>
              </a:rPr>
              <a:t>프레임워크 비교: TensorFlow, Keras, PyTorch, DJL</a:t>
            </a:r>
            <a:endParaRPr lang="en-US" sz="2243" dirty="0"/>
          </a:p>
        </p:txBody>
      </p:sp>
      <p:sp>
        <p:nvSpPr>
          <p:cNvPr id="32" name="Text 1"/>
          <p:cNvSpPr/>
          <p:nvPr/>
        </p:nvSpPr>
        <p:spPr>
          <a:xfrm>
            <a:off x="396143" y="1992437"/>
            <a:ext cx="196282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TensorFlow</a:t>
            </a:r>
            <a:endParaRPr lang="en-US" sz="1219" dirty="0"/>
          </a:p>
        </p:txBody>
      </p:sp>
      <p:sp>
        <p:nvSpPr>
          <p:cNvPr id="33" name="Text 2"/>
          <p:cNvSpPr/>
          <p:nvPr/>
        </p:nvSpPr>
        <p:spPr>
          <a:xfrm>
            <a:off x="396143" y="2271043"/>
            <a:ext cx="1962820" cy="154781"/>
          </a:xfrm>
          <a:prstGeom prst="rect">
            <a:avLst/>
          </a:prstGeom>
          <a:noFill/>
          <a:ln/>
        </p:spPr>
        <p:txBody>
          <a:bodyPr wrap="square" lIns="0" tIns="0" rIns="0" bIns="0" rtlCol="0" anchor="t"/>
          <a:lstStyle/>
          <a:p>
            <a:pPr>
              <a:lnSpc>
                <a:spcPts val="1219"/>
              </a:lnSpc>
            </a:pPr>
            <a:r>
              <a:rPr lang="en-US" sz="853" dirty="0">
                <a:solidFill>
                  <a:srgbClr val="FDE047"/>
                </a:solidFill>
                <a:latin typeface="Noto Sans KR" pitchFamily="34" charset="0"/>
                <a:ea typeface="Noto Sans KR" pitchFamily="34" charset="-122"/>
                <a:cs typeface="Noto Sans KR" pitchFamily="34" charset="-120"/>
              </a:rPr>
              <a:t>Google Brain 팀</a:t>
            </a:r>
            <a:endParaRPr lang="en-US" sz="853" dirty="0"/>
          </a:p>
        </p:txBody>
      </p:sp>
      <p:sp>
        <p:nvSpPr>
          <p:cNvPr id="34" name="Text 3"/>
          <p:cNvSpPr/>
          <p:nvPr/>
        </p:nvSpPr>
        <p:spPr>
          <a:xfrm>
            <a:off x="411621" y="2487737"/>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신경망 학습/추론</a:t>
            </a:r>
            <a:endParaRPr lang="en-US" sz="853" dirty="0"/>
          </a:p>
        </p:txBody>
      </p:sp>
      <p:sp>
        <p:nvSpPr>
          <p:cNvPr id="35" name="Text 4"/>
          <p:cNvSpPr/>
          <p:nvPr/>
        </p:nvSpPr>
        <p:spPr>
          <a:xfrm>
            <a:off x="411622" y="2704431"/>
            <a:ext cx="254112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Python, JS, C++, Java</a:t>
            </a:r>
            <a:endParaRPr lang="en-US" sz="853" dirty="0"/>
          </a:p>
        </p:txBody>
      </p:sp>
      <p:sp>
        <p:nvSpPr>
          <p:cNvPr id="36" name="Text 5"/>
          <p:cNvSpPr/>
          <p:nvPr/>
        </p:nvSpPr>
        <p:spPr>
          <a:xfrm>
            <a:off x="411622" y="2921124"/>
            <a:ext cx="254112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CPU, GPU, TPU 지원</a:t>
            </a:r>
            <a:endParaRPr lang="en-US" sz="853" dirty="0"/>
          </a:p>
        </p:txBody>
      </p:sp>
      <p:sp>
        <p:nvSpPr>
          <p:cNvPr id="37" name="Text 6"/>
          <p:cNvSpPr/>
          <p:nvPr/>
        </p:nvSpPr>
        <p:spPr>
          <a:xfrm>
            <a:off x="411621" y="3137818"/>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유연한 아키텍처</a:t>
            </a:r>
            <a:endParaRPr lang="en-US" sz="853" dirty="0"/>
          </a:p>
        </p:txBody>
      </p:sp>
      <p:sp>
        <p:nvSpPr>
          <p:cNvPr id="38" name="Text 7"/>
          <p:cNvSpPr/>
          <p:nvPr/>
        </p:nvSpPr>
        <p:spPr>
          <a:xfrm>
            <a:off x="396143" y="5695094"/>
            <a:ext cx="2355384" cy="123825"/>
          </a:xfrm>
          <a:prstGeom prst="rect">
            <a:avLst/>
          </a:prstGeom>
          <a:noFill/>
          <a:ln/>
        </p:spPr>
        <p:txBody>
          <a:bodyPr wrap="square" lIns="0" tIns="0" rIns="0" bIns="0" rtlCol="0" anchor="t"/>
          <a:lstStyle/>
          <a:p>
            <a:pPr>
              <a:lnSpc>
                <a:spcPts val="975"/>
              </a:lnSpc>
            </a:pPr>
            <a:r>
              <a:rPr lang="en-US" sz="731" b="1" dirty="0">
                <a:solidFill>
                  <a:srgbClr val="FFFFFF"/>
                </a:solidFill>
                <a:latin typeface="Noto Sans KR" pitchFamily="34" charset="0"/>
                <a:ea typeface="Noto Sans KR" pitchFamily="34" charset="-122"/>
                <a:cs typeface="Noto Sans KR" pitchFamily="34" charset="-120"/>
              </a:rPr>
              <a:t>장점:</a:t>
            </a:r>
            <a:r>
              <a:rPr lang="en-US" sz="731" dirty="0">
                <a:solidFill>
                  <a:srgbClr val="FFFFFF"/>
                </a:solidFill>
                <a:latin typeface="Noto Sans KR" pitchFamily="34" charset="0"/>
                <a:ea typeface="Noto Sans KR" pitchFamily="34" charset="-122"/>
                <a:cs typeface="Noto Sans KR" pitchFamily="34" charset="-120"/>
              </a:rPr>
              <a:t> 대규모 분산 학습, TPU 가속</a:t>
            </a:r>
            <a:endParaRPr lang="en-US" sz="731" dirty="0"/>
          </a:p>
        </p:txBody>
      </p:sp>
      <p:sp>
        <p:nvSpPr>
          <p:cNvPr id="39" name="Text 8"/>
          <p:cNvSpPr/>
          <p:nvPr/>
        </p:nvSpPr>
        <p:spPr>
          <a:xfrm>
            <a:off x="2779774" y="1992437"/>
            <a:ext cx="196282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Keras</a:t>
            </a:r>
            <a:endParaRPr lang="en-US" sz="1219" dirty="0"/>
          </a:p>
        </p:txBody>
      </p:sp>
      <p:sp>
        <p:nvSpPr>
          <p:cNvPr id="40" name="Text 9"/>
          <p:cNvSpPr/>
          <p:nvPr/>
        </p:nvSpPr>
        <p:spPr>
          <a:xfrm>
            <a:off x="2779775" y="2271043"/>
            <a:ext cx="2355384" cy="154781"/>
          </a:xfrm>
          <a:prstGeom prst="rect">
            <a:avLst/>
          </a:prstGeom>
          <a:noFill/>
          <a:ln/>
        </p:spPr>
        <p:txBody>
          <a:bodyPr wrap="square" lIns="0" tIns="0" rIns="0" bIns="0" rtlCol="0" anchor="t"/>
          <a:lstStyle/>
          <a:p>
            <a:pPr>
              <a:lnSpc>
                <a:spcPts val="1219"/>
              </a:lnSpc>
            </a:pPr>
            <a:r>
              <a:rPr lang="en-US" sz="853" dirty="0">
                <a:solidFill>
                  <a:srgbClr val="FDE047"/>
                </a:solidFill>
                <a:latin typeface="Noto Sans KR" pitchFamily="34" charset="0"/>
                <a:ea typeface="Noto Sans KR" pitchFamily="34" charset="-122"/>
                <a:cs typeface="Noto Sans KR" pitchFamily="34" charset="-120"/>
              </a:rPr>
              <a:t>TensorFlow의 사용자 인터페이스</a:t>
            </a:r>
            <a:endParaRPr lang="en-US" sz="853" dirty="0"/>
          </a:p>
        </p:txBody>
      </p:sp>
      <p:sp>
        <p:nvSpPr>
          <p:cNvPr id="41" name="Text 10"/>
          <p:cNvSpPr/>
          <p:nvPr/>
        </p:nvSpPr>
        <p:spPr>
          <a:xfrm>
            <a:off x="2795253" y="2487737"/>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간결하고 직관적인 코드</a:t>
            </a:r>
            <a:endParaRPr lang="en-US" sz="853" dirty="0"/>
          </a:p>
        </p:txBody>
      </p:sp>
      <p:sp>
        <p:nvSpPr>
          <p:cNvPr id="42" name="Text 11"/>
          <p:cNvSpPr/>
          <p:nvPr/>
        </p:nvSpPr>
        <p:spPr>
          <a:xfrm>
            <a:off x="2795253" y="2704431"/>
            <a:ext cx="254112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JAX, TF, PyTorch 지원</a:t>
            </a:r>
            <a:endParaRPr lang="en-US" sz="853" dirty="0"/>
          </a:p>
        </p:txBody>
      </p:sp>
      <p:sp>
        <p:nvSpPr>
          <p:cNvPr id="43" name="Text 12"/>
          <p:cNvSpPr/>
          <p:nvPr/>
        </p:nvSpPr>
        <p:spPr>
          <a:xfrm>
            <a:off x="2795253" y="2921124"/>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교육용 자료가 많음</a:t>
            </a:r>
            <a:endParaRPr lang="en-US" sz="853" dirty="0"/>
          </a:p>
        </p:txBody>
      </p:sp>
      <p:sp>
        <p:nvSpPr>
          <p:cNvPr id="44" name="Text 13"/>
          <p:cNvSpPr/>
          <p:nvPr/>
        </p:nvSpPr>
        <p:spPr>
          <a:xfrm>
            <a:off x="2795253" y="3137818"/>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빠른 프로토타이핑</a:t>
            </a:r>
            <a:endParaRPr lang="en-US" sz="853" dirty="0"/>
          </a:p>
        </p:txBody>
      </p:sp>
      <p:sp>
        <p:nvSpPr>
          <p:cNvPr id="45" name="Text 14"/>
          <p:cNvSpPr/>
          <p:nvPr/>
        </p:nvSpPr>
        <p:spPr>
          <a:xfrm>
            <a:off x="2779775" y="5695094"/>
            <a:ext cx="2355384" cy="123825"/>
          </a:xfrm>
          <a:prstGeom prst="rect">
            <a:avLst/>
          </a:prstGeom>
          <a:noFill/>
          <a:ln/>
        </p:spPr>
        <p:txBody>
          <a:bodyPr wrap="square" lIns="0" tIns="0" rIns="0" bIns="0" rtlCol="0" anchor="t"/>
          <a:lstStyle/>
          <a:p>
            <a:pPr>
              <a:lnSpc>
                <a:spcPts val="975"/>
              </a:lnSpc>
            </a:pPr>
            <a:r>
              <a:rPr lang="en-US" sz="731" b="1" dirty="0">
                <a:solidFill>
                  <a:srgbClr val="FFFFFF"/>
                </a:solidFill>
                <a:latin typeface="Noto Sans KR" pitchFamily="34" charset="0"/>
                <a:ea typeface="Noto Sans KR" pitchFamily="34" charset="-122"/>
                <a:cs typeface="Noto Sans KR" pitchFamily="34" charset="-120"/>
              </a:rPr>
              <a:t>장점:</a:t>
            </a:r>
            <a:r>
              <a:rPr lang="en-US" sz="731" dirty="0">
                <a:solidFill>
                  <a:srgbClr val="FFFFFF"/>
                </a:solidFill>
                <a:latin typeface="Noto Sans KR" pitchFamily="34" charset="0"/>
                <a:ea typeface="Noto Sans KR" pitchFamily="34" charset="-122"/>
                <a:cs typeface="Noto Sans KR" pitchFamily="34" charset="-120"/>
              </a:rPr>
              <a:t> 코드 간결성, 교육적 용도</a:t>
            </a:r>
            <a:endParaRPr lang="en-US" sz="731" dirty="0"/>
          </a:p>
        </p:txBody>
      </p:sp>
      <p:sp>
        <p:nvSpPr>
          <p:cNvPr id="46" name="Text 15"/>
          <p:cNvSpPr/>
          <p:nvPr/>
        </p:nvSpPr>
        <p:spPr>
          <a:xfrm>
            <a:off x="5163406" y="1992437"/>
            <a:ext cx="196282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PyTorch</a:t>
            </a:r>
            <a:endParaRPr lang="en-US" sz="1219" dirty="0"/>
          </a:p>
        </p:txBody>
      </p:sp>
      <p:sp>
        <p:nvSpPr>
          <p:cNvPr id="47" name="Text 16"/>
          <p:cNvSpPr/>
          <p:nvPr/>
        </p:nvSpPr>
        <p:spPr>
          <a:xfrm>
            <a:off x="5163406" y="2271043"/>
            <a:ext cx="1962820" cy="154781"/>
          </a:xfrm>
          <a:prstGeom prst="rect">
            <a:avLst/>
          </a:prstGeom>
          <a:noFill/>
          <a:ln/>
        </p:spPr>
        <p:txBody>
          <a:bodyPr wrap="square" lIns="0" tIns="0" rIns="0" bIns="0" rtlCol="0" anchor="t"/>
          <a:lstStyle/>
          <a:p>
            <a:pPr>
              <a:lnSpc>
                <a:spcPts val="1219"/>
              </a:lnSpc>
            </a:pPr>
            <a:r>
              <a:rPr lang="en-US" sz="853" dirty="0">
                <a:solidFill>
                  <a:srgbClr val="FDE047"/>
                </a:solidFill>
                <a:latin typeface="Noto Sans KR" pitchFamily="34" charset="0"/>
                <a:ea typeface="Noto Sans KR" pitchFamily="34" charset="-122"/>
                <a:cs typeface="Noto Sans KR" pitchFamily="34" charset="-120"/>
              </a:rPr>
              <a:t>Meta AI</a:t>
            </a:r>
            <a:endParaRPr lang="en-US" sz="853" dirty="0"/>
          </a:p>
        </p:txBody>
      </p:sp>
      <p:sp>
        <p:nvSpPr>
          <p:cNvPr id="48" name="Text 17"/>
          <p:cNvSpPr/>
          <p:nvPr/>
        </p:nvSpPr>
        <p:spPr>
          <a:xfrm>
            <a:off x="5178884" y="2487737"/>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컴퓨터 비전, 자연어 처리</a:t>
            </a:r>
            <a:endParaRPr lang="en-US" sz="853" dirty="0"/>
          </a:p>
        </p:txBody>
      </p:sp>
      <p:sp>
        <p:nvSpPr>
          <p:cNvPr id="49" name="Text 18"/>
          <p:cNvSpPr/>
          <p:nvPr/>
        </p:nvSpPr>
        <p:spPr>
          <a:xfrm>
            <a:off x="5178884" y="2704431"/>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자동 미분(Autograd)</a:t>
            </a:r>
            <a:endParaRPr lang="en-US" sz="853" dirty="0"/>
          </a:p>
        </p:txBody>
      </p:sp>
      <p:sp>
        <p:nvSpPr>
          <p:cNvPr id="50" name="Text 19"/>
          <p:cNvSpPr/>
          <p:nvPr/>
        </p:nvSpPr>
        <p:spPr>
          <a:xfrm>
            <a:off x="5178884" y="2921124"/>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동적 계산 그래프</a:t>
            </a:r>
            <a:endParaRPr lang="en-US" sz="853" dirty="0"/>
          </a:p>
        </p:txBody>
      </p:sp>
      <p:sp>
        <p:nvSpPr>
          <p:cNvPr id="51" name="Text 20"/>
          <p:cNvSpPr/>
          <p:nvPr/>
        </p:nvSpPr>
        <p:spPr>
          <a:xfrm>
            <a:off x="5178884" y="3137818"/>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TorchDynamo 최적화</a:t>
            </a:r>
            <a:endParaRPr lang="en-US" sz="853" dirty="0"/>
          </a:p>
        </p:txBody>
      </p:sp>
      <p:sp>
        <p:nvSpPr>
          <p:cNvPr id="52" name="Text 21"/>
          <p:cNvSpPr/>
          <p:nvPr/>
        </p:nvSpPr>
        <p:spPr>
          <a:xfrm>
            <a:off x="5163406" y="5695094"/>
            <a:ext cx="2355384" cy="123825"/>
          </a:xfrm>
          <a:prstGeom prst="rect">
            <a:avLst/>
          </a:prstGeom>
          <a:noFill/>
          <a:ln/>
        </p:spPr>
        <p:txBody>
          <a:bodyPr wrap="square" lIns="0" tIns="0" rIns="0" bIns="0" rtlCol="0" anchor="t"/>
          <a:lstStyle/>
          <a:p>
            <a:pPr>
              <a:lnSpc>
                <a:spcPts val="975"/>
              </a:lnSpc>
            </a:pPr>
            <a:r>
              <a:rPr lang="en-US" sz="731" b="1" dirty="0">
                <a:solidFill>
                  <a:srgbClr val="FFFFFF"/>
                </a:solidFill>
                <a:latin typeface="Noto Sans KR" pitchFamily="34" charset="0"/>
                <a:ea typeface="Noto Sans KR" pitchFamily="34" charset="-122"/>
                <a:cs typeface="Noto Sans KR" pitchFamily="34" charset="-120"/>
              </a:rPr>
              <a:t>장점:</a:t>
            </a:r>
            <a:r>
              <a:rPr lang="en-US" sz="731" dirty="0">
                <a:solidFill>
                  <a:srgbClr val="FFFFFF"/>
                </a:solidFill>
                <a:latin typeface="Noto Sans KR" pitchFamily="34" charset="0"/>
                <a:ea typeface="Noto Sans KR" pitchFamily="34" charset="-122"/>
                <a:cs typeface="Noto Sans KR" pitchFamily="34" charset="-120"/>
              </a:rPr>
              <a:t> 연구 용이성, 유연한 모델 정의</a:t>
            </a:r>
            <a:endParaRPr lang="en-US" sz="731" dirty="0"/>
          </a:p>
        </p:txBody>
      </p:sp>
      <p:sp>
        <p:nvSpPr>
          <p:cNvPr id="53" name="Text 22"/>
          <p:cNvSpPr/>
          <p:nvPr/>
        </p:nvSpPr>
        <p:spPr>
          <a:xfrm>
            <a:off x="7547037" y="1992437"/>
            <a:ext cx="196282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DJL</a:t>
            </a:r>
            <a:endParaRPr lang="en-US" sz="1219" dirty="0"/>
          </a:p>
        </p:txBody>
      </p:sp>
      <p:sp>
        <p:nvSpPr>
          <p:cNvPr id="54" name="Text 23"/>
          <p:cNvSpPr/>
          <p:nvPr/>
        </p:nvSpPr>
        <p:spPr>
          <a:xfrm>
            <a:off x="7547037" y="2271043"/>
            <a:ext cx="1962820" cy="154781"/>
          </a:xfrm>
          <a:prstGeom prst="rect">
            <a:avLst/>
          </a:prstGeom>
          <a:noFill/>
          <a:ln/>
        </p:spPr>
        <p:txBody>
          <a:bodyPr wrap="square" lIns="0" tIns="0" rIns="0" bIns="0" rtlCol="0" anchor="t"/>
          <a:lstStyle/>
          <a:p>
            <a:pPr>
              <a:lnSpc>
                <a:spcPts val="1219"/>
              </a:lnSpc>
            </a:pPr>
            <a:r>
              <a:rPr lang="en-US" sz="853" dirty="0">
                <a:solidFill>
                  <a:srgbClr val="FDE047"/>
                </a:solidFill>
                <a:latin typeface="Noto Sans KR" pitchFamily="34" charset="0"/>
                <a:ea typeface="Noto Sans KR" pitchFamily="34" charset="-122"/>
                <a:cs typeface="Noto Sans KR" pitchFamily="34" charset="-120"/>
              </a:rPr>
              <a:t>Amazon 주도</a:t>
            </a:r>
            <a:endParaRPr lang="en-US" sz="853" dirty="0"/>
          </a:p>
        </p:txBody>
      </p:sp>
      <p:sp>
        <p:nvSpPr>
          <p:cNvPr id="55" name="Text 24"/>
          <p:cNvSpPr/>
          <p:nvPr/>
        </p:nvSpPr>
        <p:spPr>
          <a:xfrm>
            <a:off x="7562515" y="2487737"/>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Java 개발자용</a:t>
            </a:r>
            <a:endParaRPr lang="en-US" sz="853" dirty="0"/>
          </a:p>
        </p:txBody>
      </p:sp>
      <p:sp>
        <p:nvSpPr>
          <p:cNvPr id="56" name="Text 25"/>
          <p:cNvSpPr/>
          <p:nvPr/>
        </p:nvSpPr>
        <p:spPr>
          <a:xfrm>
            <a:off x="7562515" y="2704431"/>
            <a:ext cx="254112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TensorFlow, PyTorch, MXNet 추상화</a:t>
            </a:r>
            <a:endParaRPr lang="en-US" sz="853" dirty="0"/>
          </a:p>
        </p:txBody>
      </p:sp>
      <p:sp>
        <p:nvSpPr>
          <p:cNvPr id="57" name="Text 26"/>
          <p:cNvSpPr/>
          <p:nvPr/>
        </p:nvSpPr>
        <p:spPr>
          <a:xfrm>
            <a:off x="7562515" y="2921124"/>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JVM 애플리케이션 통합</a:t>
            </a:r>
            <a:endParaRPr lang="en-US" sz="853" dirty="0"/>
          </a:p>
        </p:txBody>
      </p:sp>
      <p:sp>
        <p:nvSpPr>
          <p:cNvPr id="58" name="Text 27"/>
          <p:cNvSpPr/>
          <p:nvPr/>
        </p:nvSpPr>
        <p:spPr>
          <a:xfrm>
            <a:off x="7562515" y="3137818"/>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Java 기반 서비스에 적합</a:t>
            </a:r>
            <a:endParaRPr lang="en-US" sz="853" dirty="0"/>
          </a:p>
        </p:txBody>
      </p:sp>
      <p:sp>
        <p:nvSpPr>
          <p:cNvPr id="59" name="Text 28"/>
          <p:cNvSpPr/>
          <p:nvPr/>
        </p:nvSpPr>
        <p:spPr>
          <a:xfrm>
            <a:off x="7547037" y="5695094"/>
            <a:ext cx="2355384" cy="123825"/>
          </a:xfrm>
          <a:prstGeom prst="rect">
            <a:avLst/>
          </a:prstGeom>
          <a:noFill/>
          <a:ln/>
        </p:spPr>
        <p:txBody>
          <a:bodyPr wrap="square" lIns="0" tIns="0" rIns="0" bIns="0" rtlCol="0" anchor="t"/>
          <a:lstStyle/>
          <a:p>
            <a:pPr>
              <a:lnSpc>
                <a:spcPts val="975"/>
              </a:lnSpc>
            </a:pPr>
            <a:r>
              <a:rPr lang="en-US" sz="731" b="1" dirty="0">
                <a:solidFill>
                  <a:srgbClr val="FFFFFF"/>
                </a:solidFill>
                <a:latin typeface="Noto Sans KR" pitchFamily="34" charset="0"/>
                <a:ea typeface="Noto Sans KR" pitchFamily="34" charset="-122"/>
                <a:cs typeface="Noto Sans KR" pitchFamily="34" charset="-120"/>
              </a:rPr>
              <a:t>장점:</a:t>
            </a:r>
            <a:r>
              <a:rPr lang="en-US" sz="731" dirty="0">
                <a:solidFill>
                  <a:srgbClr val="FFFFFF"/>
                </a:solidFill>
                <a:latin typeface="Noto Sans KR" pitchFamily="34" charset="0"/>
                <a:ea typeface="Noto Sans KR" pitchFamily="34" charset="-122"/>
                <a:cs typeface="Noto Sans KR" pitchFamily="34" charset="-120"/>
              </a:rPr>
              <a:t> Java 생태계 통합, 서비스 배포 용이</a:t>
            </a:r>
            <a:endParaRPr lang="en-US" sz="731"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1930645"/>
            <a:ext cx="3013034" cy="1925454"/>
          </a:xfrm>
          <a:prstGeom prst="rect">
            <a:avLst/>
          </a:prstGeom>
        </p:spPr>
      </p:pic>
      <p:pic>
        <p:nvPicPr>
          <p:cNvPr id="4" name="Image 2" descr="preencoded.png"/>
          <p:cNvPicPr>
            <a:picLocks noChangeAspect="1"/>
          </p:cNvPicPr>
          <p:nvPr/>
        </p:nvPicPr>
        <p:blipFill>
          <a:blip r:embed="rId5"/>
          <a:stretch>
            <a:fillRect/>
          </a:stretch>
        </p:blipFill>
        <p:spPr>
          <a:xfrm>
            <a:off x="433388" y="2054470"/>
            <a:ext cx="278606" cy="222861"/>
          </a:xfrm>
          <a:prstGeom prst="rect">
            <a:avLst/>
          </a:prstGeom>
        </p:spPr>
      </p:pic>
      <p:pic>
        <p:nvPicPr>
          <p:cNvPr id="5" name="Image 3" descr="preencoded.png"/>
          <p:cNvPicPr>
            <a:picLocks noChangeAspect="1"/>
          </p:cNvPicPr>
          <p:nvPr/>
        </p:nvPicPr>
        <p:blipFill>
          <a:blip r:embed="rId6"/>
          <a:stretch>
            <a:fillRect/>
          </a:stretch>
        </p:blipFill>
        <p:spPr>
          <a:xfrm>
            <a:off x="3446422" y="1930645"/>
            <a:ext cx="3013034" cy="1925454"/>
          </a:xfrm>
          <a:prstGeom prst="rect">
            <a:avLst/>
          </a:prstGeom>
        </p:spPr>
      </p:pic>
      <p:pic>
        <p:nvPicPr>
          <p:cNvPr id="6" name="Image 4" descr="preencoded.png"/>
          <p:cNvPicPr>
            <a:picLocks noChangeAspect="1"/>
          </p:cNvPicPr>
          <p:nvPr/>
        </p:nvPicPr>
        <p:blipFill>
          <a:blip r:embed="rId7"/>
          <a:stretch>
            <a:fillRect/>
          </a:stretch>
        </p:blipFill>
        <p:spPr>
          <a:xfrm>
            <a:off x="3570247" y="2054470"/>
            <a:ext cx="247650" cy="222861"/>
          </a:xfrm>
          <a:prstGeom prst="rect">
            <a:avLst/>
          </a:prstGeom>
        </p:spPr>
      </p:pic>
      <p:pic>
        <p:nvPicPr>
          <p:cNvPr id="7" name="Image 5" descr="preencoded.png"/>
          <p:cNvPicPr>
            <a:picLocks noChangeAspect="1"/>
          </p:cNvPicPr>
          <p:nvPr/>
        </p:nvPicPr>
        <p:blipFill>
          <a:blip r:embed="rId8"/>
          <a:stretch>
            <a:fillRect/>
          </a:stretch>
        </p:blipFill>
        <p:spPr>
          <a:xfrm>
            <a:off x="6583283" y="1930645"/>
            <a:ext cx="3118066" cy="1925454"/>
          </a:xfrm>
          <a:prstGeom prst="rect">
            <a:avLst/>
          </a:prstGeom>
        </p:spPr>
      </p:pic>
      <p:pic>
        <p:nvPicPr>
          <p:cNvPr id="8" name="Image 6" descr="preencoded.png"/>
          <p:cNvPicPr>
            <a:picLocks noChangeAspect="1"/>
          </p:cNvPicPr>
          <p:nvPr/>
        </p:nvPicPr>
        <p:blipFill>
          <a:blip r:embed="rId9"/>
          <a:stretch>
            <a:fillRect/>
          </a:stretch>
        </p:blipFill>
        <p:spPr>
          <a:xfrm>
            <a:off x="6707107" y="2054470"/>
            <a:ext cx="247650" cy="222861"/>
          </a:xfrm>
          <a:prstGeom prst="rect">
            <a:avLst/>
          </a:prstGeom>
        </p:spPr>
      </p:pic>
      <p:pic>
        <p:nvPicPr>
          <p:cNvPr id="9" name="Image 7" descr="preencoded.png"/>
          <p:cNvPicPr>
            <a:picLocks noChangeAspect="1"/>
          </p:cNvPicPr>
          <p:nvPr/>
        </p:nvPicPr>
        <p:blipFill>
          <a:blip r:embed="rId10"/>
          <a:stretch>
            <a:fillRect/>
          </a:stretch>
        </p:blipFill>
        <p:spPr>
          <a:xfrm>
            <a:off x="309563" y="4103749"/>
            <a:ext cx="1291940" cy="309563"/>
          </a:xfrm>
          <a:prstGeom prst="rect">
            <a:avLst/>
          </a:prstGeom>
        </p:spPr>
      </p:pic>
      <p:pic>
        <p:nvPicPr>
          <p:cNvPr id="10" name="Image 8" descr="preencoded.png"/>
          <p:cNvPicPr>
            <a:picLocks noChangeAspect="1"/>
          </p:cNvPicPr>
          <p:nvPr/>
        </p:nvPicPr>
        <p:blipFill>
          <a:blip r:embed="rId11"/>
          <a:stretch>
            <a:fillRect/>
          </a:stretch>
        </p:blipFill>
        <p:spPr>
          <a:xfrm>
            <a:off x="1601502" y="4103749"/>
            <a:ext cx="2416039" cy="309563"/>
          </a:xfrm>
          <a:prstGeom prst="rect">
            <a:avLst/>
          </a:prstGeom>
        </p:spPr>
      </p:pic>
      <p:pic>
        <p:nvPicPr>
          <p:cNvPr id="11" name="Image 9" descr="preencoded.png"/>
          <p:cNvPicPr>
            <a:picLocks noChangeAspect="1"/>
          </p:cNvPicPr>
          <p:nvPr/>
        </p:nvPicPr>
        <p:blipFill>
          <a:blip r:embed="rId12"/>
          <a:stretch>
            <a:fillRect/>
          </a:stretch>
        </p:blipFill>
        <p:spPr>
          <a:xfrm>
            <a:off x="4017541" y="4103749"/>
            <a:ext cx="3217637" cy="309563"/>
          </a:xfrm>
          <a:prstGeom prst="rect">
            <a:avLst/>
          </a:prstGeom>
        </p:spPr>
      </p:pic>
      <p:pic>
        <p:nvPicPr>
          <p:cNvPr id="12" name="Image 10" descr="preencoded.png"/>
          <p:cNvPicPr>
            <a:picLocks noChangeAspect="1"/>
          </p:cNvPicPr>
          <p:nvPr/>
        </p:nvPicPr>
        <p:blipFill>
          <a:blip r:embed="rId13"/>
          <a:stretch>
            <a:fillRect/>
          </a:stretch>
        </p:blipFill>
        <p:spPr>
          <a:xfrm>
            <a:off x="7235177" y="4103749"/>
            <a:ext cx="2361261" cy="309563"/>
          </a:xfrm>
          <a:prstGeom prst="rect">
            <a:avLst/>
          </a:prstGeom>
        </p:spPr>
      </p:pic>
      <p:pic>
        <p:nvPicPr>
          <p:cNvPr id="13" name="Image 11" descr="preencoded.png"/>
          <p:cNvPicPr>
            <a:picLocks noChangeAspect="1"/>
          </p:cNvPicPr>
          <p:nvPr/>
        </p:nvPicPr>
        <p:blipFill>
          <a:blip r:embed="rId14"/>
          <a:stretch>
            <a:fillRect/>
          </a:stretch>
        </p:blipFill>
        <p:spPr>
          <a:xfrm>
            <a:off x="309563" y="4413312"/>
            <a:ext cx="1291940" cy="309563"/>
          </a:xfrm>
          <a:prstGeom prst="rect">
            <a:avLst/>
          </a:prstGeom>
        </p:spPr>
      </p:pic>
      <p:pic>
        <p:nvPicPr>
          <p:cNvPr id="14" name="Image 12" descr="preencoded.png"/>
          <p:cNvPicPr>
            <a:picLocks noChangeAspect="1"/>
          </p:cNvPicPr>
          <p:nvPr/>
        </p:nvPicPr>
        <p:blipFill>
          <a:blip r:embed="rId15"/>
          <a:stretch>
            <a:fillRect/>
          </a:stretch>
        </p:blipFill>
        <p:spPr>
          <a:xfrm>
            <a:off x="1601502" y="4413312"/>
            <a:ext cx="2416039" cy="309563"/>
          </a:xfrm>
          <a:prstGeom prst="rect">
            <a:avLst/>
          </a:prstGeom>
        </p:spPr>
      </p:pic>
      <p:pic>
        <p:nvPicPr>
          <p:cNvPr id="15" name="Image 13" descr="preencoded.png"/>
          <p:cNvPicPr>
            <a:picLocks noChangeAspect="1"/>
          </p:cNvPicPr>
          <p:nvPr/>
        </p:nvPicPr>
        <p:blipFill>
          <a:blip r:embed="rId16"/>
          <a:stretch>
            <a:fillRect/>
          </a:stretch>
        </p:blipFill>
        <p:spPr>
          <a:xfrm>
            <a:off x="4017541" y="4413312"/>
            <a:ext cx="3217637" cy="309563"/>
          </a:xfrm>
          <a:prstGeom prst="rect">
            <a:avLst/>
          </a:prstGeom>
        </p:spPr>
      </p:pic>
      <p:pic>
        <p:nvPicPr>
          <p:cNvPr id="16" name="Image 14" descr="preencoded.png"/>
          <p:cNvPicPr>
            <a:picLocks noChangeAspect="1"/>
          </p:cNvPicPr>
          <p:nvPr/>
        </p:nvPicPr>
        <p:blipFill>
          <a:blip r:embed="rId17"/>
          <a:stretch>
            <a:fillRect/>
          </a:stretch>
        </p:blipFill>
        <p:spPr>
          <a:xfrm>
            <a:off x="7235177" y="4413312"/>
            <a:ext cx="2361261" cy="309563"/>
          </a:xfrm>
          <a:prstGeom prst="rect">
            <a:avLst/>
          </a:prstGeom>
        </p:spPr>
      </p:pic>
      <p:pic>
        <p:nvPicPr>
          <p:cNvPr id="17" name="Image 15" descr="preencoded.png"/>
          <p:cNvPicPr>
            <a:picLocks noChangeAspect="1"/>
          </p:cNvPicPr>
          <p:nvPr/>
        </p:nvPicPr>
        <p:blipFill>
          <a:blip r:embed="rId18"/>
          <a:stretch>
            <a:fillRect/>
          </a:stretch>
        </p:blipFill>
        <p:spPr>
          <a:xfrm>
            <a:off x="309563" y="4722874"/>
            <a:ext cx="1291940" cy="309563"/>
          </a:xfrm>
          <a:prstGeom prst="rect">
            <a:avLst/>
          </a:prstGeom>
        </p:spPr>
      </p:pic>
      <p:pic>
        <p:nvPicPr>
          <p:cNvPr id="18" name="Image 16" descr="preencoded.png"/>
          <p:cNvPicPr>
            <a:picLocks noChangeAspect="1"/>
          </p:cNvPicPr>
          <p:nvPr/>
        </p:nvPicPr>
        <p:blipFill>
          <a:blip r:embed="rId19"/>
          <a:stretch>
            <a:fillRect/>
          </a:stretch>
        </p:blipFill>
        <p:spPr>
          <a:xfrm>
            <a:off x="1601502" y="4722874"/>
            <a:ext cx="2416039" cy="309563"/>
          </a:xfrm>
          <a:prstGeom prst="rect">
            <a:avLst/>
          </a:prstGeom>
        </p:spPr>
      </p:pic>
      <p:pic>
        <p:nvPicPr>
          <p:cNvPr id="19" name="Image 17" descr="preencoded.png"/>
          <p:cNvPicPr>
            <a:picLocks noChangeAspect="1"/>
          </p:cNvPicPr>
          <p:nvPr/>
        </p:nvPicPr>
        <p:blipFill>
          <a:blip r:embed="rId20"/>
          <a:stretch>
            <a:fillRect/>
          </a:stretch>
        </p:blipFill>
        <p:spPr>
          <a:xfrm>
            <a:off x="4017541" y="4722874"/>
            <a:ext cx="3217637" cy="309563"/>
          </a:xfrm>
          <a:prstGeom prst="rect">
            <a:avLst/>
          </a:prstGeom>
        </p:spPr>
      </p:pic>
      <p:pic>
        <p:nvPicPr>
          <p:cNvPr id="20" name="Image 18" descr="preencoded.png"/>
          <p:cNvPicPr>
            <a:picLocks noChangeAspect="1"/>
          </p:cNvPicPr>
          <p:nvPr/>
        </p:nvPicPr>
        <p:blipFill>
          <a:blip r:embed="rId21"/>
          <a:stretch>
            <a:fillRect/>
          </a:stretch>
        </p:blipFill>
        <p:spPr>
          <a:xfrm>
            <a:off x="7235177" y="4722874"/>
            <a:ext cx="2361261" cy="309563"/>
          </a:xfrm>
          <a:prstGeom prst="rect">
            <a:avLst/>
          </a:prstGeom>
        </p:spPr>
      </p:pic>
      <p:pic>
        <p:nvPicPr>
          <p:cNvPr id="21" name="Image 19" descr="preencoded.png"/>
          <p:cNvPicPr>
            <a:picLocks noChangeAspect="1"/>
          </p:cNvPicPr>
          <p:nvPr/>
        </p:nvPicPr>
        <p:blipFill>
          <a:blip r:embed="rId14"/>
          <a:stretch>
            <a:fillRect/>
          </a:stretch>
        </p:blipFill>
        <p:spPr>
          <a:xfrm>
            <a:off x="309563" y="5032437"/>
            <a:ext cx="1291940" cy="309563"/>
          </a:xfrm>
          <a:prstGeom prst="rect">
            <a:avLst/>
          </a:prstGeom>
        </p:spPr>
      </p:pic>
      <p:pic>
        <p:nvPicPr>
          <p:cNvPr id="22" name="Image 20" descr="preencoded.png"/>
          <p:cNvPicPr>
            <a:picLocks noChangeAspect="1"/>
          </p:cNvPicPr>
          <p:nvPr/>
        </p:nvPicPr>
        <p:blipFill>
          <a:blip r:embed="rId15"/>
          <a:stretch>
            <a:fillRect/>
          </a:stretch>
        </p:blipFill>
        <p:spPr>
          <a:xfrm>
            <a:off x="1601502" y="5032437"/>
            <a:ext cx="2416039" cy="309563"/>
          </a:xfrm>
          <a:prstGeom prst="rect">
            <a:avLst/>
          </a:prstGeom>
        </p:spPr>
      </p:pic>
      <p:pic>
        <p:nvPicPr>
          <p:cNvPr id="23" name="Image 21" descr="preencoded.png"/>
          <p:cNvPicPr>
            <a:picLocks noChangeAspect="1"/>
          </p:cNvPicPr>
          <p:nvPr/>
        </p:nvPicPr>
        <p:blipFill>
          <a:blip r:embed="rId16"/>
          <a:stretch>
            <a:fillRect/>
          </a:stretch>
        </p:blipFill>
        <p:spPr>
          <a:xfrm>
            <a:off x="4017541" y="5032437"/>
            <a:ext cx="3217637" cy="309563"/>
          </a:xfrm>
          <a:prstGeom prst="rect">
            <a:avLst/>
          </a:prstGeom>
        </p:spPr>
      </p:pic>
      <p:pic>
        <p:nvPicPr>
          <p:cNvPr id="24" name="Image 22" descr="preencoded.png"/>
          <p:cNvPicPr>
            <a:picLocks noChangeAspect="1"/>
          </p:cNvPicPr>
          <p:nvPr/>
        </p:nvPicPr>
        <p:blipFill>
          <a:blip r:embed="rId17"/>
          <a:stretch>
            <a:fillRect/>
          </a:stretch>
        </p:blipFill>
        <p:spPr>
          <a:xfrm>
            <a:off x="7235177" y="5032437"/>
            <a:ext cx="2361261" cy="309563"/>
          </a:xfrm>
          <a:prstGeom prst="rect">
            <a:avLst/>
          </a:prstGeom>
        </p:spPr>
      </p:pic>
      <p:pic>
        <p:nvPicPr>
          <p:cNvPr id="25" name="Image 23" descr="preencoded.png"/>
          <p:cNvPicPr>
            <a:picLocks noChangeAspect="1"/>
          </p:cNvPicPr>
          <p:nvPr/>
        </p:nvPicPr>
        <p:blipFill>
          <a:blip r:embed="rId18"/>
          <a:stretch>
            <a:fillRect/>
          </a:stretch>
        </p:blipFill>
        <p:spPr>
          <a:xfrm>
            <a:off x="309563" y="5341999"/>
            <a:ext cx="1291940" cy="309563"/>
          </a:xfrm>
          <a:prstGeom prst="rect">
            <a:avLst/>
          </a:prstGeom>
        </p:spPr>
      </p:pic>
      <p:pic>
        <p:nvPicPr>
          <p:cNvPr id="26" name="Image 24" descr="preencoded.png"/>
          <p:cNvPicPr>
            <a:picLocks noChangeAspect="1"/>
          </p:cNvPicPr>
          <p:nvPr/>
        </p:nvPicPr>
        <p:blipFill>
          <a:blip r:embed="rId19"/>
          <a:stretch>
            <a:fillRect/>
          </a:stretch>
        </p:blipFill>
        <p:spPr>
          <a:xfrm>
            <a:off x="1601502" y="5341999"/>
            <a:ext cx="2416039" cy="309563"/>
          </a:xfrm>
          <a:prstGeom prst="rect">
            <a:avLst/>
          </a:prstGeom>
        </p:spPr>
      </p:pic>
      <p:pic>
        <p:nvPicPr>
          <p:cNvPr id="27" name="Image 25" descr="preencoded.png"/>
          <p:cNvPicPr>
            <a:picLocks noChangeAspect="1"/>
          </p:cNvPicPr>
          <p:nvPr/>
        </p:nvPicPr>
        <p:blipFill>
          <a:blip r:embed="rId20"/>
          <a:stretch>
            <a:fillRect/>
          </a:stretch>
        </p:blipFill>
        <p:spPr>
          <a:xfrm>
            <a:off x="4017541" y="5341999"/>
            <a:ext cx="3217637" cy="309563"/>
          </a:xfrm>
          <a:prstGeom prst="rect">
            <a:avLst/>
          </a:prstGeom>
        </p:spPr>
      </p:pic>
      <p:pic>
        <p:nvPicPr>
          <p:cNvPr id="28" name="Image 26" descr="preencoded.png"/>
          <p:cNvPicPr>
            <a:picLocks noChangeAspect="1"/>
          </p:cNvPicPr>
          <p:nvPr/>
        </p:nvPicPr>
        <p:blipFill>
          <a:blip r:embed="rId21"/>
          <a:stretch>
            <a:fillRect/>
          </a:stretch>
        </p:blipFill>
        <p:spPr>
          <a:xfrm>
            <a:off x="7235177" y="5341999"/>
            <a:ext cx="2361261" cy="309563"/>
          </a:xfrm>
          <a:prstGeom prst="rect">
            <a:avLst/>
          </a:prstGeom>
        </p:spPr>
      </p:pic>
      <p:sp>
        <p:nvSpPr>
          <p:cNvPr id="2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프레임워크 비교 기준</a:t>
            </a:r>
            <a:endParaRPr lang="en-US" sz="2438" dirty="0"/>
          </a:p>
        </p:txBody>
      </p:sp>
      <p:sp>
        <p:nvSpPr>
          <p:cNvPr id="30" name="Text 1"/>
          <p:cNvSpPr/>
          <p:nvPr/>
        </p:nvSpPr>
        <p:spPr>
          <a:xfrm>
            <a:off x="309563" y="1602582"/>
            <a:ext cx="9286875" cy="204239"/>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다양한 딥러닝 프레임워크의 특성을 비교하여 프로젝트에 가장 적합한 엔진을 선택하는 기준입니다.</a:t>
            </a:r>
            <a:endParaRPr lang="en-US" sz="1073" dirty="0"/>
          </a:p>
        </p:txBody>
      </p:sp>
      <p:sp>
        <p:nvSpPr>
          <p:cNvPr id="31" name="Text 2"/>
          <p:cNvSpPr/>
          <p:nvPr/>
        </p:nvSpPr>
        <p:spPr>
          <a:xfrm>
            <a:off x="433388" y="2339243"/>
            <a:ext cx="2765384"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언어 및 사용자 경험</a:t>
            </a:r>
            <a:endParaRPr lang="en-US" sz="1097" dirty="0"/>
          </a:p>
        </p:txBody>
      </p:sp>
      <p:sp>
        <p:nvSpPr>
          <p:cNvPr id="32" name="Text 3"/>
          <p:cNvSpPr/>
          <p:nvPr/>
        </p:nvSpPr>
        <p:spPr>
          <a:xfrm>
            <a:off x="441126" y="2617850"/>
            <a:ext cx="2920166"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TensorFlow &amp; Keras: Python 인터페이스가 중심, Keras는 코드가 간결하고 직관적</a:t>
            </a:r>
            <a:endParaRPr lang="en-US" sz="975" dirty="0"/>
          </a:p>
        </p:txBody>
      </p:sp>
      <p:sp>
        <p:nvSpPr>
          <p:cNvPr id="33" name="Text 4"/>
          <p:cNvSpPr/>
          <p:nvPr/>
        </p:nvSpPr>
        <p:spPr>
          <a:xfrm>
            <a:off x="441126" y="2989325"/>
            <a:ext cx="2920166"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PyTorch: Python 중심이지만 동적 그래프 덕분에 디버깅과 실험에 유리</a:t>
            </a:r>
            <a:endParaRPr lang="en-US" sz="975" dirty="0"/>
          </a:p>
        </p:txBody>
      </p:sp>
      <p:sp>
        <p:nvSpPr>
          <p:cNvPr id="34" name="Text 5"/>
          <p:cNvSpPr/>
          <p:nvPr/>
        </p:nvSpPr>
        <p:spPr>
          <a:xfrm>
            <a:off x="441126" y="3360799"/>
            <a:ext cx="3504199"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DJL: Java 생태계에 적합한 API 제공</a:t>
            </a:r>
            <a:endParaRPr lang="en-US" sz="975" dirty="0"/>
          </a:p>
        </p:txBody>
      </p:sp>
      <p:sp>
        <p:nvSpPr>
          <p:cNvPr id="35" name="Text 6"/>
          <p:cNvSpPr/>
          <p:nvPr/>
        </p:nvSpPr>
        <p:spPr>
          <a:xfrm>
            <a:off x="3570247" y="2339243"/>
            <a:ext cx="2765384"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성능과 최적화</a:t>
            </a:r>
            <a:endParaRPr lang="en-US" sz="1097" dirty="0"/>
          </a:p>
        </p:txBody>
      </p:sp>
      <p:sp>
        <p:nvSpPr>
          <p:cNvPr id="36" name="Text 7"/>
          <p:cNvSpPr/>
          <p:nvPr/>
        </p:nvSpPr>
        <p:spPr>
          <a:xfrm>
            <a:off x="3577986" y="2617850"/>
            <a:ext cx="2920166"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TensorFlow: 정적 계산 그래프 기반으로 대규모 분산 학습과 TPU 가속에 강점</a:t>
            </a:r>
            <a:endParaRPr lang="en-US" sz="975" dirty="0"/>
          </a:p>
        </p:txBody>
      </p:sp>
      <p:sp>
        <p:nvSpPr>
          <p:cNvPr id="37" name="Text 8"/>
          <p:cNvSpPr/>
          <p:nvPr/>
        </p:nvSpPr>
        <p:spPr>
          <a:xfrm>
            <a:off x="3577986" y="2989325"/>
            <a:ext cx="2920166"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PyTorch: 동적 그래프로 빠른 모델 수정 가능, TorchDynamo로 속도 향상</a:t>
            </a:r>
            <a:endParaRPr lang="en-US" sz="975" dirty="0"/>
          </a:p>
        </p:txBody>
      </p:sp>
      <p:sp>
        <p:nvSpPr>
          <p:cNvPr id="38" name="Text 9"/>
          <p:cNvSpPr/>
          <p:nvPr/>
        </p:nvSpPr>
        <p:spPr>
          <a:xfrm>
            <a:off x="3577986" y="3360799"/>
            <a:ext cx="3504199"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PyTorch: GPU를 통한 빠른 계산 지원</a:t>
            </a:r>
            <a:endParaRPr lang="en-US" sz="975" dirty="0"/>
          </a:p>
        </p:txBody>
      </p:sp>
      <p:sp>
        <p:nvSpPr>
          <p:cNvPr id="39" name="Text 10"/>
          <p:cNvSpPr/>
          <p:nvPr/>
        </p:nvSpPr>
        <p:spPr>
          <a:xfrm>
            <a:off x="6707108" y="2339243"/>
            <a:ext cx="2765505"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생태계와 지원</a:t>
            </a:r>
            <a:endParaRPr lang="en-US" sz="1097" dirty="0"/>
          </a:p>
        </p:txBody>
      </p:sp>
      <p:sp>
        <p:nvSpPr>
          <p:cNvPr id="40" name="Text 11"/>
          <p:cNvSpPr/>
          <p:nvPr/>
        </p:nvSpPr>
        <p:spPr>
          <a:xfrm>
            <a:off x="6714846" y="2617850"/>
            <a:ext cx="2920287"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TensorFlow &amp; PyTorch: 광범위한 커뮤니티와 풍부한 예제, 튜토리얼 제공</a:t>
            </a:r>
            <a:endParaRPr lang="en-US" sz="975" dirty="0"/>
          </a:p>
        </p:txBody>
      </p:sp>
      <p:sp>
        <p:nvSpPr>
          <p:cNvPr id="41" name="Text 12"/>
          <p:cNvSpPr/>
          <p:nvPr/>
        </p:nvSpPr>
        <p:spPr>
          <a:xfrm>
            <a:off x="6714846" y="2989325"/>
            <a:ext cx="2920287"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Keras: 교육용 자료가 많고</a:t>
            </a:r>
            <a:r>
              <a:rPr lang="en-US" sz="975">
                <a:solidFill>
                  <a:srgbClr val="FFFFFF"/>
                </a:solidFill>
                <a:latin typeface="Noto Sans KR" pitchFamily="34" charset="0"/>
                <a:ea typeface="Noto Sans KR" pitchFamily="34" charset="-122"/>
                <a:cs typeface="Noto Sans KR" pitchFamily="34" charset="-120"/>
              </a:rPr>
              <a:t>, 모델 </a:t>
            </a:r>
            <a:r>
              <a:rPr lang="en-US" sz="975" dirty="0">
                <a:solidFill>
                  <a:srgbClr val="FFFFFF"/>
                </a:solidFill>
                <a:latin typeface="Noto Sans KR" pitchFamily="34" charset="0"/>
                <a:ea typeface="Noto Sans KR" pitchFamily="34" charset="-122"/>
                <a:cs typeface="Noto Sans KR" pitchFamily="34" charset="-120"/>
              </a:rPr>
              <a:t>저장과 전환이 용이</a:t>
            </a:r>
            <a:endParaRPr lang="en-US" sz="975" dirty="0"/>
          </a:p>
        </p:txBody>
      </p:sp>
      <p:sp>
        <p:nvSpPr>
          <p:cNvPr id="42" name="Text 13"/>
          <p:cNvSpPr/>
          <p:nvPr/>
        </p:nvSpPr>
        <p:spPr>
          <a:xfrm>
            <a:off x="6714846" y="3360800"/>
            <a:ext cx="2920287"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DJL: Java 기반 서비스에 기계학습을 통합할 때 유용</a:t>
            </a:r>
            <a:endParaRPr lang="en-US" sz="975" dirty="0"/>
          </a:p>
        </p:txBody>
      </p:sp>
      <p:sp>
        <p:nvSpPr>
          <p:cNvPr id="43" name="Text 14"/>
          <p:cNvSpPr/>
          <p:nvPr/>
        </p:nvSpPr>
        <p:spPr>
          <a:xfrm>
            <a:off x="309563" y="4103749"/>
            <a:ext cx="1291940"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프레임워크</a:t>
            </a:r>
            <a:endParaRPr lang="en-US" sz="975" dirty="0"/>
          </a:p>
        </p:txBody>
      </p:sp>
      <p:sp>
        <p:nvSpPr>
          <p:cNvPr id="44" name="Text 15"/>
          <p:cNvSpPr/>
          <p:nvPr/>
        </p:nvSpPr>
        <p:spPr>
          <a:xfrm>
            <a:off x="1601502" y="4103749"/>
            <a:ext cx="2416039"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언어 &amp; UX</a:t>
            </a:r>
            <a:endParaRPr lang="en-US" sz="975" dirty="0"/>
          </a:p>
        </p:txBody>
      </p:sp>
      <p:sp>
        <p:nvSpPr>
          <p:cNvPr id="45" name="Text 16"/>
          <p:cNvSpPr/>
          <p:nvPr/>
        </p:nvSpPr>
        <p:spPr>
          <a:xfrm>
            <a:off x="4017541" y="4103749"/>
            <a:ext cx="3217637"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성능 &amp; 최적화</a:t>
            </a:r>
            <a:endParaRPr lang="en-US" sz="975" dirty="0"/>
          </a:p>
        </p:txBody>
      </p:sp>
      <p:sp>
        <p:nvSpPr>
          <p:cNvPr id="46" name="Text 17"/>
          <p:cNvSpPr/>
          <p:nvPr/>
        </p:nvSpPr>
        <p:spPr>
          <a:xfrm>
            <a:off x="7235177" y="4103749"/>
            <a:ext cx="2361261"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생태계 &amp; 지원</a:t>
            </a:r>
            <a:endParaRPr lang="en-US" sz="975" dirty="0"/>
          </a:p>
        </p:txBody>
      </p:sp>
      <p:sp>
        <p:nvSpPr>
          <p:cNvPr id="47" name="Text 18"/>
          <p:cNvSpPr/>
          <p:nvPr/>
        </p:nvSpPr>
        <p:spPr>
          <a:xfrm>
            <a:off x="180369" y="4413312"/>
            <a:ext cx="1550328"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TensorFlow</a:t>
            </a:r>
            <a:endParaRPr lang="en-US" sz="975" dirty="0"/>
          </a:p>
        </p:txBody>
      </p:sp>
      <p:sp>
        <p:nvSpPr>
          <p:cNvPr id="48" name="Text 19"/>
          <p:cNvSpPr/>
          <p:nvPr/>
        </p:nvSpPr>
        <p:spPr>
          <a:xfrm>
            <a:off x="1601502" y="4413312"/>
            <a:ext cx="2416039"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Python 중점</a:t>
            </a:r>
            <a:endParaRPr lang="en-US" sz="975" dirty="0"/>
          </a:p>
        </p:txBody>
      </p:sp>
      <p:sp>
        <p:nvSpPr>
          <p:cNvPr id="49" name="Text 20"/>
          <p:cNvSpPr/>
          <p:nvPr/>
        </p:nvSpPr>
        <p:spPr>
          <a:xfrm>
            <a:off x="4017541" y="4413312"/>
            <a:ext cx="3217637"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정적 그래프, 대규모 분산 학습</a:t>
            </a:r>
            <a:endParaRPr lang="en-US" sz="975" dirty="0"/>
          </a:p>
        </p:txBody>
      </p:sp>
      <p:sp>
        <p:nvSpPr>
          <p:cNvPr id="50" name="Text 21"/>
          <p:cNvSpPr/>
          <p:nvPr/>
        </p:nvSpPr>
        <p:spPr>
          <a:xfrm>
            <a:off x="7235177" y="4413312"/>
            <a:ext cx="2361261"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넓은 커뮤니티</a:t>
            </a:r>
            <a:endParaRPr lang="en-US" sz="975" dirty="0"/>
          </a:p>
        </p:txBody>
      </p:sp>
      <p:sp>
        <p:nvSpPr>
          <p:cNvPr id="51" name="Text 22"/>
          <p:cNvSpPr/>
          <p:nvPr/>
        </p:nvSpPr>
        <p:spPr>
          <a:xfrm>
            <a:off x="309563" y="4722874"/>
            <a:ext cx="1291940"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Keras</a:t>
            </a:r>
            <a:endParaRPr lang="en-US" sz="975" dirty="0"/>
          </a:p>
        </p:txBody>
      </p:sp>
      <p:sp>
        <p:nvSpPr>
          <p:cNvPr id="52" name="Text 23"/>
          <p:cNvSpPr/>
          <p:nvPr/>
        </p:nvSpPr>
        <p:spPr>
          <a:xfrm>
            <a:off x="1601502" y="4722874"/>
            <a:ext cx="2416039"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간결한 Python API</a:t>
            </a:r>
            <a:endParaRPr lang="en-US" sz="975" dirty="0"/>
          </a:p>
        </p:txBody>
      </p:sp>
      <p:sp>
        <p:nvSpPr>
          <p:cNvPr id="53" name="Text 24"/>
          <p:cNvSpPr/>
          <p:nvPr/>
        </p:nvSpPr>
        <p:spPr>
          <a:xfrm>
            <a:off x="4017541" y="4722874"/>
            <a:ext cx="3217637"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간단한 모델에 적합</a:t>
            </a:r>
            <a:endParaRPr lang="en-US" sz="975" dirty="0"/>
          </a:p>
        </p:txBody>
      </p:sp>
      <p:sp>
        <p:nvSpPr>
          <p:cNvPr id="54" name="Text 25"/>
          <p:cNvSpPr/>
          <p:nvPr/>
        </p:nvSpPr>
        <p:spPr>
          <a:xfrm>
            <a:off x="7235177" y="4722874"/>
            <a:ext cx="2361261"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교육용 자료 많음</a:t>
            </a:r>
            <a:endParaRPr lang="en-US" sz="975" dirty="0"/>
          </a:p>
        </p:txBody>
      </p:sp>
      <p:sp>
        <p:nvSpPr>
          <p:cNvPr id="55" name="Text 26"/>
          <p:cNvSpPr/>
          <p:nvPr/>
        </p:nvSpPr>
        <p:spPr>
          <a:xfrm>
            <a:off x="309563" y="5032437"/>
            <a:ext cx="1291940"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PyTorch</a:t>
            </a:r>
            <a:endParaRPr lang="en-US" sz="975" dirty="0"/>
          </a:p>
        </p:txBody>
      </p:sp>
      <p:sp>
        <p:nvSpPr>
          <p:cNvPr id="56" name="Text 27"/>
          <p:cNvSpPr/>
          <p:nvPr/>
        </p:nvSpPr>
        <p:spPr>
          <a:xfrm>
            <a:off x="1359899" y="5032437"/>
            <a:ext cx="2899246"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동적 그래프, Python 중심</a:t>
            </a:r>
            <a:endParaRPr lang="en-US" sz="975" dirty="0"/>
          </a:p>
        </p:txBody>
      </p:sp>
      <p:sp>
        <p:nvSpPr>
          <p:cNvPr id="57" name="Text 28"/>
          <p:cNvSpPr/>
          <p:nvPr/>
        </p:nvSpPr>
        <p:spPr>
          <a:xfrm>
            <a:off x="3695778" y="5032437"/>
            <a:ext cx="3861163"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빠른 실험, TorchDynamo로 최적화</a:t>
            </a:r>
            <a:endParaRPr lang="en-US" sz="975" dirty="0"/>
          </a:p>
        </p:txBody>
      </p:sp>
      <p:sp>
        <p:nvSpPr>
          <p:cNvPr id="58" name="Text 29"/>
          <p:cNvSpPr/>
          <p:nvPr/>
        </p:nvSpPr>
        <p:spPr>
          <a:xfrm>
            <a:off x="7235177" y="5032437"/>
            <a:ext cx="2361261"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연구자들 사이 널리 사용</a:t>
            </a:r>
            <a:endParaRPr lang="en-US" sz="975" dirty="0"/>
          </a:p>
        </p:txBody>
      </p:sp>
      <p:sp>
        <p:nvSpPr>
          <p:cNvPr id="59" name="Text 30"/>
          <p:cNvSpPr/>
          <p:nvPr/>
        </p:nvSpPr>
        <p:spPr>
          <a:xfrm>
            <a:off x="309563" y="5341999"/>
            <a:ext cx="1291940"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DJL</a:t>
            </a:r>
            <a:endParaRPr lang="en-US" sz="975" dirty="0"/>
          </a:p>
        </p:txBody>
      </p:sp>
      <p:sp>
        <p:nvSpPr>
          <p:cNvPr id="60" name="Text 31"/>
          <p:cNvSpPr/>
          <p:nvPr/>
        </p:nvSpPr>
        <p:spPr>
          <a:xfrm>
            <a:off x="1601502" y="5341999"/>
            <a:ext cx="2416039"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Java API</a:t>
            </a:r>
            <a:endParaRPr lang="en-US" sz="975" dirty="0"/>
          </a:p>
        </p:txBody>
      </p:sp>
      <p:sp>
        <p:nvSpPr>
          <p:cNvPr id="61" name="Text 32"/>
          <p:cNvSpPr/>
          <p:nvPr/>
        </p:nvSpPr>
        <p:spPr>
          <a:xfrm>
            <a:off x="4017541" y="5341999"/>
            <a:ext cx="3217637"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JVM 통합, 서버 배포 용이</a:t>
            </a:r>
            <a:endParaRPr lang="en-US" sz="975" dirty="0"/>
          </a:p>
        </p:txBody>
      </p:sp>
      <p:sp>
        <p:nvSpPr>
          <p:cNvPr id="62" name="Text 33"/>
          <p:cNvSpPr/>
          <p:nvPr/>
        </p:nvSpPr>
        <p:spPr>
          <a:xfrm>
            <a:off x="7235177" y="5341999"/>
            <a:ext cx="2361261"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Java 서비스 통합에 적합</a:t>
            </a:r>
            <a:endParaRPr lang="en-US" sz="975"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1930645"/>
            <a:ext cx="4566047" cy="1182504"/>
          </a:xfrm>
          <a:prstGeom prst="rect">
            <a:avLst/>
          </a:prstGeom>
        </p:spPr>
      </p:pic>
      <p:pic>
        <p:nvPicPr>
          <p:cNvPr id="4" name="Image 2" descr="preencoded.png"/>
          <p:cNvPicPr>
            <a:picLocks noChangeAspect="1"/>
          </p:cNvPicPr>
          <p:nvPr/>
        </p:nvPicPr>
        <p:blipFill>
          <a:blip r:embed="rId5"/>
          <a:stretch>
            <a:fillRect/>
          </a:stretch>
        </p:blipFill>
        <p:spPr>
          <a:xfrm>
            <a:off x="433388" y="2054470"/>
            <a:ext cx="224433" cy="222861"/>
          </a:xfrm>
          <a:prstGeom prst="rect">
            <a:avLst/>
          </a:prstGeom>
        </p:spPr>
      </p:pic>
      <p:pic>
        <p:nvPicPr>
          <p:cNvPr id="5" name="Image 3" descr="preencoded.png"/>
          <p:cNvPicPr>
            <a:picLocks noChangeAspect="1"/>
          </p:cNvPicPr>
          <p:nvPr/>
        </p:nvPicPr>
        <p:blipFill>
          <a:blip r:embed="rId4"/>
          <a:stretch>
            <a:fillRect/>
          </a:stretch>
        </p:blipFill>
        <p:spPr>
          <a:xfrm>
            <a:off x="5030391" y="1930645"/>
            <a:ext cx="4566047" cy="1182504"/>
          </a:xfrm>
          <a:prstGeom prst="rect">
            <a:avLst/>
          </a:prstGeom>
        </p:spPr>
      </p:pic>
      <p:pic>
        <p:nvPicPr>
          <p:cNvPr id="6" name="Image 4" descr="preencoded.png"/>
          <p:cNvPicPr>
            <a:picLocks noChangeAspect="1"/>
          </p:cNvPicPr>
          <p:nvPr/>
        </p:nvPicPr>
        <p:blipFill>
          <a:blip r:embed="rId6"/>
          <a:stretch>
            <a:fillRect/>
          </a:stretch>
        </p:blipFill>
        <p:spPr>
          <a:xfrm>
            <a:off x="5154216" y="2054470"/>
            <a:ext cx="193477" cy="222861"/>
          </a:xfrm>
          <a:prstGeom prst="rect">
            <a:avLst/>
          </a:prstGeom>
        </p:spPr>
      </p:pic>
      <p:pic>
        <p:nvPicPr>
          <p:cNvPr id="7" name="Image 5" descr="preencoded.png"/>
          <p:cNvPicPr>
            <a:picLocks noChangeAspect="1"/>
          </p:cNvPicPr>
          <p:nvPr/>
        </p:nvPicPr>
        <p:blipFill>
          <a:blip r:embed="rId7"/>
          <a:stretch>
            <a:fillRect/>
          </a:stretch>
        </p:blipFill>
        <p:spPr>
          <a:xfrm>
            <a:off x="309562" y="3267931"/>
            <a:ext cx="4566047" cy="1182504"/>
          </a:xfrm>
          <a:prstGeom prst="rect">
            <a:avLst/>
          </a:prstGeom>
        </p:spPr>
      </p:pic>
      <p:pic>
        <p:nvPicPr>
          <p:cNvPr id="8" name="Image 6" descr="preencoded.png"/>
          <p:cNvPicPr>
            <a:picLocks noChangeAspect="1"/>
          </p:cNvPicPr>
          <p:nvPr/>
        </p:nvPicPr>
        <p:blipFill>
          <a:blip r:embed="rId8"/>
          <a:stretch>
            <a:fillRect/>
          </a:stretch>
        </p:blipFill>
        <p:spPr>
          <a:xfrm>
            <a:off x="433388" y="3391756"/>
            <a:ext cx="224433" cy="222861"/>
          </a:xfrm>
          <a:prstGeom prst="rect">
            <a:avLst/>
          </a:prstGeom>
        </p:spPr>
      </p:pic>
      <p:pic>
        <p:nvPicPr>
          <p:cNvPr id="9" name="Image 7" descr="preencoded.png"/>
          <p:cNvPicPr>
            <a:picLocks noChangeAspect="1"/>
          </p:cNvPicPr>
          <p:nvPr/>
        </p:nvPicPr>
        <p:blipFill>
          <a:blip r:embed="rId7"/>
          <a:stretch>
            <a:fillRect/>
          </a:stretch>
        </p:blipFill>
        <p:spPr>
          <a:xfrm>
            <a:off x="5030391" y="3267931"/>
            <a:ext cx="4566047" cy="1182504"/>
          </a:xfrm>
          <a:prstGeom prst="rect">
            <a:avLst/>
          </a:prstGeom>
        </p:spPr>
      </p:pic>
      <p:pic>
        <p:nvPicPr>
          <p:cNvPr id="10" name="Image 8" descr="preencoded.png"/>
          <p:cNvPicPr>
            <a:picLocks noChangeAspect="1"/>
          </p:cNvPicPr>
          <p:nvPr/>
        </p:nvPicPr>
        <p:blipFill>
          <a:blip r:embed="rId9"/>
          <a:stretch>
            <a:fillRect/>
          </a:stretch>
        </p:blipFill>
        <p:spPr>
          <a:xfrm>
            <a:off x="5154216" y="3391756"/>
            <a:ext cx="224433" cy="222861"/>
          </a:xfrm>
          <a:prstGeom prst="rect">
            <a:avLst/>
          </a:prstGeom>
        </p:spPr>
      </p:pic>
      <p:pic>
        <p:nvPicPr>
          <p:cNvPr id="11" name="Image 9" descr="preencoded.png"/>
          <p:cNvPicPr>
            <a:picLocks noChangeAspect="1"/>
          </p:cNvPicPr>
          <p:nvPr/>
        </p:nvPicPr>
        <p:blipFill>
          <a:blip r:embed="rId10"/>
          <a:stretch>
            <a:fillRect/>
          </a:stretch>
        </p:blipFill>
        <p:spPr>
          <a:xfrm>
            <a:off x="309563" y="4605216"/>
            <a:ext cx="9286875" cy="681038"/>
          </a:xfrm>
          <a:prstGeom prst="rect">
            <a:avLst/>
          </a:prstGeom>
        </p:spPr>
      </p:pic>
      <p:pic>
        <p:nvPicPr>
          <p:cNvPr id="12" name="Image 10" descr="preencoded.png"/>
          <p:cNvPicPr>
            <a:picLocks noChangeAspect="1"/>
          </p:cNvPicPr>
          <p:nvPr/>
        </p:nvPicPr>
        <p:blipFill>
          <a:blip r:embed="rId11"/>
          <a:stretch>
            <a:fillRect/>
          </a:stretch>
        </p:blipFill>
        <p:spPr>
          <a:xfrm>
            <a:off x="433387" y="4767737"/>
            <a:ext cx="108347" cy="139303"/>
          </a:xfrm>
          <a:prstGeom prst="rect">
            <a:avLst/>
          </a:prstGeom>
        </p:spPr>
      </p:pic>
      <p:pic>
        <p:nvPicPr>
          <p:cNvPr id="13" name="Image 11" descr="preencoded.png"/>
          <p:cNvPicPr>
            <a:picLocks noChangeAspect="1"/>
          </p:cNvPicPr>
          <p:nvPr/>
        </p:nvPicPr>
        <p:blipFill>
          <a:blip r:embed="rId12"/>
          <a:stretch>
            <a:fillRect/>
          </a:stretch>
        </p:blipFill>
        <p:spPr>
          <a:xfrm>
            <a:off x="433388" y="5038604"/>
            <a:ext cx="154781" cy="123825"/>
          </a:xfrm>
          <a:prstGeom prst="rect">
            <a:avLst/>
          </a:prstGeom>
        </p:spPr>
      </p:pic>
      <p:pic>
        <p:nvPicPr>
          <p:cNvPr id="14" name="Image 12" descr="preencoded.png"/>
          <p:cNvPicPr>
            <a:picLocks noChangeAspect="1"/>
          </p:cNvPicPr>
          <p:nvPr/>
        </p:nvPicPr>
        <p:blipFill>
          <a:blip r:embed="rId13"/>
          <a:stretch>
            <a:fillRect/>
          </a:stretch>
        </p:blipFill>
        <p:spPr>
          <a:xfrm>
            <a:off x="3477378" y="5038604"/>
            <a:ext cx="123825" cy="123825"/>
          </a:xfrm>
          <a:prstGeom prst="rect">
            <a:avLst/>
          </a:prstGeom>
        </p:spPr>
      </p:pic>
      <p:pic>
        <p:nvPicPr>
          <p:cNvPr id="15" name="Image 13" descr="preencoded.png"/>
          <p:cNvPicPr>
            <a:picLocks noChangeAspect="1"/>
          </p:cNvPicPr>
          <p:nvPr/>
        </p:nvPicPr>
        <p:blipFill>
          <a:blip r:embed="rId14"/>
          <a:stretch>
            <a:fillRect/>
          </a:stretch>
        </p:blipFill>
        <p:spPr>
          <a:xfrm>
            <a:off x="6521369" y="5038604"/>
            <a:ext cx="77391" cy="123825"/>
          </a:xfrm>
          <a:prstGeom prst="rect">
            <a:avLst/>
          </a:prstGeom>
        </p:spPr>
      </p:pic>
      <p:sp>
        <p:nvSpPr>
          <p:cNvPr id="16"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프로젝트 발표 준비</a:t>
            </a:r>
            <a:endParaRPr lang="en-US" sz="2438" dirty="0"/>
          </a:p>
        </p:txBody>
      </p:sp>
      <p:sp>
        <p:nvSpPr>
          <p:cNvPr id="17" name="Text 1"/>
          <p:cNvSpPr/>
          <p:nvPr/>
        </p:nvSpPr>
        <p:spPr>
          <a:xfrm>
            <a:off x="309563" y="1571625"/>
            <a:ext cx="11144250" cy="204239"/>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효과적인 발표는 발표자와 청중 간의 정보 전달을 목표로 합니다. </a:t>
            </a:r>
            <a:r>
              <a:rPr lang="en-US" sz="1073">
                <a:solidFill>
                  <a:srgbClr val="FFFFFF"/>
                </a:solidFill>
                <a:latin typeface="Noto Sans KR" pitchFamily="34" charset="0"/>
                <a:ea typeface="Noto Sans KR" pitchFamily="34" charset="-122"/>
                <a:cs typeface="Noto Sans KR" pitchFamily="34" charset="-120"/>
              </a:rPr>
              <a:t>팀 프로젝트의 </a:t>
            </a:r>
            <a:r>
              <a:rPr lang="ko-KR" altLang="en-US" sz="1073">
                <a:solidFill>
                  <a:srgbClr val="FFFFFF"/>
                </a:solidFill>
                <a:latin typeface="Noto Sans KR" pitchFamily="34" charset="0"/>
                <a:ea typeface="Noto Sans KR" pitchFamily="34" charset="-122"/>
                <a:cs typeface="Noto Sans KR" pitchFamily="34" charset="-120"/>
              </a:rPr>
              <a:t>성과를</a:t>
            </a:r>
            <a:r>
              <a:rPr lang="en-US" sz="1073">
                <a:solidFill>
                  <a:srgbClr val="FFFFFF"/>
                </a:solidFill>
                <a:latin typeface="Noto Sans KR" pitchFamily="34" charset="0"/>
                <a:ea typeface="Noto Sans KR" pitchFamily="34" charset="-122"/>
                <a:cs typeface="Noto Sans KR" pitchFamily="34" charset="-120"/>
              </a:rPr>
              <a:t> </a:t>
            </a:r>
            <a:r>
              <a:rPr lang="en-US" sz="1073" dirty="0">
                <a:solidFill>
                  <a:srgbClr val="FFFFFF"/>
                </a:solidFill>
                <a:latin typeface="Noto Sans KR" pitchFamily="34" charset="0"/>
                <a:ea typeface="Noto Sans KR" pitchFamily="34" charset="-122"/>
                <a:cs typeface="Noto Sans KR" pitchFamily="34" charset="-120"/>
              </a:rPr>
              <a:t>효과적으로 표현하기 위해 다음 주요 내용을 포함해야 합니다.</a:t>
            </a:r>
            <a:endParaRPr lang="en-US" sz="1073" dirty="0"/>
          </a:p>
        </p:txBody>
      </p:sp>
      <p:sp>
        <p:nvSpPr>
          <p:cNvPr id="18" name="Text 2"/>
          <p:cNvSpPr/>
          <p:nvPr/>
        </p:nvSpPr>
        <p:spPr>
          <a:xfrm>
            <a:off x="433387" y="2339243"/>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문제 정의 및 목표</a:t>
            </a:r>
            <a:endParaRPr lang="en-US" sz="1097" dirty="0"/>
          </a:p>
        </p:txBody>
      </p:sp>
      <p:sp>
        <p:nvSpPr>
          <p:cNvPr id="19" name="Text 3"/>
          <p:cNvSpPr/>
          <p:nvPr/>
        </p:nvSpPr>
        <p:spPr>
          <a:xfrm>
            <a:off x="433387" y="2617850"/>
            <a:ext cx="4318397"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프로젝트가 해결하려는 문제와 명확한 목표를 설명합니다. 예: "집중 호우 시 교통사고 위험을 예측하는 모델 구축"</a:t>
            </a:r>
            <a:endParaRPr lang="en-US" sz="975" dirty="0"/>
          </a:p>
        </p:txBody>
      </p:sp>
      <p:sp>
        <p:nvSpPr>
          <p:cNvPr id="20" name="Text 4"/>
          <p:cNvSpPr/>
          <p:nvPr/>
        </p:nvSpPr>
        <p:spPr>
          <a:xfrm>
            <a:off x="5154216" y="2339243"/>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데이터 수집과 전처리</a:t>
            </a:r>
            <a:endParaRPr lang="en-US" sz="1097" dirty="0"/>
          </a:p>
        </p:txBody>
      </p:sp>
      <p:sp>
        <p:nvSpPr>
          <p:cNvPr id="21" name="Text 5"/>
          <p:cNvSpPr/>
          <p:nvPr/>
        </p:nvSpPr>
        <p:spPr>
          <a:xfrm>
            <a:off x="5154216" y="2617850"/>
            <a:ext cx="4318397"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사용된 데이터셋, 수집 방법, 그리고 데이터 정의 및 전처리 설계 시 적용한 기법을 요약하여 설명합니다</a:t>
            </a:r>
            <a:endParaRPr lang="en-US" sz="975" dirty="0"/>
          </a:p>
        </p:txBody>
      </p:sp>
      <p:sp>
        <p:nvSpPr>
          <p:cNvPr id="22" name="Text 6"/>
          <p:cNvSpPr/>
          <p:nvPr/>
        </p:nvSpPr>
        <p:spPr>
          <a:xfrm>
            <a:off x="433387" y="3676529"/>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모델 설계 및 학습 과정</a:t>
            </a:r>
            <a:endParaRPr lang="en-US" sz="1097" dirty="0"/>
          </a:p>
        </p:txBody>
      </p:sp>
      <p:sp>
        <p:nvSpPr>
          <p:cNvPr id="23" name="Text 7"/>
          <p:cNvSpPr/>
          <p:nvPr/>
        </p:nvSpPr>
        <p:spPr>
          <a:xfrm>
            <a:off x="433387" y="3955135"/>
            <a:ext cx="4318397"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선택한 알고리즘(예: CNN, LSTM), 하이퍼파라미터 설정, 평가 지표를 제시하고, 모델 학습 곡선과 결과를 시각화하여 성능을 보여줍니다</a:t>
            </a:r>
            <a:endParaRPr lang="en-US" sz="975" dirty="0"/>
          </a:p>
        </p:txBody>
      </p:sp>
      <p:sp>
        <p:nvSpPr>
          <p:cNvPr id="24" name="Text 8"/>
          <p:cNvSpPr/>
          <p:nvPr/>
        </p:nvSpPr>
        <p:spPr>
          <a:xfrm>
            <a:off x="5154216" y="3676529"/>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결과 및 분석</a:t>
            </a:r>
            <a:endParaRPr lang="en-US" sz="1097" dirty="0"/>
          </a:p>
        </p:txBody>
      </p:sp>
      <p:sp>
        <p:nvSpPr>
          <p:cNvPr id="25" name="Text 9"/>
          <p:cNvSpPr/>
          <p:nvPr/>
        </p:nvSpPr>
        <p:spPr>
          <a:xfrm>
            <a:off x="5154216" y="3955135"/>
            <a:ext cx="4318397"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예측 성능, 주요 인사이트, 프로젝트의 한계점을 논의하고, 비즈니스 가치와 향후 개선 방향을 제시합니다</a:t>
            </a:r>
            <a:endParaRPr lang="en-US" sz="975" dirty="0"/>
          </a:p>
        </p:txBody>
      </p:sp>
      <p:sp>
        <p:nvSpPr>
          <p:cNvPr id="26" name="Text 10"/>
          <p:cNvSpPr/>
          <p:nvPr/>
        </p:nvSpPr>
        <p:spPr>
          <a:xfrm>
            <a:off x="603647" y="4729041"/>
            <a:ext cx="9039225"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발표 효과성 향상</a:t>
            </a:r>
            <a:endParaRPr lang="en-US" sz="1097" dirty="0"/>
          </a:p>
        </p:txBody>
      </p:sp>
      <p:sp>
        <p:nvSpPr>
          <p:cNvPr id="27" name="Text 11"/>
          <p:cNvSpPr/>
          <p:nvPr/>
        </p:nvSpPr>
        <p:spPr>
          <a:xfrm>
            <a:off x="650082" y="5007648"/>
            <a:ext cx="1574705"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청중과의 상호작용, 눈 맞춤</a:t>
            </a:r>
            <a:endParaRPr lang="en-US" sz="853" dirty="0"/>
          </a:p>
        </p:txBody>
      </p:sp>
      <p:sp>
        <p:nvSpPr>
          <p:cNvPr id="28" name="Text 12"/>
          <p:cNvSpPr/>
          <p:nvPr/>
        </p:nvSpPr>
        <p:spPr>
          <a:xfrm>
            <a:off x="3663116" y="5007648"/>
            <a:ext cx="1278542"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열정적인 전달, 목소리</a:t>
            </a:r>
            <a:endParaRPr lang="en-US" sz="853" dirty="0"/>
          </a:p>
        </p:txBody>
      </p:sp>
      <p:sp>
        <p:nvSpPr>
          <p:cNvPr id="29" name="Text 13"/>
          <p:cNvSpPr/>
          <p:nvPr/>
        </p:nvSpPr>
        <p:spPr>
          <a:xfrm>
            <a:off x="6660673" y="5007648"/>
            <a:ext cx="1444689"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몸짓, 자세로 메시지 전달</a:t>
            </a:r>
            <a:endParaRPr lang="en-US" sz="853"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1571625"/>
            <a:ext cx="4550569" cy="1454944"/>
          </a:xfrm>
          <a:prstGeom prst="rect">
            <a:avLst/>
          </a:prstGeom>
        </p:spPr>
      </p:pic>
      <p:pic>
        <p:nvPicPr>
          <p:cNvPr id="4" name="Image 2" descr="preencoded.png"/>
          <p:cNvPicPr>
            <a:picLocks noChangeAspect="1"/>
          </p:cNvPicPr>
          <p:nvPr/>
        </p:nvPicPr>
        <p:blipFill>
          <a:blip r:embed="rId5"/>
          <a:stretch>
            <a:fillRect/>
          </a:stretch>
        </p:blipFill>
        <p:spPr>
          <a:xfrm>
            <a:off x="309562" y="3150394"/>
            <a:ext cx="4550569" cy="1981200"/>
          </a:xfrm>
          <a:prstGeom prst="rect">
            <a:avLst/>
          </a:prstGeom>
        </p:spPr>
      </p:pic>
      <p:pic>
        <p:nvPicPr>
          <p:cNvPr id="5" name="Image 3" descr="preencoded.png"/>
          <p:cNvPicPr>
            <a:picLocks noChangeAspect="1"/>
          </p:cNvPicPr>
          <p:nvPr/>
        </p:nvPicPr>
        <p:blipFill>
          <a:blip r:embed="rId6"/>
          <a:stretch>
            <a:fillRect/>
          </a:stretch>
        </p:blipFill>
        <p:spPr>
          <a:xfrm>
            <a:off x="433388" y="3274219"/>
            <a:ext cx="139303" cy="185738"/>
          </a:xfrm>
          <a:prstGeom prst="rect">
            <a:avLst/>
          </a:prstGeom>
        </p:spPr>
      </p:pic>
      <p:pic>
        <p:nvPicPr>
          <p:cNvPr id="6" name="Image 4" descr="preencoded.png"/>
          <p:cNvPicPr>
            <a:picLocks noChangeAspect="1"/>
          </p:cNvPicPr>
          <p:nvPr/>
        </p:nvPicPr>
        <p:blipFill>
          <a:blip r:embed="rId7"/>
          <a:stretch>
            <a:fillRect/>
          </a:stretch>
        </p:blipFill>
        <p:spPr>
          <a:xfrm>
            <a:off x="433388" y="3583781"/>
            <a:ext cx="2120503" cy="433388"/>
          </a:xfrm>
          <a:prstGeom prst="rect">
            <a:avLst/>
          </a:prstGeom>
        </p:spPr>
      </p:pic>
      <p:pic>
        <p:nvPicPr>
          <p:cNvPr id="7" name="Image 5" descr="preencoded.png"/>
          <p:cNvPicPr>
            <a:picLocks noChangeAspect="1"/>
          </p:cNvPicPr>
          <p:nvPr/>
        </p:nvPicPr>
        <p:blipFill>
          <a:blip r:embed="rId8"/>
          <a:stretch>
            <a:fillRect/>
          </a:stretch>
        </p:blipFill>
        <p:spPr>
          <a:xfrm>
            <a:off x="2615803" y="3583781"/>
            <a:ext cx="2120503" cy="433388"/>
          </a:xfrm>
          <a:prstGeom prst="rect">
            <a:avLst/>
          </a:prstGeom>
        </p:spPr>
      </p:pic>
      <p:pic>
        <p:nvPicPr>
          <p:cNvPr id="8" name="Image 6" descr="preencoded.png"/>
          <p:cNvPicPr>
            <a:picLocks noChangeAspect="1"/>
          </p:cNvPicPr>
          <p:nvPr/>
        </p:nvPicPr>
        <p:blipFill>
          <a:blip r:embed="rId7"/>
          <a:stretch>
            <a:fillRect/>
          </a:stretch>
        </p:blipFill>
        <p:spPr>
          <a:xfrm>
            <a:off x="433388" y="4079081"/>
            <a:ext cx="2120503" cy="433388"/>
          </a:xfrm>
          <a:prstGeom prst="rect">
            <a:avLst/>
          </a:prstGeom>
        </p:spPr>
      </p:pic>
      <p:pic>
        <p:nvPicPr>
          <p:cNvPr id="9" name="Image 7" descr="preencoded.png"/>
          <p:cNvPicPr>
            <a:picLocks noChangeAspect="1"/>
          </p:cNvPicPr>
          <p:nvPr/>
        </p:nvPicPr>
        <p:blipFill>
          <a:blip r:embed="rId8"/>
          <a:stretch>
            <a:fillRect/>
          </a:stretch>
        </p:blipFill>
        <p:spPr>
          <a:xfrm>
            <a:off x="2615803" y="4079081"/>
            <a:ext cx="2120503" cy="433388"/>
          </a:xfrm>
          <a:prstGeom prst="rect">
            <a:avLst/>
          </a:prstGeom>
        </p:spPr>
      </p:pic>
      <p:pic>
        <p:nvPicPr>
          <p:cNvPr id="10" name="Image 8" descr="preencoded.png"/>
          <p:cNvPicPr>
            <a:picLocks noChangeAspect="1"/>
          </p:cNvPicPr>
          <p:nvPr/>
        </p:nvPicPr>
        <p:blipFill>
          <a:blip r:embed="rId9"/>
          <a:stretch>
            <a:fillRect/>
          </a:stretch>
        </p:blipFill>
        <p:spPr>
          <a:xfrm>
            <a:off x="433388" y="4574381"/>
            <a:ext cx="2120503" cy="433388"/>
          </a:xfrm>
          <a:prstGeom prst="rect">
            <a:avLst/>
          </a:prstGeom>
        </p:spPr>
      </p:pic>
      <p:pic>
        <p:nvPicPr>
          <p:cNvPr id="11" name="Image 9" descr="preencoded.png"/>
          <p:cNvPicPr>
            <a:picLocks noChangeAspect="1"/>
          </p:cNvPicPr>
          <p:nvPr/>
        </p:nvPicPr>
        <p:blipFill>
          <a:blip r:embed="rId10"/>
          <a:stretch>
            <a:fillRect/>
          </a:stretch>
        </p:blipFill>
        <p:spPr>
          <a:xfrm>
            <a:off x="2615803" y="4574381"/>
            <a:ext cx="2120503" cy="433388"/>
          </a:xfrm>
          <a:prstGeom prst="rect">
            <a:avLst/>
          </a:prstGeom>
        </p:spPr>
      </p:pic>
      <p:pic>
        <p:nvPicPr>
          <p:cNvPr id="12" name="Image 10" descr="preencoded.png"/>
          <p:cNvPicPr>
            <a:picLocks noChangeAspect="1"/>
          </p:cNvPicPr>
          <p:nvPr/>
        </p:nvPicPr>
        <p:blipFill>
          <a:blip r:embed="rId11"/>
          <a:stretch>
            <a:fillRect/>
          </a:stretch>
        </p:blipFill>
        <p:spPr>
          <a:xfrm>
            <a:off x="5045869" y="1571625"/>
            <a:ext cx="4550569" cy="1021556"/>
          </a:xfrm>
          <a:prstGeom prst="rect">
            <a:avLst/>
          </a:prstGeom>
        </p:spPr>
      </p:pic>
      <p:pic>
        <p:nvPicPr>
          <p:cNvPr id="13" name="Image 11" descr="preencoded.png"/>
          <p:cNvPicPr>
            <a:picLocks noChangeAspect="1"/>
          </p:cNvPicPr>
          <p:nvPr/>
        </p:nvPicPr>
        <p:blipFill>
          <a:blip r:embed="rId12"/>
          <a:stretch>
            <a:fillRect/>
          </a:stretch>
        </p:blipFill>
        <p:spPr>
          <a:xfrm>
            <a:off x="5169694" y="1695450"/>
            <a:ext cx="185738" cy="185738"/>
          </a:xfrm>
          <a:prstGeom prst="rect">
            <a:avLst/>
          </a:prstGeom>
        </p:spPr>
      </p:pic>
      <p:pic>
        <p:nvPicPr>
          <p:cNvPr id="14" name="Image 12" descr="preencoded.png"/>
          <p:cNvPicPr>
            <a:picLocks noChangeAspect="1"/>
          </p:cNvPicPr>
          <p:nvPr/>
        </p:nvPicPr>
        <p:blipFill>
          <a:blip r:embed="rId13"/>
          <a:stretch>
            <a:fillRect/>
          </a:stretch>
        </p:blipFill>
        <p:spPr>
          <a:xfrm>
            <a:off x="5169694" y="2035969"/>
            <a:ext cx="154781" cy="123825"/>
          </a:xfrm>
          <a:prstGeom prst="rect">
            <a:avLst/>
          </a:prstGeom>
        </p:spPr>
      </p:pic>
      <p:pic>
        <p:nvPicPr>
          <p:cNvPr id="15" name="Image 13" descr="preencoded.png"/>
          <p:cNvPicPr>
            <a:picLocks noChangeAspect="1"/>
          </p:cNvPicPr>
          <p:nvPr/>
        </p:nvPicPr>
        <p:blipFill>
          <a:blip r:embed="rId14"/>
          <a:stretch>
            <a:fillRect/>
          </a:stretch>
        </p:blipFill>
        <p:spPr>
          <a:xfrm>
            <a:off x="7367588" y="2035969"/>
            <a:ext cx="123825" cy="123825"/>
          </a:xfrm>
          <a:prstGeom prst="rect">
            <a:avLst/>
          </a:prstGeom>
        </p:spPr>
      </p:pic>
      <p:pic>
        <p:nvPicPr>
          <p:cNvPr id="16" name="Image 14" descr="preencoded.png"/>
          <p:cNvPicPr>
            <a:picLocks noChangeAspect="1"/>
          </p:cNvPicPr>
          <p:nvPr/>
        </p:nvPicPr>
        <p:blipFill>
          <a:blip r:embed="rId15"/>
          <a:stretch>
            <a:fillRect/>
          </a:stretch>
        </p:blipFill>
        <p:spPr>
          <a:xfrm>
            <a:off x="5169694" y="2314575"/>
            <a:ext cx="92869" cy="123825"/>
          </a:xfrm>
          <a:prstGeom prst="rect">
            <a:avLst/>
          </a:prstGeom>
        </p:spPr>
      </p:pic>
      <p:pic>
        <p:nvPicPr>
          <p:cNvPr id="17" name="Image 15" descr="preencoded.png"/>
          <p:cNvPicPr>
            <a:picLocks noChangeAspect="1"/>
          </p:cNvPicPr>
          <p:nvPr/>
        </p:nvPicPr>
        <p:blipFill>
          <a:blip r:embed="rId16"/>
          <a:stretch>
            <a:fillRect/>
          </a:stretch>
        </p:blipFill>
        <p:spPr>
          <a:xfrm>
            <a:off x="7367588" y="2314575"/>
            <a:ext cx="123825" cy="123825"/>
          </a:xfrm>
          <a:prstGeom prst="rect">
            <a:avLst/>
          </a:prstGeom>
        </p:spPr>
      </p:pic>
      <p:pic>
        <p:nvPicPr>
          <p:cNvPr id="18" name="Image 16" descr="preencoded.png"/>
          <p:cNvPicPr>
            <a:picLocks noChangeAspect="1"/>
          </p:cNvPicPr>
          <p:nvPr/>
        </p:nvPicPr>
        <p:blipFill>
          <a:blip r:embed="rId17"/>
          <a:stretch>
            <a:fillRect/>
          </a:stretch>
        </p:blipFill>
        <p:spPr>
          <a:xfrm>
            <a:off x="5045869" y="2717006"/>
            <a:ext cx="4550569" cy="1795463"/>
          </a:xfrm>
          <a:prstGeom prst="rect">
            <a:avLst/>
          </a:prstGeom>
        </p:spPr>
      </p:pic>
      <p:pic>
        <p:nvPicPr>
          <p:cNvPr id="19" name="Image 17" descr="preencoded.png"/>
          <p:cNvPicPr>
            <a:picLocks noChangeAspect="1"/>
          </p:cNvPicPr>
          <p:nvPr/>
        </p:nvPicPr>
        <p:blipFill>
          <a:blip r:embed="rId18"/>
          <a:stretch>
            <a:fillRect/>
          </a:stretch>
        </p:blipFill>
        <p:spPr>
          <a:xfrm>
            <a:off x="5169694" y="2840831"/>
            <a:ext cx="185738" cy="185738"/>
          </a:xfrm>
          <a:prstGeom prst="rect">
            <a:avLst/>
          </a:prstGeom>
        </p:spPr>
      </p:pic>
      <p:pic>
        <p:nvPicPr>
          <p:cNvPr id="20" name="Image 18" descr="preencoded.png"/>
          <p:cNvPicPr>
            <a:picLocks noChangeAspect="1"/>
          </p:cNvPicPr>
          <p:nvPr/>
        </p:nvPicPr>
        <p:blipFill>
          <a:blip r:embed="rId19"/>
          <a:stretch>
            <a:fillRect/>
          </a:stretch>
        </p:blipFill>
        <p:spPr>
          <a:xfrm>
            <a:off x="5169694" y="3243263"/>
            <a:ext cx="123825" cy="123825"/>
          </a:xfrm>
          <a:prstGeom prst="rect">
            <a:avLst/>
          </a:prstGeom>
        </p:spPr>
      </p:pic>
      <p:pic>
        <p:nvPicPr>
          <p:cNvPr id="21" name="Image 19" descr="preencoded.png"/>
          <p:cNvPicPr>
            <a:picLocks noChangeAspect="1"/>
          </p:cNvPicPr>
          <p:nvPr/>
        </p:nvPicPr>
        <p:blipFill>
          <a:blip r:embed="rId20"/>
          <a:stretch>
            <a:fillRect/>
          </a:stretch>
        </p:blipFill>
        <p:spPr>
          <a:xfrm>
            <a:off x="5169694" y="3676650"/>
            <a:ext cx="123825" cy="123825"/>
          </a:xfrm>
          <a:prstGeom prst="rect">
            <a:avLst/>
          </a:prstGeom>
        </p:spPr>
      </p:pic>
      <p:pic>
        <p:nvPicPr>
          <p:cNvPr id="22" name="Image 20" descr="preencoded.png"/>
          <p:cNvPicPr>
            <a:picLocks noChangeAspect="1"/>
          </p:cNvPicPr>
          <p:nvPr/>
        </p:nvPicPr>
        <p:blipFill>
          <a:blip r:embed="rId21"/>
          <a:stretch>
            <a:fillRect/>
          </a:stretch>
        </p:blipFill>
        <p:spPr>
          <a:xfrm>
            <a:off x="5169694" y="4110038"/>
            <a:ext cx="123825" cy="123825"/>
          </a:xfrm>
          <a:prstGeom prst="rect">
            <a:avLst/>
          </a:prstGeom>
        </p:spPr>
      </p:pic>
      <p:sp>
        <p:nvSpPr>
          <p:cNvPr id="23"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발표 진행 및 평가</a:t>
            </a:r>
            <a:endParaRPr lang="en-US" sz="2438" dirty="0"/>
          </a:p>
        </p:txBody>
      </p:sp>
      <p:sp>
        <p:nvSpPr>
          <p:cNvPr id="24" name="Text 1"/>
          <p:cNvSpPr/>
          <p:nvPr/>
        </p:nvSpPr>
        <p:spPr>
          <a:xfrm>
            <a:off x="495300" y="1695450"/>
            <a:ext cx="121774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발표 진행 방식</a:t>
            </a:r>
            <a:endParaRPr lang="en-US" sz="1219" dirty="0"/>
          </a:p>
        </p:txBody>
      </p:sp>
      <p:sp>
        <p:nvSpPr>
          <p:cNvPr id="25" name="Text 2"/>
          <p:cNvSpPr/>
          <p:nvPr/>
        </p:nvSpPr>
        <p:spPr>
          <a:xfrm>
            <a:off x="464344" y="1974056"/>
            <a:ext cx="4271963" cy="185738"/>
          </a:xfrm>
          <a:prstGeom prst="rect">
            <a:avLst/>
          </a:prstGeom>
          <a:noFill/>
          <a:ln/>
        </p:spPr>
        <p:txBody>
          <a:bodyPr wrap="square" lIns="0" tIns="0" rIns="0" bIns="0" rtlCol="0" anchor="t"/>
          <a:lstStyle/>
          <a:p>
            <a:pPr marL="278606" indent="-278606">
              <a:lnSpc>
                <a:spcPts val="1463"/>
              </a:lnSpc>
              <a:buSzPct val="100000"/>
              <a:buChar char="•"/>
            </a:pPr>
            <a:r>
              <a:rPr lang="en-US" sz="975" b="1" dirty="0">
                <a:solidFill>
                  <a:srgbClr val="FFFFFF"/>
                </a:solidFill>
                <a:latin typeface="Noto Sans KR" pitchFamily="34" charset="0"/>
                <a:ea typeface="Noto Sans KR" pitchFamily="34" charset="-122"/>
                <a:cs typeface="Noto Sans KR" pitchFamily="34" charset="-120"/>
              </a:rPr>
              <a:t>발표 시간:</a:t>
            </a:r>
            <a:r>
              <a:rPr lang="en-US" sz="975" dirty="0">
                <a:solidFill>
                  <a:srgbClr val="FFFFFF"/>
                </a:solidFill>
                <a:latin typeface="Noto Sans KR" pitchFamily="34" charset="0"/>
                <a:ea typeface="Noto Sans KR" pitchFamily="34" charset="-122"/>
                <a:cs typeface="Noto Sans KR" pitchFamily="34" charset="-120"/>
              </a:rPr>
              <a:t> 10~15분</a:t>
            </a:r>
            <a:endParaRPr lang="en-US" sz="975" dirty="0"/>
          </a:p>
        </p:txBody>
      </p:sp>
      <p:sp>
        <p:nvSpPr>
          <p:cNvPr id="26" name="Text 3"/>
          <p:cNvSpPr/>
          <p:nvPr/>
        </p:nvSpPr>
        <p:spPr>
          <a:xfrm>
            <a:off x="464344" y="2221706"/>
            <a:ext cx="4271963" cy="185738"/>
          </a:xfrm>
          <a:prstGeom prst="rect">
            <a:avLst/>
          </a:prstGeom>
          <a:noFill/>
          <a:ln/>
        </p:spPr>
        <p:txBody>
          <a:bodyPr wrap="square" lIns="0" tIns="0" rIns="0" bIns="0" rtlCol="0" anchor="t"/>
          <a:lstStyle/>
          <a:p>
            <a:pPr marL="278606" indent="-278606">
              <a:lnSpc>
                <a:spcPts val="1463"/>
              </a:lnSpc>
              <a:buSzPct val="100000"/>
              <a:buChar char="•"/>
            </a:pPr>
            <a:r>
              <a:rPr lang="en-US" sz="975" b="1" dirty="0">
                <a:solidFill>
                  <a:srgbClr val="FFFFFF"/>
                </a:solidFill>
                <a:latin typeface="Noto Sans KR" pitchFamily="34" charset="0"/>
                <a:ea typeface="Noto Sans KR" pitchFamily="34" charset="-122"/>
                <a:cs typeface="Noto Sans KR" pitchFamily="34" charset="-120"/>
              </a:rPr>
              <a:t>질의응답:</a:t>
            </a:r>
            <a:r>
              <a:rPr lang="en-US" sz="975" dirty="0">
                <a:solidFill>
                  <a:srgbClr val="FFFFFF"/>
                </a:solidFill>
                <a:latin typeface="Noto Sans KR" pitchFamily="34" charset="0"/>
                <a:ea typeface="Noto Sans KR" pitchFamily="34" charset="-122"/>
                <a:cs typeface="Noto Sans KR" pitchFamily="34" charset="-120"/>
              </a:rPr>
              <a:t> 5분</a:t>
            </a:r>
            <a:endParaRPr lang="en-US" sz="975" dirty="0"/>
          </a:p>
        </p:txBody>
      </p:sp>
      <p:sp>
        <p:nvSpPr>
          <p:cNvPr id="27" name="Text 4"/>
          <p:cNvSpPr/>
          <p:nvPr/>
        </p:nvSpPr>
        <p:spPr>
          <a:xfrm>
            <a:off x="464344" y="2469356"/>
            <a:ext cx="4271963" cy="185738"/>
          </a:xfrm>
          <a:prstGeom prst="rect">
            <a:avLst/>
          </a:prstGeom>
          <a:noFill/>
          <a:ln/>
        </p:spPr>
        <p:txBody>
          <a:bodyPr wrap="square" lIns="0" tIns="0" rIns="0" bIns="0" rtlCol="0" anchor="t"/>
          <a:lstStyle/>
          <a:p>
            <a:pPr marL="278606" indent="-278606">
              <a:lnSpc>
                <a:spcPts val="1463"/>
              </a:lnSpc>
              <a:buSzPct val="100000"/>
              <a:buChar char="•"/>
            </a:pPr>
            <a:r>
              <a:rPr lang="en-US" sz="975" b="1" dirty="0">
                <a:solidFill>
                  <a:srgbClr val="FFFFFF"/>
                </a:solidFill>
                <a:latin typeface="Noto Sans KR" pitchFamily="34" charset="0"/>
                <a:ea typeface="Noto Sans KR" pitchFamily="34" charset="-122"/>
                <a:cs typeface="Noto Sans KR" pitchFamily="34" charset="-120"/>
              </a:rPr>
              <a:t>시각 자료:</a:t>
            </a:r>
            <a:r>
              <a:rPr lang="en-US" sz="975" dirty="0">
                <a:solidFill>
                  <a:srgbClr val="FFFFFF"/>
                </a:solidFill>
                <a:latin typeface="Noto Sans KR" pitchFamily="34" charset="0"/>
                <a:ea typeface="Noto Sans KR" pitchFamily="34" charset="-122"/>
                <a:cs typeface="Noto Sans KR" pitchFamily="34" charset="-120"/>
              </a:rPr>
              <a:t> 슬라이드, 그래프, 데모 영상</a:t>
            </a:r>
            <a:endParaRPr lang="en-US" sz="975" dirty="0"/>
          </a:p>
        </p:txBody>
      </p:sp>
      <p:sp>
        <p:nvSpPr>
          <p:cNvPr id="28" name="Text 5"/>
          <p:cNvSpPr/>
          <p:nvPr/>
        </p:nvSpPr>
        <p:spPr>
          <a:xfrm>
            <a:off x="464344" y="2717006"/>
            <a:ext cx="4271963" cy="185738"/>
          </a:xfrm>
          <a:prstGeom prst="rect">
            <a:avLst/>
          </a:prstGeom>
          <a:noFill/>
          <a:ln/>
        </p:spPr>
        <p:txBody>
          <a:bodyPr wrap="square" lIns="0" tIns="0" rIns="0" bIns="0" rtlCol="0" anchor="t"/>
          <a:lstStyle/>
          <a:p>
            <a:pPr marL="278606" indent="-278606">
              <a:lnSpc>
                <a:spcPts val="1463"/>
              </a:lnSpc>
              <a:buSzPct val="100000"/>
              <a:buChar char="•"/>
            </a:pPr>
            <a:r>
              <a:rPr lang="en-US" sz="975" b="1" dirty="0">
                <a:solidFill>
                  <a:srgbClr val="FFFFFF"/>
                </a:solidFill>
                <a:latin typeface="Noto Sans KR" pitchFamily="34" charset="0"/>
                <a:ea typeface="Noto Sans KR" pitchFamily="34" charset="-122"/>
                <a:cs typeface="Noto Sans KR" pitchFamily="34" charset="-120"/>
              </a:rPr>
              <a:t>Streamlit:</a:t>
            </a:r>
            <a:r>
              <a:rPr lang="en-US" sz="975" dirty="0">
                <a:solidFill>
                  <a:srgbClr val="FFFFFF"/>
                </a:solidFill>
                <a:latin typeface="Noto Sans KR" pitchFamily="34" charset="0"/>
                <a:ea typeface="Noto Sans KR" pitchFamily="34" charset="-122"/>
                <a:cs typeface="Noto Sans KR" pitchFamily="34" charset="-120"/>
              </a:rPr>
              <a:t> 앱 직접 시연 가능</a:t>
            </a:r>
            <a:endParaRPr lang="en-US" sz="975" dirty="0"/>
          </a:p>
        </p:txBody>
      </p:sp>
      <p:sp>
        <p:nvSpPr>
          <p:cNvPr id="29" name="Text 6"/>
          <p:cNvSpPr/>
          <p:nvPr/>
        </p:nvSpPr>
        <p:spPr>
          <a:xfrm>
            <a:off x="634604" y="3289697"/>
            <a:ext cx="79460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평가 기준</a:t>
            </a:r>
            <a:endParaRPr lang="en-US" sz="1219" dirty="0"/>
          </a:p>
        </p:txBody>
      </p:sp>
      <p:sp>
        <p:nvSpPr>
          <p:cNvPr id="30" name="Text 7"/>
          <p:cNvSpPr/>
          <p:nvPr/>
        </p:nvSpPr>
        <p:spPr>
          <a:xfrm>
            <a:off x="557213" y="37076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청중과의 상호작용</a:t>
            </a:r>
            <a:endParaRPr lang="en-US" sz="975" dirty="0"/>
          </a:p>
        </p:txBody>
      </p:sp>
      <p:sp>
        <p:nvSpPr>
          <p:cNvPr id="31" name="Text 8"/>
          <p:cNvSpPr/>
          <p:nvPr/>
        </p:nvSpPr>
        <p:spPr>
          <a:xfrm>
            <a:off x="2739628" y="37076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열정</a:t>
            </a:r>
            <a:endParaRPr lang="en-US" sz="975" dirty="0"/>
          </a:p>
        </p:txBody>
      </p:sp>
      <p:sp>
        <p:nvSpPr>
          <p:cNvPr id="32" name="Text 9"/>
          <p:cNvSpPr/>
          <p:nvPr/>
        </p:nvSpPr>
        <p:spPr>
          <a:xfrm>
            <a:off x="557213" y="42029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눈 맞춤</a:t>
            </a:r>
            <a:endParaRPr lang="en-US" sz="975" dirty="0"/>
          </a:p>
        </p:txBody>
      </p:sp>
      <p:sp>
        <p:nvSpPr>
          <p:cNvPr id="33" name="Text 10"/>
          <p:cNvSpPr/>
          <p:nvPr/>
        </p:nvSpPr>
        <p:spPr>
          <a:xfrm>
            <a:off x="2739628" y="42029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목소리</a:t>
            </a:r>
            <a:endParaRPr lang="en-US" sz="975" dirty="0"/>
          </a:p>
        </p:txBody>
      </p:sp>
      <p:sp>
        <p:nvSpPr>
          <p:cNvPr id="34" name="Text 11"/>
          <p:cNvSpPr/>
          <p:nvPr/>
        </p:nvSpPr>
        <p:spPr>
          <a:xfrm>
            <a:off x="557213" y="46982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몸짓</a:t>
            </a:r>
            <a:endParaRPr lang="en-US" sz="975" dirty="0"/>
          </a:p>
        </p:txBody>
      </p:sp>
      <p:sp>
        <p:nvSpPr>
          <p:cNvPr id="35" name="Text 12"/>
          <p:cNvSpPr/>
          <p:nvPr/>
        </p:nvSpPr>
        <p:spPr>
          <a:xfrm>
            <a:off x="2739628" y="46982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구조</a:t>
            </a:r>
            <a:endParaRPr lang="en-US" sz="975" dirty="0"/>
          </a:p>
        </p:txBody>
      </p:sp>
      <p:sp>
        <p:nvSpPr>
          <p:cNvPr id="36" name="Text 13"/>
          <p:cNvSpPr/>
          <p:nvPr/>
        </p:nvSpPr>
        <p:spPr>
          <a:xfrm>
            <a:off x="5417344" y="1710928"/>
            <a:ext cx="98034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전달력 요소</a:t>
            </a:r>
            <a:endParaRPr lang="en-US" sz="1219" dirty="0"/>
          </a:p>
        </p:txBody>
      </p:sp>
      <p:sp>
        <p:nvSpPr>
          <p:cNvPr id="37" name="Text 14"/>
          <p:cNvSpPr/>
          <p:nvPr/>
        </p:nvSpPr>
        <p:spPr>
          <a:xfrm>
            <a:off x="5386388" y="2005012"/>
            <a:ext cx="63571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청중 이해</a:t>
            </a:r>
            <a:endParaRPr lang="en-US" sz="975" dirty="0"/>
          </a:p>
        </p:txBody>
      </p:sp>
      <p:sp>
        <p:nvSpPr>
          <p:cNvPr id="38" name="Text 15"/>
          <p:cNvSpPr/>
          <p:nvPr/>
        </p:nvSpPr>
        <p:spPr>
          <a:xfrm>
            <a:off x="7553326" y="2005012"/>
            <a:ext cx="78430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명확한 목표</a:t>
            </a:r>
            <a:endParaRPr lang="en-US" sz="975" dirty="0"/>
          </a:p>
        </p:txBody>
      </p:sp>
      <p:sp>
        <p:nvSpPr>
          <p:cNvPr id="39" name="Text 16"/>
          <p:cNvSpPr/>
          <p:nvPr/>
        </p:nvSpPr>
        <p:spPr>
          <a:xfrm>
            <a:off x="5324476" y="2283619"/>
            <a:ext cx="78430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논리적 흐름</a:t>
            </a:r>
            <a:endParaRPr lang="en-US" sz="975" dirty="0"/>
          </a:p>
        </p:txBody>
      </p:sp>
      <p:sp>
        <p:nvSpPr>
          <p:cNvPr id="40" name="Text 17"/>
          <p:cNvSpPr/>
          <p:nvPr/>
        </p:nvSpPr>
        <p:spPr>
          <a:xfrm>
            <a:off x="7553326" y="2283619"/>
            <a:ext cx="93289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시각화</a:t>
            </a:r>
            <a:endParaRPr lang="en-US" sz="975" dirty="0"/>
          </a:p>
        </p:txBody>
      </p:sp>
      <p:sp>
        <p:nvSpPr>
          <p:cNvPr id="41" name="Text 18"/>
          <p:cNvSpPr/>
          <p:nvPr/>
        </p:nvSpPr>
        <p:spPr>
          <a:xfrm>
            <a:off x="5417344" y="2856309"/>
            <a:ext cx="121774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평가 및 피드백</a:t>
            </a:r>
            <a:endParaRPr lang="en-US" sz="1219" dirty="0"/>
          </a:p>
        </p:txBody>
      </p:sp>
      <p:sp>
        <p:nvSpPr>
          <p:cNvPr id="42" name="Text 19"/>
          <p:cNvSpPr/>
          <p:nvPr/>
        </p:nvSpPr>
        <p:spPr>
          <a:xfrm>
            <a:off x="5417344" y="3181350"/>
            <a:ext cx="405526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교사 피드백</a:t>
            </a:r>
            <a:endParaRPr lang="en-US" sz="975" dirty="0"/>
          </a:p>
        </p:txBody>
      </p:sp>
      <p:sp>
        <p:nvSpPr>
          <p:cNvPr id="43" name="Text 20"/>
          <p:cNvSpPr/>
          <p:nvPr/>
        </p:nvSpPr>
        <p:spPr>
          <a:xfrm>
            <a:off x="5417344" y="3367088"/>
            <a:ext cx="4866323"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프로젝트 발표를 바탕으로 모델 선택, 전처리 등에 대한 피드백</a:t>
            </a:r>
            <a:endParaRPr lang="en-US" sz="853" dirty="0"/>
          </a:p>
        </p:txBody>
      </p:sp>
      <p:sp>
        <p:nvSpPr>
          <p:cNvPr id="44" name="Text 21"/>
          <p:cNvSpPr/>
          <p:nvPr/>
        </p:nvSpPr>
        <p:spPr>
          <a:xfrm>
            <a:off x="5417344" y="3614737"/>
            <a:ext cx="405526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참가자 피드백</a:t>
            </a:r>
            <a:endParaRPr lang="en-US" sz="975" dirty="0"/>
          </a:p>
        </p:txBody>
      </p:sp>
      <p:sp>
        <p:nvSpPr>
          <p:cNvPr id="45" name="Text 22"/>
          <p:cNvSpPr/>
          <p:nvPr/>
        </p:nvSpPr>
        <p:spPr>
          <a:xfrm>
            <a:off x="5417344" y="3800475"/>
            <a:ext cx="4055269"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좋은 점과 개선할 점을 익명 설문이나 공개 토의로 수집</a:t>
            </a:r>
            <a:endParaRPr lang="en-US" sz="853" dirty="0"/>
          </a:p>
        </p:txBody>
      </p:sp>
      <p:sp>
        <p:nvSpPr>
          <p:cNvPr id="46" name="Text 23"/>
          <p:cNvSpPr/>
          <p:nvPr/>
        </p:nvSpPr>
        <p:spPr>
          <a:xfrm>
            <a:off x="5417344" y="4048125"/>
            <a:ext cx="405526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토론 및 공유</a:t>
            </a:r>
            <a:endParaRPr lang="en-US" sz="975" dirty="0"/>
          </a:p>
        </p:txBody>
      </p:sp>
      <p:sp>
        <p:nvSpPr>
          <p:cNvPr id="47" name="Text 24"/>
          <p:cNvSpPr/>
          <p:nvPr/>
        </p:nvSpPr>
        <p:spPr>
          <a:xfrm>
            <a:off x="5417344" y="4233863"/>
            <a:ext cx="4866323"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팀별로 교훈과 개선점을 공유하고 다음 프로젝트 적용 방안 토의</a:t>
            </a:r>
            <a:endParaRPr lang="en-US" sz="853"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2196796"/>
            <a:ext cx="2971800" cy="3708704"/>
          </a:xfrm>
          <a:prstGeom prst="rect">
            <a:avLst/>
          </a:prstGeom>
        </p:spPr>
      </p:pic>
      <p:pic>
        <p:nvPicPr>
          <p:cNvPr id="4" name="Image 2" descr="preencoded.png"/>
          <p:cNvPicPr>
            <a:picLocks noChangeAspect="1"/>
          </p:cNvPicPr>
          <p:nvPr/>
        </p:nvPicPr>
        <p:blipFill>
          <a:blip r:embed="rId5"/>
          <a:stretch>
            <a:fillRect/>
          </a:stretch>
        </p:blipFill>
        <p:spPr>
          <a:xfrm>
            <a:off x="464344" y="2351577"/>
            <a:ext cx="309563" cy="247650"/>
          </a:xfrm>
          <a:prstGeom prst="rect">
            <a:avLst/>
          </a:prstGeom>
        </p:spPr>
      </p:pic>
      <p:pic>
        <p:nvPicPr>
          <p:cNvPr id="5" name="Image 3" descr="preencoded.png"/>
          <p:cNvPicPr>
            <a:picLocks noChangeAspect="1"/>
          </p:cNvPicPr>
          <p:nvPr/>
        </p:nvPicPr>
        <p:blipFill>
          <a:blip r:embed="rId6"/>
          <a:stretch>
            <a:fillRect/>
          </a:stretch>
        </p:blipFill>
        <p:spPr>
          <a:xfrm>
            <a:off x="3467100" y="2196796"/>
            <a:ext cx="2971800" cy="3708704"/>
          </a:xfrm>
          <a:prstGeom prst="rect">
            <a:avLst/>
          </a:prstGeom>
        </p:spPr>
      </p:pic>
      <p:pic>
        <p:nvPicPr>
          <p:cNvPr id="6" name="Image 4" descr="preencoded.png"/>
          <p:cNvPicPr>
            <a:picLocks noChangeAspect="1"/>
          </p:cNvPicPr>
          <p:nvPr/>
        </p:nvPicPr>
        <p:blipFill>
          <a:blip r:embed="rId7"/>
          <a:stretch>
            <a:fillRect/>
          </a:stretch>
        </p:blipFill>
        <p:spPr>
          <a:xfrm>
            <a:off x="3621881" y="2351577"/>
            <a:ext cx="309563" cy="247650"/>
          </a:xfrm>
          <a:prstGeom prst="rect">
            <a:avLst/>
          </a:prstGeom>
        </p:spPr>
      </p:pic>
      <p:pic>
        <p:nvPicPr>
          <p:cNvPr id="7" name="Image 5" descr="preencoded.png"/>
          <p:cNvPicPr>
            <a:picLocks noChangeAspect="1"/>
          </p:cNvPicPr>
          <p:nvPr/>
        </p:nvPicPr>
        <p:blipFill>
          <a:blip r:embed="rId6"/>
          <a:stretch>
            <a:fillRect/>
          </a:stretch>
        </p:blipFill>
        <p:spPr>
          <a:xfrm>
            <a:off x="6624638" y="2196796"/>
            <a:ext cx="2971800" cy="3708704"/>
          </a:xfrm>
          <a:prstGeom prst="rect">
            <a:avLst/>
          </a:prstGeom>
        </p:spPr>
      </p:pic>
      <p:pic>
        <p:nvPicPr>
          <p:cNvPr id="8" name="Image 6" descr="preencoded.png"/>
          <p:cNvPicPr>
            <a:picLocks noChangeAspect="1"/>
          </p:cNvPicPr>
          <p:nvPr/>
        </p:nvPicPr>
        <p:blipFill>
          <a:blip r:embed="rId8"/>
          <a:stretch>
            <a:fillRect/>
          </a:stretch>
        </p:blipFill>
        <p:spPr>
          <a:xfrm>
            <a:off x="6779419" y="2351577"/>
            <a:ext cx="247650" cy="247650"/>
          </a:xfrm>
          <a:prstGeom prst="rect">
            <a:avLst/>
          </a:prstGeom>
        </p:spPr>
      </p:pic>
      <p:sp>
        <p:nvSpPr>
          <p:cNvPr id="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과정 종합 정리</a:t>
            </a:r>
            <a:endParaRPr lang="en-US" sz="2438" dirty="0"/>
          </a:p>
        </p:txBody>
      </p:sp>
      <p:sp>
        <p:nvSpPr>
          <p:cNvPr id="10" name="Text 1"/>
          <p:cNvSpPr/>
          <p:nvPr/>
        </p:nvSpPr>
        <p:spPr>
          <a:xfrm>
            <a:off x="309563" y="1602582"/>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스마트시티 AI 안전 기술 실무 과정의 마지막 세션에서는 지난 6일 동안 학습한 내용을 정리하고, 성과와 개선점을 돌아봅니다. 각 참가자는 다음 질문을 중심으로 회고합니다.</a:t>
            </a:r>
            <a:endParaRPr lang="en-US" sz="1073" dirty="0"/>
          </a:p>
        </p:txBody>
      </p:sp>
      <p:sp>
        <p:nvSpPr>
          <p:cNvPr id="11" name="Text 2"/>
          <p:cNvSpPr/>
          <p:nvPr/>
        </p:nvSpPr>
        <p:spPr>
          <a:xfrm>
            <a:off x="464344" y="2692096"/>
            <a:ext cx="266223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학습한 핵심 기술</a:t>
            </a:r>
            <a:endParaRPr lang="en-US" sz="1219" dirty="0"/>
          </a:p>
        </p:txBody>
      </p:sp>
      <p:sp>
        <p:nvSpPr>
          <p:cNvPr id="12" name="Text 3"/>
          <p:cNvSpPr/>
          <p:nvPr/>
        </p:nvSpPr>
        <p:spPr>
          <a:xfrm>
            <a:off x="464344" y="318739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Python 프로그래밍</a:t>
            </a:r>
            <a:endParaRPr lang="en-US" sz="975" dirty="0"/>
          </a:p>
        </p:txBody>
      </p:sp>
      <p:sp>
        <p:nvSpPr>
          <p:cNvPr id="13" name="Text 4"/>
          <p:cNvSpPr/>
          <p:nvPr/>
        </p:nvSpPr>
        <p:spPr>
          <a:xfrm>
            <a:off x="464344" y="362078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전처리</a:t>
            </a:r>
            <a:endParaRPr lang="en-US" sz="975" dirty="0"/>
          </a:p>
        </p:txBody>
      </p:sp>
      <p:sp>
        <p:nvSpPr>
          <p:cNvPr id="14" name="Text 5"/>
          <p:cNvSpPr/>
          <p:nvPr/>
        </p:nvSpPr>
        <p:spPr>
          <a:xfrm>
            <a:off x="464344" y="4054171"/>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머신러닝·딥러닝 모델 설계</a:t>
            </a:r>
            <a:endParaRPr lang="en-US" sz="975" dirty="0"/>
          </a:p>
        </p:txBody>
      </p:sp>
      <p:sp>
        <p:nvSpPr>
          <p:cNvPr id="15" name="Text 6"/>
          <p:cNvSpPr/>
          <p:nvPr/>
        </p:nvSpPr>
        <p:spPr>
          <a:xfrm>
            <a:off x="464344" y="4487558"/>
            <a:ext cx="319468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YOLO와 CNN을 활용한 시각 데이터 분석</a:t>
            </a:r>
            <a:endParaRPr lang="en-US" sz="975" dirty="0"/>
          </a:p>
        </p:txBody>
      </p:sp>
      <p:sp>
        <p:nvSpPr>
          <p:cNvPr id="16" name="Text 7"/>
          <p:cNvSpPr/>
          <p:nvPr/>
        </p:nvSpPr>
        <p:spPr>
          <a:xfrm>
            <a:off x="464344" y="4920946"/>
            <a:ext cx="319468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Business Model Canvas 작성</a:t>
            </a:r>
            <a:endParaRPr lang="en-US" sz="975" dirty="0"/>
          </a:p>
        </p:txBody>
      </p:sp>
      <p:sp>
        <p:nvSpPr>
          <p:cNvPr id="17" name="Text 8"/>
          <p:cNvSpPr/>
          <p:nvPr/>
        </p:nvSpPr>
        <p:spPr>
          <a:xfrm>
            <a:off x="464344" y="535433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ONNX 변환</a:t>
            </a:r>
            <a:endParaRPr lang="en-US" sz="975" dirty="0"/>
          </a:p>
        </p:txBody>
      </p:sp>
      <p:sp>
        <p:nvSpPr>
          <p:cNvPr id="18" name="Text 9"/>
          <p:cNvSpPr/>
          <p:nvPr/>
        </p:nvSpPr>
        <p:spPr>
          <a:xfrm>
            <a:off x="3621881" y="2692096"/>
            <a:ext cx="266223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프로젝트 경험</a:t>
            </a:r>
            <a:endParaRPr lang="en-US" sz="1219" dirty="0"/>
          </a:p>
        </p:txBody>
      </p:sp>
      <p:sp>
        <p:nvSpPr>
          <p:cNvPr id="19" name="Text 10"/>
          <p:cNvSpPr/>
          <p:nvPr/>
        </p:nvSpPr>
        <p:spPr>
          <a:xfrm>
            <a:off x="3621881" y="318739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팀 프로젝트에서 겪은 어려움</a:t>
            </a:r>
            <a:endParaRPr lang="en-US" sz="975" dirty="0"/>
          </a:p>
        </p:txBody>
      </p:sp>
      <p:sp>
        <p:nvSpPr>
          <p:cNvPr id="20" name="Text 11"/>
          <p:cNvSpPr/>
          <p:nvPr/>
        </p:nvSpPr>
        <p:spPr>
          <a:xfrm>
            <a:off x="3621881" y="362078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문제 해결 과정</a:t>
            </a:r>
            <a:endParaRPr lang="en-US" sz="975" dirty="0"/>
          </a:p>
        </p:txBody>
      </p:sp>
      <p:sp>
        <p:nvSpPr>
          <p:cNvPr id="21" name="Text 12"/>
          <p:cNvSpPr/>
          <p:nvPr/>
        </p:nvSpPr>
        <p:spPr>
          <a:xfrm>
            <a:off x="3621881" y="4054171"/>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협업 경험</a:t>
            </a:r>
            <a:endParaRPr lang="en-US" sz="975" dirty="0"/>
          </a:p>
        </p:txBody>
      </p:sp>
      <p:sp>
        <p:nvSpPr>
          <p:cNvPr id="22" name="Text 13"/>
          <p:cNvSpPr/>
          <p:nvPr/>
        </p:nvSpPr>
        <p:spPr>
          <a:xfrm>
            <a:off x="3621881" y="4487558"/>
            <a:ext cx="319468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수집·정의·전처리의 중요성</a:t>
            </a:r>
            <a:endParaRPr lang="en-US" sz="975" dirty="0"/>
          </a:p>
        </p:txBody>
      </p:sp>
      <p:sp>
        <p:nvSpPr>
          <p:cNvPr id="23" name="Text 14"/>
          <p:cNvSpPr/>
          <p:nvPr/>
        </p:nvSpPr>
        <p:spPr>
          <a:xfrm>
            <a:off x="3621881" y="492094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모델 선택 및 전처리 전략</a:t>
            </a:r>
            <a:endParaRPr lang="en-US" sz="975" dirty="0"/>
          </a:p>
        </p:txBody>
      </p:sp>
      <p:sp>
        <p:nvSpPr>
          <p:cNvPr id="24" name="Text 15"/>
          <p:cNvSpPr/>
          <p:nvPr/>
        </p:nvSpPr>
        <p:spPr>
          <a:xfrm>
            <a:off x="3621881" y="535433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웹 애플리케이션 배포</a:t>
            </a:r>
            <a:endParaRPr lang="en-US" sz="975" dirty="0"/>
          </a:p>
        </p:txBody>
      </p:sp>
      <p:sp>
        <p:nvSpPr>
          <p:cNvPr id="25" name="Text 16"/>
          <p:cNvSpPr/>
          <p:nvPr/>
        </p:nvSpPr>
        <p:spPr>
          <a:xfrm>
            <a:off x="6779419" y="2692096"/>
            <a:ext cx="266223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미래 응용</a:t>
            </a:r>
            <a:endParaRPr lang="en-US" sz="1219" dirty="0"/>
          </a:p>
        </p:txBody>
      </p:sp>
      <p:sp>
        <p:nvSpPr>
          <p:cNvPr id="26" name="Text 17"/>
          <p:cNvSpPr/>
          <p:nvPr/>
        </p:nvSpPr>
        <p:spPr>
          <a:xfrm>
            <a:off x="6779419" y="318739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회사 업무에 적용 가능한 기술</a:t>
            </a:r>
            <a:endParaRPr lang="en-US" sz="975" dirty="0"/>
          </a:p>
        </p:txBody>
      </p:sp>
      <p:sp>
        <p:nvSpPr>
          <p:cNvPr id="27" name="Text 18"/>
          <p:cNvSpPr/>
          <p:nvPr/>
        </p:nvSpPr>
        <p:spPr>
          <a:xfrm>
            <a:off x="6779419" y="362078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도시 안전 개선 프로젝트</a:t>
            </a:r>
            <a:endParaRPr lang="en-US" sz="975" dirty="0"/>
          </a:p>
        </p:txBody>
      </p:sp>
      <p:sp>
        <p:nvSpPr>
          <p:cNvPr id="28" name="Text 19"/>
          <p:cNvSpPr/>
          <p:nvPr/>
        </p:nvSpPr>
        <p:spPr>
          <a:xfrm>
            <a:off x="6779419" y="4054171"/>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학습한 알고리즘의 실제 활용</a:t>
            </a:r>
            <a:endParaRPr lang="en-US" sz="975" dirty="0"/>
          </a:p>
        </p:txBody>
      </p:sp>
      <p:sp>
        <p:nvSpPr>
          <p:cNvPr id="29" name="Text 20"/>
          <p:cNvSpPr/>
          <p:nvPr/>
        </p:nvSpPr>
        <p:spPr>
          <a:xfrm>
            <a:off x="6779419" y="4487558"/>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분석 및 시각화 기술</a:t>
            </a:r>
            <a:endParaRPr lang="en-US" sz="975" dirty="0"/>
          </a:p>
        </p:txBody>
      </p:sp>
      <p:sp>
        <p:nvSpPr>
          <p:cNvPr id="30" name="Text 21"/>
          <p:cNvSpPr/>
          <p:nvPr/>
        </p:nvSpPr>
        <p:spPr>
          <a:xfrm>
            <a:off x="6779419" y="492094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딥러닝 모델의 업무적 응용</a:t>
            </a:r>
            <a:endParaRPr lang="en-US" sz="975" dirty="0"/>
          </a:p>
        </p:txBody>
      </p:sp>
      <p:sp>
        <p:nvSpPr>
          <p:cNvPr id="31" name="Text 22"/>
          <p:cNvSpPr/>
          <p:nvPr/>
        </p:nvSpPr>
        <p:spPr>
          <a:xfrm>
            <a:off x="6779419" y="5354333"/>
            <a:ext cx="319468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기술을 회사에 적용하는 구체적 계획</a:t>
            </a:r>
            <a:endParaRPr lang="en-US" sz="975"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7243037"/>
          </a:xfrm>
          <a:prstGeom prst="rect">
            <a:avLst/>
          </a:prstGeom>
        </p:spPr>
      </p:pic>
      <p:pic>
        <p:nvPicPr>
          <p:cNvPr id="3" name="Image 1" descr="preencoded.png"/>
          <p:cNvPicPr>
            <a:picLocks noChangeAspect="1"/>
          </p:cNvPicPr>
          <p:nvPr/>
        </p:nvPicPr>
        <p:blipFill>
          <a:blip r:embed="rId4"/>
          <a:stretch>
            <a:fillRect/>
          </a:stretch>
        </p:blipFill>
        <p:spPr>
          <a:xfrm>
            <a:off x="309562" y="1961602"/>
            <a:ext cx="4550569" cy="1343211"/>
          </a:xfrm>
          <a:prstGeom prst="rect">
            <a:avLst/>
          </a:prstGeom>
        </p:spPr>
      </p:pic>
      <p:pic>
        <p:nvPicPr>
          <p:cNvPr id="4" name="Image 2" descr="preencoded.png"/>
          <p:cNvPicPr>
            <a:picLocks noChangeAspect="1"/>
          </p:cNvPicPr>
          <p:nvPr/>
        </p:nvPicPr>
        <p:blipFill>
          <a:blip r:embed="rId5"/>
          <a:stretch>
            <a:fillRect/>
          </a:stretch>
        </p:blipFill>
        <p:spPr>
          <a:xfrm>
            <a:off x="433388" y="2116383"/>
            <a:ext cx="294084" cy="278606"/>
          </a:xfrm>
          <a:prstGeom prst="rect">
            <a:avLst/>
          </a:prstGeom>
        </p:spPr>
      </p:pic>
      <p:pic>
        <p:nvPicPr>
          <p:cNvPr id="5" name="Image 3" descr="preencoded.png"/>
          <p:cNvPicPr>
            <a:picLocks noChangeAspect="1"/>
          </p:cNvPicPr>
          <p:nvPr/>
        </p:nvPicPr>
        <p:blipFill>
          <a:blip r:embed="rId4"/>
          <a:stretch>
            <a:fillRect/>
          </a:stretch>
        </p:blipFill>
        <p:spPr>
          <a:xfrm>
            <a:off x="5045869" y="1961602"/>
            <a:ext cx="4550569" cy="1343211"/>
          </a:xfrm>
          <a:prstGeom prst="rect">
            <a:avLst/>
          </a:prstGeom>
        </p:spPr>
      </p:pic>
      <p:pic>
        <p:nvPicPr>
          <p:cNvPr id="6" name="Image 4" descr="preencoded.png"/>
          <p:cNvPicPr>
            <a:picLocks noChangeAspect="1"/>
          </p:cNvPicPr>
          <p:nvPr/>
        </p:nvPicPr>
        <p:blipFill>
          <a:blip r:embed="rId6"/>
          <a:stretch>
            <a:fillRect/>
          </a:stretch>
        </p:blipFill>
        <p:spPr>
          <a:xfrm>
            <a:off x="5169694" y="2116383"/>
            <a:ext cx="294084" cy="278606"/>
          </a:xfrm>
          <a:prstGeom prst="rect">
            <a:avLst/>
          </a:prstGeom>
        </p:spPr>
      </p:pic>
      <p:pic>
        <p:nvPicPr>
          <p:cNvPr id="7" name="Image 5" descr="preencoded.png"/>
          <p:cNvPicPr>
            <a:picLocks noChangeAspect="1"/>
          </p:cNvPicPr>
          <p:nvPr/>
        </p:nvPicPr>
        <p:blipFill>
          <a:blip r:embed="rId7"/>
          <a:stretch>
            <a:fillRect/>
          </a:stretch>
        </p:blipFill>
        <p:spPr>
          <a:xfrm>
            <a:off x="309562" y="3490551"/>
            <a:ext cx="4550569" cy="1343211"/>
          </a:xfrm>
          <a:prstGeom prst="rect">
            <a:avLst/>
          </a:prstGeom>
        </p:spPr>
      </p:pic>
      <p:pic>
        <p:nvPicPr>
          <p:cNvPr id="8" name="Image 6" descr="preencoded.png"/>
          <p:cNvPicPr>
            <a:picLocks noChangeAspect="1"/>
          </p:cNvPicPr>
          <p:nvPr/>
        </p:nvPicPr>
        <p:blipFill>
          <a:blip r:embed="rId8"/>
          <a:stretch>
            <a:fillRect/>
          </a:stretch>
        </p:blipFill>
        <p:spPr>
          <a:xfrm>
            <a:off x="433388" y="3645332"/>
            <a:ext cx="177998" cy="278606"/>
          </a:xfrm>
          <a:prstGeom prst="rect">
            <a:avLst/>
          </a:prstGeom>
        </p:spPr>
      </p:pic>
      <p:pic>
        <p:nvPicPr>
          <p:cNvPr id="9" name="Image 7" descr="preencoded.png"/>
          <p:cNvPicPr>
            <a:picLocks noChangeAspect="1"/>
          </p:cNvPicPr>
          <p:nvPr/>
        </p:nvPicPr>
        <p:blipFill>
          <a:blip r:embed="rId7"/>
          <a:stretch>
            <a:fillRect/>
          </a:stretch>
        </p:blipFill>
        <p:spPr>
          <a:xfrm>
            <a:off x="5045869" y="3490551"/>
            <a:ext cx="4550569" cy="1343211"/>
          </a:xfrm>
          <a:prstGeom prst="rect">
            <a:avLst/>
          </a:prstGeom>
        </p:spPr>
      </p:pic>
      <p:pic>
        <p:nvPicPr>
          <p:cNvPr id="10" name="Image 8" descr="preencoded.png"/>
          <p:cNvPicPr>
            <a:picLocks noChangeAspect="1"/>
          </p:cNvPicPr>
          <p:nvPr/>
        </p:nvPicPr>
        <p:blipFill>
          <a:blip r:embed="rId9"/>
          <a:stretch>
            <a:fillRect/>
          </a:stretch>
        </p:blipFill>
        <p:spPr>
          <a:xfrm>
            <a:off x="5169694" y="3645332"/>
            <a:ext cx="294084" cy="278606"/>
          </a:xfrm>
          <a:prstGeom prst="rect">
            <a:avLst/>
          </a:prstGeom>
        </p:spPr>
      </p:pic>
      <p:pic>
        <p:nvPicPr>
          <p:cNvPr id="11" name="Image 9" descr="preencoded.png"/>
          <p:cNvPicPr>
            <a:picLocks noChangeAspect="1"/>
          </p:cNvPicPr>
          <p:nvPr/>
        </p:nvPicPr>
        <p:blipFill>
          <a:blip r:embed="rId10"/>
          <a:stretch>
            <a:fillRect/>
          </a:stretch>
        </p:blipFill>
        <p:spPr>
          <a:xfrm>
            <a:off x="3792141" y="5050454"/>
            <a:ext cx="2321719" cy="2321719"/>
          </a:xfrm>
          <a:prstGeom prst="rect">
            <a:avLst/>
          </a:prstGeom>
        </p:spPr>
      </p:pic>
      <p:sp>
        <p:nvSpPr>
          <p:cNvPr id="12"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피드백 및 과정 평가</a:t>
            </a:r>
            <a:endParaRPr lang="en-US" sz="2438" dirty="0"/>
          </a:p>
        </p:txBody>
      </p:sp>
      <p:sp>
        <p:nvSpPr>
          <p:cNvPr id="13" name="Text 1"/>
          <p:cNvSpPr/>
          <p:nvPr/>
        </p:nvSpPr>
        <p:spPr>
          <a:xfrm>
            <a:off x="309563" y="1602582"/>
            <a:ext cx="11144250" cy="204239"/>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교육 과정의 질을 평가하고 개선하기 위한 다양한 메소드가 존재하며, 이들의 종합적인 활용은 프로그램의 지속적인 개선에 필수적입니다.</a:t>
            </a:r>
            <a:endParaRPr lang="en-US" sz="1073" dirty="0"/>
          </a:p>
        </p:txBody>
      </p:sp>
      <p:sp>
        <p:nvSpPr>
          <p:cNvPr id="14" name="Text 2"/>
          <p:cNvSpPr/>
          <p:nvPr/>
        </p:nvSpPr>
        <p:spPr>
          <a:xfrm>
            <a:off x="851297" y="2085426"/>
            <a:ext cx="388500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강사 피드백</a:t>
            </a:r>
            <a:endParaRPr lang="en-US" sz="1219" dirty="0"/>
          </a:p>
        </p:txBody>
      </p:sp>
      <p:sp>
        <p:nvSpPr>
          <p:cNvPr id="15" name="Text 3"/>
          <p:cNvSpPr/>
          <p:nvPr/>
        </p:nvSpPr>
        <p:spPr>
          <a:xfrm>
            <a:off x="851297" y="2364033"/>
            <a:ext cx="3885009" cy="612716"/>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강사는 팀별 프로젝트 발표를 바탕으로 프로젝트 설계, 모델 선택, 전처리 전략 등에 대한 피드백을 제공합니다. 이는 팀의 개발 방향을 바로 가이드하고, 이후 개선에 큰 도움이 됩니다.</a:t>
            </a:r>
            <a:endParaRPr lang="en-US" sz="1073" dirty="0"/>
          </a:p>
        </p:txBody>
      </p:sp>
      <p:sp>
        <p:nvSpPr>
          <p:cNvPr id="16" name="Text 4"/>
          <p:cNvSpPr/>
          <p:nvPr/>
        </p:nvSpPr>
        <p:spPr>
          <a:xfrm>
            <a:off x="5587603" y="2085426"/>
            <a:ext cx="388500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참가자 피드백</a:t>
            </a:r>
            <a:endParaRPr lang="en-US" sz="1219" dirty="0"/>
          </a:p>
        </p:txBody>
      </p:sp>
      <p:sp>
        <p:nvSpPr>
          <p:cNvPr id="17" name="Text 5"/>
          <p:cNvSpPr/>
          <p:nvPr/>
        </p:nvSpPr>
        <p:spPr>
          <a:xfrm>
            <a:off x="5587603" y="2364033"/>
            <a:ext cx="3885009" cy="816955"/>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교욱 과정에서 좋았던 점과 개선할 점을 익명 설문이나 공개 토의로 수집합니다. 참가자 의견은 향후 커리큘럼 개선에 반영되며, 모든 참여자들의 목소리가 가치있는 개선 방안으로 이어집니다.</a:t>
            </a:r>
            <a:endParaRPr lang="en-US" sz="1073" dirty="0"/>
          </a:p>
        </p:txBody>
      </p:sp>
      <p:sp>
        <p:nvSpPr>
          <p:cNvPr id="18" name="Text 6"/>
          <p:cNvSpPr/>
          <p:nvPr/>
        </p:nvSpPr>
        <p:spPr>
          <a:xfrm>
            <a:off x="735212" y="3614375"/>
            <a:ext cx="400109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코스 평가 실시</a:t>
            </a:r>
            <a:endParaRPr lang="en-US" sz="1219" dirty="0"/>
          </a:p>
        </p:txBody>
      </p:sp>
      <p:sp>
        <p:nvSpPr>
          <p:cNvPr id="19" name="Text 7"/>
          <p:cNvSpPr/>
          <p:nvPr/>
        </p:nvSpPr>
        <p:spPr>
          <a:xfrm>
            <a:off x="735212" y="3892982"/>
            <a:ext cx="4001095" cy="816955"/>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코스 평가는 학생들이 강의 전반에 대한 피드백을 제공하는 설문으로, 의사소통 능력, 조직력, 열정, 교사-학생 상호작용, 지식 전달의 명확성 등이 포함됩니다. 교수자와 기관은 이를 통해 강의 방법을 개선하고 프로그램의 효과를 점검할 수 있습니다.</a:t>
            </a:r>
            <a:endParaRPr lang="en-US" sz="1073" dirty="0"/>
          </a:p>
        </p:txBody>
      </p:sp>
      <p:sp>
        <p:nvSpPr>
          <p:cNvPr id="20" name="Text 8"/>
          <p:cNvSpPr/>
          <p:nvPr/>
        </p:nvSpPr>
        <p:spPr>
          <a:xfrm>
            <a:off x="5587603" y="3614375"/>
            <a:ext cx="388500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상호 토론</a:t>
            </a:r>
            <a:endParaRPr lang="en-US" sz="1219" dirty="0"/>
          </a:p>
        </p:txBody>
      </p:sp>
      <p:sp>
        <p:nvSpPr>
          <p:cNvPr id="21" name="Text 9"/>
          <p:cNvSpPr/>
          <p:nvPr/>
        </p:nvSpPr>
        <p:spPr>
          <a:xfrm>
            <a:off x="5587603" y="3892982"/>
            <a:ext cx="3885009" cy="816955"/>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참가자들은 서로의 프로젝트를 비교하며 새로운 아이디어를 얻고, 다른 팀의 접근 방식에서 배운 점을 공유합니다. 이는 전체 팀의 지식을 확장시키며, 각 팀이 서로의 좋은 점을 참고할 수 있는 좋은 기회입니다.</a:t>
            </a:r>
            <a:endParaRPr lang="en-US" sz="1073" dirty="0"/>
          </a:p>
        </p:txBody>
      </p:sp>
      <p:sp>
        <p:nvSpPr>
          <p:cNvPr id="22" name="Text 10"/>
          <p:cNvSpPr/>
          <p:nvPr/>
        </p:nvSpPr>
        <p:spPr>
          <a:xfrm>
            <a:off x="216693" y="7526954"/>
            <a:ext cx="9286875" cy="204239"/>
          </a:xfrm>
          <a:prstGeom prst="rect">
            <a:avLst/>
          </a:prstGeom>
          <a:noFill/>
          <a:ln/>
        </p:spPr>
        <p:txBody>
          <a:bodyPr wrap="square" lIns="0" tIns="0" rIns="0" bIns="0" rtlCol="0" anchor="t"/>
          <a:lstStyle/>
          <a:p>
            <a:pPr algn="ctr">
              <a:lnSpc>
                <a:spcPts val="1609"/>
              </a:lnSpc>
            </a:pPr>
            <a:r>
              <a:rPr lang="en-US" sz="1073" i="1" dirty="0">
                <a:solidFill>
                  <a:srgbClr val="FFFFFF"/>
                </a:solidFill>
                <a:latin typeface="Noto Sans KR" pitchFamily="34" charset="0"/>
                <a:ea typeface="Noto Sans KR" pitchFamily="34" charset="-122"/>
                <a:cs typeface="Noto Sans KR" pitchFamily="34" charset="-120"/>
              </a:rPr>
              <a:t>"피드백은 지속적인 학습과 개선의 원동력이므로, 모든 참여자의 활극적인 참여를 환영합니다."</a:t>
            </a:r>
            <a:endParaRPr lang="en-US" sz="1073"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35253"/>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775597"/>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758428" y="1540669"/>
            <a:ext cx="1981200" cy="1067991"/>
          </a:xfrm>
          <a:prstGeom prst="rect">
            <a:avLst/>
          </a:prstGeom>
        </p:spPr>
      </p:pic>
      <p:pic>
        <p:nvPicPr>
          <p:cNvPr id="7" name="Image 5" descr="preencoded.png"/>
          <p:cNvPicPr>
            <a:picLocks noChangeAspect="1"/>
          </p:cNvPicPr>
          <p:nvPr/>
        </p:nvPicPr>
        <p:blipFill>
          <a:blip r:embed="rId8"/>
          <a:stretch>
            <a:fillRect/>
          </a:stretch>
        </p:blipFill>
        <p:spPr>
          <a:xfrm>
            <a:off x="1555552" y="1664494"/>
            <a:ext cx="386953" cy="386953"/>
          </a:xfrm>
          <a:prstGeom prst="rect">
            <a:avLst/>
          </a:prstGeom>
        </p:spPr>
      </p:pic>
      <p:pic>
        <p:nvPicPr>
          <p:cNvPr id="8" name="Image 6" descr="preencoded.png"/>
          <p:cNvPicPr>
            <a:picLocks noChangeAspect="1"/>
          </p:cNvPicPr>
          <p:nvPr/>
        </p:nvPicPr>
        <p:blipFill>
          <a:blip r:embed="rId9"/>
          <a:stretch>
            <a:fillRect/>
          </a:stretch>
        </p:blipFill>
        <p:spPr>
          <a:xfrm>
            <a:off x="1632942" y="1734145"/>
            <a:ext cx="232172" cy="247650"/>
          </a:xfrm>
          <a:prstGeom prst="rect">
            <a:avLst/>
          </a:prstGeom>
        </p:spPr>
      </p:pic>
      <p:pic>
        <p:nvPicPr>
          <p:cNvPr id="9" name="Image 7" descr="preencoded.png"/>
          <p:cNvPicPr>
            <a:picLocks noChangeAspect="1"/>
          </p:cNvPicPr>
          <p:nvPr/>
        </p:nvPicPr>
        <p:blipFill>
          <a:blip r:embed="rId10"/>
          <a:stretch>
            <a:fillRect/>
          </a:stretch>
        </p:blipFill>
        <p:spPr>
          <a:xfrm>
            <a:off x="2855714" y="2066925"/>
            <a:ext cx="990600" cy="15478"/>
          </a:xfrm>
          <a:prstGeom prst="rect">
            <a:avLst/>
          </a:prstGeom>
        </p:spPr>
      </p:pic>
      <p:pic>
        <p:nvPicPr>
          <p:cNvPr id="10" name="Image 8" descr="preencoded.png"/>
          <p:cNvPicPr>
            <a:picLocks noChangeAspect="1"/>
          </p:cNvPicPr>
          <p:nvPr/>
        </p:nvPicPr>
        <p:blipFill>
          <a:blip r:embed="rId11"/>
          <a:stretch>
            <a:fillRect/>
          </a:stretch>
        </p:blipFill>
        <p:spPr>
          <a:xfrm>
            <a:off x="3962400" y="1540669"/>
            <a:ext cx="1981200" cy="1067991"/>
          </a:xfrm>
          <a:prstGeom prst="rect">
            <a:avLst/>
          </a:prstGeom>
        </p:spPr>
      </p:pic>
      <p:pic>
        <p:nvPicPr>
          <p:cNvPr id="11" name="Image 9" descr="preencoded.png"/>
          <p:cNvPicPr>
            <a:picLocks noChangeAspect="1"/>
          </p:cNvPicPr>
          <p:nvPr/>
        </p:nvPicPr>
        <p:blipFill>
          <a:blip r:embed="rId12"/>
          <a:stretch>
            <a:fillRect/>
          </a:stretch>
        </p:blipFill>
        <p:spPr>
          <a:xfrm>
            <a:off x="4759524" y="1664494"/>
            <a:ext cx="386953" cy="386953"/>
          </a:xfrm>
          <a:prstGeom prst="rect">
            <a:avLst/>
          </a:prstGeom>
        </p:spPr>
      </p:pic>
      <p:pic>
        <p:nvPicPr>
          <p:cNvPr id="12" name="Image 10" descr="preencoded.png"/>
          <p:cNvPicPr>
            <a:picLocks noChangeAspect="1"/>
          </p:cNvPicPr>
          <p:nvPr/>
        </p:nvPicPr>
        <p:blipFill>
          <a:blip r:embed="rId13"/>
          <a:stretch>
            <a:fillRect/>
          </a:stretch>
        </p:blipFill>
        <p:spPr>
          <a:xfrm>
            <a:off x="4836914" y="1734145"/>
            <a:ext cx="232172" cy="247650"/>
          </a:xfrm>
          <a:prstGeom prst="rect">
            <a:avLst/>
          </a:prstGeom>
        </p:spPr>
      </p:pic>
      <p:pic>
        <p:nvPicPr>
          <p:cNvPr id="13" name="Image 11" descr="preencoded.png"/>
          <p:cNvPicPr>
            <a:picLocks noChangeAspect="1"/>
          </p:cNvPicPr>
          <p:nvPr/>
        </p:nvPicPr>
        <p:blipFill>
          <a:blip r:embed="rId14"/>
          <a:stretch>
            <a:fillRect/>
          </a:stretch>
        </p:blipFill>
        <p:spPr>
          <a:xfrm>
            <a:off x="6059686" y="2066925"/>
            <a:ext cx="990600" cy="15478"/>
          </a:xfrm>
          <a:prstGeom prst="rect">
            <a:avLst/>
          </a:prstGeom>
        </p:spPr>
      </p:pic>
      <p:pic>
        <p:nvPicPr>
          <p:cNvPr id="14" name="Image 12" descr="preencoded.png"/>
          <p:cNvPicPr>
            <a:picLocks noChangeAspect="1"/>
          </p:cNvPicPr>
          <p:nvPr/>
        </p:nvPicPr>
        <p:blipFill>
          <a:blip r:embed="rId15"/>
          <a:stretch>
            <a:fillRect/>
          </a:stretch>
        </p:blipFill>
        <p:spPr>
          <a:xfrm>
            <a:off x="7166372" y="1540669"/>
            <a:ext cx="1981200" cy="1067991"/>
          </a:xfrm>
          <a:prstGeom prst="rect">
            <a:avLst/>
          </a:prstGeom>
        </p:spPr>
      </p:pic>
      <p:pic>
        <p:nvPicPr>
          <p:cNvPr id="15" name="Image 13" descr="preencoded.png"/>
          <p:cNvPicPr>
            <a:picLocks noChangeAspect="1"/>
          </p:cNvPicPr>
          <p:nvPr/>
        </p:nvPicPr>
        <p:blipFill>
          <a:blip r:embed="rId16"/>
          <a:stretch>
            <a:fillRect/>
          </a:stretch>
        </p:blipFill>
        <p:spPr>
          <a:xfrm>
            <a:off x="7963495" y="1664494"/>
            <a:ext cx="386953" cy="386953"/>
          </a:xfrm>
          <a:prstGeom prst="rect">
            <a:avLst/>
          </a:prstGeom>
        </p:spPr>
      </p:pic>
      <p:pic>
        <p:nvPicPr>
          <p:cNvPr id="16" name="Image 14" descr="preencoded.png"/>
          <p:cNvPicPr>
            <a:picLocks noChangeAspect="1"/>
          </p:cNvPicPr>
          <p:nvPr/>
        </p:nvPicPr>
        <p:blipFill>
          <a:blip r:embed="rId17"/>
          <a:stretch>
            <a:fillRect/>
          </a:stretch>
        </p:blipFill>
        <p:spPr>
          <a:xfrm>
            <a:off x="8064103" y="1734145"/>
            <a:ext cx="185738" cy="247650"/>
          </a:xfrm>
          <a:prstGeom prst="rect">
            <a:avLst/>
          </a:prstGeom>
        </p:spPr>
      </p:pic>
      <p:pic>
        <p:nvPicPr>
          <p:cNvPr id="17" name="Image 15" descr="preencoded.png"/>
          <p:cNvPicPr>
            <a:picLocks noChangeAspect="1"/>
          </p:cNvPicPr>
          <p:nvPr/>
        </p:nvPicPr>
        <p:blipFill>
          <a:blip r:embed="rId18"/>
          <a:stretch>
            <a:fillRect/>
          </a:stretch>
        </p:blipFill>
        <p:spPr>
          <a:xfrm>
            <a:off x="309562" y="2856309"/>
            <a:ext cx="4550569" cy="2940844"/>
          </a:xfrm>
          <a:prstGeom prst="rect">
            <a:avLst/>
          </a:prstGeom>
        </p:spPr>
      </p:pic>
      <p:pic>
        <p:nvPicPr>
          <p:cNvPr id="18" name="Image 16" descr="preencoded.png"/>
          <p:cNvPicPr>
            <a:picLocks noChangeAspect="1"/>
          </p:cNvPicPr>
          <p:nvPr/>
        </p:nvPicPr>
        <p:blipFill>
          <a:blip r:embed="rId19"/>
          <a:stretch>
            <a:fillRect/>
          </a:stretch>
        </p:blipFill>
        <p:spPr>
          <a:xfrm>
            <a:off x="495300" y="3413522"/>
            <a:ext cx="386953" cy="386953"/>
          </a:xfrm>
          <a:prstGeom prst="rect">
            <a:avLst/>
          </a:prstGeom>
        </p:spPr>
      </p:pic>
      <p:pic>
        <p:nvPicPr>
          <p:cNvPr id="19" name="Image 17" descr="preencoded.png"/>
          <p:cNvPicPr>
            <a:picLocks noChangeAspect="1"/>
          </p:cNvPicPr>
          <p:nvPr/>
        </p:nvPicPr>
        <p:blipFill>
          <a:blip r:embed="rId20"/>
          <a:stretch>
            <a:fillRect/>
          </a:stretch>
        </p:blipFill>
        <p:spPr>
          <a:xfrm>
            <a:off x="619125" y="3498651"/>
            <a:ext cx="139303" cy="216694"/>
          </a:xfrm>
          <a:prstGeom prst="rect">
            <a:avLst/>
          </a:prstGeom>
        </p:spPr>
      </p:pic>
      <p:pic>
        <p:nvPicPr>
          <p:cNvPr id="20" name="Image 18" descr="preencoded.png"/>
          <p:cNvPicPr>
            <a:picLocks noChangeAspect="1"/>
          </p:cNvPicPr>
          <p:nvPr/>
        </p:nvPicPr>
        <p:blipFill>
          <a:blip r:embed="rId21"/>
          <a:stretch>
            <a:fillRect/>
          </a:stretch>
        </p:blipFill>
        <p:spPr>
          <a:xfrm>
            <a:off x="495300" y="4125516"/>
            <a:ext cx="386953" cy="386953"/>
          </a:xfrm>
          <a:prstGeom prst="rect">
            <a:avLst/>
          </a:prstGeom>
        </p:spPr>
      </p:pic>
      <p:pic>
        <p:nvPicPr>
          <p:cNvPr id="21" name="Image 19" descr="preencoded.png"/>
          <p:cNvPicPr>
            <a:picLocks noChangeAspect="1"/>
          </p:cNvPicPr>
          <p:nvPr/>
        </p:nvPicPr>
        <p:blipFill>
          <a:blip r:embed="rId22"/>
          <a:stretch>
            <a:fillRect/>
          </a:stretch>
        </p:blipFill>
        <p:spPr>
          <a:xfrm>
            <a:off x="592039" y="4210645"/>
            <a:ext cx="193477" cy="216694"/>
          </a:xfrm>
          <a:prstGeom prst="rect">
            <a:avLst/>
          </a:prstGeom>
        </p:spPr>
      </p:pic>
      <p:pic>
        <p:nvPicPr>
          <p:cNvPr id="22" name="Image 20" descr="preencoded.png"/>
          <p:cNvPicPr>
            <a:picLocks noChangeAspect="1"/>
          </p:cNvPicPr>
          <p:nvPr/>
        </p:nvPicPr>
        <p:blipFill>
          <a:blip r:embed="rId23"/>
          <a:stretch>
            <a:fillRect/>
          </a:stretch>
        </p:blipFill>
        <p:spPr>
          <a:xfrm>
            <a:off x="495300" y="4837509"/>
            <a:ext cx="386953" cy="386953"/>
          </a:xfrm>
          <a:prstGeom prst="rect">
            <a:avLst/>
          </a:prstGeom>
        </p:spPr>
      </p:pic>
      <p:pic>
        <p:nvPicPr>
          <p:cNvPr id="23" name="Image 21" descr="preencoded.png"/>
          <p:cNvPicPr>
            <a:picLocks noChangeAspect="1"/>
          </p:cNvPicPr>
          <p:nvPr/>
        </p:nvPicPr>
        <p:blipFill>
          <a:blip r:embed="rId24"/>
          <a:stretch>
            <a:fillRect/>
          </a:stretch>
        </p:blipFill>
        <p:spPr>
          <a:xfrm>
            <a:off x="611386" y="4922639"/>
            <a:ext cx="154781" cy="216694"/>
          </a:xfrm>
          <a:prstGeom prst="rect">
            <a:avLst/>
          </a:prstGeom>
        </p:spPr>
      </p:pic>
      <p:pic>
        <p:nvPicPr>
          <p:cNvPr id="24" name="Image 22" descr="preencoded.png"/>
          <p:cNvPicPr>
            <a:picLocks noChangeAspect="1"/>
          </p:cNvPicPr>
          <p:nvPr/>
        </p:nvPicPr>
        <p:blipFill>
          <a:blip r:embed="rId18"/>
          <a:stretch>
            <a:fillRect/>
          </a:stretch>
        </p:blipFill>
        <p:spPr>
          <a:xfrm>
            <a:off x="5045869" y="2856309"/>
            <a:ext cx="4550569" cy="2940844"/>
          </a:xfrm>
          <a:prstGeom prst="rect">
            <a:avLst/>
          </a:prstGeom>
        </p:spPr>
      </p:pic>
      <p:pic>
        <p:nvPicPr>
          <p:cNvPr id="25" name="Image 23" descr="preencoded.png"/>
          <p:cNvPicPr>
            <a:picLocks noChangeAspect="1"/>
          </p:cNvPicPr>
          <p:nvPr/>
        </p:nvPicPr>
        <p:blipFill>
          <a:blip r:embed="rId25"/>
          <a:stretch>
            <a:fillRect/>
          </a:stretch>
        </p:blipFill>
        <p:spPr>
          <a:xfrm>
            <a:off x="5231606" y="3413522"/>
            <a:ext cx="386953" cy="386953"/>
          </a:xfrm>
          <a:prstGeom prst="rect">
            <a:avLst/>
          </a:prstGeom>
        </p:spPr>
      </p:pic>
      <p:pic>
        <p:nvPicPr>
          <p:cNvPr id="26" name="Image 24" descr="preencoded.png"/>
          <p:cNvPicPr>
            <a:picLocks noChangeAspect="1"/>
          </p:cNvPicPr>
          <p:nvPr/>
        </p:nvPicPr>
        <p:blipFill>
          <a:blip r:embed="rId26"/>
          <a:stretch>
            <a:fillRect/>
          </a:stretch>
        </p:blipFill>
        <p:spPr>
          <a:xfrm>
            <a:off x="5336085" y="3498651"/>
            <a:ext cx="177998" cy="216694"/>
          </a:xfrm>
          <a:prstGeom prst="rect">
            <a:avLst/>
          </a:prstGeom>
        </p:spPr>
      </p:pic>
      <p:pic>
        <p:nvPicPr>
          <p:cNvPr id="27" name="Image 25" descr="preencoded.png"/>
          <p:cNvPicPr>
            <a:picLocks noChangeAspect="1"/>
          </p:cNvPicPr>
          <p:nvPr/>
        </p:nvPicPr>
        <p:blipFill>
          <a:blip r:embed="rId27"/>
          <a:stretch>
            <a:fillRect/>
          </a:stretch>
        </p:blipFill>
        <p:spPr>
          <a:xfrm>
            <a:off x="5231606" y="4125516"/>
            <a:ext cx="386953" cy="386953"/>
          </a:xfrm>
          <a:prstGeom prst="rect">
            <a:avLst/>
          </a:prstGeom>
        </p:spPr>
      </p:pic>
      <p:pic>
        <p:nvPicPr>
          <p:cNvPr id="28" name="Image 26" descr="preencoded.png"/>
          <p:cNvPicPr>
            <a:picLocks noChangeAspect="1"/>
          </p:cNvPicPr>
          <p:nvPr/>
        </p:nvPicPr>
        <p:blipFill>
          <a:blip r:embed="rId28"/>
          <a:stretch>
            <a:fillRect/>
          </a:stretch>
        </p:blipFill>
        <p:spPr>
          <a:xfrm>
            <a:off x="5328345" y="4210645"/>
            <a:ext cx="193477" cy="216694"/>
          </a:xfrm>
          <a:prstGeom prst="rect">
            <a:avLst/>
          </a:prstGeom>
        </p:spPr>
      </p:pic>
      <p:pic>
        <p:nvPicPr>
          <p:cNvPr id="29" name="Image 27" descr="preencoded.png"/>
          <p:cNvPicPr>
            <a:picLocks noChangeAspect="1"/>
          </p:cNvPicPr>
          <p:nvPr/>
        </p:nvPicPr>
        <p:blipFill>
          <a:blip r:embed="rId29"/>
          <a:stretch>
            <a:fillRect/>
          </a:stretch>
        </p:blipFill>
        <p:spPr>
          <a:xfrm>
            <a:off x="5231606" y="4837509"/>
            <a:ext cx="386953" cy="386953"/>
          </a:xfrm>
          <a:prstGeom prst="rect">
            <a:avLst/>
          </a:prstGeom>
        </p:spPr>
      </p:pic>
      <p:pic>
        <p:nvPicPr>
          <p:cNvPr id="30" name="Image 28" descr="preencoded.png"/>
          <p:cNvPicPr>
            <a:picLocks noChangeAspect="1"/>
          </p:cNvPicPr>
          <p:nvPr/>
        </p:nvPicPr>
        <p:blipFill>
          <a:blip r:embed="rId30"/>
          <a:stretch>
            <a:fillRect/>
          </a:stretch>
        </p:blipFill>
        <p:spPr>
          <a:xfrm>
            <a:off x="5336085" y="4922639"/>
            <a:ext cx="177998" cy="216694"/>
          </a:xfrm>
          <a:prstGeom prst="rect">
            <a:avLst/>
          </a:prstGeom>
        </p:spPr>
      </p:pic>
      <p:sp>
        <p:nvSpPr>
          <p:cNvPr id="3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AI 전환(AX) 개념과 시스템 최적화</a:t>
            </a:r>
            <a:endParaRPr lang="en-US" sz="1971" dirty="0"/>
          </a:p>
        </p:txBody>
      </p:sp>
      <p:sp>
        <p:nvSpPr>
          <p:cNvPr id="32" name="Text 1"/>
          <p:cNvSpPr/>
          <p:nvPr/>
        </p:nvSpPr>
        <p:spPr>
          <a:xfrm>
            <a:off x="795576" y="2113359"/>
            <a:ext cx="1906905"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디지털 전환</a:t>
            </a:r>
            <a:endParaRPr lang="en-US" sz="1121" dirty="0"/>
          </a:p>
        </p:txBody>
      </p:sp>
      <p:sp>
        <p:nvSpPr>
          <p:cNvPr id="33" name="Text 2"/>
          <p:cNvSpPr/>
          <p:nvPr/>
        </p:nvSpPr>
        <p:spPr>
          <a:xfrm>
            <a:off x="795576" y="2330053"/>
            <a:ext cx="1906905" cy="153888"/>
          </a:xfrm>
          <a:prstGeom prst="rect">
            <a:avLst/>
          </a:prstGeom>
          <a:noFill/>
          <a:ln/>
        </p:spPr>
        <p:txBody>
          <a:bodyPr wrap="square" lIns="0" tIns="0" rIns="0" bIns="0" rtlCol="0" anchor="t">
            <a:spAutoFit/>
          </a:bodyPr>
          <a:lstStyle/>
          <a:p>
            <a:pPr algn="ctr">
              <a:lnSpc>
                <a:spcPts val="1219"/>
              </a:lnSpc>
            </a:pPr>
            <a:r>
              <a:rPr lang="en-US" sz="796" dirty="0">
                <a:solidFill>
                  <a:srgbClr val="4B5563"/>
                </a:solidFill>
                <a:latin typeface="Noto Sans KR" pitchFamily="34" charset="0"/>
                <a:ea typeface="Noto Sans KR" pitchFamily="34" charset="-122"/>
                <a:cs typeface="Noto Sans KR" pitchFamily="34" charset="-120"/>
              </a:rPr>
              <a:t>데이터 및 프로세스의 기반</a:t>
            </a:r>
            <a:endParaRPr lang="en-US" sz="796" dirty="0"/>
          </a:p>
        </p:txBody>
      </p:sp>
      <p:sp>
        <p:nvSpPr>
          <p:cNvPr id="34" name="Text 3"/>
          <p:cNvSpPr/>
          <p:nvPr/>
        </p:nvSpPr>
        <p:spPr>
          <a:xfrm>
            <a:off x="3999548" y="2113359"/>
            <a:ext cx="1906905"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AI 전환</a:t>
            </a:r>
            <a:endParaRPr lang="en-US" sz="1121" dirty="0"/>
          </a:p>
        </p:txBody>
      </p:sp>
      <p:sp>
        <p:nvSpPr>
          <p:cNvPr id="35" name="Text 4"/>
          <p:cNvSpPr/>
          <p:nvPr/>
        </p:nvSpPr>
        <p:spPr>
          <a:xfrm>
            <a:off x="3999548" y="2330053"/>
            <a:ext cx="1906905" cy="153888"/>
          </a:xfrm>
          <a:prstGeom prst="rect">
            <a:avLst/>
          </a:prstGeom>
          <a:noFill/>
          <a:ln/>
        </p:spPr>
        <p:txBody>
          <a:bodyPr wrap="square" lIns="0" tIns="0" rIns="0" bIns="0" rtlCol="0" anchor="t">
            <a:spAutoFit/>
          </a:bodyPr>
          <a:lstStyle/>
          <a:p>
            <a:pPr algn="ctr">
              <a:lnSpc>
                <a:spcPts val="1219"/>
              </a:lnSpc>
            </a:pPr>
            <a:r>
              <a:rPr lang="en-US" sz="796" dirty="0">
                <a:solidFill>
                  <a:srgbClr val="4B5563"/>
                </a:solidFill>
                <a:latin typeface="Noto Sans KR" pitchFamily="34" charset="0"/>
                <a:ea typeface="Noto Sans KR" pitchFamily="34" charset="-122"/>
                <a:cs typeface="Noto Sans KR" pitchFamily="34" charset="-120"/>
              </a:rPr>
              <a:t>지능 추가 및 자동화 향상</a:t>
            </a:r>
            <a:endParaRPr lang="en-US" sz="796" dirty="0"/>
          </a:p>
        </p:txBody>
      </p:sp>
      <p:sp>
        <p:nvSpPr>
          <p:cNvPr id="36" name="Text 5"/>
          <p:cNvSpPr/>
          <p:nvPr/>
        </p:nvSpPr>
        <p:spPr>
          <a:xfrm>
            <a:off x="7203519" y="2113359"/>
            <a:ext cx="1906905"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인공지능 적용</a:t>
            </a:r>
            <a:endParaRPr lang="en-US" sz="1121" dirty="0"/>
          </a:p>
        </p:txBody>
      </p:sp>
      <p:sp>
        <p:nvSpPr>
          <p:cNvPr id="37" name="Text 6"/>
          <p:cNvSpPr/>
          <p:nvPr/>
        </p:nvSpPr>
        <p:spPr>
          <a:xfrm>
            <a:off x="7203519" y="2330053"/>
            <a:ext cx="1906905" cy="153888"/>
          </a:xfrm>
          <a:prstGeom prst="rect">
            <a:avLst/>
          </a:prstGeom>
          <a:noFill/>
          <a:ln/>
        </p:spPr>
        <p:txBody>
          <a:bodyPr wrap="square" lIns="0" tIns="0" rIns="0" bIns="0" rtlCol="0" anchor="t">
            <a:spAutoFit/>
          </a:bodyPr>
          <a:lstStyle/>
          <a:p>
            <a:pPr algn="ctr">
              <a:lnSpc>
                <a:spcPts val="1219"/>
              </a:lnSpc>
            </a:pPr>
            <a:r>
              <a:rPr lang="en-US" sz="796" dirty="0">
                <a:solidFill>
                  <a:srgbClr val="4B5563"/>
                </a:solidFill>
                <a:latin typeface="Noto Sans KR" pitchFamily="34" charset="0"/>
                <a:ea typeface="Noto Sans KR" pitchFamily="34" charset="-122"/>
                <a:cs typeface="Noto Sans KR" pitchFamily="34" charset="-120"/>
              </a:rPr>
              <a:t>높은 수준의 자동화 및 의사결정 지원</a:t>
            </a:r>
            <a:endParaRPr lang="en-US" sz="796" dirty="0"/>
          </a:p>
        </p:txBody>
      </p:sp>
      <p:sp>
        <p:nvSpPr>
          <p:cNvPr id="38" name="Text 7"/>
          <p:cNvSpPr/>
          <p:nvPr/>
        </p:nvSpPr>
        <p:spPr>
          <a:xfrm>
            <a:off x="495300" y="3042047"/>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AI 전환의 정의</a:t>
            </a:r>
            <a:endParaRPr lang="en-US" sz="1337" dirty="0"/>
          </a:p>
        </p:txBody>
      </p:sp>
      <p:sp>
        <p:nvSpPr>
          <p:cNvPr id="39" name="Text 8"/>
          <p:cNvSpPr/>
          <p:nvPr/>
        </p:nvSpPr>
        <p:spPr>
          <a:xfrm>
            <a:off x="1006079" y="3413522"/>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정의</a:t>
            </a:r>
            <a:endParaRPr lang="en-US" sz="1024" dirty="0"/>
          </a:p>
        </p:txBody>
      </p:sp>
      <p:sp>
        <p:nvSpPr>
          <p:cNvPr id="40" name="Text 9"/>
          <p:cNvSpPr/>
          <p:nvPr/>
        </p:nvSpPr>
        <p:spPr>
          <a:xfrm>
            <a:off x="1006078" y="3630216"/>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전환은 디지털 전환 이후의 다음 단계로, 기존 디지털 프로세스에 지능을 추가하여 자동화 및 효율성을 극대화하는 것을 말합니다.</a:t>
            </a:r>
            <a:endParaRPr lang="en-US" sz="910" dirty="0"/>
          </a:p>
        </p:txBody>
      </p:sp>
      <p:sp>
        <p:nvSpPr>
          <p:cNvPr id="41" name="Text 10"/>
          <p:cNvSpPr/>
          <p:nvPr/>
        </p:nvSpPr>
        <p:spPr>
          <a:xfrm>
            <a:off x="1006079" y="4125515"/>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필요 조건</a:t>
            </a:r>
            <a:endParaRPr lang="en-US" sz="1024" dirty="0"/>
          </a:p>
        </p:txBody>
      </p:sp>
      <p:sp>
        <p:nvSpPr>
          <p:cNvPr id="42" name="Text 11"/>
          <p:cNvSpPr/>
          <p:nvPr/>
        </p:nvSpPr>
        <p:spPr>
          <a:xfrm>
            <a:off x="1006078" y="4342210"/>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전환은 디지털 데이터와 프로세스를 기반으로 합니다. AI 기술을 도입한 기업은 운영 및 제품 </a:t>
            </a:r>
            <a:r>
              <a:rPr lang="en-US" sz="910">
                <a:solidFill>
                  <a:srgbClr val="4B5563"/>
                </a:solidFill>
                <a:latin typeface="Noto Sans KR" pitchFamily="34" charset="0"/>
                <a:ea typeface="Noto Sans KR" pitchFamily="34" charset="-122"/>
                <a:cs typeface="Noto Sans KR" pitchFamily="34" charset="-120"/>
              </a:rPr>
              <a:t>서비스에 전면적인 </a:t>
            </a:r>
            <a:r>
              <a:rPr lang="ko-KR" altLang="en-US" sz="910">
                <a:solidFill>
                  <a:srgbClr val="4B5563"/>
                </a:solidFill>
                <a:latin typeface="Noto Sans KR" pitchFamily="34" charset="0"/>
                <a:ea typeface="Noto Sans KR" pitchFamily="34" charset="-122"/>
                <a:cs typeface="Noto Sans KR" pitchFamily="34" charset="-120"/>
              </a:rPr>
              <a:t>변화를</a:t>
            </a:r>
            <a:r>
              <a:rPr lang="en-US" sz="910">
                <a:solidFill>
                  <a:srgbClr val="4B5563"/>
                </a:solidFill>
                <a:latin typeface="Noto Sans KR" pitchFamily="34" charset="0"/>
                <a:ea typeface="Noto Sans KR" pitchFamily="34" charset="-122"/>
                <a:cs typeface="Noto Sans KR" pitchFamily="34" charset="-120"/>
              </a:rPr>
              <a:t> </a:t>
            </a:r>
            <a:r>
              <a:rPr lang="en-US" sz="910" dirty="0">
                <a:solidFill>
                  <a:srgbClr val="4B5563"/>
                </a:solidFill>
                <a:latin typeface="Noto Sans KR" pitchFamily="34" charset="0"/>
                <a:ea typeface="Noto Sans KR" pitchFamily="34" charset="-122"/>
                <a:cs typeface="Noto Sans KR" pitchFamily="34" charset="-120"/>
              </a:rPr>
              <a:t>겪게 됩니다.</a:t>
            </a:r>
            <a:endParaRPr lang="en-US" sz="910" dirty="0"/>
          </a:p>
        </p:txBody>
      </p:sp>
      <p:sp>
        <p:nvSpPr>
          <p:cNvPr id="43" name="Text 12"/>
          <p:cNvSpPr/>
          <p:nvPr/>
        </p:nvSpPr>
        <p:spPr>
          <a:xfrm>
            <a:off x="1006079" y="4837509"/>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확장된 의미</a:t>
            </a:r>
            <a:endParaRPr lang="en-US" sz="1024" dirty="0"/>
          </a:p>
        </p:txBody>
      </p:sp>
      <p:sp>
        <p:nvSpPr>
          <p:cNvPr id="44" name="Text 13"/>
          <p:cNvSpPr/>
          <p:nvPr/>
        </p:nvSpPr>
        <p:spPr>
          <a:xfrm>
            <a:off x="1006078" y="5054203"/>
            <a:ext cx="3668316"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전환은 디지털 전환의 확장으로, 아날로그 데이터의 디지털화 및 사업 프로세스의 컴퓨터화 이후에 AI를 적용하여 더 높은 수준의 자동화와 의사결정 지원을 제공합니다.</a:t>
            </a:r>
            <a:endParaRPr lang="en-US" sz="910" dirty="0"/>
          </a:p>
        </p:txBody>
      </p:sp>
      <p:sp>
        <p:nvSpPr>
          <p:cNvPr id="45" name="Text 14"/>
          <p:cNvSpPr/>
          <p:nvPr/>
        </p:nvSpPr>
        <p:spPr>
          <a:xfrm>
            <a:off x="5231606" y="3042047"/>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시스템 최적화</a:t>
            </a:r>
            <a:endParaRPr lang="en-US" sz="1337" dirty="0"/>
          </a:p>
        </p:txBody>
      </p:sp>
      <p:sp>
        <p:nvSpPr>
          <p:cNvPr id="46" name="Text 15"/>
          <p:cNvSpPr/>
          <p:nvPr/>
        </p:nvSpPr>
        <p:spPr>
          <a:xfrm>
            <a:off x="5742385" y="3413522"/>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효율성 향상</a:t>
            </a:r>
            <a:endParaRPr lang="en-US" sz="1024" dirty="0"/>
          </a:p>
        </p:txBody>
      </p:sp>
      <p:sp>
        <p:nvSpPr>
          <p:cNvPr id="47" name="Text 16"/>
          <p:cNvSpPr/>
          <p:nvPr/>
        </p:nvSpPr>
        <p:spPr>
          <a:xfrm>
            <a:off x="5742384" y="3630216"/>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AI는 반복적인 데이터 분석 작업이나 긴급 알림 시스템과 같은 영역에서 자동화하여 시간과 노력의 효율성을 크게 향상시킵니다.</a:t>
            </a:r>
            <a:endParaRPr lang="en-US" sz="910" dirty="0"/>
          </a:p>
        </p:txBody>
      </p:sp>
      <p:sp>
        <p:nvSpPr>
          <p:cNvPr id="48" name="Text 17"/>
          <p:cNvSpPr/>
          <p:nvPr/>
        </p:nvSpPr>
        <p:spPr>
          <a:xfrm>
            <a:off x="5742385" y="4125515"/>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예: 에어배스</a:t>
            </a:r>
            <a:endParaRPr lang="en-US" sz="1024" dirty="0"/>
          </a:p>
        </p:txBody>
      </p:sp>
      <p:sp>
        <p:nvSpPr>
          <p:cNvPr id="49" name="Text 18"/>
          <p:cNvSpPr/>
          <p:nvPr/>
        </p:nvSpPr>
        <p:spPr>
          <a:xfrm>
            <a:off x="5742384" y="4342209"/>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에어배스는 1만여 명의 엔지니어에게 AI 도구 교육을 제공하여 설계 시간을 40% 줄였습니다.</a:t>
            </a:r>
            <a:endParaRPr lang="en-US" sz="910" dirty="0"/>
          </a:p>
        </p:txBody>
      </p:sp>
      <p:sp>
        <p:nvSpPr>
          <p:cNvPr id="50" name="Text 19"/>
          <p:cNvSpPr/>
          <p:nvPr/>
        </p:nvSpPr>
        <p:spPr>
          <a:xfrm>
            <a:off x="5742385" y="4837509"/>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전체 조직 영향</a:t>
            </a:r>
            <a:endParaRPr lang="en-US" sz="1024" dirty="0"/>
          </a:p>
        </p:txBody>
      </p:sp>
      <p:sp>
        <p:nvSpPr>
          <p:cNvPr id="51" name="Text 20"/>
          <p:cNvSpPr/>
          <p:nvPr/>
        </p:nvSpPr>
        <p:spPr>
          <a:xfrm>
            <a:off x="5742384" y="5054204"/>
            <a:ext cx="3668316"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전환은 기술 도입뿐만 아니라 조직의 전략, 문화, 및 프로세스에 대한 전체적인 혁신을 의미합니다. 이는 모든 부서에 걸쳐서 일어나며, 특히 안전 관리, 교통, 에너지, 환경 등에 영향을 미칩니다.</a:t>
            </a:r>
            <a:endParaRPr lang="en-US" sz="910" dirty="0"/>
          </a:p>
        </p:txBody>
      </p:sp>
      <p:sp>
        <p:nvSpPr>
          <p:cNvPr id="52" name="Text 21"/>
          <p:cNvSpPr/>
          <p:nvPr/>
        </p:nvSpPr>
        <p:spPr>
          <a:xfrm>
            <a:off x="309562" y="5982890"/>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9 / 36</a:t>
            </a:r>
            <a:endParaRPr lang="en-US" sz="91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928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1903809"/>
          </a:xfrm>
          <a:prstGeom prst="rect">
            <a:avLst/>
          </a:prstGeom>
        </p:spPr>
      </p:pic>
      <p:pic>
        <p:nvPicPr>
          <p:cNvPr id="7" name="Image 5" descr="preencoded.png"/>
          <p:cNvPicPr>
            <a:picLocks noChangeAspect="1"/>
          </p:cNvPicPr>
          <p:nvPr/>
        </p:nvPicPr>
        <p:blipFill>
          <a:blip r:embed="rId8"/>
          <a:stretch>
            <a:fillRect/>
          </a:stretch>
        </p:blipFill>
        <p:spPr>
          <a:xfrm>
            <a:off x="464344" y="1695450"/>
            <a:ext cx="464344" cy="464344"/>
          </a:xfrm>
          <a:prstGeom prst="rect">
            <a:avLst/>
          </a:prstGeom>
        </p:spPr>
      </p:pic>
      <p:pic>
        <p:nvPicPr>
          <p:cNvPr id="8" name="Image 6" descr="preencoded.png"/>
          <p:cNvPicPr>
            <a:picLocks noChangeAspect="1"/>
          </p:cNvPicPr>
          <p:nvPr/>
        </p:nvPicPr>
        <p:blipFill>
          <a:blip r:embed="rId9"/>
          <a:stretch>
            <a:fillRect/>
          </a:stretch>
        </p:blipFill>
        <p:spPr>
          <a:xfrm>
            <a:off x="592039" y="1803797"/>
            <a:ext cx="208955" cy="247650"/>
          </a:xfrm>
          <a:prstGeom prst="rect">
            <a:avLst/>
          </a:prstGeom>
        </p:spPr>
      </p:pic>
      <p:pic>
        <p:nvPicPr>
          <p:cNvPr id="9" name="Image 7" descr="preencoded.png"/>
          <p:cNvPicPr>
            <a:picLocks noChangeAspect="1"/>
          </p:cNvPicPr>
          <p:nvPr/>
        </p:nvPicPr>
        <p:blipFill>
          <a:blip r:embed="rId10"/>
          <a:stretch>
            <a:fillRect/>
          </a:stretch>
        </p:blipFill>
        <p:spPr>
          <a:xfrm>
            <a:off x="464344" y="3039024"/>
            <a:ext cx="4241006" cy="250673"/>
          </a:xfrm>
          <a:prstGeom prst="rect">
            <a:avLst/>
          </a:prstGeom>
        </p:spPr>
      </p:pic>
      <p:pic>
        <p:nvPicPr>
          <p:cNvPr id="10" name="Image 8" descr="preencoded.png"/>
          <p:cNvPicPr>
            <a:picLocks noChangeAspect="1"/>
          </p:cNvPicPr>
          <p:nvPr/>
        </p:nvPicPr>
        <p:blipFill>
          <a:blip r:embed="rId11"/>
          <a:stretch>
            <a:fillRect/>
          </a:stretch>
        </p:blipFill>
        <p:spPr>
          <a:xfrm>
            <a:off x="541734" y="3124153"/>
            <a:ext cx="77391" cy="105203"/>
          </a:xfrm>
          <a:prstGeom prst="rect">
            <a:avLst/>
          </a:prstGeom>
        </p:spPr>
      </p:pic>
      <p:pic>
        <p:nvPicPr>
          <p:cNvPr id="11" name="Image 9" descr="preencoded.png"/>
          <p:cNvPicPr>
            <a:picLocks noChangeAspect="1"/>
          </p:cNvPicPr>
          <p:nvPr/>
        </p:nvPicPr>
        <p:blipFill>
          <a:blip r:embed="rId7"/>
          <a:stretch>
            <a:fillRect/>
          </a:stretch>
        </p:blipFill>
        <p:spPr>
          <a:xfrm>
            <a:off x="5045869" y="1540669"/>
            <a:ext cx="4550569" cy="1903809"/>
          </a:xfrm>
          <a:prstGeom prst="rect">
            <a:avLst/>
          </a:prstGeom>
        </p:spPr>
      </p:pic>
      <p:pic>
        <p:nvPicPr>
          <p:cNvPr id="12" name="Image 10" descr="preencoded.png"/>
          <p:cNvPicPr>
            <a:picLocks noChangeAspect="1"/>
          </p:cNvPicPr>
          <p:nvPr/>
        </p:nvPicPr>
        <p:blipFill>
          <a:blip r:embed="rId12"/>
          <a:stretch>
            <a:fillRect/>
          </a:stretch>
        </p:blipFill>
        <p:spPr>
          <a:xfrm>
            <a:off x="5200650" y="1695450"/>
            <a:ext cx="464344" cy="464344"/>
          </a:xfrm>
          <a:prstGeom prst="rect">
            <a:avLst/>
          </a:prstGeom>
        </p:spPr>
      </p:pic>
      <p:pic>
        <p:nvPicPr>
          <p:cNvPr id="13" name="Image 11" descr="preencoded.png"/>
          <p:cNvPicPr>
            <a:picLocks noChangeAspect="1"/>
          </p:cNvPicPr>
          <p:nvPr/>
        </p:nvPicPr>
        <p:blipFill>
          <a:blip r:embed="rId13"/>
          <a:stretch>
            <a:fillRect/>
          </a:stretch>
        </p:blipFill>
        <p:spPr>
          <a:xfrm>
            <a:off x="5316736" y="1803797"/>
            <a:ext cx="232172" cy="247650"/>
          </a:xfrm>
          <a:prstGeom prst="rect">
            <a:avLst/>
          </a:prstGeom>
        </p:spPr>
      </p:pic>
      <p:pic>
        <p:nvPicPr>
          <p:cNvPr id="14" name="Image 12" descr="preencoded.png"/>
          <p:cNvPicPr>
            <a:picLocks noChangeAspect="1"/>
          </p:cNvPicPr>
          <p:nvPr/>
        </p:nvPicPr>
        <p:blipFill>
          <a:blip r:embed="rId14"/>
          <a:stretch>
            <a:fillRect/>
          </a:stretch>
        </p:blipFill>
        <p:spPr>
          <a:xfrm>
            <a:off x="5200650" y="2881220"/>
            <a:ext cx="4241006" cy="408477"/>
          </a:xfrm>
          <a:prstGeom prst="rect">
            <a:avLst/>
          </a:prstGeom>
        </p:spPr>
      </p:pic>
      <p:pic>
        <p:nvPicPr>
          <p:cNvPr id="15" name="Image 13" descr="preencoded.png"/>
          <p:cNvPicPr>
            <a:picLocks noChangeAspect="1"/>
          </p:cNvPicPr>
          <p:nvPr/>
        </p:nvPicPr>
        <p:blipFill>
          <a:blip r:embed="rId15"/>
          <a:stretch>
            <a:fillRect/>
          </a:stretch>
        </p:blipFill>
        <p:spPr>
          <a:xfrm>
            <a:off x="5278040" y="2966349"/>
            <a:ext cx="77391" cy="105203"/>
          </a:xfrm>
          <a:prstGeom prst="rect">
            <a:avLst/>
          </a:prstGeom>
        </p:spPr>
      </p:pic>
      <p:pic>
        <p:nvPicPr>
          <p:cNvPr id="16" name="Image 14" descr="preencoded.png"/>
          <p:cNvPicPr>
            <a:picLocks noChangeAspect="1"/>
          </p:cNvPicPr>
          <p:nvPr/>
        </p:nvPicPr>
        <p:blipFill>
          <a:blip r:embed="rId7"/>
          <a:stretch>
            <a:fillRect/>
          </a:stretch>
        </p:blipFill>
        <p:spPr>
          <a:xfrm>
            <a:off x="309562" y="3630216"/>
            <a:ext cx="4550569" cy="1903809"/>
          </a:xfrm>
          <a:prstGeom prst="rect">
            <a:avLst/>
          </a:prstGeom>
        </p:spPr>
      </p:pic>
      <p:pic>
        <p:nvPicPr>
          <p:cNvPr id="17" name="Image 15" descr="preencoded.png"/>
          <p:cNvPicPr>
            <a:picLocks noChangeAspect="1"/>
          </p:cNvPicPr>
          <p:nvPr/>
        </p:nvPicPr>
        <p:blipFill>
          <a:blip r:embed="rId16"/>
          <a:stretch>
            <a:fillRect/>
          </a:stretch>
        </p:blipFill>
        <p:spPr>
          <a:xfrm>
            <a:off x="464344" y="3784997"/>
            <a:ext cx="464344" cy="464344"/>
          </a:xfrm>
          <a:prstGeom prst="rect">
            <a:avLst/>
          </a:prstGeom>
        </p:spPr>
      </p:pic>
      <p:pic>
        <p:nvPicPr>
          <p:cNvPr id="18" name="Image 16" descr="preencoded.png"/>
          <p:cNvPicPr>
            <a:picLocks noChangeAspect="1"/>
          </p:cNvPicPr>
          <p:nvPr/>
        </p:nvPicPr>
        <p:blipFill>
          <a:blip r:embed="rId17"/>
          <a:stretch>
            <a:fillRect/>
          </a:stretch>
        </p:blipFill>
        <p:spPr>
          <a:xfrm>
            <a:off x="580430" y="3893344"/>
            <a:ext cx="232172" cy="247650"/>
          </a:xfrm>
          <a:prstGeom prst="rect">
            <a:avLst/>
          </a:prstGeom>
        </p:spPr>
      </p:pic>
      <p:pic>
        <p:nvPicPr>
          <p:cNvPr id="19" name="Image 17" descr="preencoded.png"/>
          <p:cNvPicPr>
            <a:picLocks noChangeAspect="1"/>
          </p:cNvPicPr>
          <p:nvPr/>
        </p:nvPicPr>
        <p:blipFill>
          <a:blip r:embed="rId18"/>
          <a:stretch>
            <a:fillRect/>
          </a:stretch>
        </p:blipFill>
        <p:spPr>
          <a:xfrm>
            <a:off x="464344" y="4970767"/>
            <a:ext cx="4241006" cy="408477"/>
          </a:xfrm>
          <a:prstGeom prst="rect">
            <a:avLst/>
          </a:prstGeom>
        </p:spPr>
      </p:pic>
      <p:pic>
        <p:nvPicPr>
          <p:cNvPr id="20" name="Image 18" descr="preencoded.png"/>
          <p:cNvPicPr>
            <a:picLocks noChangeAspect="1"/>
          </p:cNvPicPr>
          <p:nvPr/>
        </p:nvPicPr>
        <p:blipFill>
          <a:blip r:embed="rId15"/>
          <a:stretch>
            <a:fillRect/>
          </a:stretch>
        </p:blipFill>
        <p:spPr>
          <a:xfrm>
            <a:off x="541734" y="5055896"/>
            <a:ext cx="77391" cy="105203"/>
          </a:xfrm>
          <a:prstGeom prst="rect">
            <a:avLst/>
          </a:prstGeom>
        </p:spPr>
      </p:pic>
      <p:pic>
        <p:nvPicPr>
          <p:cNvPr id="21" name="Image 19" descr="preencoded.png"/>
          <p:cNvPicPr>
            <a:picLocks noChangeAspect="1"/>
          </p:cNvPicPr>
          <p:nvPr/>
        </p:nvPicPr>
        <p:blipFill>
          <a:blip r:embed="rId7"/>
          <a:stretch>
            <a:fillRect/>
          </a:stretch>
        </p:blipFill>
        <p:spPr>
          <a:xfrm>
            <a:off x="5045869" y="3630216"/>
            <a:ext cx="4550569" cy="1903809"/>
          </a:xfrm>
          <a:prstGeom prst="rect">
            <a:avLst/>
          </a:prstGeom>
        </p:spPr>
      </p:pic>
      <p:pic>
        <p:nvPicPr>
          <p:cNvPr id="22" name="Image 20" descr="preencoded.png"/>
          <p:cNvPicPr>
            <a:picLocks noChangeAspect="1"/>
          </p:cNvPicPr>
          <p:nvPr/>
        </p:nvPicPr>
        <p:blipFill>
          <a:blip r:embed="rId19"/>
          <a:stretch>
            <a:fillRect/>
          </a:stretch>
        </p:blipFill>
        <p:spPr>
          <a:xfrm>
            <a:off x="5200650" y="3784997"/>
            <a:ext cx="464344" cy="464344"/>
          </a:xfrm>
          <a:prstGeom prst="rect">
            <a:avLst/>
          </a:prstGeom>
        </p:spPr>
      </p:pic>
      <p:pic>
        <p:nvPicPr>
          <p:cNvPr id="23" name="Image 21" descr="preencoded.png"/>
          <p:cNvPicPr>
            <a:picLocks noChangeAspect="1"/>
          </p:cNvPicPr>
          <p:nvPr/>
        </p:nvPicPr>
        <p:blipFill>
          <a:blip r:embed="rId20"/>
          <a:stretch>
            <a:fillRect/>
          </a:stretch>
        </p:blipFill>
        <p:spPr>
          <a:xfrm>
            <a:off x="5316736" y="3893344"/>
            <a:ext cx="232172" cy="247650"/>
          </a:xfrm>
          <a:prstGeom prst="rect">
            <a:avLst/>
          </a:prstGeom>
        </p:spPr>
      </p:pic>
      <p:pic>
        <p:nvPicPr>
          <p:cNvPr id="24" name="Image 22" descr="preencoded.png"/>
          <p:cNvPicPr>
            <a:picLocks noChangeAspect="1"/>
          </p:cNvPicPr>
          <p:nvPr/>
        </p:nvPicPr>
        <p:blipFill>
          <a:blip r:embed="rId18"/>
          <a:stretch>
            <a:fillRect/>
          </a:stretch>
        </p:blipFill>
        <p:spPr>
          <a:xfrm>
            <a:off x="5200650" y="4970767"/>
            <a:ext cx="4241006" cy="408477"/>
          </a:xfrm>
          <a:prstGeom prst="rect">
            <a:avLst/>
          </a:prstGeom>
        </p:spPr>
      </p:pic>
      <p:pic>
        <p:nvPicPr>
          <p:cNvPr id="25" name="Image 23" descr="preencoded.png"/>
          <p:cNvPicPr>
            <a:picLocks noChangeAspect="1"/>
          </p:cNvPicPr>
          <p:nvPr/>
        </p:nvPicPr>
        <p:blipFill>
          <a:blip r:embed="rId15"/>
          <a:stretch>
            <a:fillRect/>
          </a:stretch>
        </p:blipFill>
        <p:spPr>
          <a:xfrm>
            <a:off x="5278040" y="5055896"/>
            <a:ext cx="77391" cy="105203"/>
          </a:xfrm>
          <a:prstGeom prst="rect">
            <a:avLst/>
          </a:prstGeom>
        </p:spPr>
      </p:pic>
      <p:sp>
        <p:nvSpPr>
          <p:cNvPr id="26"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AI 전환 단계와 전략</a:t>
            </a:r>
            <a:endParaRPr lang="en-US" sz="1971" dirty="0"/>
          </a:p>
        </p:txBody>
      </p:sp>
      <p:sp>
        <p:nvSpPr>
          <p:cNvPr id="27" name="Text 1"/>
          <p:cNvSpPr/>
          <p:nvPr/>
        </p:nvSpPr>
        <p:spPr>
          <a:xfrm>
            <a:off x="1021556" y="1865709"/>
            <a:ext cx="1532334"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명확한 비전 및 로드맵</a:t>
            </a:r>
            <a:endParaRPr lang="en-US" sz="1121" dirty="0"/>
          </a:p>
        </p:txBody>
      </p:sp>
      <p:sp>
        <p:nvSpPr>
          <p:cNvPr id="28" name="Text 2"/>
          <p:cNvSpPr/>
          <p:nvPr/>
        </p:nvSpPr>
        <p:spPr>
          <a:xfrm>
            <a:off x="464344" y="2345532"/>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AI의 최대 효과를 발휘할 수 있는 사업 영역을 식별하고 우선순위를 정합니다. 예를 들어, 반복적인 데이터 분석 작업 또는 긴급 알림 시스템의 자동화.</a:t>
            </a:r>
            <a:endParaRPr lang="en-US" sz="910" dirty="0"/>
          </a:p>
        </p:txBody>
      </p:sp>
      <p:sp>
        <p:nvSpPr>
          <p:cNvPr id="29" name="Text 3"/>
          <p:cNvSpPr/>
          <p:nvPr/>
        </p:nvSpPr>
        <p:spPr>
          <a:xfrm>
            <a:off x="711994" y="3085458"/>
            <a:ext cx="14472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예:</a:t>
            </a:r>
            <a:endParaRPr lang="en-US" sz="774" dirty="0"/>
          </a:p>
        </p:txBody>
      </p:sp>
      <p:sp>
        <p:nvSpPr>
          <p:cNvPr id="30" name="Text 4"/>
          <p:cNvSpPr/>
          <p:nvPr/>
        </p:nvSpPr>
        <p:spPr>
          <a:xfrm>
            <a:off x="843558" y="3085458"/>
            <a:ext cx="186434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자동화된 데이터 분석 및 알림 시스템</a:t>
            </a:r>
            <a:endParaRPr lang="en-US" sz="774" dirty="0"/>
          </a:p>
        </p:txBody>
      </p:sp>
      <p:sp>
        <p:nvSpPr>
          <p:cNvPr id="31" name="Text 5"/>
          <p:cNvSpPr/>
          <p:nvPr/>
        </p:nvSpPr>
        <p:spPr>
          <a:xfrm>
            <a:off x="5757863" y="1865709"/>
            <a:ext cx="1021556"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전문 지식 확보</a:t>
            </a:r>
            <a:endParaRPr lang="en-US" sz="1121" dirty="0"/>
          </a:p>
        </p:txBody>
      </p:sp>
      <p:sp>
        <p:nvSpPr>
          <p:cNvPr id="32" name="Text 6"/>
          <p:cNvSpPr/>
          <p:nvPr/>
        </p:nvSpPr>
        <p:spPr>
          <a:xfrm>
            <a:off x="5200650" y="2345531"/>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외부 AI 연구 기관, 공급업체 및 내부 전문가의 지식을 결합하여 조직의 능력을 향상시킵니다.</a:t>
            </a:r>
            <a:endParaRPr lang="en-US" sz="910" dirty="0"/>
          </a:p>
        </p:txBody>
      </p:sp>
      <p:sp>
        <p:nvSpPr>
          <p:cNvPr id="33" name="Text 7"/>
          <p:cNvSpPr/>
          <p:nvPr/>
        </p:nvSpPr>
        <p:spPr>
          <a:xfrm>
            <a:off x="5448300" y="2927654"/>
            <a:ext cx="14472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예:</a:t>
            </a:r>
            <a:endParaRPr lang="en-US" sz="774" dirty="0"/>
          </a:p>
        </p:txBody>
      </p:sp>
      <p:sp>
        <p:nvSpPr>
          <p:cNvPr id="34" name="Text 8"/>
          <p:cNvSpPr/>
          <p:nvPr/>
        </p:nvSpPr>
        <p:spPr>
          <a:xfrm>
            <a:off x="5579864" y="2927654"/>
            <a:ext cx="4055269"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에어배스는 </a:t>
            </a:r>
            <a:r>
              <a:rPr lang="en-US" sz="774">
                <a:solidFill>
                  <a:srgbClr val="374151"/>
                </a:solidFill>
                <a:latin typeface="Noto Sans KR" pitchFamily="34" charset="0"/>
                <a:ea typeface="Noto Sans KR" pitchFamily="34" charset="-122"/>
                <a:cs typeface="Noto Sans KR" pitchFamily="34" charset="-120"/>
              </a:rPr>
              <a:t>1만</a:t>
            </a:r>
            <a:r>
              <a:rPr lang="ko-KR" altLang="en-US" sz="774">
                <a:solidFill>
                  <a:srgbClr val="374151"/>
                </a:solidFill>
                <a:latin typeface="Noto Sans KR" pitchFamily="34" charset="0"/>
                <a:ea typeface="Noto Sans KR" pitchFamily="34" charset="-122"/>
                <a:cs typeface="Noto Sans KR" pitchFamily="34" charset="-120"/>
              </a:rPr>
              <a:t>명의 </a:t>
            </a:r>
            <a:r>
              <a:rPr lang="en-US" sz="774">
                <a:solidFill>
                  <a:srgbClr val="374151"/>
                </a:solidFill>
                <a:latin typeface="Noto Sans KR" pitchFamily="34" charset="0"/>
                <a:ea typeface="Noto Sans KR" pitchFamily="34" charset="-122"/>
                <a:cs typeface="Noto Sans KR" pitchFamily="34" charset="-120"/>
              </a:rPr>
              <a:t> </a:t>
            </a:r>
            <a:r>
              <a:rPr lang="en-US" sz="774" dirty="0">
                <a:solidFill>
                  <a:srgbClr val="374151"/>
                </a:solidFill>
                <a:latin typeface="Noto Sans KR" pitchFamily="34" charset="0"/>
                <a:ea typeface="Noto Sans KR" pitchFamily="34" charset="-122"/>
                <a:cs typeface="Noto Sans KR" pitchFamily="34" charset="-120"/>
              </a:rPr>
              <a:t>엔지니어에게 AI 도구 훈련을 제공하여 설계 시간을 40% 감소시켰습니다.</a:t>
            </a:r>
            <a:endParaRPr lang="en-US" sz="774" dirty="0"/>
          </a:p>
        </p:txBody>
      </p:sp>
      <p:sp>
        <p:nvSpPr>
          <p:cNvPr id="35" name="Text 9"/>
          <p:cNvSpPr/>
          <p:nvPr/>
        </p:nvSpPr>
        <p:spPr>
          <a:xfrm>
            <a:off x="1021557" y="3955256"/>
            <a:ext cx="1038582"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대리형 AI 도입</a:t>
            </a:r>
            <a:endParaRPr lang="en-US" sz="1121" dirty="0"/>
          </a:p>
        </p:txBody>
      </p:sp>
      <p:sp>
        <p:nvSpPr>
          <p:cNvPr id="36" name="Text 10"/>
          <p:cNvSpPr/>
          <p:nvPr/>
        </p:nvSpPr>
        <p:spPr>
          <a:xfrm>
            <a:off x="464344" y="4435078"/>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다중 단계 작업을 자동으로 실행할 수 있는 AI 대리자를 배포하여 의사결정 및 실행 과정을 자동화합니다.</a:t>
            </a:r>
            <a:endParaRPr lang="en-US" sz="910" dirty="0"/>
          </a:p>
        </p:txBody>
      </p:sp>
      <p:sp>
        <p:nvSpPr>
          <p:cNvPr id="37" name="Text 11"/>
          <p:cNvSpPr/>
          <p:nvPr/>
        </p:nvSpPr>
        <p:spPr>
          <a:xfrm>
            <a:off x="711994" y="5017201"/>
            <a:ext cx="14472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예:</a:t>
            </a:r>
            <a:endParaRPr lang="en-US" sz="774" dirty="0"/>
          </a:p>
        </p:txBody>
      </p:sp>
      <p:sp>
        <p:nvSpPr>
          <p:cNvPr id="38" name="Text 12"/>
          <p:cNvSpPr/>
          <p:nvPr/>
        </p:nvSpPr>
        <p:spPr>
          <a:xfrm>
            <a:off x="843558" y="5017201"/>
            <a:ext cx="4024313"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공급망 관리에서 AI 대리자는 공급업체와 협상하여 수백만 달러의 비용을 절약했습니다.</a:t>
            </a:r>
            <a:endParaRPr lang="en-US" sz="774" dirty="0"/>
          </a:p>
        </p:txBody>
      </p:sp>
      <p:sp>
        <p:nvSpPr>
          <p:cNvPr id="39" name="Text 13"/>
          <p:cNvSpPr/>
          <p:nvPr/>
        </p:nvSpPr>
        <p:spPr>
          <a:xfrm>
            <a:off x="5757863" y="3955256"/>
            <a:ext cx="1038582"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윤리적 AI 활용</a:t>
            </a:r>
            <a:endParaRPr lang="en-US" sz="1121" dirty="0"/>
          </a:p>
        </p:txBody>
      </p:sp>
      <p:sp>
        <p:nvSpPr>
          <p:cNvPr id="40" name="Text 14"/>
          <p:cNvSpPr/>
          <p:nvPr/>
        </p:nvSpPr>
        <p:spPr>
          <a:xfrm>
            <a:off x="5200650" y="4435078"/>
            <a:ext cx="424100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 과정에서 윤리적 원칙과 감독 메커니즘을 설정하여 편향과 불공정을 방지합니다.</a:t>
            </a:r>
            <a:endParaRPr lang="en-US" sz="910" dirty="0"/>
          </a:p>
        </p:txBody>
      </p:sp>
      <p:sp>
        <p:nvSpPr>
          <p:cNvPr id="41" name="Text 15"/>
          <p:cNvSpPr/>
          <p:nvPr/>
        </p:nvSpPr>
        <p:spPr>
          <a:xfrm>
            <a:off x="5448300" y="5017201"/>
            <a:ext cx="14472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예:</a:t>
            </a:r>
            <a:endParaRPr lang="en-US" sz="774" dirty="0"/>
          </a:p>
        </p:txBody>
      </p:sp>
      <p:sp>
        <p:nvSpPr>
          <p:cNvPr id="42" name="Text 16"/>
          <p:cNvSpPr/>
          <p:nvPr/>
        </p:nvSpPr>
        <p:spPr>
          <a:xfrm>
            <a:off x="5579864" y="5017201"/>
            <a:ext cx="4086225" cy="295017"/>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공공 안전에서 AI 알고리즘의 결정은 시민권에 영향을 미칠 수 </a:t>
            </a:r>
            <a:r>
              <a:rPr lang="en-US" sz="774">
                <a:solidFill>
                  <a:srgbClr val="374151"/>
                </a:solidFill>
                <a:latin typeface="Noto Sans KR" pitchFamily="34" charset="0"/>
                <a:ea typeface="Noto Sans KR" pitchFamily="34" charset="-122"/>
                <a:cs typeface="Noto Sans KR" pitchFamily="34" charset="-120"/>
              </a:rPr>
              <a:t>있으므로 </a:t>
            </a:r>
          </a:p>
          <a:p>
            <a:pPr>
              <a:lnSpc>
                <a:spcPts val="1243"/>
              </a:lnSpc>
            </a:pPr>
            <a:r>
              <a:rPr lang="en-US" sz="774">
                <a:solidFill>
                  <a:srgbClr val="374151"/>
                </a:solidFill>
                <a:latin typeface="Noto Sans KR" pitchFamily="34" charset="0"/>
                <a:ea typeface="Noto Sans KR" pitchFamily="34" charset="-122"/>
                <a:cs typeface="Noto Sans KR" pitchFamily="34" charset="-120"/>
              </a:rPr>
              <a:t>투명성과 </a:t>
            </a:r>
            <a:r>
              <a:rPr lang="en-US" sz="774" dirty="0">
                <a:solidFill>
                  <a:srgbClr val="374151"/>
                </a:solidFill>
                <a:latin typeface="Noto Sans KR" pitchFamily="34" charset="0"/>
                <a:ea typeface="Noto Sans KR" pitchFamily="34" charset="-122"/>
                <a:cs typeface="Noto Sans KR" pitchFamily="34" charset="-120"/>
              </a:rPr>
              <a:t>공정성이 필수적입니다.</a:t>
            </a:r>
            <a:endParaRPr lang="en-US" sz="774" dirty="0"/>
          </a:p>
        </p:txBody>
      </p:sp>
      <p:sp>
        <p:nvSpPr>
          <p:cNvPr id="43" name="Text 17"/>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10 / 36</a:t>
            </a:r>
            <a:endParaRPr lang="en-US" sz="91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928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974056"/>
            <a:ext cx="2971800" cy="3559969"/>
          </a:xfrm>
          <a:prstGeom prst="rect">
            <a:avLst/>
          </a:prstGeom>
        </p:spPr>
      </p:pic>
      <p:pic>
        <p:nvPicPr>
          <p:cNvPr id="7" name="Image 5" descr="preencoded.png"/>
          <p:cNvPicPr>
            <a:picLocks noChangeAspect="1"/>
          </p:cNvPicPr>
          <p:nvPr/>
        </p:nvPicPr>
        <p:blipFill>
          <a:blip r:embed="rId8"/>
          <a:stretch>
            <a:fillRect/>
          </a:stretch>
        </p:blipFill>
        <p:spPr>
          <a:xfrm>
            <a:off x="1485900" y="2159794"/>
            <a:ext cx="619125" cy="619125"/>
          </a:xfrm>
          <a:prstGeom prst="rect">
            <a:avLst/>
          </a:prstGeom>
        </p:spPr>
      </p:pic>
      <p:pic>
        <p:nvPicPr>
          <p:cNvPr id="8" name="Image 6" descr="preencoded.png"/>
          <p:cNvPicPr>
            <a:picLocks noChangeAspect="1"/>
          </p:cNvPicPr>
          <p:nvPr/>
        </p:nvPicPr>
        <p:blipFill>
          <a:blip r:embed="rId9"/>
          <a:stretch>
            <a:fillRect/>
          </a:stretch>
        </p:blipFill>
        <p:spPr>
          <a:xfrm>
            <a:off x="1656160" y="2314575"/>
            <a:ext cx="278606" cy="309563"/>
          </a:xfrm>
          <a:prstGeom prst="rect">
            <a:avLst/>
          </a:prstGeom>
        </p:spPr>
      </p:pic>
      <p:pic>
        <p:nvPicPr>
          <p:cNvPr id="9" name="Image 7" descr="preencoded.png"/>
          <p:cNvPicPr>
            <a:picLocks noChangeAspect="1"/>
          </p:cNvPicPr>
          <p:nvPr/>
        </p:nvPicPr>
        <p:blipFill>
          <a:blip r:embed="rId10"/>
          <a:stretch>
            <a:fillRect/>
          </a:stretch>
        </p:blipFill>
        <p:spPr>
          <a:xfrm>
            <a:off x="495300" y="3305175"/>
            <a:ext cx="123825" cy="123825"/>
          </a:xfrm>
          <a:prstGeom prst="rect">
            <a:avLst/>
          </a:prstGeom>
        </p:spPr>
      </p:pic>
      <p:pic>
        <p:nvPicPr>
          <p:cNvPr id="10" name="Image 8" descr="preencoded.png"/>
          <p:cNvPicPr>
            <a:picLocks noChangeAspect="1"/>
          </p:cNvPicPr>
          <p:nvPr/>
        </p:nvPicPr>
        <p:blipFill>
          <a:blip r:embed="rId11"/>
          <a:stretch>
            <a:fillRect/>
          </a:stretch>
        </p:blipFill>
        <p:spPr>
          <a:xfrm>
            <a:off x="495300" y="3769519"/>
            <a:ext cx="123825" cy="123825"/>
          </a:xfrm>
          <a:prstGeom prst="rect">
            <a:avLst/>
          </a:prstGeom>
        </p:spPr>
      </p:pic>
      <p:pic>
        <p:nvPicPr>
          <p:cNvPr id="11" name="Image 9" descr="preencoded.png"/>
          <p:cNvPicPr>
            <a:picLocks noChangeAspect="1"/>
          </p:cNvPicPr>
          <p:nvPr/>
        </p:nvPicPr>
        <p:blipFill>
          <a:blip r:embed="rId12"/>
          <a:stretch>
            <a:fillRect/>
          </a:stretch>
        </p:blipFill>
        <p:spPr>
          <a:xfrm>
            <a:off x="495300" y="4233863"/>
            <a:ext cx="154781" cy="123825"/>
          </a:xfrm>
          <a:prstGeom prst="rect">
            <a:avLst/>
          </a:prstGeom>
        </p:spPr>
      </p:pic>
      <p:pic>
        <p:nvPicPr>
          <p:cNvPr id="12" name="Image 10" descr="preencoded.png"/>
          <p:cNvPicPr>
            <a:picLocks noChangeAspect="1"/>
          </p:cNvPicPr>
          <p:nvPr/>
        </p:nvPicPr>
        <p:blipFill>
          <a:blip r:embed="rId13"/>
          <a:stretch>
            <a:fillRect/>
          </a:stretch>
        </p:blipFill>
        <p:spPr>
          <a:xfrm>
            <a:off x="495300" y="4698206"/>
            <a:ext cx="154781" cy="123825"/>
          </a:xfrm>
          <a:prstGeom prst="rect">
            <a:avLst/>
          </a:prstGeom>
        </p:spPr>
      </p:pic>
      <p:pic>
        <p:nvPicPr>
          <p:cNvPr id="13" name="Image 11" descr="preencoded.png"/>
          <p:cNvPicPr>
            <a:picLocks noChangeAspect="1"/>
          </p:cNvPicPr>
          <p:nvPr/>
        </p:nvPicPr>
        <p:blipFill>
          <a:blip r:embed="rId7"/>
          <a:stretch>
            <a:fillRect/>
          </a:stretch>
        </p:blipFill>
        <p:spPr>
          <a:xfrm>
            <a:off x="3467100" y="1974056"/>
            <a:ext cx="2971800" cy="3559969"/>
          </a:xfrm>
          <a:prstGeom prst="rect">
            <a:avLst/>
          </a:prstGeom>
        </p:spPr>
      </p:pic>
      <p:pic>
        <p:nvPicPr>
          <p:cNvPr id="14" name="Image 12" descr="preencoded.png"/>
          <p:cNvPicPr>
            <a:picLocks noChangeAspect="1"/>
          </p:cNvPicPr>
          <p:nvPr/>
        </p:nvPicPr>
        <p:blipFill>
          <a:blip r:embed="rId14"/>
          <a:stretch>
            <a:fillRect/>
          </a:stretch>
        </p:blipFill>
        <p:spPr>
          <a:xfrm>
            <a:off x="4643438" y="2159794"/>
            <a:ext cx="619125" cy="619125"/>
          </a:xfrm>
          <a:prstGeom prst="rect">
            <a:avLst/>
          </a:prstGeom>
        </p:spPr>
      </p:pic>
      <p:pic>
        <p:nvPicPr>
          <p:cNvPr id="15" name="Image 13" descr="preencoded.png"/>
          <p:cNvPicPr>
            <a:picLocks noChangeAspect="1"/>
          </p:cNvPicPr>
          <p:nvPr/>
        </p:nvPicPr>
        <p:blipFill>
          <a:blip r:embed="rId15"/>
          <a:stretch>
            <a:fillRect/>
          </a:stretch>
        </p:blipFill>
        <p:spPr>
          <a:xfrm>
            <a:off x="4778872" y="2314575"/>
            <a:ext cx="348258" cy="309563"/>
          </a:xfrm>
          <a:prstGeom prst="rect">
            <a:avLst/>
          </a:prstGeom>
        </p:spPr>
      </p:pic>
      <p:pic>
        <p:nvPicPr>
          <p:cNvPr id="16" name="Image 14" descr="preencoded.png"/>
          <p:cNvPicPr>
            <a:picLocks noChangeAspect="1"/>
          </p:cNvPicPr>
          <p:nvPr/>
        </p:nvPicPr>
        <p:blipFill>
          <a:blip r:embed="rId16"/>
          <a:stretch>
            <a:fillRect/>
          </a:stretch>
        </p:blipFill>
        <p:spPr>
          <a:xfrm>
            <a:off x="3652838" y="3305175"/>
            <a:ext cx="123825" cy="123825"/>
          </a:xfrm>
          <a:prstGeom prst="rect">
            <a:avLst/>
          </a:prstGeom>
        </p:spPr>
      </p:pic>
      <p:pic>
        <p:nvPicPr>
          <p:cNvPr id="17" name="Image 15" descr="preencoded.png"/>
          <p:cNvPicPr>
            <a:picLocks noChangeAspect="1"/>
          </p:cNvPicPr>
          <p:nvPr/>
        </p:nvPicPr>
        <p:blipFill>
          <a:blip r:embed="rId17"/>
          <a:stretch>
            <a:fillRect/>
          </a:stretch>
        </p:blipFill>
        <p:spPr>
          <a:xfrm>
            <a:off x="3652838" y="3583781"/>
            <a:ext cx="123825" cy="123825"/>
          </a:xfrm>
          <a:prstGeom prst="rect">
            <a:avLst/>
          </a:prstGeom>
        </p:spPr>
      </p:pic>
      <p:pic>
        <p:nvPicPr>
          <p:cNvPr id="18" name="Image 16" descr="preencoded.png"/>
          <p:cNvPicPr>
            <a:picLocks noChangeAspect="1"/>
          </p:cNvPicPr>
          <p:nvPr/>
        </p:nvPicPr>
        <p:blipFill>
          <a:blip r:embed="rId18"/>
          <a:stretch>
            <a:fillRect/>
          </a:stretch>
        </p:blipFill>
        <p:spPr>
          <a:xfrm>
            <a:off x="3652837" y="4048125"/>
            <a:ext cx="92869" cy="123825"/>
          </a:xfrm>
          <a:prstGeom prst="rect">
            <a:avLst/>
          </a:prstGeom>
        </p:spPr>
      </p:pic>
      <p:pic>
        <p:nvPicPr>
          <p:cNvPr id="19" name="Image 17" descr="preencoded.png"/>
          <p:cNvPicPr>
            <a:picLocks noChangeAspect="1"/>
          </p:cNvPicPr>
          <p:nvPr/>
        </p:nvPicPr>
        <p:blipFill>
          <a:blip r:embed="rId19"/>
          <a:stretch>
            <a:fillRect/>
          </a:stretch>
        </p:blipFill>
        <p:spPr>
          <a:xfrm>
            <a:off x="3652838" y="4326731"/>
            <a:ext cx="154781" cy="123825"/>
          </a:xfrm>
          <a:prstGeom prst="rect">
            <a:avLst/>
          </a:prstGeom>
        </p:spPr>
      </p:pic>
      <p:pic>
        <p:nvPicPr>
          <p:cNvPr id="20" name="Image 18" descr="preencoded.png"/>
          <p:cNvPicPr>
            <a:picLocks noChangeAspect="1"/>
          </p:cNvPicPr>
          <p:nvPr/>
        </p:nvPicPr>
        <p:blipFill>
          <a:blip r:embed="rId7"/>
          <a:stretch>
            <a:fillRect/>
          </a:stretch>
        </p:blipFill>
        <p:spPr>
          <a:xfrm>
            <a:off x="6624638" y="1974056"/>
            <a:ext cx="2971800" cy="3559969"/>
          </a:xfrm>
          <a:prstGeom prst="rect">
            <a:avLst/>
          </a:prstGeom>
        </p:spPr>
      </p:pic>
      <p:pic>
        <p:nvPicPr>
          <p:cNvPr id="21" name="Image 19" descr="preencoded.png"/>
          <p:cNvPicPr>
            <a:picLocks noChangeAspect="1"/>
          </p:cNvPicPr>
          <p:nvPr/>
        </p:nvPicPr>
        <p:blipFill>
          <a:blip r:embed="rId20"/>
          <a:stretch>
            <a:fillRect/>
          </a:stretch>
        </p:blipFill>
        <p:spPr>
          <a:xfrm>
            <a:off x="7800975" y="2159794"/>
            <a:ext cx="619125" cy="619125"/>
          </a:xfrm>
          <a:prstGeom prst="rect">
            <a:avLst/>
          </a:prstGeom>
        </p:spPr>
      </p:pic>
      <p:pic>
        <p:nvPicPr>
          <p:cNvPr id="22" name="Image 20" descr="preencoded.png"/>
          <p:cNvPicPr>
            <a:picLocks noChangeAspect="1"/>
          </p:cNvPicPr>
          <p:nvPr/>
        </p:nvPicPr>
        <p:blipFill>
          <a:blip r:embed="rId21"/>
          <a:stretch>
            <a:fillRect/>
          </a:stretch>
        </p:blipFill>
        <p:spPr>
          <a:xfrm>
            <a:off x="7986713" y="2314575"/>
            <a:ext cx="247650" cy="309563"/>
          </a:xfrm>
          <a:prstGeom prst="rect">
            <a:avLst/>
          </a:prstGeom>
        </p:spPr>
      </p:pic>
      <p:pic>
        <p:nvPicPr>
          <p:cNvPr id="23" name="Image 21" descr="preencoded.png"/>
          <p:cNvPicPr>
            <a:picLocks noChangeAspect="1"/>
          </p:cNvPicPr>
          <p:nvPr/>
        </p:nvPicPr>
        <p:blipFill>
          <a:blip r:embed="rId22"/>
          <a:stretch>
            <a:fillRect/>
          </a:stretch>
        </p:blipFill>
        <p:spPr>
          <a:xfrm>
            <a:off x="6810375" y="3305175"/>
            <a:ext cx="154781" cy="123825"/>
          </a:xfrm>
          <a:prstGeom prst="rect">
            <a:avLst/>
          </a:prstGeom>
        </p:spPr>
      </p:pic>
      <p:pic>
        <p:nvPicPr>
          <p:cNvPr id="24" name="Image 22" descr="preencoded.png"/>
          <p:cNvPicPr>
            <a:picLocks noChangeAspect="1"/>
          </p:cNvPicPr>
          <p:nvPr/>
        </p:nvPicPr>
        <p:blipFill>
          <a:blip r:embed="rId23"/>
          <a:stretch>
            <a:fillRect/>
          </a:stretch>
        </p:blipFill>
        <p:spPr>
          <a:xfrm>
            <a:off x="6810375" y="3769519"/>
            <a:ext cx="154781" cy="123825"/>
          </a:xfrm>
          <a:prstGeom prst="rect">
            <a:avLst/>
          </a:prstGeom>
        </p:spPr>
      </p:pic>
      <p:pic>
        <p:nvPicPr>
          <p:cNvPr id="25" name="Image 23" descr="preencoded.png"/>
          <p:cNvPicPr>
            <a:picLocks noChangeAspect="1"/>
          </p:cNvPicPr>
          <p:nvPr/>
        </p:nvPicPr>
        <p:blipFill>
          <a:blip r:embed="rId24"/>
          <a:stretch>
            <a:fillRect/>
          </a:stretch>
        </p:blipFill>
        <p:spPr>
          <a:xfrm>
            <a:off x="6810375" y="4233863"/>
            <a:ext cx="139303" cy="123825"/>
          </a:xfrm>
          <a:prstGeom prst="rect">
            <a:avLst/>
          </a:prstGeom>
        </p:spPr>
      </p:pic>
      <p:pic>
        <p:nvPicPr>
          <p:cNvPr id="26" name="Image 24" descr="preencoded.png"/>
          <p:cNvPicPr>
            <a:picLocks noChangeAspect="1"/>
          </p:cNvPicPr>
          <p:nvPr/>
        </p:nvPicPr>
        <p:blipFill>
          <a:blip r:embed="rId25"/>
          <a:stretch>
            <a:fillRect/>
          </a:stretch>
        </p:blipFill>
        <p:spPr>
          <a:xfrm>
            <a:off x="6810375" y="4512469"/>
            <a:ext cx="123825" cy="123825"/>
          </a:xfrm>
          <a:prstGeom prst="rect">
            <a:avLst/>
          </a:prstGeom>
        </p:spPr>
      </p:pic>
      <p:sp>
        <p:nvSpPr>
          <p:cNvPr id="27"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AI 전환 사례와 응용 범위</a:t>
            </a:r>
            <a:endParaRPr lang="en-US" sz="1971" dirty="0"/>
          </a:p>
        </p:txBody>
      </p:sp>
      <p:sp>
        <p:nvSpPr>
          <p:cNvPr id="28" name="Text 1"/>
          <p:cNvSpPr/>
          <p:nvPr/>
        </p:nvSpPr>
        <p:spPr>
          <a:xfrm>
            <a:off x="309562" y="1602581"/>
            <a:ext cx="10215563"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AI 전환은 기술 도입뿐만 아니라 조직 구조와 문화의 전면적 변화입니다. 성공적인 AI 전환에는 명확한 비전, 복합적인 AI 전문성, 그리고 책임 있는 접근 방식이 필요합니다.</a:t>
            </a:r>
            <a:endParaRPr lang="en-US" sz="910" dirty="0"/>
          </a:p>
        </p:txBody>
      </p:sp>
      <p:sp>
        <p:nvSpPr>
          <p:cNvPr id="29" name="Text 2"/>
          <p:cNvSpPr/>
          <p:nvPr/>
        </p:nvSpPr>
        <p:spPr>
          <a:xfrm>
            <a:off x="365284" y="2902744"/>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공공 안전</a:t>
            </a:r>
            <a:endParaRPr lang="en-US" sz="1337" dirty="0"/>
          </a:p>
        </p:txBody>
      </p:sp>
      <p:sp>
        <p:nvSpPr>
          <p:cNvPr id="30" name="Text 3"/>
          <p:cNvSpPr/>
          <p:nvPr/>
        </p:nvSpPr>
        <p:spPr>
          <a:xfrm>
            <a:off x="681037" y="3274219"/>
            <a:ext cx="241458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예측적 분석을 통해 범죄 고발 지역과 교통사고 위험을 미리 식별</a:t>
            </a:r>
            <a:endParaRPr lang="en-US" sz="910" dirty="0"/>
          </a:p>
        </p:txBody>
      </p:sp>
      <p:sp>
        <p:nvSpPr>
          <p:cNvPr id="31" name="Text 4"/>
          <p:cNvSpPr/>
          <p:nvPr/>
        </p:nvSpPr>
        <p:spPr>
          <a:xfrm>
            <a:off x="681037" y="3738562"/>
            <a:ext cx="241458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리소스 할당 최적화를 통해 효과적인 방어 계획 수립</a:t>
            </a:r>
            <a:endParaRPr lang="en-US" sz="910" dirty="0"/>
          </a:p>
        </p:txBody>
      </p:sp>
      <p:sp>
        <p:nvSpPr>
          <p:cNvPr id="32" name="Text 5"/>
          <p:cNvSpPr/>
          <p:nvPr/>
        </p:nvSpPr>
        <p:spPr>
          <a:xfrm>
            <a:off x="711994" y="4202906"/>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에이전트를 통해 자동으로 결정과 실행 프로세스 자동화</a:t>
            </a:r>
            <a:endParaRPr lang="en-US" sz="910" dirty="0"/>
          </a:p>
        </p:txBody>
      </p:sp>
      <p:sp>
        <p:nvSpPr>
          <p:cNvPr id="33" name="Text 6"/>
          <p:cNvSpPr/>
          <p:nvPr/>
        </p:nvSpPr>
        <p:spPr>
          <a:xfrm>
            <a:off x="711994" y="4667250"/>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알고리즘 투명성 및 사회적 편견 최소화에 대한 책임 있는 접근</a:t>
            </a:r>
            <a:endParaRPr lang="en-US" sz="910" dirty="0"/>
          </a:p>
        </p:txBody>
      </p:sp>
      <p:sp>
        <p:nvSpPr>
          <p:cNvPr id="34" name="Text 7"/>
          <p:cNvSpPr/>
          <p:nvPr/>
        </p:nvSpPr>
        <p:spPr>
          <a:xfrm>
            <a:off x="3522821" y="2902744"/>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도시 기반 시설 관리</a:t>
            </a:r>
            <a:endParaRPr lang="en-US" sz="1337" dirty="0"/>
          </a:p>
        </p:txBody>
      </p:sp>
      <p:sp>
        <p:nvSpPr>
          <p:cNvPr id="35" name="Text 8"/>
          <p:cNvSpPr/>
          <p:nvPr/>
        </p:nvSpPr>
        <p:spPr>
          <a:xfrm>
            <a:off x="3838575" y="3274219"/>
            <a:ext cx="239214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수백만 개의 IoT 센서와 CCTV 데이터 분석</a:t>
            </a:r>
            <a:endParaRPr lang="en-US" sz="910" dirty="0"/>
          </a:p>
        </p:txBody>
      </p:sp>
      <p:sp>
        <p:nvSpPr>
          <p:cNvPr id="36" name="Text 9"/>
          <p:cNvSpPr/>
          <p:nvPr/>
        </p:nvSpPr>
        <p:spPr>
          <a:xfrm>
            <a:off x="3838575" y="3552825"/>
            <a:ext cx="241458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도로 표면 손상이나 전력 과부하 같은 인프라 유지 자동화</a:t>
            </a:r>
            <a:endParaRPr lang="en-US" sz="910" dirty="0"/>
          </a:p>
        </p:txBody>
      </p:sp>
      <p:sp>
        <p:nvSpPr>
          <p:cNvPr id="37" name="Text 10"/>
          <p:cNvSpPr/>
          <p:nvPr/>
        </p:nvSpPr>
        <p:spPr>
          <a:xfrm>
            <a:off x="3807619" y="4017169"/>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시스템 고장이나 재난 발생 시 조기에 발견</a:t>
            </a:r>
            <a:endParaRPr lang="en-US" sz="910" dirty="0"/>
          </a:p>
        </p:txBody>
      </p:sp>
      <p:sp>
        <p:nvSpPr>
          <p:cNvPr id="38" name="Text 11"/>
          <p:cNvSpPr/>
          <p:nvPr/>
        </p:nvSpPr>
        <p:spPr>
          <a:xfrm>
            <a:off x="3869531" y="4295775"/>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분산 처리로 인한 네트워크 부하 감소 및 시스템 안정성</a:t>
            </a:r>
            <a:endParaRPr lang="en-US" sz="910" dirty="0"/>
          </a:p>
        </p:txBody>
      </p:sp>
      <p:sp>
        <p:nvSpPr>
          <p:cNvPr id="39" name="Text 12"/>
          <p:cNvSpPr/>
          <p:nvPr/>
        </p:nvSpPr>
        <p:spPr>
          <a:xfrm>
            <a:off x="6680359" y="2902744"/>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행정 서비스 개선</a:t>
            </a:r>
            <a:endParaRPr lang="en-US" sz="1337" dirty="0"/>
          </a:p>
        </p:txBody>
      </p:sp>
      <p:sp>
        <p:nvSpPr>
          <p:cNvPr id="40" name="Text 13"/>
          <p:cNvSpPr/>
          <p:nvPr/>
        </p:nvSpPr>
        <p:spPr>
          <a:xfrm>
            <a:off x="7027069" y="3274219"/>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채팅봇 및 자연어 처리(NLP)로 민사 처리 속도 향상</a:t>
            </a:r>
            <a:endParaRPr lang="en-US" sz="910" dirty="0"/>
          </a:p>
        </p:txBody>
      </p:sp>
      <p:sp>
        <p:nvSpPr>
          <p:cNvPr id="41" name="Text 14"/>
          <p:cNvSpPr/>
          <p:nvPr/>
        </p:nvSpPr>
        <p:spPr>
          <a:xfrm>
            <a:off x="7027069" y="3738562"/>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자동 번역 및 음성 인식으로 다문화 환경에서의 접근성 증가</a:t>
            </a:r>
            <a:endParaRPr lang="en-US" sz="910" dirty="0"/>
          </a:p>
        </p:txBody>
      </p:sp>
      <p:sp>
        <p:nvSpPr>
          <p:cNvPr id="42" name="Text 15"/>
          <p:cNvSpPr/>
          <p:nvPr/>
        </p:nvSpPr>
        <p:spPr>
          <a:xfrm>
            <a:off x="7011591" y="4202906"/>
            <a:ext cx="221337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프로세스 자동화로 인한 처리 시간 단축</a:t>
            </a:r>
            <a:endParaRPr lang="en-US" sz="910" dirty="0"/>
          </a:p>
        </p:txBody>
      </p:sp>
      <p:sp>
        <p:nvSpPr>
          <p:cNvPr id="43" name="Text 16"/>
          <p:cNvSpPr/>
          <p:nvPr/>
        </p:nvSpPr>
        <p:spPr>
          <a:xfrm>
            <a:off x="6996112" y="4481512"/>
            <a:ext cx="241458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마을 지역에서도 서비스 접근성을 높이기 위한 노력</a:t>
            </a:r>
            <a:endParaRPr lang="en-US" sz="910" dirty="0"/>
          </a:p>
        </p:txBody>
      </p:sp>
      <p:sp>
        <p:nvSpPr>
          <p:cNvPr id="44" name="Text 17"/>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11 / 36</a:t>
            </a:r>
            <a:endParaRPr lang="en-US" sz="91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129338"/>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069681"/>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4550569"/>
          </a:xfrm>
          <a:prstGeom prst="rect">
            <a:avLst/>
          </a:prstGeom>
        </p:spPr>
      </p:pic>
      <p:pic>
        <p:nvPicPr>
          <p:cNvPr id="7" name="Image 5" descr="preencoded.png"/>
          <p:cNvPicPr>
            <a:picLocks noChangeAspect="1"/>
          </p:cNvPicPr>
          <p:nvPr/>
        </p:nvPicPr>
        <p:blipFill>
          <a:blip r:embed="rId8"/>
          <a:stretch>
            <a:fillRect/>
          </a:stretch>
        </p:blipFill>
        <p:spPr>
          <a:xfrm>
            <a:off x="495300" y="2097881"/>
            <a:ext cx="309563" cy="309563"/>
          </a:xfrm>
          <a:prstGeom prst="rect">
            <a:avLst/>
          </a:prstGeom>
        </p:spPr>
      </p:pic>
      <p:pic>
        <p:nvPicPr>
          <p:cNvPr id="8" name="Image 6" descr="preencoded.png"/>
          <p:cNvPicPr>
            <a:picLocks noChangeAspect="1"/>
          </p:cNvPicPr>
          <p:nvPr/>
        </p:nvPicPr>
        <p:blipFill>
          <a:blip r:embed="rId9"/>
          <a:stretch>
            <a:fillRect/>
          </a:stretch>
        </p:blipFill>
        <p:spPr>
          <a:xfrm>
            <a:off x="588169" y="2144316"/>
            <a:ext cx="123825" cy="216694"/>
          </a:xfrm>
          <a:prstGeom prst="rect">
            <a:avLst/>
          </a:prstGeom>
        </p:spPr>
      </p:pic>
      <p:pic>
        <p:nvPicPr>
          <p:cNvPr id="9" name="Image 7" descr="preencoded.png"/>
          <p:cNvPicPr>
            <a:picLocks noChangeAspect="1"/>
          </p:cNvPicPr>
          <p:nvPr/>
        </p:nvPicPr>
        <p:blipFill>
          <a:blip r:embed="rId10"/>
          <a:stretch>
            <a:fillRect/>
          </a:stretch>
        </p:blipFill>
        <p:spPr>
          <a:xfrm>
            <a:off x="495300" y="2624137"/>
            <a:ext cx="309563" cy="309563"/>
          </a:xfrm>
          <a:prstGeom prst="rect">
            <a:avLst/>
          </a:prstGeom>
        </p:spPr>
      </p:pic>
      <p:pic>
        <p:nvPicPr>
          <p:cNvPr id="10" name="Image 8" descr="preencoded.png"/>
          <p:cNvPicPr>
            <a:picLocks noChangeAspect="1"/>
          </p:cNvPicPr>
          <p:nvPr/>
        </p:nvPicPr>
        <p:blipFill>
          <a:blip r:embed="rId11"/>
          <a:stretch>
            <a:fillRect/>
          </a:stretch>
        </p:blipFill>
        <p:spPr>
          <a:xfrm>
            <a:off x="580430" y="2670572"/>
            <a:ext cx="139303" cy="216694"/>
          </a:xfrm>
          <a:prstGeom prst="rect">
            <a:avLst/>
          </a:prstGeom>
        </p:spPr>
      </p:pic>
      <p:pic>
        <p:nvPicPr>
          <p:cNvPr id="11" name="Image 9" descr="preencoded.png"/>
          <p:cNvPicPr>
            <a:picLocks noChangeAspect="1"/>
          </p:cNvPicPr>
          <p:nvPr/>
        </p:nvPicPr>
        <p:blipFill>
          <a:blip r:embed="rId12"/>
          <a:stretch>
            <a:fillRect/>
          </a:stretch>
        </p:blipFill>
        <p:spPr>
          <a:xfrm>
            <a:off x="495300" y="3150394"/>
            <a:ext cx="309563" cy="309563"/>
          </a:xfrm>
          <a:prstGeom prst="rect">
            <a:avLst/>
          </a:prstGeom>
        </p:spPr>
      </p:pic>
      <p:pic>
        <p:nvPicPr>
          <p:cNvPr id="12" name="Image 10" descr="preencoded.png"/>
          <p:cNvPicPr>
            <a:picLocks noChangeAspect="1"/>
          </p:cNvPicPr>
          <p:nvPr/>
        </p:nvPicPr>
        <p:blipFill>
          <a:blip r:embed="rId13"/>
          <a:stretch>
            <a:fillRect/>
          </a:stretch>
        </p:blipFill>
        <p:spPr>
          <a:xfrm>
            <a:off x="561083" y="3196828"/>
            <a:ext cx="177998" cy="216694"/>
          </a:xfrm>
          <a:prstGeom prst="rect">
            <a:avLst/>
          </a:prstGeom>
        </p:spPr>
      </p:pic>
      <p:pic>
        <p:nvPicPr>
          <p:cNvPr id="13" name="Image 11" descr="preencoded.png"/>
          <p:cNvPicPr>
            <a:picLocks noChangeAspect="1"/>
          </p:cNvPicPr>
          <p:nvPr/>
        </p:nvPicPr>
        <p:blipFill>
          <a:blip r:embed="rId14"/>
          <a:stretch>
            <a:fillRect/>
          </a:stretch>
        </p:blipFill>
        <p:spPr>
          <a:xfrm>
            <a:off x="495300" y="3676650"/>
            <a:ext cx="309563" cy="309563"/>
          </a:xfrm>
          <a:prstGeom prst="rect">
            <a:avLst/>
          </a:prstGeom>
        </p:spPr>
      </p:pic>
      <p:pic>
        <p:nvPicPr>
          <p:cNvPr id="14" name="Image 12" descr="preencoded.png"/>
          <p:cNvPicPr>
            <a:picLocks noChangeAspect="1"/>
          </p:cNvPicPr>
          <p:nvPr/>
        </p:nvPicPr>
        <p:blipFill>
          <a:blip r:embed="rId15"/>
          <a:stretch>
            <a:fillRect/>
          </a:stretch>
        </p:blipFill>
        <p:spPr>
          <a:xfrm>
            <a:off x="595908" y="3723084"/>
            <a:ext cx="108347" cy="216694"/>
          </a:xfrm>
          <a:prstGeom prst="rect">
            <a:avLst/>
          </a:prstGeom>
        </p:spPr>
      </p:pic>
      <p:pic>
        <p:nvPicPr>
          <p:cNvPr id="15" name="Image 13" descr="preencoded.png"/>
          <p:cNvPicPr>
            <a:picLocks noChangeAspect="1"/>
          </p:cNvPicPr>
          <p:nvPr/>
        </p:nvPicPr>
        <p:blipFill>
          <a:blip r:embed="rId7"/>
          <a:stretch>
            <a:fillRect/>
          </a:stretch>
        </p:blipFill>
        <p:spPr>
          <a:xfrm>
            <a:off x="5045869" y="1540669"/>
            <a:ext cx="4550569" cy="4550569"/>
          </a:xfrm>
          <a:prstGeom prst="rect">
            <a:avLst/>
          </a:prstGeom>
        </p:spPr>
      </p:pic>
      <p:pic>
        <p:nvPicPr>
          <p:cNvPr id="16" name="Image 14" descr="preencoded.png"/>
          <p:cNvPicPr>
            <a:picLocks noChangeAspect="1"/>
          </p:cNvPicPr>
          <p:nvPr/>
        </p:nvPicPr>
        <p:blipFill>
          <a:blip r:embed="rId16"/>
          <a:stretch>
            <a:fillRect/>
          </a:stretch>
        </p:blipFill>
        <p:spPr>
          <a:xfrm>
            <a:off x="5231606" y="2097881"/>
            <a:ext cx="309563" cy="309563"/>
          </a:xfrm>
          <a:prstGeom prst="rect">
            <a:avLst/>
          </a:prstGeom>
        </p:spPr>
      </p:pic>
      <p:pic>
        <p:nvPicPr>
          <p:cNvPr id="17" name="Image 15" descr="preencoded.png"/>
          <p:cNvPicPr>
            <a:picLocks noChangeAspect="1"/>
          </p:cNvPicPr>
          <p:nvPr/>
        </p:nvPicPr>
        <p:blipFill>
          <a:blip r:embed="rId17"/>
          <a:stretch>
            <a:fillRect/>
          </a:stretch>
        </p:blipFill>
        <p:spPr>
          <a:xfrm>
            <a:off x="5316736" y="2144316"/>
            <a:ext cx="139303" cy="216694"/>
          </a:xfrm>
          <a:prstGeom prst="rect">
            <a:avLst/>
          </a:prstGeom>
        </p:spPr>
      </p:pic>
      <p:pic>
        <p:nvPicPr>
          <p:cNvPr id="18" name="Image 16" descr="preencoded.png"/>
          <p:cNvPicPr>
            <a:picLocks noChangeAspect="1"/>
          </p:cNvPicPr>
          <p:nvPr/>
        </p:nvPicPr>
        <p:blipFill>
          <a:blip r:embed="rId18"/>
          <a:stretch>
            <a:fillRect/>
          </a:stretch>
        </p:blipFill>
        <p:spPr>
          <a:xfrm>
            <a:off x="5231606" y="2809875"/>
            <a:ext cx="309563" cy="309563"/>
          </a:xfrm>
          <a:prstGeom prst="rect">
            <a:avLst/>
          </a:prstGeom>
        </p:spPr>
      </p:pic>
      <p:pic>
        <p:nvPicPr>
          <p:cNvPr id="19" name="Image 17" descr="preencoded.png"/>
          <p:cNvPicPr>
            <a:picLocks noChangeAspect="1"/>
          </p:cNvPicPr>
          <p:nvPr/>
        </p:nvPicPr>
        <p:blipFill>
          <a:blip r:embed="rId19"/>
          <a:stretch>
            <a:fillRect/>
          </a:stretch>
        </p:blipFill>
        <p:spPr>
          <a:xfrm>
            <a:off x="5308997" y="2856309"/>
            <a:ext cx="154781" cy="216694"/>
          </a:xfrm>
          <a:prstGeom prst="rect">
            <a:avLst/>
          </a:prstGeom>
        </p:spPr>
      </p:pic>
      <p:pic>
        <p:nvPicPr>
          <p:cNvPr id="20" name="Image 18" descr="preencoded.png"/>
          <p:cNvPicPr>
            <a:picLocks noChangeAspect="1"/>
          </p:cNvPicPr>
          <p:nvPr/>
        </p:nvPicPr>
        <p:blipFill>
          <a:blip r:embed="rId20"/>
          <a:stretch>
            <a:fillRect/>
          </a:stretch>
        </p:blipFill>
        <p:spPr>
          <a:xfrm>
            <a:off x="5231606" y="3521869"/>
            <a:ext cx="4179094" cy="1485900"/>
          </a:xfrm>
          <a:prstGeom prst="rect">
            <a:avLst/>
          </a:prstGeom>
        </p:spPr>
      </p:pic>
      <p:pic>
        <p:nvPicPr>
          <p:cNvPr id="21" name="Image 19" descr="preencoded.png"/>
          <p:cNvPicPr>
            <a:picLocks noChangeAspect="1"/>
          </p:cNvPicPr>
          <p:nvPr/>
        </p:nvPicPr>
        <p:blipFill>
          <a:blip r:embed="rId21"/>
          <a:stretch>
            <a:fillRect/>
          </a:stretch>
        </p:blipFill>
        <p:spPr>
          <a:xfrm>
            <a:off x="5231606" y="5131594"/>
            <a:ext cx="309563" cy="309563"/>
          </a:xfrm>
          <a:prstGeom prst="rect">
            <a:avLst/>
          </a:prstGeom>
        </p:spPr>
      </p:pic>
      <p:pic>
        <p:nvPicPr>
          <p:cNvPr id="22" name="Image 20" descr="preencoded.png"/>
          <p:cNvPicPr>
            <a:picLocks noChangeAspect="1"/>
          </p:cNvPicPr>
          <p:nvPr/>
        </p:nvPicPr>
        <p:blipFill>
          <a:blip r:embed="rId22"/>
          <a:stretch>
            <a:fillRect/>
          </a:stretch>
        </p:blipFill>
        <p:spPr>
          <a:xfrm>
            <a:off x="5297389" y="5178028"/>
            <a:ext cx="177998" cy="216694"/>
          </a:xfrm>
          <a:prstGeom prst="rect">
            <a:avLst/>
          </a:prstGeom>
        </p:spPr>
      </p:pic>
      <p:sp>
        <p:nvSpPr>
          <p:cNvPr id="23"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시스템 최적화와 엣지 컴퓨팅</a:t>
            </a:r>
            <a:endParaRPr lang="en-US" sz="1971" dirty="0"/>
          </a:p>
        </p:txBody>
      </p:sp>
      <p:sp>
        <p:nvSpPr>
          <p:cNvPr id="24" name="Text 1"/>
          <p:cNvSpPr/>
          <p:nvPr/>
        </p:nvSpPr>
        <p:spPr>
          <a:xfrm>
            <a:off x="495300"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시스템 최적화의 필요성</a:t>
            </a:r>
            <a:endParaRPr lang="en-US" sz="1337" dirty="0"/>
          </a:p>
        </p:txBody>
      </p:sp>
      <p:sp>
        <p:nvSpPr>
          <p:cNvPr id="25" name="Text 2"/>
          <p:cNvSpPr/>
          <p:nvPr/>
        </p:nvSpPr>
        <p:spPr>
          <a:xfrm>
            <a:off x="897732" y="2097881"/>
            <a:ext cx="396704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대량 데이터 처리 요구</a:t>
            </a:r>
            <a:endParaRPr lang="en-US" sz="1024" dirty="0"/>
          </a:p>
        </p:txBody>
      </p:sp>
      <p:sp>
        <p:nvSpPr>
          <p:cNvPr id="26" name="Text 3"/>
          <p:cNvSpPr/>
          <p:nvPr/>
        </p:nvSpPr>
        <p:spPr>
          <a:xfrm>
            <a:off x="897732" y="2314575"/>
            <a:ext cx="396704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CCTV, IoT 센서, 교신호등 등으로부터의 방대한 양의 데이터 처리 필요</a:t>
            </a:r>
            <a:endParaRPr lang="en-US" sz="910" dirty="0"/>
          </a:p>
        </p:txBody>
      </p:sp>
      <p:sp>
        <p:nvSpPr>
          <p:cNvPr id="27" name="Text 4"/>
          <p:cNvSpPr/>
          <p:nvPr/>
        </p:nvSpPr>
        <p:spPr>
          <a:xfrm>
            <a:off x="897731" y="2624137"/>
            <a:ext cx="3371136"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중앙 서버의 한계</a:t>
            </a:r>
            <a:endParaRPr lang="en-US" sz="1024" dirty="0"/>
          </a:p>
        </p:txBody>
      </p:sp>
      <p:sp>
        <p:nvSpPr>
          <p:cNvPr id="28" name="Text 5"/>
          <p:cNvSpPr/>
          <p:nvPr/>
        </p:nvSpPr>
        <p:spPr>
          <a:xfrm>
            <a:off x="897731" y="2840831"/>
            <a:ext cx="337113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집중식 서버로 인한 데이터 전송 지연 및 네트워크 부하 증가</a:t>
            </a:r>
            <a:endParaRPr lang="en-US" sz="910" dirty="0"/>
          </a:p>
        </p:txBody>
      </p:sp>
      <p:sp>
        <p:nvSpPr>
          <p:cNvPr id="29" name="Text 6"/>
          <p:cNvSpPr/>
          <p:nvPr/>
        </p:nvSpPr>
        <p:spPr>
          <a:xfrm>
            <a:off x="897732" y="3150394"/>
            <a:ext cx="359247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분산 및 병렬 처리 요구</a:t>
            </a:r>
            <a:endParaRPr lang="en-US" sz="1024" dirty="0"/>
          </a:p>
        </p:txBody>
      </p:sp>
      <p:sp>
        <p:nvSpPr>
          <p:cNvPr id="30" name="Text 7"/>
          <p:cNvSpPr/>
          <p:nvPr/>
        </p:nvSpPr>
        <p:spPr>
          <a:xfrm>
            <a:off x="897732" y="3367087"/>
            <a:ext cx="359247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작업을 여러 서버에 분산시키고 동시에 처리하여 처리 속도 향상</a:t>
            </a:r>
            <a:endParaRPr lang="en-US" sz="910" dirty="0"/>
          </a:p>
        </p:txBody>
      </p:sp>
      <p:sp>
        <p:nvSpPr>
          <p:cNvPr id="31" name="Text 8"/>
          <p:cNvSpPr/>
          <p:nvPr/>
        </p:nvSpPr>
        <p:spPr>
          <a:xfrm>
            <a:off x="897731" y="3676650"/>
            <a:ext cx="2860358"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리소스 효율성</a:t>
            </a:r>
            <a:endParaRPr lang="en-US" sz="1024" dirty="0"/>
          </a:p>
        </p:txBody>
      </p:sp>
      <p:sp>
        <p:nvSpPr>
          <p:cNvPr id="32" name="Text 9"/>
          <p:cNvSpPr/>
          <p:nvPr/>
        </p:nvSpPr>
        <p:spPr>
          <a:xfrm>
            <a:off x="897731" y="3893344"/>
            <a:ext cx="286035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전력, 통신 리소스, 데이터 저장 공간의 효율적 활용</a:t>
            </a:r>
            <a:endParaRPr lang="en-US" sz="910" dirty="0"/>
          </a:p>
        </p:txBody>
      </p:sp>
      <p:sp>
        <p:nvSpPr>
          <p:cNvPr id="33" name="Text 10"/>
          <p:cNvSpPr/>
          <p:nvPr/>
        </p:nvSpPr>
        <p:spPr>
          <a:xfrm>
            <a:off x="5231606"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엣지 컴퓨팅</a:t>
            </a:r>
            <a:endParaRPr lang="en-US" sz="1337" dirty="0"/>
          </a:p>
        </p:txBody>
      </p:sp>
      <p:sp>
        <p:nvSpPr>
          <p:cNvPr id="34" name="Text 11"/>
          <p:cNvSpPr/>
          <p:nvPr/>
        </p:nvSpPr>
        <p:spPr>
          <a:xfrm>
            <a:off x="5634037" y="2097881"/>
            <a:ext cx="415432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정의</a:t>
            </a:r>
            <a:endParaRPr lang="en-US" sz="1024" dirty="0"/>
          </a:p>
        </p:txBody>
      </p:sp>
      <p:sp>
        <p:nvSpPr>
          <p:cNvPr id="35" name="Text 12"/>
          <p:cNvSpPr/>
          <p:nvPr/>
        </p:nvSpPr>
        <p:spPr>
          <a:xfrm>
            <a:off x="5634037" y="2314575"/>
            <a:ext cx="377666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생성지 근처에서 컴퓨팅 및 데이터 저장을 수행하는 분산 컴퓨팅 모델"</a:t>
            </a:r>
            <a:endParaRPr lang="en-US" sz="910" dirty="0"/>
          </a:p>
        </p:txBody>
      </p:sp>
      <p:sp>
        <p:nvSpPr>
          <p:cNvPr id="36" name="Text 13"/>
          <p:cNvSpPr/>
          <p:nvPr/>
        </p:nvSpPr>
        <p:spPr>
          <a:xfrm>
            <a:off x="5634037" y="2809875"/>
            <a:ext cx="415432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지연 감소</a:t>
            </a:r>
            <a:endParaRPr lang="en-US" sz="1024" dirty="0"/>
          </a:p>
        </p:txBody>
      </p:sp>
      <p:sp>
        <p:nvSpPr>
          <p:cNvPr id="37" name="Text 14"/>
          <p:cNvSpPr/>
          <p:nvPr/>
        </p:nvSpPr>
        <p:spPr>
          <a:xfrm>
            <a:off x="5634037" y="3026569"/>
            <a:ext cx="377666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중앙 데이터 센터보다 요청 발생지 근처에서 프로그램 실행, 빠른 응답 제공</a:t>
            </a:r>
            <a:endParaRPr lang="en-US" sz="910" dirty="0"/>
          </a:p>
        </p:txBody>
      </p:sp>
      <p:sp>
        <p:nvSpPr>
          <p:cNvPr id="38" name="Text 15"/>
          <p:cNvSpPr/>
          <p:nvPr/>
        </p:nvSpPr>
        <p:spPr>
          <a:xfrm>
            <a:off x="5634037" y="5131594"/>
            <a:ext cx="3413701"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스마트시티 응용</a:t>
            </a:r>
            <a:endParaRPr lang="en-US" sz="1024" dirty="0"/>
          </a:p>
        </p:txBody>
      </p:sp>
      <p:sp>
        <p:nvSpPr>
          <p:cNvPr id="39" name="Text 16"/>
          <p:cNvSpPr/>
          <p:nvPr/>
        </p:nvSpPr>
        <p:spPr>
          <a:xfrm>
            <a:off x="5719167" y="5348287"/>
            <a:ext cx="351585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교통 관리 시스템: 차량 센서 데이터 실시간 분석</a:t>
            </a:r>
            <a:endParaRPr lang="en-US" sz="910" dirty="0"/>
          </a:p>
        </p:txBody>
      </p:sp>
      <p:sp>
        <p:nvSpPr>
          <p:cNvPr id="40" name="Text 17"/>
          <p:cNvSpPr/>
          <p:nvPr/>
        </p:nvSpPr>
        <p:spPr>
          <a:xfrm>
            <a:off x="5719167" y="5534025"/>
            <a:ext cx="351585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공공 안전 카메라: 에지 장치에 AI 모델 배포</a:t>
            </a:r>
            <a:endParaRPr lang="en-US" sz="910" dirty="0"/>
          </a:p>
        </p:txBody>
      </p:sp>
      <p:sp>
        <p:nvSpPr>
          <p:cNvPr id="41" name="Text 18"/>
          <p:cNvSpPr/>
          <p:nvPr/>
        </p:nvSpPr>
        <p:spPr>
          <a:xfrm>
            <a:off x="5719167" y="5719762"/>
            <a:ext cx="351585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재난 관리: 분산 처리로 대규모 재난 시 핵심 서비스 유지</a:t>
            </a:r>
            <a:endParaRPr lang="en-US" sz="910" dirty="0"/>
          </a:p>
        </p:txBody>
      </p:sp>
      <p:sp>
        <p:nvSpPr>
          <p:cNvPr id="42" name="Text 19"/>
          <p:cNvSpPr/>
          <p:nvPr/>
        </p:nvSpPr>
        <p:spPr>
          <a:xfrm>
            <a:off x="309562" y="6919913"/>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12 / 36</a:t>
            </a:r>
            <a:endParaRPr lang="en-US" sz="91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1857375" y="1540669"/>
            <a:ext cx="1981200" cy="835819"/>
          </a:xfrm>
          <a:prstGeom prst="rect">
            <a:avLst/>
          </a:prstGeom>
        </p:spPr>
      </p:pic>
      <p:pic>
        <p:nvPicPr>
          <p:cNvPr id="7" name="Image 5" descr="preencoded.png"/>
          <p:cNvPicPr>
            <a:picLocks noChangeAspect="1"/>
          </p:cNvPicPr>
          <p:nvPr/>
        </p:nvPicPr>
        <p:blipFill>
          <a:blip r:embed="rId8"/>
          <a:stretch>
            <a:fillRect/>
          </a:stretch>
        </p:blipFill>
        <p:spPr>
          <a:xfrm>
            <a:off x="1981200" y="1664494"/>
            <a:ext cx="154781" cy="216694"/>
          </a:xfrm>
          <a:prstGeom prst="rect">
            <a:avLst/>
          </a:prstGeom>
        </p:spPr>
      </p:pic>
      <p:pic>
        <p:nvPicPr>
          <p:cNvPr id="8" name="Image 6" descr="preencoded.png"/>
          <p:cNvPicPr>
            <a:picLocks noChangeAspect="1"/>
          </p:cNvPicPr>
          <p:nvPr/>
        </p:nvPicPr>
        <p:blipFill>
          <a:blip r:embed="rId9"/>
          <a:stretch>
            <a:fillRect/>
          </a:stretch>
        </p:blipFill>
        <p:spPr>
          <a:xfrm>
            <a:off x="4871741" y="1873448"/>
            <a:ext cx="162520" cy="185738"/>
          </a:xfrm>
          <a:prstGeom prst="rect">
            <a:avLst/>
          </a:prstGeom>
        </p:spPr>
      </p:pic>
      <p:pic>
        <p:nvPicPr>
          <p:cNvPr id="9" name="Image 7" descr="preencoded.png"/>
          <p:cNvPicPr>
            <a:picLocks noChangeAspect="1"/>
          </p:cNvPicPr>
          <p:nvPr/>
        </p:nvPicPr>
        <p:blipFill>
          <a:blip r:embed="rId10"/>
          <a:stretch>
            <a:fillRect/>
          </a:stretch>
        </p:blipFill>
        <p:spPr>
          <a:xfrm>
            <a:off x="3962400" y="1540669"/>
            <a:ext cx="1981200" cy="835819"/>
          </a:xfrm>
          <a:prstGeom prst="rect">
            <a:avLst/>
          </a:prstGeom>
        </p:spPr>
      </p:pic>
      <p:pic>
        <p:nvPicPr>
          <p:cNvPr id="10" name="Image 8" descr="preencoded.png"/>
          <p:cNvPicPr>
            <a:picLocks noChangeAspect="1"/>
          </p:cNvPicPr>
          <p:nvPr/>
        </p:nvPicPr>
        <p:blipFill>
          <a:blip r:embed="rId11"/>
          <a:stretch>
            <a:fillRect/>
          </a:stretch>
        </p:blipFill>
        <p:spPr>
          <a:xfrm>
            <a:off x="4086225" y="1664494"/>
            <a:ext cx="193477" cy="216694"/>
          </a:xfrm>
          <a:prstGeom prst="rect">
            <a:avLst/>
          </a:prstGeom>
        </p:spPr>
      </p:pic>
      <p:pic>
        <p:nvPicPr>
          <p:cNvPr id="12" name="Image 10" descr="preencoded.png"/>
          <p:cNvPicPr>
            <a:picLocks noChangeAspect="1"/>
          </p:cNvPicPr>
          <p:nvPr/>
        </p:nvPicPr>
        <p:blipFill>
          <a:blip r:embed="rId12"/>
          <a:stretch>
            <a:fillRect/>
          </a:stretch>
        </p:blipFill>
        <p:spPr>
          <a:xfrm>
            <a:off x="6067425" y="1540669"/>
            <a:ext cx="1981200" cy="835819"/>
          </a:xfrm>
          <a:prstGeom prst="rect">
            <a:avLst/>
          </a:prstGeom>
        </p:spPr>
      </p:pic>
      <p:pic>
        <p:nvPicPr>
          <p:cNvPr id="13" name="Image 11" descr="preencoded.png"/>
          <p:cNvPicPr>
            <a:picLocks noChangeAspect="1"/>
          </p:cNvPicPr>
          <p:nvPr/>
        </p:nvPicPr>
        <p:blipFill>
          <a:blip r:embed="rId13"/>
          <a:stretch>
            <a:fillRect/>
          </a:stretch>
        </p:blipFill>
        <p:spPr>
          <a:xfrm>
            <a:off x="6191250" y="1664494"/>
            <a:ext cx="193477" cy="216694"/>
          </a:xfrm>
          <a:prstGeom prst="rect">
            <a:avLst/>
          </a:prstGeom>
        </p:spPr>
      </p:pic>
      <p:pic>
        <p:nvPicPr>
          <p:cNvPr id="14" name="Image 12" descr="preencoded.png"/>
          <p:cNvPicPr>
            <a:picLocks noChangeAspect="1"/>
          </p:cNvPicPr>
          <p:nvPr/>
        </p:nvPicPr>
        <p:blipFill>
          <a:blip r:embed="rId14"/>
          <a:stretch>
            <a:fillRect/>
          </a:stretch>
        </p:blipFill>
        <p:spPr>
          <a:xfrm>
            <a:off x="309563" y="2747962"/>
            <a:ext cx="3013034" cy="928688"/>
          </a:xfrm>
          <a:prstGeom prst="rect">
            <a:avLst/>
          </a:prstGeom>
        </p:spPr>
      </p:pic>
      <p:pic>
        <p:nvPicPr>
          <p:cNvPr id="15" name="Image 13" descr="preencoded.png"/>
          <p:cNvPicPr>
            <a:picLocks noChangeAspect="1"/>
          </p:cNvPicPr>
          <p:nvPr/>
        </p:nvPicPr>
        <p:blipFill>
          <a:blip r:embed="rId15"/>
          <a:stretch>
            <a:fillRect/>
          </a:stretch>
        </p:blipFill>
        <p:spPr>
          <a:xfrm>
            <a:off x="433387" y="2871787"/>
            <a:ext cx="309563" cy="309563"/>
          </a:xfrm>
          <a:prstGeom prst="rect">
            <a:avLst/>
          </a:prstGeom>
        </p:spPr>
      </p:pic>
      <p:pic>
        <p:nvPicPr>
          <p:cNvPr id="16" name="Image 14" descr="preencoded.png"/>
          <p:cNvPicPr>
            <a:picLocks noChangeAspect="1"/>
          </p:cNvPicPr>
          <p:nvPr/>
        </p:nvPicPr>
        <p:blipFill>
          <a:blip r:embed="rId16"/>
          <a:stretch>
            <a:fillRect/>
          </a:stretch>
        </p:blipFill>
        <p:spPr>
          <a:xfrm>
            <a:off x="549473" y="2964656"/>
            <a:ext cx="77391" cy="123825"/>
          </a:xfrm>
          <a:prstGeom prst="rect">
            <a:avLst/>
          </a:prstGeom>
        </p:spPr>
      </p:pic>
      <p:pic>
        <p:nvPicPr>
          <p:cNvPr id="17" name="Image 15" descr="preencoded.png"/>
          <p:cNvPicPr>
            <a:picLocks noChangeAspect="1"/>
          </p:cNvPicPr>
          <p:nvPr/>
        </p:nvPicPr>
        <p:blipFill>
          <a:blip r:embed="rId17"/>
          <a:stretch>
            <a:fillRect/>
          </a:stretch>
        </p:blipFill>
        <p:spPr>
          <a:xfrm>
            <a:off x="3446422" y="2747962"/>
            <a:ext cx="3013034" cy="928688"/>
          </a:xfrm>
          <a:prstGeom prst="rect">
            <a:avLst/>
          </a:prstGeom>
        </p:spPr>
      </p:pic>
      <p:pic>
        <p:nvPicPr>
          <p:cNvPr id="18" name="Image 16" descr="preencoded.png"/>
          <p:cNvPicPr>
            <a:picLocks noChangeAspect="1"/>
          </p:cNvPicPr>
          <p:nvPr/>
        </p:nvPicPr>
        <p:blipFill>
          <a:blip r:embed="rId18"/>
          <a:stretch>
            <a:fillRect/>
          </a:stretch>
        </p:blipFill>
        <p:spPr>
          <a:xfrm>
            <a:off x="3570247" y="2871787"/>
            <a:ext cx="309563" cy="309563"/>
          </a:xfrm>
          <a:prstGeom prst="rect">
            <a:avLst/>
          </a:prstGeom>
        </p:spPr>
      </p:pic>
      <p:pic>
        <p:nvPicPr>
          <p:cNvPr id="19" name="Image 17" descr="preencoded.png"/>
          <p:cNvPicPr>
            <a:picLocks noChangeAspect="1"/>
          </p:cNvPicPr>
          <p:nvPr/>
        </p:nvPicPr>
        <p:blipFill>
          <a:blip r:embed="rId19"/>
          <a:stretch>
            <a:fillRect/>
          </a:stretch>
        </p:blipFill>
        <p:spPr>
          <a:xfrm>
            <a:off x="3655377" y="2964656"/>
            <a:ext cx="139303" cy="123825"/>
          </a:xfrm>
          <a:prstGeom prst="rect">
            <a:avLst/>
          </a:prstGeom>
        </p:spPr>
      </p:pic>
      <p:pic>
        <p:nvPicPr>
          <p:cNvPr id="20" name="Image 18" descr="preencoded.png"/>
          <p:cNvPicPr>
            <a:picLocks noChangeAspect="1"/>
          </p:cNvPicPr>
          <p:nvPr/>
        </p:nvPicPr>
        <p:blipFill>
          <a:blip r:embed="rId20"/>
          <a:stretch>
            <a:fillRect/>
          </a:stretch>
        </p:blipFill>
        <p:spPr>
          <a:xfrm>
            <a:off x="6583283" y="2747962"/>
            <a:ext cx="3013155" cy="928688"/>
          </a:xfrm>
          <a:prstGeom prst="rect">
            <a:avLst/>
          </a:prstGeom>
        </p:spPr>
      </p:pic>
      <p:pic>
        <p:nvPicPr>
          <p:cNvPr id="21" name="Image 19" descr="preencoded.png"/>
          <p:cNvPicPr>
            <a:picLocks noChangeAspect="1"/>
          </p:cNvPicPr>
          <p:nvPr/>
        </p:nvPicPr>
        <p:blipFill>
          <a:blip r:embed="rId21"/>
          <a:stretch>
            <a:fillRect/>
          </a:stretch>
        </p:blipFill>
        <p:spPr>
          <a:xfrm>
            <a:off x="6707107" y="2871787"/>
            <a:ext cx="309563" cy="309563"/>
          </a:xfrm>
          <a:prstGeom prst="rect">
            <a:avLst/>
          </a:prstGeom>
        </p:spPr>
      </p:pic>
      <p:pic>
        <p:nvPicPr>
          <p:cNvPr id="22" name="Image 20" descr="preencoded.png"/>
          <p:cNvPicPr>
            <a:picLocks noChangeAspect="1"/>
          </p:cNvPicPr>
          <p:nvPr/>
        </p:nvPicPr>
        <p:blipFill>
          <a:blip r:embed="rId22"/>
          <a:stretch>
            <a:fillRect/>
          </a:stretch>
        </p:blipFill>
        <p:spPr>
          <a:xfrm>
            <a:off x="6799976" y="2964656"/>
            <a:ext cx="123825" cy="123825"/>
          </a:xfrm>
          <a:prstGeom prst="rect">
            <a:avLst/>
          </a:prstGeom>
        </p:spPr>
      </p:pic>
      <p:pic>
        <p:nvPicPr>
          <p:cNvPr id="23" name="Image 21" descr="preencoded.png"/>
          <p:cNvPicPr>
            <a:picLocks noChangeAspect="1"/>
          </p:cNvPicPr>
          <p:nvPr/>
        </p:nvPicPr>
        <p:blipFill>
          <a:blip r:embed="rId23"/>
          <a:stretch>
            <a:fillRect/>
          </a:stretch>
        </p:blipFill>
        <p:spPr>
          <a:xfrm>
            <a:off x="309563" y="3800475"/>
            <a:ext cx="9286875" cy="835819"/>
          </a:xfrm>
          <a:prstGeom prst="rect">
            <a:avLst/>
          </a:prstGeom>
        </p:spPr>
      </p:pic>
      <p:pic>
        <p:nvPicPr>
          <p:cNvPr id="24" name="Image 22" descr="preencoded.png"/>
          <p:cNvPicPr>
            <a:picLocks noChangeAspect="1"/>
          </p:cNvPicPr>
          <p:nvPr/>
        </p:nvPicPr>
        <p:blipFill>
          <a:blip r:embed="rId24"/>
          <a:stretch>
            <a:fillRect/>
          </a:stretch>
        </p:blipFill>
        <p:spPr>
          <a:xfrm>
            <a:off x="433388" y="4187428"/>
            <a:ext cx="139303" cy="123825"/>
          </a:xfrm>
          <a:prstGeom prst="rect">
            <a:avLst/>
          </a:prstGeom>
        </p:spPr>
      </p:pic>
      <p:pic>
        <p:nvPicPr>
          <p:cNvPr id="25" name="Image 23" descr="preencoded.png"/>
          <p:cNvPicPr>
            <a:picLocks noChangeAspect="1"/>
          </p:cNvPicPr>
          <p:nvPr/>
        </p:nvPicPr>
        <p:blipFill>
          <a:blip r:embed="rId25"/>
          <a:stretch>
            <a:fillRect/>
          </a:stretch>
        </p:blipFill>
        <p:spPr>
          <a:xfrm>
            <a:off x="433388" y="4373166"/>
            <a:ext cx="154781" cy="123825"/>
          </a:xfrm>
          <a:prstGeom prst="rect">
            <a:avLst/>
          </a:prstGeom>
        </p:spPr>
      </p:pic>
      <p:pic>
        <p:nvPicPr>
          <p:cNvPr id="26" name="Image 24" descr="preencoded.png"/>
          <p:cNvPicPr>
            <a:picLocks noChangeAspect="1"/>
          </p:cNvPicPr>
          <p:nvPr/>
        </p:nvPicPr>
        <p:blipFill>
          <a:blip r:embed="rId26"/>
          <a:stretch>
            <a:fillRect/>
          </a:stretch>
        </p:blipFill>
        <p:spPr>
          <a:xfrm>
            <a:off x="4953000" y="4187428"/>
            <a:ext cx="139303" cy="123825"/>
          </a:xfrm>
          <a:prstGeom prst="rect">
            <a:avLst/>
          </a:prstGeom>
        </p:spPr>
      </p:pic>
      <p:pic>
        <p:nvPicPr>
          <p:cNvPr id="27" name="Image 25" descr="preencoded.png"/>
          <p:cNvPicPr>
            <a:picLocks noChangeAspect="1"/>
          </p:cNvPicPr>
          <p:nvPr/>
        </p:nvPicPr>
        <p:blipFill>
          <a:blip r:embed="rId27"/>
          <a:stretch>
            <a:fillRect/>
          </a:stretch>
        </p:blipFill>
        <p:spPr>
          <a:xfrm>
            <a:off x="4953000" y="4373166"/>
            <a:ext cx="123825" cy="123825"/>
          </a:xfrm>
          <a:prstGeom prst="rect">
            <a:avLst/>
          </a:prstGeom>
        </p:spPr>
      </p:pic>
      <p:sp>
        <p:nvSpPr>
          <p:cNvPr id="28"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엣지 컴퓨팅과 스마트시티</a:t>
            </a:r>
            <a:endParaRPr lang="en-US" sz="1971" dirty="0"/>
          </a:p>
        </p:txBody>
      </p:sp>
      <p:sp>
        <p:nvSpPr>
          <p:cNvPr id="29" name="Text 1"/>
          <p:cNvSpPr/>
          <p:nvPr/>
        </p:nvSpPr>
        <p:spPr>
          <a:xfrm>
            <a:off x="2197894" y="1679972"/>
            <a:ext cx="672525" cy="192360"/>
          </a:xfrm>
          <a:prstGeom prst="rect">
            <a:avLst/>
          </a:prstGeom>
          <a:noFill/>
          <a:ln/>
        </p:spPr>
        <p:txBody>
          <a:bodyPr wrap="square" lIns="0" tIns="0" rIns="0" bIns="0" rtlCol="0" anchor="t">
            <a:spAutoFit/>
          </a:bodyPr>
          <a:lstStyle/>
          <a:p>
            <a:pPr>
              <a:lnSpc>
                <a:spcPts val="1463"/>
              </a:lnSpc>
            </a:pPr>
            <a:r>
              <a:rPr lang="en-US" sz="910" b="1" dirty="0">
                <a:solidFill>
                  <a:srgbClr val="1D4ED8"/>
                </a:solidFill>
                <a:latin typeface="Noto Sans KR" pitchFamily="34" charset="0"/>
                <a:ea typeface="Noto Sans KR" pitchFamily="34" charset="-122"/>
                <a:cs typeface="Noto Sans KR" pitchFamily="34" charset="-120"/>
              </a:rPr>
              <a:t>엣지 컴퓨팅</a:t>
            </a:r>
            <a:endParaRPr lang="en-US" sz="910" dirty="0"/>
          </a:p>
        </p:txBody>
      </p:sp>
      <p:sp>
        <p:nvSpPr>
          <p:cNvPr id="30" name="Text 2"/>
          <p:cNvSpPr/>
          <p:nvPr/>
        </p:nvSpPr>
        <p:spPr>
          <a:xfrm>
            <a:off x="1981200" y="1943100"/>
            <a:ext cx="1906905"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데이터 생성지 근처에서 계산 수행</a:t>
            </a:r>
            <a:endParaRPr lang="en-US" sz="796" dirty="0"/>
          </a:p>
        </p:txBody>
      </p:sp>
      <p:sp>
        <p:nvSpPr>
          <p:cNvPr id="31" name="Text 3"/>
          <p:cNvSpPr/>
          <p:nvPr/>
        </p:nvSpPr>
        <p:spPr>
          <a:xfrm>
            <a:off x="1981200" y="2128838"/>
            <a:ext cx="1906905" cy="128240"/>
          </a:xfrm>
          <a:prstGeom prst="rect">
            <a:avLst/>
          </a:prstGeom>
          <a:noFill/>
          <a:ln/>
        </p:spPr>
        <p:txBody>
          <a:bodyPr wrap="square" lIns="0" tIns="0" rIns="0" bIns="0" rtlCol="0" anchor="t">
            <a:spAutoFit/>
          </a:bodyPr>
          <a:lstStyle/>
          <a:p>
            <a:pPr>
              <a:lnSpc>
                <a:spcPts val="975"/>
              </a:lnSpc>
            </a:pPr>
            <a:r>
              <a:rPr lang="en-US" sz="683" dirty="0">
                <a:solidFill>
                  <a:srgbClr val="4B5563"/>
                </a:solidFill>
                <a:latin typeface="Noto Sans KR" pitchFamily="34" charset="0"/>
                <a:ea typeface="Noto Sans KR" pitchFamily="34" charset="-122"/>
                <a:cs typeface="Noto Sans KR" pitchFamily="34" charset="-120"/>
              </a:rPr>
              <a:t>빠른 반응 시간</a:t>
            </a:r>
            <a:endParaRPr lang="en-US" sz="683" dirty="0"/>
          </a:p>
        </p:txBody>
      </p:sp>
      <p:sp>
        <p:nvSpPr>
          <p:cNvPr id="32" name="Text 4"/>
          <p:cNvSpPr/>
          <p:nvPr/>
        </p:nvSpPr>
        <p:spPr>
          <a:xfrm>
            <a:off x="4341614" y="1679972"/>
            <a:ext cx="672525" cy="192360"/>
          </a:xfrm>
          <a:prstGeom prst="rect">
            <a:avLst/>
          </a:prstGeom>
          <a:noFill/>
          <a:ln/>
        </p:spPr>
        <p:txBody>
          <a:bodyPr wrap="square" lIns="0" tIns="0" rIns="0" bIns="0" rtlCol="0" anchor="t">
            <a:spAutoFit/>
          </a:bodyPr>
          <a:lstStyle/>
          <a:p>
            <a:pPr>
              <a:lnSpc>
                <a:spcPts val="1463"/>
              </a:lnSpc>
            </a:pPr>
            <a:r>
              <a:rPr lang="en-US" sz="910" b="1" dirty="0">
                <a:solidFill>
                  <a:srgbClr val="7E22CE"/>
                </a:solidFill>
                <a:latin typeface="Noto Sans KR" pitchFamily="34" charset="0"/>
                <a:ea typeface="Noto Sans KR" pitchFamily="34" charset="-122"/>
                <a:cs typeface="Noto Sans KR" pitchFamily="34" charset="-120"/>
              </a:rPr>
              <a:t>포그 컴퓨팅</a:t>
            </a:r>
            <a:endParaRPr lang="en-US" sz="910" dirty="0"/>
          </a:p>
        </p:txBody>
      </p:sp>
      <p:sp>
        <p:nvSpPr>
          <p:cNvPr id="33" name="Text 5"/>
          <p:cNvSpPr/>
          <p:nvPr/>
        </p:nvSpPr>
        <p:spPr>
          <a:xfrm>
            <a:off x="4086225" y="1943100"/>
            <a:ext cx="1906905"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엣지와 클라우드 사이의 중간 계층</a:t>
            </a:r>
            <a:endParaRPr lang="en-US" sz="796" dirty="0"/>
          </a:p>
        </p:txBody>
      </p:sp>
      <p:sp>
        <p:nvSpPr>
          <p:cNvPr id="34" name="Text 6"/>
          <p:cNvSpPr/>
          <p:nvPr/>
        </p:nvSpPr>
        <p:spPr>
          <a:xfrm>
            <a:off x="4086225" y="2128838"/>
            <a:ext cx="1906905" cy="128240"/>
          </a:xfrm>
          <a:prstGeom prst="rect">
            <a:avLst/>
          </a:prstGeom>
          <a:noFill/>
          <a:ln/>
        </p:spPr>
        <p:txBody>
          <a:bodyPr wrap="square" lIns="0" tIns="0" rIns="0" bIns="0" rtlCol="0" anchor="t">
            <a:spAutoFit/>
          </a:bodyPr>
          <a:lstStyle/>
          <a:p>
            <a:pPr>
              <a:lnSpc>
                <a:spcPts val="975"/>
              </a:lnSpc>
            </a:pPr>
            <a:r>
              <a:rPr lang="en-US" sz="683" dirty="0">
                <a:solidFill>
                  <a:srgbClr val="4B5563"/>
                </a:solidFill>
                <a:latin typeface="Noto Sans KR" pitchFamily="34" charset="0"/>
                <a:ea typeface="Noto Sans KR" pitchFamily="34" charset="-122"/>
                <a:cs typeface="Noto Sans KR" pitchFamily="34" charset="-120"/>
              </a:rPr>
              <a:t>복잡한 데이터 필터링</a:t>
            </a:r>
            <a:endParaRPr lang="en-US" sz="683" dirty="0"/>
          </a:p>
        </p:txBody>
      </p:sp>
      <p:sp>
        <p:nvSpPr>
          <p:cNvPr id="35" name="Text 7"/>
          <p:cNvSpPr/>
          <p:nvPr/>
        </p:nvSpPr>
        <p:spPr>
          <a:xfrm>
            <a:off x="6446639" y="1679972"/>
            <a:ext cx="927914" cy="192360"/>
          </a:xfrm>
          <a:prstGeom prst="rect">
            <a:avLst/>
          </a:prstGeom>
          <a:noFill/>
          <a:ln/>
        </p:spPr>
        <p:txBody>
          <a:bodyPr wrap="square" lIns="0" tIns="0" rIns="0" bIns="0" rtlCol="0" anchor="t">
            <a:spAutoFit/>
          </a:bodyPr>
          <a:lstStyle/>
          <a:p>
            <a:pPr>
              <a:lnSpc>
                <a:spcPts val="1463"/>
              </a:lnSpc>
            </a:pPr>
            <a:r>
              <a:rPr lang="en-US" sz="910" b="1" dirty="0">
                <a:solidFill>
                  <a:srgbClr val="15803D"/>
                </a:solidFill>
                <a:latin typeface="Noto Sans KR" pitchFamily="34" charset="0"/>
                <a:ea typeface="Noto Sans KR" pitchFamily="34" charset="-122"/>
                <a:cs typeface="Noto Sans KR" pitchFamily="34" charset="-120"/>
              </a:rPr>
              <a:t>클라우드 컴퓨팅</a:t>
            </a:r>
            <a:endParaRPr lang="en-US" sz="910" dirty="0"/>
          </a:p>
        </p:txBody>
      </p:sp>
      <p:sp>
        <p:nvSpPr>
          <p:cNvPr id="36" name="Text 8"/>
          <p:cNvSpPr/>
          <p:nvPr/>
        </p:nvSpPr>
        <p:spPr>
          <a:xfrm>
            <a:off x="6191250" y="1943100"/>
            <a:ext cx="1906905"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중앙 데이터 센터에서의 대규모 처리</a:t>
            </a:r>
            <a:endParaRPr lang="en-US" sz="796" dirty="0"/>
          </a:p>
        </p:txBody>
      </p:sp>
      <p:sp>
        <p:nvSpPr>
          <p:cNvPr id="37" name="Text 9"/>
          <p:cNvSpPr/>
          <p:nvPr/>
        </p:nvSpPr>
        <p:spPr>
          <a:xfrm>
            <a:off x="6191250" y="2128838"/>
            <a:ext cx="1906905" cy="128240"/>
          </a:xfrm>
          <a:prstGeom prst="rect">
            <a:avLst/>
          </a:prstGeom>
          <a:noFill/>
          <a:ln/>
        </p:spPr>
        <p:txBody>
          <a:bodyPr wrap="square" lIns="0" tIns="0" rIns="0" bIns="0" rtlCol="0" anchor="t">
            <a:spAutoFit/>
          </a:bodyPr>
          <a:lstStyle/>
          <a:p>
            <a:pPr>
              <a:lnSpc>
                <a:spcPts val="975"/>
              </a:lnSpc>
            </a:pPr>
            <a:r>
              <a:rPr lang="ko-KR" altLang="en-US" sz="683">
                <a:solidFill>
                  <a:srgbClr val="4B5563"/>
                </a:solidFill>
                <a:latin typeface="Noto Sans KR" pitchFamily="34" charset="0"/>
                <a:ea typeface="Noto Sans KR" pitchFamily="34" charset="-122"/>
                <a:cs typeface="Noto Sans KR" pitchFamily="34" charset="-120"/>
              </a:rPr>
              <a:t>대규모</a:t>
            </a:r>
            <a:r>
              <a:rPr lang="en-US" sz="683">
                <a:solidFill>
                  <a:srgbClr val="4B5563"/>
                </a:solidFill>
                <a:latin typeface="Noto Sans KR" pitchFamily="34" charset="0"/>
                <a:ea typeface="Noto Sans KR" pitchFamily="34" charset="-122"/>
                <a:cs typeface="Noto Sans KR" pitchFamily="34" charset="-120"/>
              </a:rPr>
              <a:t> </a:t>
            </a:r>
            <a:r>
              <a:rPr lang="en-US" sz="683" dirty="0">
                <a:solidFill>
                  <a:srgbClr val="4B5563"/>
                </a:solidFill>
                <a:latin typeface="Noto Sans KR" pitchFamily="34" charset="0"/>
                <a:ea typeface="Noto Sans KR" pitchFamily="34" charset="-122"/>
                <a:cs typeface="Noto Sans KR" pitchFamily="34" charset="-120"/>
              </a:rPr>
              <a:t>데이터 분석</a:t>
            </a:r>
            <a:endParaRPr lang="en-US" sz="683" dirty="0"/>
          </a:p>
        </p:txBody>
      </p:sp>
      <p:sp>
        <p:nvSpPr>
          <p:cNvPr id="38" name="Text 10"/>
          <p:cNvSpPr/>
          <p:nvPr/>
        </p:nvSpPr>
        <p:spPr>
          <a:xfrm>
            <a:off x="835819" y="2933700"/>
            <a:ext cx="961966" cy="192360"/>
          </a:xfrm>
          <a:prstGeom prst="rect">
            <a:avLst/>
          </a:prstGeom>
          <a:noFill/>
          <a:ln/>
        </p:spPr>
        <p:txBody>
          <a:bodyPr wrap="square" lIns="0" tIns="0" rIns="0" bIns="0" rtlCol="0" anchor="t">
            <a:spAutoFit/>
          </a:bodyPr>
          <a:lstStyle/>
          <a:p>
            <a:pPr>
              <a:lnSpc>
                <a:spcPts val="1463"/>
              </a:lnSpc>
            </a:pPr>
            <a:r>
              <a:rPr lang="en-US" sz="910" b="1" dirty="0">
                <a:solidFill>
                  <a:srgbClr val="1F2937"/>
                </a:solidFill>
                <a:latin typeface="Noto Sans KR" pitchFamily="34" charset="0"/>
                <a:ea typeface="Noto Sans KR" pitchFamily="34" charset="-122"/>
                <a:cs typeface="Noto Sans KR" pitchFamily="34" charset="-120"/>
              </a:rPr>
              <a:t>교통 관리 시스템</a:t>
            </a:r>
            <a:endParaRPr lang="en-US" sz="910" dirty="0"/>
          </a:p>
        </p:txBody>
      </p:sp>
      <p:sp>
        <p:nvSpPr>
          <p:cNvPr id="39" name="Text 11"/>
          <p:cNvSpPr/>
          <p:nvPr/>
        </p:nvSpPr>
        <p:spPr>
          <a:xfrm>
            <a:off x="433388" y="3243263"/>
            <a:ext cx="276538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엣지 장치는 실시간으로 차량 센서 데이터를 분석하고, 신호 제어로 즉시 반응</a:t>
            </a:r>
            <a:endParaRPr lang="en-US" sz="796" dirty="0"/>
          </a:p>
        </p:txBody>
      </p:sp>
      <p:sp>
        <p:nvSpPr>
          <p:cNvPr id="40" name="Text 12"/>
          <p:cNvSpPr/>
          <p:nvPr/>
        </p:nvSpPr>
        <p:spPr>
          <a:xfrm>
            <a:off x="3972679" y="2933700"/>
            <a:ext cx="672525" cy="192360"/>
          </a:xfrm>
          <a:prstGeom prst="rect">
            <a:avLst/>
          </a:prstGeom>
          <a:noFill/>
          <a:ln/>
        </p:spPr>
        <p:txBody>
          <a:bodyPr wrap="square" lIns="0" tIns="0" rIns="0" bIns="0" rtlCol="0" anchor="t">
            <a:spAutoFit/>
          </a:bodyPr>
          <a:lstStyle/>
          <a:p>
            <a:pPr>
              <a:lnSpc>
                <a:spcPts val="1463"/>
              </a:lnSpc>
            </a:pPr>
            <a:r>
              <a:rPr lang="en-US" sz="910" b="1" dirty="0">
                <a:solidFill>
                  <a:srgbClr val="1F2937"/>
                </a:solidFill>
                <a:latin typeface="Noto Sans KR" pitchFamily="34" charset="0"/>
                <a:ea typeface="Noto Sans KR" pitchFamily="34" charset="-122"/>
                <a:cs typeface="Noto Sans KR" pitchFamily="34" charset="-120"/>
              </a:rPr>
              <a:t>공안 카메라</a:t>
            </a:r>
            <a:endParaRPr lang="en-US" sz="910" dirty="0"/>
          </a:p>
        </p:txBody>
      </p:sp>
      <p:sp>
        <p:nvSpPr>
          <p:cNvPr id="41" name="Text 13"/>
          <p:cNvSpPr/>
          <p:nvPr/>
        </p:nvSpPr>
        <p:spPr>
          <a:xfrm>
            <a:off x="3570247" y="3243263"/>
            <a:ext cx="276538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엣지 기기에 AI 모델을 배포해 중요한 사건만 서버로 전송, 네트워크 부담 감소</a:t>
            </a:r>
            <a:endParaRPr lang="en-US" sz="796" dirty="0"/>
          </a:p>
        </p:txBody>
      </p:sp>
      <p:sp>
        <p:nvSpPr>
          <p:cNvPr id="42" name="Text 14"/>
          <p:cNvSpPr/>
          <p:nvPr/>
        </p:nvSpPr>
        <p:spPr>
          <a:xfrm>
            <a:off x="7109538" y="2933700"/>
            <a:ext cx="544830" cy="192360"/>
          </a:xfrm>
          <a:prstGeom prst="rect">
            <a:avLst/>
          </a:prstGeom>
          <a:noFill/>
          <a:ln/>
        </p:spPr>
        <p:txBody>
          <a:bodyPr wrap="square" lIns="0" tIns="0" rIns="0" bIns="0" rtlCol="0" anchor="t">
            <a:spAutoFit/>
          </a:bodyPr>
          <a:lstStyle/>
          <a:p>
            <a:pPr>
              <a:lnSpc>
                <a:spcPts val="1463"/>
              </a:lnSpc>
            </a:pPr>
            <a:r>
              <a:rPr lang="en-US" sz="910" b="1" dirty="0">
                <a:solidFill>
                  <a:srgbClr val="1F2937"/>
                </a:solidFill>
                <a:latin typeface="Noto Sans KR" pitchFamily="34" charset="0"/>
                <a:ea typeface="Noto Sans KR" pitchFamily="34" charset="-122"/>
                <a:cs typeface="Noto Sans KR" pitchFamily="34" charset="-120"/>
              </a:rPr>
              <a:t>재난 관리</a:t>
            </a:r>
            <a:endParaRPr lang="en-US" sz="910" dirty="0"/>
          </a:p>
        </p:txBody>
      </p:sp>
      <p:sp>
        <p:nvSpPr>
          <p:cNvPr id="43" name="Text 15"/>
          <p:cNvSpPr/>
          <p:nvPr/>
        </p:nvSpPr>
        <p:spPr>
          <a:xfrm>
            <a:off x="6707108" y="3243263"/>
            <a:ext cx="276550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분산 처리는 대규모 재난 발생 시 핵심 서비스의 가용성을 유지</a:t>
            </a:r>
            <a:endParaRPr lang="en-US" sz="796" dirty="0"/>
          </a:p>
        </p:txBody>
      </p:sp>
      <p:sp>
        <p:nvSpPr>
          <p:cNvPr id="44" name="Text 16"/>
          <p:cNvSpPr/>
          <p:nvPr/>
        </p:nvSpPr>
        <p:spPr>
          <a:xfrm>
            <a:off x="433387" y="3924300"/>
            <a:ext cx="9943148" cy="192360"/>
          </a:xfrm>
          <a:prstGeom prst="rect">
            <a:avLst/>
          </a:prstGeom>
          <a:noFill/>
          <a:ln/>
        </p:spPr>
        <p:txBody>
          <a:bodyPr wrap="square" lIns="0" tIns="0" rIns="0" bIns="0" rtlCol="0" anchor="t">
            <a:spAutoFit/>
          </a:bodyPr>
          <a:lstStyle/>
          <a:p>
            <a:pPr>
              <a:lnSpc>
                <a:spcPts val="1463"/>
              </a:lnSpc>
            </a:pPr>
            <a:r>
              <a:rPr lang="en-US" sz="910" b="1" dirty="0">
                <a:solidFill>
                  <a:srgbClr val="1F2937"/>
                </a:solidFill>
                <a:latin typeface="Noto Sans KR" pitchFamily="34" charset="0"/>
                <a:ea typeface="Noto Sans KR" pitchFamily="34" charset="-122"/>
                <a:cs typeface="Noto Sans KR" pitchFamily="34" charset="-120"/>
              </a:rPr>
              <a:t>스마트시티의 엣지 컴퓨팅 특성</a:t>
            </a:r>
            <a:endParaRPr lang="en-US" sz="910" dirty="0"/>
          </a:p>
        </p:txBody>
      </p:sp>
      <p:sp>
        <p:nvSpPr>
          <p:cNvPr id="45" name="Text 17"/>
          <p:cNvSpPr/>
          <p:nvPr/>
        </p:nvSpPr>
        <p:spPr>
          <a:xfrm>
            <a:off x="634604" y="4171950"/>
            <a:ext cx="1387614" cy="154781"/>
          </a:xfrm>
          <a:prstGeom prst="rect">
            <a:avLst/>
          </a:prstGeom>
          <a:noFill/>
          <a:ln/>
        </p:spPr>
        <p:txBody>
          <a:bodyPr wrap="square" lIns="0" tIns="0" rIns="0" bIns="0" rtlCol="0" anchor="t"/>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속도:데이터 처리 지연 감소</a:t>
            </a:r>
            <a:endParaRPr lang="en-US" sz="796" dirty="0"/>
          </a:p>
        </p:txBody>
      </p:sp>
      <p:sp>
        <p:nvSpPr>
          <p:cNvPr id="46" name="Text 18"/>
          <p:cNvSpPr/>
          <p:nvPr/>
        </p:nvSpPr>
        <p:spPr>
          <a:xfrm>
            <a:off x="650081" y="4357688"/>
            <a:ext cx="1208842" cy="154781"/>
          </a:xfrm>
          <a:prstGeom prst="rect">
            <a:avLst/>
          </a:prstGeom>
          <a:noFill/>
          <a:ln/>
        </p:spPr>
        <p:txBody>
          <a:bodyPr wrap="square" lIns="0" tIns="0" rIns="0" bIns="0" rtlCol="0" anchor="t"/>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네트워크:대역폭 최적화</a:t>
            </a:r>
            <a:endParaRPr lang="en-US" sz="796" dirty="0"/>
          </a:p>
        </p:txBody>
      </p:sp>
      <p:sp>
        <p:nvSpPr>
          <p:cNvPr id="47" name="Text 19"/>
          <p:cNvSpPr/>
          <p:nvPr/>
        </p:nvSpPr>
        <p:spPr>
          <a:xfrm>
            <a:off x="5154216" y="4171950"/>
            <a:ext cx="1242893" cy="154781"/>
          </a:xfrm>
          <a:prstGeom prst="rect">
            <a:avLst/>
          </a:prstGeom>
          <a:noFill/>
          <a:ln/>
        </p:spPr>
        <p:txBody>
          <a:bodyPr wrap="square" lIns="0" tIns="0" rIns="0" bIns="0" rtlCol="0" anchor="t"/>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효율성:에너지 소비 감소</a:t>
            </a:r>
            <a:endParaRPr lang="en-US" sz="796" dirty="0"/>
          </a:p>
        </p:txBody>
      </p:sp>
      <p:sp>
        <p:nvSpPr>
          <p:cNvPr id="48" name="Text 20"/>
          <p:cNvSpPr/>
          <p:nvPr/>
        </p:nvSpPr>
        <p:spPr>
          <a:xfrm>
            <a:off x="5138737" y="4357688"/>
            <a:ext cx="2119730" cy="154781"/>
          </a:xfrm>
          <a:prstGeom prst="rect">
            <a:avLst/>
          </a:prstGeom>
          <a:noFill/>
          <a:ln/>
        </p:spPr>
        <p:txBody>
          <a:bodyPr wrap="square" lIns="0" tIns="0" rIns="0" bIns="0" rtlCol="0" anchor="t"/>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안정성:중앙 서버 장애 시에도 서비스 유지</a:t>
            </a:r>
            <a:endParaRPr lang="en-US" sz="796" dirty="0"/>
          </a:p>
        </p:txBody>
      </p:sp>
      <p:sp>
        <p:nvSpPr>
          <p:cNvPr id="49" name="Text 21"/>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13 / 36</a:t>
            </a:r>
            <a:endParaRPr lang="en-US" sz="91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0674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0077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2005013"/>
            <a:ext cx="2971800" cy="2012156"/>
          </a:xfrm>
          <a:prstGeom prst="rect">
            <a:avLst/>
          </a:prstGeom>
        </p:spPr>
      </p:pic>
      <p:pic>
        <p:nvPicPr>
          <p:cNvPr id="7" name="Image 5" descr="preencoded.png"/>
          <p:cNvPicPr>
            <a:picLocks noChangeAspect="1"/>
          </p:cNvPicPr>
          <p:nvPr/>
        </p:nvPicPr>
        <p:blipFill>
          <a:blip r:embed="rId8"/>
          <a:stretch>
            <a:fillRect/>
          </a:stretch>
        </p:blipFill>
        <p:spPr>
          <a:xfrm>
            <a:off x="1563291" y="2159794"/>
            <a:ext cx="464344" cy="464344"/>
          </a:xfrm>
          <a:prstGeom prst="rect">
            <a:avLst/>
          </a:prstGeom>
        </p:spPr>
      </p:pic>
      <p:pic>
        <p:nvPicPr>
          <p:cNvPr id="8" name="Image 6" descr="preencoded.png"/>
          <p:cNvPicPr>
            <a:picLocks noChangeAspect="1"/>
          </p:cNvPicPr>
          <p:nvPr/>
        </p:nvPicPr>
        <p:blipFill>
          <a:blip r:embed="rId9"/>
          <a:stretch>
            <a:fillRect/>
          </a:stretch>
        </p:blipFill>
        <p:spPr>
          <a:xfrm>
            <a:off x="1702594" y="2268141"/>
            <a:ext cx="185738" cy="247650"/>
          </a:xfrm>
          <a:prstGeom prst="rect">
            <a:avLst/>
          </a:prstGeom>
        </p:spPr>
      </p:pic>
      <p:pic>
        <p:nvPicPr>
          <p:cNvPr id="9" name="Image 7" descr="preencoded.png"/>
          <p:cNvPicPr>
            <a:picLocks noChangeAspect="1"/>
          </p:cNvPicPr>
          <p:nvPr/>
        </p:nvPicPr>
        <p:blipFill>
          <a:blip r:embed="rId7"/>
          <a:stretch>
            <a:fillRect/>
          </a:stretch>
        </p:blipFill>
        <p:spPr>
          <a:xfrm>
            <a:off x="3467100" y="2005013"/>
            <a:ext cx="2971800" cy="2012156"/>
          </a:xfrm>
          <a:prstGeom prst="rect">
            <a:avLst/>
          </a:prstGeom>
        </p:spPr>
      </p:pic>
      <p:pic>
        <p:nvPicPr>
          <p:cNvPr id="10" name="Image 8" descr="preencoded.png"/>
          <p:cNvPicPr>
            <a:picLocks noChangeAspect="1"/>
          </p:cNvPicPr>
          <p:nvPr/>
        </p:nvPicPr>
        <p:blipFill>
          <a:blip r:embed="rId10"/>
          <a:stretch>
            <a:fillRect/>
          </a:stretch>
        </p:blipFill>
        <p:spPr>
          <a:xfrm>
            <a:off x="4720828" y="2159794"/>
            <a:ext cx="464344" cy="464344"/>
          </a:xfrm>
          <a:prstGeom prst="rect">
            <a:avLst/>
          </a:prstGeom>
        </p:spPr>
      </p:pic>
      <p:pic>
        <p:nvPicPr>
          <p:cNvPr id="11" name="Image 9" descr="preencoded.png"/>
          <p:cNvPicPr>
            <a:picLocks noChangeAspect="1"/>
          </p:cNvPicPr>
          <p:nvPr/>
        </p:nvPicPr>
        <p:blipFill>
          <a:blip r:embed="rId11"/>
          <a:stretch>
            <a:fillRect/>
          </a:stretch>
        </p:blipFill>
        <p:spPr>
          <a:xfrm>
            <a:off x="4860131" y="2268141"/>
            <a:ext cx="185738" cy="247650"/>
          </a:xfrm>
          <a:prstGeom prst="rect">
            <a:avLst/>
          </a:prstGeom>
        </p:spPr>
      </p:pic>
      <p:pic>
        <p:nvPicPr>
          <p:cNvPr id="12" name="Image 10" descr="preencoded.png"/>
          <p:cNvPicPr>
            <a:picLocks noChangeAspect="1"/>
          </p:cNvPicPr>
          <p:nvPr/>
        </p:nvPicPr>
        <p:blipFill>
          <a:blip r:embed="rId7"/>
          <a:stretch>
            <a:fillRect/>
          </a:stretch>
        </p:blipFill>
        <p:spPr>
          <a:xfrm>
            <a:off x="6624638" y="2005013"/>
            <a:ext cx="2971800" cy="2012156"/>
          </a:xfrm>
          <a:prstGeom prst="rect">
            <a:avLst/>
          </a:prstGeom>
        </p:spPr>
      </p:pic>
      <p:pic>
        <p:nvPicPr>
          <p:cNvPr id="13" name="Image 11" descr="preencoded.png"/>
          <p:cNvPicPr>
            <a:picLocks noChangeAspect="1"/>
          </p:cNvPicPr>
          <p:nvPr/>
        </p:nvPicPr>
        <p:blipFill>
          <a:blip r:embed="rId12"/>
          <a:stretch>
            <a:fillRect/>
          </a:stretch>
        </p:blipFill>
        <p:spPr>
          <a:xfrm>
            <a:off x="7878366" y="2159794"/>
            <a:ext cx="464344" cy="464344"/>
          </a:xfrm>
          <a:prstGeom prst="rect">
            <a:avLst/>
          </a:prstGeom>
        </p:spPr>
      </p:pic>
      <p:pic>
        <p:nvPicPr>
          <p:cNvPr id="14" name="Image 12" descr="preencoded.png"/>
          <p:cNvPicPr>
            <a:picLocks noChangeAspect="1"/>
          </p:cNvPicPr>
          <p:nvPr/>
        </p:nvPicPr>
        <p:blipFill>
          <a:blip r:embed="rId13"/>
          <a:stretch>
            <a:fillRect/>
          </a:stretch>
        </p:blipFill>
        <p:spPr>
          <a:xfrm>
            <a:off x="7994452" y="2268141"/>
            <a:ext cx="232172" cy="247650"/>
          </a:xfrm>
          <a:prstGeom prst="rect">
            <a:avLst/>
          </a:prstGeom>
        </p:spPr>
      </p:pic>
      <p:pic>
        <p:nvPicPr>
          <p:cNvPr id="15" name="Image 13" descr="preencoded.png"/>
          <p:cNvPicPr>
            <a:picLocks noChangeAspect="1"/>
          </p:cNvPicPr>
          <p:nvPr/>
        </p:nvPicPr>
        <p:blipFill>
          <a:blip r:embed="rId7"/>
          <a:stretch>
            <a:fillRect/>
          </a:stretch>
        </p:blipFill>
        <p:spPr>
          <a:xfrm>
            <a:off x="309563" y="4202906"/>
            <a:ext cx="2971800" cy="2012156"/>
          </a:xfrm>
          <a:prstGeom prst="rect">
            <a:avLst/>
          </a:prstGeom>
        </p:spPr>
      </p:pic>
      <p:pic>
        <p:nvPicPr>
          <p:cNvPr id="16" name="Image 14" descr="preencoded.png"/>
          <p:cNvPicPr>
            <a:picLocks noChangeAspect="1"/>
          </p:cNvPicPr>
          <p:nvPr/>
        </p:nvPicPr>
        <p:blipFill>
          <a:blip r:embed="rId14"/>
          <a:stretch>
            <a:fillRect/>
          </a:stretch>
        </p:blipFill>
        <p:spPr>
          <a:xfrm>
            <a:off x="1563291" y="4357687"/>
            <a:ext cx="464344" cy="464344"/>
          </a:xfrm>
          <a:prstGeom prst="rect">
            <a:avLst/>
          </a:prstGeom>
        </p:spPr>
      </p:pic>
      <p:pic>
        <p:nvPicPr>
          <p:cNvPr id="17" name="Image 15" descr="preencoded.png"/>
          <p:cNvPicPr>
            <a:picLocks noChangeAspect="1"/>
          </p:cNvPicPr>
          <p:nvPr/>
        </p:nvPicPr>
        <p:blipFill>
          <a:blip r:embed="rId15"/>
          <a:stretch>
            <a:fillRect/>
          </a:stretch>
        </p:blipFill>
        <p:spPr>
          <a:xfrm>
            <a:off x="1690985" y="4466034"/>
            <a:ext cx="208955" cy="247650"/>
          </a:xfrm>
          <a:prstGeom prst="rect">
            <a:avLst/>
          </a:prstGeom>
        </p:spPr>
      </p:pic>
      <p:pic>
        <p:nvPicPr>
          <p:cNvPr id="18" name="Image 16" descr="preencoded.png"/>
          <p:cNvPicPr>
            <a:picLocks noChangeAspect="1"/>
          </p:cNvPicPr>
          <p:nvPr/>
        </p:nvPicPr>
        <p:blipFill>
          <a:blip r:embed="rId7"/>
          <a:stretch>
            <a:fillRect/>
          </a:stretch>
        </p:blipFill>
        <p:spPr>
          <a:xfrm>
            <a:off x="3467100" y="4202906"/>
            <a:ext cx="2971800" cy="2012156"/>
          </a:xfrm>
          <a:prstGeom prst="rect">
            <a:avLst/>
          </a:prstGeom>
        </p:spPr>
      </p:pic>
      <p:pic>
        <p:nvPicPr>
          <p:cNvPr id="19" name="Image 17" descr="preencoded.png"/>
          <p:cNvPicPr>
            <a:picLocks noChangeAspect="1"/>
          </p:cNvPicPr>
          <p:nvPr/>
        </p:nvPicPr>
        <p:blipFill>
          <a:blip r:embed="rId16"/>
          <a:stretch>
            <a:fillRect/>
          </a:stretch>
        </p:blipFill>
        <p:spPr>
          <a:xfrm>
            <a:off x="4720828" y="4357687"/>
            <a:ext cx="464344" cy="464344"/>
          </a:xfrm>
          <a:prstGeom prst="rect">
            <a:avLst/>
          </a:prstGeom>
        </p:spPr>
      </p:pic>
      <p:pic>
        <p:nvPicPr>
          <p:cNvPr id="20" name="Image 18" descr="preencoded.png"/>
          <p:cNvPicPr>
            <a:picLocks noChangeAspect="1"/>
          </p:cNvPicPr>
          <p:nvPr/>
        </p:nvPicPr>
        <p:blipFill>
          <a:blip r:embed="rId17"/>
          <a:stretch>
            <a:fillRect/>
          </a:stretch>
        </p:blipFill>
        <p:spPr>
          <a:xfrm>
            <a:off x="4836914" y="4466034"/>
            <a:ext cx="232172" cy="247650"/>
          </a:xfrm>
          <a:prstGeom prst="rect">
            <a:avLst/>
          </a:prstGeom>
        </p:spPr>
      </p:pic>
      <p:pic>
        <p:nvPicPr>
          <p:cNvPr id="21" name="Image 19" descr="preencoded.png"/>
          <p:cNvPicPr>
            <a:picLocks noChangeAspect="1"/>
          </p:cNvPicPr>
          <p:nvPr/>
        </p:nvPicPr>
        <p:blipFill>
          <a:blip r:embed="rId18"/>
          <a:stretch>
            <a:fillRect/>
          </a:stretch>
        </p:blipFill>
        <p:spPr>
          <a:xfrm>
            <a:off x="6624638" y="4202906"/>
            <a:ext cx="2971800" cy="2012156"/>
          </a:xfrm>
          <a:prstGeom prst="rect">
            <a:avLst/>
          </a:prstGeom>
        </p:spPr>
      </p:pic>
      <p:pic>
        <p:nvPicPr>
          <p:cNvPr id="22" name="Image 20" descr="preencoded.png"/>
          <p:cNvPicPr>
            <a:picLocks noChangeAspect="1"/>
          </p:cNvPicPr>
          <p:nvPr/>
        </p:nvPicPr>
        <p:blipFill>
          <a:blip r:embed="rId19"/>
          <a:stretch>
            <a:fillRect/>
          </a:stretch>
        </p:blipFill>
        <p:spPr>
          <a:xfrm>
            <a:off x="7878366" y="4357687"/>
            <a:ext cx="464344" cy="464344"/>
          </a:xfrm>
          <a:prstGeom prst="rect">
            <a:avLst/>
          </a:prstGeom>
        </p:spPr>
      </p:pic>
      <p:pic>
        <p:nvPicPr>
          <p:cNvPr id="23" name="Image 21" descr="preencoded.png"/>
          <p:cNvPicPr>
            <a:picLocks noChangeAspect="1"/>
          </p:cNvPicPr>
          <p:nvPr/>
        </p:nvPicPr>
        <p:blipFill>
          <a:blip r:embed="rId20"/>
          <a:stretch>
            <a:fillRect/>
          </a:stretch>
        </p:blipFill>
        <p:spPr>
          <a:xfrm>
            <a:off x="7994452" y="4466034"/>
            <a:ext cx="232172" cy="247650"/>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err="1">
                <a:solidFill>
                  <a:srgbClr val="1F2937"/>
                </a:solidFill>
                <a:latin typeface="Noto Serif KR" pitchFamily="34" charset="0"/>
                <a:ea typeface="Noto Serif KR" pitchFamily="34" charset="-122"/>
                <a:cs typeface="Noto Serif KR" pitchFamily="34" charset="-120"/>
              </a:rPr>
              <a:t>스마트시티</a:t>
            </a:r>
            <a:r>
              <a:rPr lang="en-US" sz="1971" b="1" dirty="0">
                <a:solidFill>
                  <a:srgbClr val="1F2937"/>
                </a:solidFill>
                <a:latin typeface="Noto Serif KR" pitchFamily="34" charset="0"/>
                <a:ea typeface="Noto Serif KR" pitchFamily="34" charset="-122"/>
                <a:cs typeface="Noto Serif KR" pitchFamily="34" charset="-120"/>
              </a:rPr>
              <a:t> 분야 AI 응용 사례 분석</a:t>
            </a:r>
            <a:endParaRPr lang="en-US" sz="1971" dirty="0"/>
          </a:p>
        </p:txBody>
      </p:sp>
      <p:sp>
        <p:nvSpPr>
          <p:cNvPr id="25" name="Text 1"/>
          <p:cNvSpPr/>
          <p:nvPr/>
        </p:nvSpPr>
        <p:spPr>
          <a:xfrm>
            <a:off x="309562" y="1540669"/>
            <a:ext cx="10215563"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인공지능 기술은 다양한 방식으로 공공 안전 문제를 해결하고 있습니다. 아래는 스마트시티에서의 AI 응용 사례입니다.</a:t>
            </a:r>
            <a:endParaRPr lang="en-US" sz="1024" dirty="0"/>
          </a:p>
        </p:txBody>
      </p:sp>
      <p:sp>
        <p:nvSpPr>
          <p:cNvPr id="26" name="Text 2"/>
          <p:cNvSpPr/>
          <p:nvPr/>
        </p:nvSpPr>
        <p:spPr>
          <a:xfrm>
            <a:off x="331232" y="2747962"/>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예방적 범죄 예방</a:t>
            </a:r>
            <a:endParaRPr lang="en-US" sz="1121" dirty="0"/>
          </a:p>
        </p:txBody>
      </p:sp>
      <p:sp>
        <p:nvSpPr>
          <p:cNvPr id="27" name="Text 3"/>
          <p:cNvSpPr/>
          <p:nvPr/>
        </p:nvSpPr>
        <p:spPr>
          <a:xfrm>
            <a:off x="331232" y="3026569"/>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시카고의 예측적 경찰</a:t>
            </a:r>
            <a:endParaRPr lang="en-US" sz="910" dirty="0"/>
          </a:p>
        </p:txBody>
      </p:sp>
      <p:sp>
        <p:nvSpPr>
          <p:cNvPr id="28" name="Text 4"/>
          <p:cNvSpPr/>
          <p:nvPr/>
        </p:nvSpPr>
        <p:spPr>
          <a:xfrm>
            <a:off x="464344" y="3305175"/>
            <a:ext cx="2662238"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범죄 데이터, 소셜 미디어 활동, 인구 통계 및 도시 센서 데이터로 범죄 발생 가능성을 예측하고, 자원을 효과적으로 배치합니다.</a:t>
            </a:r>
            <a:endParaRPr lang="en-US" sz="910" dirty="0"/>
          </a:p>
        </p:txBody>
      </p:sp>
      <p:sp>
        <p:nvSpPr>
          <p:cNvPr id="29" name="Text 5"/>
          <p:cNvSpPr/>
          <p:nvPr/>
        </p:nvSpPr>
        <p:spPr>
          <a:xfrm>
            <a:off x="3488770" y="2747962"/>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실시간 위협 탐지</a:t>
            </a:r>
            <a:endParaRPr lang="en-US" sz="1121" dirty="0"/>
          </a:p>
        </p:txBody>
      </p:sp>
      <p:sp>
        <p:nvSpPr>
          <p:cNvPr id="30" name="Text 6"/>
          <p:cNvSpPr/>
          <p:nvPr/>
        </p:nvSpPr>
        <p:spPr>
          <a:xfrm>
            <a:off x="3488770" y="3026569"/>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로스앤젤레스 AI 모니터링 시스템</a:t>
            </a:r>
            <a:endParaRPr lang="en-US" sz="910" dirty="0"/>
          </a:p>
        </p:txBody>
      </p:sp>
      <p:sp>
        <p:nvSpPr>
          <p:cNvPr id="31" name="Text 7"/>
          <p:cNvSpPr/>
          <p:nvPr/>
        </p:nvSpPr>
        <p:spPr>
          <a:xfrm>
            <a:off x="3621881" y="3305175"/>
            <a:ext cx="2662238"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인식 얼굴 및 동작 검출 기능으로 비디오 스트림을 실시간으로 분석하고, 이상 패턴을 감지하여 즉시 경찰에게 알립니다.</a:t>
            </a:r>
            <a:endParaRPr lang="en-US" sz="910" dirty="0"/>
          </a:p>
        </p:txBody>
      </p:sp>
      <p:sp>
        <p:nvSpPr>
          <p:cNvPr id="32" name="Text 8"/>
          <p:cNvSpPr/>
          <p:nvPr/>
        </p:nvSpPr>
        <p:spPr>
          <a:xfrm>
            <a:off x="6646307" y="2747962"/>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긴급 대응 효율화</a:t>
            </a:r>
            <a:endParaRPr lang="en-US" sz="1121" dirty="0"/>
          </a:p>
        </p:txBody>
      </p:sp>
      <p:sp>
        <p:nvSpPr>
          <p:cNvPr id="33" name="Text 9"/>
          <p:cNvSpPr/>
          <p:nvPr/>
        </p:nvSpPr>
        <p:spPr>
          <a:xfrm>
            <a:off x="6646307" y="3026569"/>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뉴욕의 자동화된 긴급 출동 시스템</a:t>
            </a:r>
            <a:endParaRPr lang="en-US" sz="910" dirty="0"/>
          </a:p>
        </p:txBody>
      </p:sp>
      <p:sp>
        <p:nvSpPr>
          <p:cNvPr id="34" name="Text 10"/>
          <p:cNvSpPr/>
          <p:nvPr/>
        </p:nvSpPr>
        <p:spPr>
          <a:xfrm>
            <a:off x="6779419" y="3305175"/>
            <a:ext cx="26622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NLP 기술을 사용해 911 호출 내용을 즉시 분석하고, 필요한 자원 및 응답 전략을 추천합니다.</a:t>
            </a:r>
            <a:endParaRPr lang="en-US" sz="910" dirty="0"/>
          </a:p>
        </p:txBody>
      </p:sp>
      <p:sp>
        <p:nvSpPr>
          <p:cNvPr id="35" name="Text 11"/>
          <p:cNvSpPr/>
          <p:nvPr/>
        </p:nvSpPr>
        <p:spPr>
          <a:xfrm>
            <a:off x="331232" y="4945856"/>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재난 관리</a:t>
            </a:r>
            <a:endParaRPr lang="en-US" sz="1121" dirty="0"/>
          </a:p>
        </p:txBody>
      </p:sp>
      <p:sp>
        <p:nvSpPr>
          <p:cNvPr id="36" name="Text 12"/>
          <p:cNvSpPr/>
          <p:nvPr/>
        </p:nvSpPr>
        <p:spPr>
          <a:xfrm>
            <a:off x="331232" y="5224462"/>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방글라데시의 AI 홍수 예측 시스템</a:t>
            </a:r>
            <a:endParaRPr lang="en-US" sz="910" dirty="0"/>
          </a:p>
        </p:txBody>
      </p:sp>
      <p:sp>
        <p:nvSpPr>
          <p:cNvPr id="37" name="Text 13"/>
          <p:cNvSpPr/>
          <p:nvPr/>
        </p:nvSpPr>
        <p:spPr>
          <a:xfrm>
            <a:off x="464344" y="5503069"/>
            <a:ext cx="26622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기후 데이터, 강수량, 하늘 상태 등을 분석하여 특정 지역의 홍수 위험성을 예측하고, 조기에 경고합니다.</a:t>
            </a:r>
            <a:endParaRPr lang="en-US" sz="910" dirty="0"/>
          </a:p>
        </p:txBody>
      </p:sp>
      <p:sp>
        <p:nvSpPr>
          <p:cNvPr id="38" name="Text 14"/>
          <p:cNvSpPr/>
          <p:nvPr/>
        </p:nvSpPr>
        <p:spPr>
          <a:xfrm>
            <a:off x="3488770" y="4945856"/>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공공 안전 교육</a:t>
            </a:r>
            <a:endParaRPr lang="en-US" sz="1121" dirty="0"/>
          </a:p>
        </p:txBody>
      </p:sp>
      <p:sp>
        <p:nvSpPr>
          <p:cNvPr id="39" name="Text 15"/>
          <p:cNvSpPr/>
          <p:nvPr/>
        </p:nvSpPr>
        <p:spPr>
          <a:xfrm>
            <a:off x="3488770" y="5224462"/>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런던 경찰의 VR 훈련 프로그램</a:t>
            </a:r>
            <a:endParaRPr lang="en-US" sz="910" dirty="0"/>
          </a:p>
        </p:txBody>
      </p:sp>
      <p:sp>
        <p:nvSpPr>
          <p:cNvPr id="40" name="Text 16"/>
          <p:cNvSpPr/>
          <p:nvPr/>
        </p:nvSpPr>
        <p:spPr>
          <a:xfrm>
            <a:off x="3621881" y="5503069"/>
            <a:ext cx="26622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기반 VR 훈련으로 다양한 시나리오를 시뮬레이션하고, 참가자의 행동에 즉시 반응하는 환경을 제공합니다.</a:t>
            </a:r>
            <a:endParaRPr lang="en-US" sz="910" dirty="0"/>
          </a:p>
        </p:txBody>
      </p:sp>
      <p:sp>
        <p:nvSpPr>
          <p:cNvPr id="41" name="Text 17"/>
          <p:cNvSpPr/>
          <p:nvPr/>
        </p:nvSpPr>
        <p:spPr>
          <a:xfrm>
            <a:off x="6646307" y="4945856"/>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토론 주제</a:t>
            </a:r>
            <a:endParaRPr lang="en-US" sz="1121" dirty="0"/>
          </a:p>
        </p:txBody>
      </p:sp>
      <p:sp>
        <p:nvSpPr>
          <p:cNvPr id="42" name="Text 18"/>
          <p:cNvSpPr/>
          <p:nvPr/>
        </p:nvSpPr>
        <p:spPr>
          <a:xfrm>
            <a:off x="6646307" y="5224462"/>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AI 도입의 이익 및 한계</a:t>
            </a:r>
            <a:endParaRPr lang="en-US" sz="910" dirty="0"/>
          </a:p>
        </p:txBody>
      </p:sp>
      <p:sp>
        <p:nvSpPr>
          <p:cNvPr id="43" name="Text 19"/>
          <p:cNvSpPr/>
          <p:nvPr/>
        </p:nvSpPr>
        <p:spPr>
          <a:xfrm>
            <a:off x="6779419" y="5503069"/>
            <a:ext cx="26622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각 사례의 기술 구성, 효과, 윤리적 문제를 분석하고, 귀하의 도시에 적용 가능한지 검토해보세요.</a:t>
            </a:r>
            <a:endParaRPr lang="en-US" sz="91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3640504" cy="1826419"/>
          </a:xfrm>
          <a:prstGeom prst="rect">
            <a:avLst/>
          </a:prstGeom>
        </p:spPr>
      </p:pic>
      <p:pic>
        <p:nvPicPr>
          <p:cNvPr id="7" name="Image 5" descr="preencoded.png"/>
          <p:cNvPicPr>
            <a:picLocks noChangeAspect="1"/>
          </p:cNvPicPr>
          <p:nvPr/>
        </p:nvPicPr>
        <p:blipFill>
          <a:blip r:embed="rId8"/>
          <a:stretch>
            <a:fillRect/>
          </a:stretch>
        </p:blipFill>
        <p:spPr>
          <a:xfrm>
            <a:off x="433387" y="1664494"/>
            <a:ext cx="3392854" cy="1485900"/>
          </a:xfrm>
          <a:prstGeom prst="rect">
            <a:avLst/>
          </a:prstGeom>
        </p:spPr>
      </p:pic>
      <p:pic>
        <p:nvPicPr>
          <p:cNvPr id="8" name="Image 6" descr="preencoded.png"/>
          <p:cNvPicPr>
            <a:picLocks noChangeAspect="1"/>
          </p:cNvPicPr>
          <p:nvPr/>
        </p:nvPicPr>
        <p:blipFill>
          <a:blip r:embed="rId9"/>
          <a:stretch>
            <a:fillRect/>
          </a:stretch>
        </p:blipFill>
        <p:spPr>
          <a:xfrm>
            <a:off x="309562" y="3552825"/>
            <a:ext cx="3640504" cy="1857375"/>
          </a:xfrm>
          <a:prstGeom prst="rect">
            <a:avLst/>
          </a:prstGeom>
        </p:spPr>
      </p:pic>
      <p:pic>
        <p:nvPicPr>
          <p:cNvPr id="9" name="Image 7" descr="preencoded.png"/>
          <p:cNvPicPr>
            <a:picLocks noChangeAspect="1"/>
          </p:cNvPicPr>
          <p:nvPr/>
        </p:nvPicPr>
        <p:blipFill>
          <a:blip r:embed="rId10"/>
          <a:stretch>
            <a:fillRect/>
          </a:stretch>
        </p:blipFill>
        <p:spPr>
          <a:xfrm>
            <a:off x="464344" y="4883944"/>
            <a:ext cx="278606" cy="278606"/>
          </a:xfrm>
          <a:prstGeom prst="rect">
            <a:avLst/>
          </a:prstGeom>
        </p:spPr>
      </p:pic>
      <p:pic>
        <p:nvPicPr>
          <p:cNvPr id="10" name="Image 8" descr="preencoded.png"/>
          <p:cNvPicPr>
            <a:picLocks noChangeAspect="1"/>
          </p:cNvPicPr>
          <p:nvPr/>
        </p:nvPicPr>
        <p:blipFill>
          <a:blip r:embed="rId11"/>
          <a:stretch>
            <a:fillRect/>
          </a:stretch>
        </p:blipFill>
        <p:spPr>
          <a:xfrm>
            <a:off x="541734" y="4961334"/>
            <a:ext cx="123825" cy="123825"/>
          </a:xfrm>
          <a:prstGeom prst="rect">
            <a:avLst/>
          </a:prstGeom>
        </p:spPr>
      </p:pic>
      <p:pic>
        <p:nvPicPr>
          <p:cNvPr id="11" name="Image 9" descr="preencoded.png"/>
          <p:cNvPicPr>
            <a:picLocks noChangeAspect="1"/>
          </p:cNvPicPr>
          <p:nvPr/>
        </p:nvPicPr>
        <p:blipFill>
          <a:blip r:embed="rId12"/>
          <a:stretch>
            <a:fillRect/>
          </a:stretch>
        </p:blipFill>
        <p:spPr>
          <a:xfrm>
            <a:off x="4135804" y="1540669"/>
            <a:ext cx="2637448" cy="3993356"/>
          </a:xfrm>
          <a:prstGeom prst="rect">
            <a:avLst/>
          </a:prstGeom>
        </p:spPr>
      </p:pic>
      <p:pic>
        <p:nvPicPr>
          <p:cNvPr id="12" name="Image 10" descr="preencoded.png"/>
          <p:cNvPicPr>
            <a:picLocks noChangeAspect="1"/>
          </p:cNvPicPr>
          <p:nvPr/>
        </p:nvPicPr>
        <p:blipFill>
          <a:blip r:embed="rId13"/>
          <a:stretch>
            <a:fillRect/>
          </a:stretch>
        </p:blipFill>
        <p:spPr>
          <a:xfrm>
            <a:off x="4290586" y="2113360"/>
            <a:ext cx="270867" cy="278606"/>
          </a:xfrm>
          <a:prstGeom prst="rect">
            <a:avLst/>
          </a:prstGeom>
        </p:spPr>
      </p:pic>
      <p:pic>
        <p:nvPicPr>
          <p:cNvPr id="13" name="Image 11" descr="preencoded.png"/>
          <p:cNvPicPr>
            <a:picLocks noChangeAspect="1"/>
          </p:cNvPicPr>
          <p:nvPr/>
        </p:nvPicPr>
        <p:blipFill>
          <a:blip r:embed="rId14"/>
          <a:stretch>
            <a:fillRect/>
          </a:stretch>
        </p:blipFill>
        <p:spPr>
          <a:xfrm>
            <a:off x="4371845" y="2190750"/>
            <a:ext cx="108347" cy="123825"/>
          </a:xfrm>
          <a:prstGeom prst="rect">
            <a:avLst/>
          </a:prstGeom>
        </p:spPr>
      </p:pic>
      <p:pic>
        <p:nvPicPr>
          <p:cNvPr id="14" name="Image 12" descr="preencoded.png"/>
          <p:cNvPicPr>
            <a:picLocks noChangeAspect="1"/>
          </p:cNvPicPr>
          <p:nvPr/>
        </p:nvPicPr>
        <p:blipFill>
          <a:blip r:embed="rId15"/>
          <a:stretch>
            <a:fillRect/>
          </a:stretch>
        </p:blipFill>
        <p:spPr>
          <a:xfrm>
            <a:off x="4290585" y="2701528"/>
            <a:ext cx="270021" cy="278606"/>
          </a:xfrm>
          <a:prstGeom prst="rect">
            <a:avLst/>
          </a:prstGeom>
        </p:spPr>
      </p:pic>
      <p:pic>
        <p:nvPicPr>
          <p:cNvPr id="15" name="Image 13" descr="preencoded.png"/>
          <p:cNvPicPr>
            <a:picLocks noChangeAspect="1"/>
          </p:cNvPicPr>
          <p:nvPr/>
        </p:nvPicPr>
        <p:blipFill>
          <a:blip r:embed="rId16"/>
          <a:stretch>
            <a:fillRect/>
          </a:stretch>
        </p:blipFill>
        <p:spPr>
          <a:xfrm>
            <a:off x="4355883" y="2778919"/>
            <a:ext cx="139303" cy="123825"/>
          </a:xfrm>
          <a:prstGeom prst="rect">
            <a:avLst/>
          </a:prstGeom>
        </p:spPr>
      </p:pic>
      <p:pic>
        <p:nvPicPr>
          <p:cNvPr id="16" name="Image 14" descr="preencoded.png"/>
          <p:cNvPicPr>
            <a:picLocks noChangeAspect="1"/>
          </p:cNvPicPr>
          <p:nvPr/>
        </p:nvPicPr>
        <p:blipFill>
          <a:blip r:embed="rId17"/>
          <a:stretch>
            <a:fillRect/>
          </a:stretch>
        </p:blipFill>
        <p:spPr>
          <a:xfrm>
            <a:off x="4290585" y="3289697"/>
            <a:ext cx="268207" cy="278606"/>
          </a:xfrm>
          <a:prstGeom prst="rect">
            <a:avLst/>
          </a:prstGeom>
        </p:spPr>
      </p:pic>
      <p:pic>
        <p:nvPicPr>
          <p:cNvPr id="17" name="Image 15" descr="preencoded.png"/>
          <p:cNvPicPr>
            <a:picLocks noChangeAspect="1"/>
          </p:cNvPicPr>
          <p:nvPr/>
        </p:nvPicPr>
        <p:blipFill>
          <a:blip r:embed="rId18"/>
          <a:stretch>
            <a:fillRect/>
          </a:stretch>
        </p:blipFill>
        <p:spPr>
          <a:xfrm>
            <a:off x="4362776" y="3367088"/>
            <a:ext cx="123825" cy="123825"/>
          </a:xfrm>
          <a:prstGeom prst="rect">
            <a:avLst/>
          </a:prstGeom>
        </p:spPr>
      </p:pic>
      <p:pic>
        <p:nvPicPr>
          <p:cNvPr id="18" name="Image 16" descr="preencoded.png"/>
          <p:cNvPicPr>
            <a:picLocks noChangeAspect="1"/>
          </p:cNvPicPr>
          <p:nvPr/>
        </p:nvPicPr>
        <p:blipFill>
          <a:blip r:embed="rId19"/>
          <a:stretch>
            <a:fillRect/>
          </a:stretch>
        </p:blipFill>
        <p:spPr>
          <a:xfrm>
            <a:off x="4290585" y="3800475"/>
            <a:ext cx="278606" cy="278606"/>
          </a:xfrm>
          <a:prstGeom prst="rect">
            <a:avLst/>
          </a:prstGeom>
        </p:spPr>
      </p:pic>
      <p:pic>
        <p:nvPicPr>
          <p:cNvPr id="19" name="Image 17" descr="preencoded.png"/>
          <p:cNvPicPr>
            <a:picLocks noChangeAspect="1"/>
          </p:cNvPicPr>
          <p:nvPr/>
        </p:nvPicPr>
        <p:blipFill>
          <a:blip r:embed="rId20"/>
          <a:stretch>
            <a:fillRect/>
          </a:stretch>
        </p:blipFill>
        <p:spPr>
          <a:xfrm>
            <a:off x="4367976" y="3877866"/>
            <a:ext cx="123825" cy="123825"/>
          </a:xfrm>
          <a:prstGeom prst="rect">
            <a:avLst/>
          </a:prstGeom>
        </p:spPr>
      </p:pic>
      <p:pic>
        <p:nvPicPr>
          <p:cNvPr id="20" name="Image 18" descr="preencoded.png"/>
          <p:cNvPicPr>
            <a:picLocks noChangeAspect="1"/>
          </p:cNvPicPr>
          <p:nvPr/>
        </p:nvPicPr>
        <p:blipFill>
          <a:blip r:embed="rId12"/>
          <a:stretch>
            <a:fillRect/>
          </a:stretch>
        </p:blipFill>
        <p:spPr>
          <a:xfrm>
            <a:off x="6958989" y="1540669"/>
            <a:ext cx="2637448" cy="3993356"/>
          </a:xfrm>
          <a:prstGeom prst="rect">
            <a:avLst/>
          </a:prstGeom>
        </p:spPr>
      </p:pic>
      <p:pic>
        <p:nvPicPr>
          <p:cNvPr id="21" name="Image 19" descr="preencoded.png"/>
          <p:cNvPicPr>
            <a:picLocks noChangeAspect="1"/>
          </p:cNvPicPr>
          <p:nvPr/>
        </p:nvPicPr>
        <p:blipFill>
          <a:blip r:embed="rId21"/>
          <a:stretch>
            <a:fillRect/>
          </a:stretch>
        </p:blipFill>
        <p:spPr>
          <a:xfrm>
            <a:off x="7113771" y="2113360"/>
            <a:ext cx="219233" cy="278606"/>
          </a:xfrm>
          <a:prstGeom prst="rect">
            <a:avLst/>
          </a:prstGeom>
        </p:spPr>
      </p:pic>
      <p:pic>
        <p:nvPicPr>
          <p:cNvPr id="22" name="Image 20" descr="preencoded.png"/>
          <p:cNvPicPr>
            <a:picLocks noChangeAspect="1"/>
          </p:cNvPicPr>
          <p:nvPr/>
        </p:nvPicPr>
        <p:blipFill>
          <a:blip r:embed="rId22"/>
          <a:stretch>
            <a:fillRect/>
          </a:stretch>
        </p:blipFill>
        <p:spPr>
          <a:xfrm>
            <a:off x="7169153" y="2190750"/>
            <a:ext cx="108347" cy="123825"/>
          </a:xfrm>
          <a:prstGeom prst="rect">
            <a:avLst/>
          </a:prstGeom>
        </p:spPr>
      </p:pic>
      <p:pic>
        <p:nvPicPr>
          <p:cNvPr id="23" name="Image 21" descr="preencoded.png"/>
          <p:cNvPicPr>
            <a:picLocks noChangeAspect="1"/>
          </p:cNvPicPr>
          <p:nvPr/>
        </p:nvPicPr>
        <p:blipFill>
          <a:blip r:embed="rId23"/>
          <a:stretch>
            <a:fillRect/>
          </a:stretch>
        </p:blipFill>
        <p:spPr>
          <a:xfrm>
            <a:off x="7113770" y="2701528"/>
            <a:ext cx="180780" cy="278606"/>
          </a:xfrm>
          <a:prstGeom prst="rect">
            <a:avLst/>
          </a:prstGeom>
        </p:spPr>
      </p:pic>
      <p:pic>
        <p:nvPicPr>
          <p:cNvPr id="24" name="Image 22" descr="preencoded.png"/>
          <p:cNvPicPr>
            <a:picLocks noChangeAspect="1"/>
          </p:cNvPicPr>
          <p:nvPr/>
        </p:nvPicPr>
        <p:blipFill>
          <a:blip r:embed="rId24"/>
          <a:stretch>
            <a:fillRect/>
          </a:stretch>
        </p:blipFill>
        <p:spPr>
          <a:xfrm>
            <a:off x="7126709" y="2778919"/>
            <a:ext cx="154781" cy="123825"/>
          </a:xfrm>
          <a:prstGeom prst="rect">
            <a:avLst/>
          </a:prstGeom>
        </p:spPr>
      </p:pic>
      <p:pic>
        <p:nvPicPr>
          <p:cNvPr id="25" name="Image 23" descr="preencoded.png"/>
          <p:cNvPicPr>
            <a:picLocks noChangeAspect="1"/>
          </p:cNvPicPr>
          <p:nvPr/>
        </p:nvPicPr>
        <p:blipFill>
          <a:blip r:embed="rId25"/>
          <a:stretch>
            <a:fillRect/>
          </a:stretch>
        </p:blipFill>
        <p:spPr>
          <a:xfrm>
            <a:off x="7113771" y="3289697"/>
            <a:ext cx="255389" cy="278606"/>
          </a:xfrm>
          <a:prstGeom prst="rect">
            <a:avLst/>
          </a:prstGeom>
        </p:spPr>
      </p:pic>
      <p:pic>
        <p:nvPicPr>
          <p:cNvPr id="26" name="Image 24" descr="preencoded.png"/>
          <p:cNvPicPr>
            <a:picLocks noChangeAspect="1"/>
          </p:cNvPicPr>
          <p:nvPr/>
        </p:nvPicPr>
        <p:blipFill>
          <a:blip r:embed="rId26"/>
          <a:stretch>
            <a:fillRect/>
          </a:stretch>
        </p:blipFill>
        <p:spPr>
          <a:xfrm>
            <a:off x="7164074" y="3367088"/>
            <a:ext cx="154781" cy="123825"/>
          </a:xfrm>
          <a:prstGeom prst="rect">
            <a:avLst/>
          </a:prstGeom>
        </p:spPr>
      </p:pic>
      <p:pic>
        <p:nvPicPr>
          <p:cNvPr id="27" name="Image 25" descr="preencoded.png"/>
          <p:cNvPicPr>
            <a:picLocks noChangeAspect="1"/>
          </p:cNvPicPr>
          <p:nvPr/>
        </p:nvPicPr>
        <p:blipFill>
          <a:blip r:embed="rId27"/>
          <a:stretch>
            <a:fillRect/>
          </a:stretch>
        </p:blipFill>
        <p:spPr>
          <a:xfrm>
            <a:off x="7113771" y="3877866"/>
            <a:ext cx="196258" cy="278606"/>
          </a:xfrm>
          <a:prstGeom prst="rect">
            <a:avLst/>
          </a:prstGeom>
        </p:spPr>
      </p:pic>
      <p:pic>
        <p:nvPicPr>
          <p:cNvPr id="28" name="Image 26" descr="preencoded.png"/>
          <p:cNvPicPr>
            <a:picLocks noChangeAspect="1"/>
          </p:cNvPicPr>
          <p:nvPr/>
        </p:nvPicPr>
        <p:blipFill>
          <a:blip r:embed="rId28"/>
          <a:stretch>
            <a:fillRect/>
          </a:stretch>
        </p:blipFill>
        <p:spPr>
          <a:xfrm>
            <a:off x="7149926" y="3955256"/>
            <a:ext cx="123825" cy="123825"/>
          </a:xfrm>
          <a:prstGeom prst="rect">
            <a:avLst/>
          </a:prstGeom>
        </p:spPr>
      </p:pic>
      <p:sp>
        <p:nvSpPr>
          <p:cNvPr id="2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예방적 범죄 예방 - 시카고 사례</a:t>
            </a:r>
            <a:endParaRPr lang="en-US" sz="1971" dirty="0"/>
          </a:p>
        </p:txBody>
      </p:sp>
      <p:sp>
        <p:nvSpPr>
          <p:cNvPr id="30" name="Text 1"/>
          <p:cNvSpPr/>
          <p:nvPr/>
        </p:nvSpPr>
        <p:spPr>
          <a:xfrm>
            <a:off x="464344" y="3707606"/>
            <a:ext cx="3664035"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시카고 예측적 경찰</a:t>
            </a:r>
            <a:endParaRPr lang="en-US" sz="1121" dirty="0"/>
          </a:p>
        </p:txBody>
      </p:sp>
      <p:sp>
        <p:nvSpPr>
          <p:cNvPr id="31" name="Text 2"/>
          <p:cNvSpPr/>
          <p:nvPr/>
        </p:nvSpPr>
        <p:spPr>
          <a:xfrm>
            <a:off x="464344" y="4017169"/>
            <a:ext cx="3330941"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시카고는 예측적 </a:t>
            </a:r>
            <a:r>
              <a:rPr lang="en-US" sz="910">
                <a:solidFill>
                  <a:srgbClr val="4B5563"/>
                </a:solidFill>
                <a:latin typeface="Noto Sans KR" pitchFamily="34" charset="0"/>
                <a:ea typeface="Noto Sans KR" pitchFamily="34" charset="-122"/>
                <a:cs typeface="Noto Sans KR" pitchFamily="34" charset="-120"/>
              </a:rPr>
              <a:t>경찰(predictive </a:t>
            </a:r>
            <a:r>
              <a:rPr lang="en-US" sz="910" dirty="0">
                <a:solidFill>
                  <a:srgbClr val="4B5563"/>
                </a:solidFill>
                <a:latin typeface="Noto Sans KR" pitchFamily="34" charset="0"/>
                <a:ea typeface="Noto Sans KR" pitchFamily="34" charset="-122"/>
                <a:cs typeface="Noto Sans KR" pitchFamily="34" charset="-120"/>
              </a:rPr>
              <a:t>policing)을 도입하여, 역사적인 범죄 데이터, 소셜 미디어 활동, 인구 통계 및 도시 센서 데이터 등을 분석하여 범죄 발생 가능성을 예측하고, 자원을 최적화 배치합니다.</a:t>
            </a:r>
            <a:endParaRPr lang="en-US" sz="910" dirty="0"/>
          </a:p>
        </p:txBody>
      </p:sp>
      <p:sp>
        <p:nvSpPr>
          <p:cNvPr id="32" name="Text 3"/>
          <p:cNvSpPr/>
          <p:nvPr/>
        </p:nvSpPr>
        <p:spPr>
          <a:xfrm>
            <a:off x="835819" y="4930378"/>
            <a:ext cx="1310997"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범죄율 감소: 최대 40%</a:t>
            </a:r>
            <a:endParaRPr lang="en-US" sz="910" dirty="0"/>
          </a:p>
        </p:txBody>
      </p:sp>
      <p:sp>
        <p:nvSpPr>
          <p:cNvPr id="33" name="Text 4"/>
          <p:cNvSpPr/>
          <p:nvPr/>
        </p:nvSpPr>
        <p:spPr>
          <a:xfrm>
            <a:off x="4290586" y="1695450"/>
            <a:ext cx="2560674"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시스템 특성</a:t>
            </a:r>
            <a:endParaRPr lang="en-US" sz="1121" dirty="0"/>
          </a:p>
        </p:txBody>
      </p:sp>
      <p:sp>
        <p:nvSpPr>
          <p:cNvPr id="34" name="Text 5"/>
          <p:cNvSpPr/>
          <p:nvPr/>
        </p:nvSpPr>
        <p:spPr>
          <a:xfrm>
            <a:off x="4654321" y="2005012"/>
            <a:ext cx="2160565"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다양한 데이터 소스</a:t>
            </a:r>
            <a:endParaRPr lang="en-US" sz="910" dirty="0"/>
          </a:p>
        </p:txBody>
      </p:sp>
      <p:sp>
        <p:nvSpPr>
          <p:cNvPr id="35" name="Text 6"/>
          <p:cNvSpPr/>
          <p:nvPr/>
        </p:nvSpPr>
        <p:spPr>
          <a:xfrm>
            <a:off x="4654321" y="2190750"/>
            <a:ext cx="1964150"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범죄 통계, 소셜 미디어, 인구 통계, 도시 센서</a:t>
            </a:r>
            <a:endParaRPr lang="en-US" sz="796" dirty="0"/>
          </a:p>
        </p:txBody>
      </p:sp>
      <p:sp>
        <p:nvSpPr>
          <p:cNvPr id="36" name="Text 7"/>
          <p:cNvSpPr/>
          <p:nvPr/>
        </p:nvSpPr>
        <p:spPr>
          <a:xfrm>
            <a:off x="4653475" y="2593181"/>
            <a:ext cx="2161496"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위치 및 시간 예측</a:t>
            </a:r>
            <a:endParaRPr lang="en-US" sz="910" dirty="0"/>
          </a:p>
        </p:txBody>
      </p:sp>
      <p:sp>
        <p:nvSpPr>
          <p:cNvPr id="37" name="Text 8"/>
          <p:cNvSpPr/>
          <p:nvPr/>
        </p:nvSpPr>
        <p:spPr>
          <a:xfrm>
            <a:off x="4653475" y="2778919"/>
            <a:ext cx="196499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특정 지역의 범죄 발생 가능 시간과 장소 예측</a:t>
            </a:r>
            <a:endParaRPr lang="en-US" sz="796" dirty="0"/>
          </a:p>
        </p:txBody>
      </p:sp>
      <p:sp>
        <p:nvSpPr>
          <p:cNvPr id="38" name="Text 9"/>
          <p:cNvSpPr/>
          <p:nvPr/>
        </p:nvSpPr>
        <p:spPr>
          <a:xfrm>
            <a:off x="4651660" y="3181350"/>
            <a:ext cx="216349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자원 배치 최적화</a:t>
            </a:r>
            <a:endParaRPr lang="en-US" sz="910" dirty="0"/>
          </a:p>
        </p:txBody>
      </p:sp>
      <p:sp>
        <p:nvSpPr>
          <p:cNvPr id="39" name="Text 10"/>
          <p:cNvSpPr/>
          <p:nvPr/>
        </p:nvSpPr>
        <p:spPr>
          <a:xfrm>
            <a:off x="4651660" y="3367088"/>
            <a:ext cx="1966810" cy="153888"/>
          </a:xfrm>
          <a:prstGeom prst="rect">
            <a:avLst/>
          </a:prstGeom>
          <a:noFill/>
          <a:ln/>
        </p:spPr>
        <p:txBody>
          <a:bodyPr wrap="square" lIns="0" tIns="0" rIns="0" bIns="0" rtlCol="0" anchor="t">
            <a:spAutoFit/>
          </a:bodyPr>
          <a:lstStyle/>
          <a:p>
            <a:pPr>
              <a:lnSpc>
                <a:spcPts val="1219"/>
              </a:lnSpc>
            </a:pPr>
            <a:r>
              <a:rPr lang="ko-KR" altLang="en-US" sz="796">
                <a:solidFill>
                  <a:srgbClr val="4B5563"/>
                </a:solidFill>
                <a:latin typeface="Noto Sans KR" pitchFamily="34" charset="0"/>
                <a:ea typeface="Noto Sans KR" pitchFamily="34" charset="-122"/>
                <a:cs typeface="Noto Sans KR" pitchFamily="34" charset="-120"/>
              </a:rPr>
              <a:t>순찰</a:t>
            </a:r>
            <a:r>
              <a:rPr lang="en-US" sz="796">
                <a:solidFill>
                  <a:srgbClr val="4B5563"/>
                </a:solidFill>
                <a:latin typeface="Noto Sans KR" pitchFamily="34" charset="0"/>
                <a:ea typeface="Noto Sans KR" pitchFamily="34" charset="-122"/>
                <a:cs typeface="Noto Sans KR" pitchFamily="34" charset="-120"/>
              </a:rPr>
              <a:t> </a:t>
            </a:r>
            <a:r>
              <a:rPr lang="en-US" sz="796" dirty="0">
                <a:solidFill>
                  <a:srgbClr val="4B5563"/>
                </a:solidFill>
                <a:latin typeface="Noto Sans KR" pitchFamily="34" charset="0"/>
                <a:ea typeface="Noto Sans KR" pitchFamily="34" charset="-122"/>
                <a:cs typeface="Noto Sans KR" pitchFamily="34" charset="-120"/>
              </a:rPr>
              <a:t>및 자원을 높은 위험 지역으로 집중 배치</a:t>
            </a:r>
            <a:endParaRPr lang="en-US" sz="796" dirty="0"/>
          </a:p>
        </p:txBody>
      </p:sp>
      <p:sp>
        <p:nvSpPr>
          <p:cNvPr id="40" name="Text 11"/>
          <p:cNvSpPr/>
          <p:nvPr/>
        </p:nvSpPr>
        <p:spPr>
          <a:xfrm>
            <a:off x="4662060" y="3769519"/>
            <a:ext cx="186434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전략적 목표 리스트</a:t>
            </a:r>
            <a:endParaRPr lang="en-US" sz="910" dirty="0"/>
          </a:p>
        </p:txBody>
      </p:sp>
      <p:sp>
        <p:nvSpPr>
          <p:cNvPr id="41" name="Text 12"/>
          <p:cNvSpPr/>
          <p:nvPr/>
        </p:nvSpPr>
        <p:spPr>
          <a:xfrm>
            <a:off x="4662060" y="3955256"/>
            <a:ext cx="1864341"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범죄 위험 지수와 함께 전략 목표 설정</a:t>
            </a:r>
            <a:endParaRPr lang="en-US" sz="796" dirty="0"/>
          </a:p>
        </p:txBody>
      </p:sp>
      <p:sp>
        <p:nvSpPr>
          <p:cNvPr id="42" name="Text 13"/>
          <p:cNvSpPr/>
          <p:nvPr/>
        </p:nvSpPr>
        <p:spPr>
          <a:xfrm>
            <a:off x="7113771" y="1695450"/>
            <a:ext cx="2560674"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윤리적 문제점</a:t>
            </a:r>
            <a:endParaRPr lang="en-US" sz="1121" dirty="0"/>
          </a:p>
        </p:txBody>
      </p:sp>
      <p:sp>
        <p:nvSpPr>
          <p:cNvPr id="43" name="Text 14"/>
          <p:cNvSpPr/>
          <p:nvPr/>
        </p:nvSpPr>
        <p:spPr>
          <a:xfrm>
            <a:off x="7425873" y="2005012"/>
            <a:ext cx="2217362"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개인 정보 보호</a:t>
            </a:r>
            <a:endParaRPr lang="en-US" sz="910" dirty="0"/>
          </a:p>
        </p:txBody>
      </p:sp>
      <p:sp>
        <p:nvSpPr>
          <p:cNvPr id="44" name="Text 15"/>
          <p:cNvSpPr/>
          <p:nvPr/>
        </p:nvSpPr>
        <p:spPr>
          <a:xfrm>
            <a:off x="7425873" y="2190750"/>
            <a:ext cx="201578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마사지멜러의 경우, 특정 지역 주민들의 위치 데이터 수집</a:t>
            </a:r>
            <a:endParaRPr lang="en-US" sz="796" dirty="0"/>
          </a:p>
        </p:txBody>
      </p:sp>
      <p:sp>
        <p:nvSpPr>
          <p:cNvPr id="45" name="Text 16"/>
          <p:cNvSpPr/>
          <p:nvPr/>
        </p:nvSpPr>
        <p:spPr>
          <a:xfrm>
            <a:off x="7387419" y="2593181"/>
            <a:ext cx="225966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알고리즘 편향</a:t>
            </a:r>
            <a:endParaRPr lang="en-US" sz="910" dirty="0"/>
          </a:p>
        </p:txBody>
      </p:sp>
      <p:sp>
        <p:nvSpPr>
          <p:cNvPr id="46" name="Text 17"/>
          <p:cNvSpPr/>
          <p:nvPr/>
        </p:nvSpPr>
        <p:spPr>
          <a:xfrm>
            <a:off x="7387419" y="2778919"/>
            <a:ext cx="205423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역사적 데이터에 존재하는 사회적 불평등이 알고리즘에 반영될 수 있음</a:t>
            </a:r>
            <a:endParaRPr lang="en-US" sz="796" dirty="0"/>
          </a:p>
        </p:txBody>
      </p:sp>
      <p:sp>
        <p:nvSpPr>
          <p:cNvPr id="47" name="Text 18"/>
          <p:cNvSpPr/>
          <p:nvPr/>
        </p:nvSpPr>
        <p:spPr>
          <a:xfrm>
            <a:off x="7462028" y="3181350"/>
            <a:ext cx="217759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특정 그룹 과도한 모니터링</a:t>
            </a:r>
            <a:endParaRPr lang="en-US" sz="910" dirty="0"/>
          </a:p>
        </p:txBody>
      </p:sp>
      <p:sp>
        <p:nvSpPr>
          <p:cNvPr id="48" name="Text 19"/>
          <p:cNvSpPr/>
          <p:nvPr/>
        </p:nvSpPr>
        <p:spPr>
          <a:xfrm>
            <a:off x="7462029" y="3367088"/>
            <a:ext cx="1979628"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특정 인구 그룹에 대한 불필요한 관심, 신뢰 손실</a:t>
            </a:r>
            <a:endParaRPr lang="en-US" sz="796" dirty="0"/>
          </a:p>
        </p:txBody>
      </p:sp>
      <p:sp>
        <p:nvSpPr>
          <p:cNvPr id="49" name="Text 20"/>
          <p:cNvSpPr/>
          <p:nvPr/>
        </p:nvSpPr>
        <p:spPr>
          <a:xfrm>
            <a:off x="7402897" y="3769519"/>
            <a:ext cx="2242635"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소통 및 투명성</a:t>
            </a:r>
            <a:endParaRPr lang="en-US" sz="910" dirty="0"/>
          </a:p>
        </p:txBody>
      </p:sp>
      <p:sp>
        <p:nvSpPr>
          <p:cNvPr id="50" name="Text 21"/>
          <p:cNvSpPr/>
          <p:nvPr/>
        </p:nvSpPr>
        <p:spPr>
          <a:xfrm>
            <a:off x="7402897" y="3955257"/>
            <a:ext cx="2038759" cy="307777"/>
          </a:xfrm>
          <a:prstGeom prst="rect">
            <a:avLst/>
          </a:prstGeom>
          <a:noFill/>
          <a:ln/>
        </p:spPr>
        <p:txBody>
          <a:bodyPr wrap="square" lIns="0" tIns="0" rIns="0" bIns="0" rtlCol="0" anchor="t">
            <a:spAutoFit/>
          </a:bodyPr>
          <a:lstStyle/>
          <a:p>
            <a:pPr>
              <a:lnSpc>
                <a:spcPts val="1219"/>
              </a:lnSpc>
            </a:pPr>
            <a:r>
              <a:rPr lang="en-US" sz="796">
                <a:solidFill>
                  <a:srgbClr val="4B5563"/>
                </a:solidFill>
                <a:latin typeface="Noto Sans KR" pitchFamily="34" charset="0"/>
                <a:ea typeface="Noto Sans KR" pitchFamily="34" charset="-122"/>
                <a:cs typeface="Noto Sans KR" pitchFamily="34" charset="-120"/>
              </a:rPr>
              <a:t>알</a:t>
            </a:r>
            <a:r>
              <a:rPr lang="ko-KR" altLang="en-US" sz="796">
                <a:solidFill>
                  <a:srgbClr val="4B5563"/>
                </a:solidFill>
                <a:latin typeface="Noto Sans KR" pitchFamily="34" charset="0"/>
                <a:ea typeface="Noto Sans KR" pitchFamily="34" charset="-122"/>
                <a:cs typeface="Noto Sans KR" pitchFamily="34" charset="-120"/>
              </a:rPr>
              <a:t>고리즘</a:t>
            </a:r>
            <a:r>
              <a:rPr lang="en-US" sz="796">
                <a:solidFill>
                  <a:srgbClr val="4B5563"/>
                </a:solidFill>
                <a:latin typeface="Noto Sans KR" pitchFamily="34" charset="0"/>
                <a:ea typeface="Noto Sans KR" pitchFamily="34" charset="-122"/>
                <a:cs typeface="Noto Sans KR" pitchFamily="34" charset="-120"/>
              </a:rPr>
              <a:t>의 </a:t>
            </a:r>
            <a:r>
              <a:rPr lang="en-US" sz="796" dirty="0">
                <a:solidFill>
                  <a:srgbClr val="4B5563"/>
                </a:solidFill>
                <a:latin typeface="Noto Sans KR" pitchFamily="34" charset="0"/>
                <a:ea typeface="Noto Sans KR" pitchFamily="34" charset="-122"/>
                <a:cs typeface="Noto Sans KR" pitchFamily="34" charset="-120"/>
              </a:rPr>
              <a:t>결정 과정을 설명하고, 시민 참여로 신뢰 구축 필요</a:t>
            </a:r>
            <a:endParaRPr lang="en-US" sz="796" dirty="0"/>
          </a:p>
        </p:txBody>
      </p:sp>
      <p:sp>
        <p:nvSpPr>
          <p:cNvPr id="51" name="Text 22"/>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15 / 36</a:t>
            </a:r>
            <a:endParaRPr lang="en-US" sz="91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71800" cy="3993356"/>
          </a:xfrm>
          <a:prstGeom prst="rect">
            <a:avLst/>
          </a:prstGeom>
        </p:spPr>
      </p:pic>
      <p:pic>
        <p:nvPicPr>
          <p:cNvPr id="7" name="Image 5" descr="preencoded.png"/>
          <p:cNvPicPr>
            <a:picLocks noChangeAspect="1"/>
          </p:cNvPicPr>
          <p:nvPr/>
        </p:nvPicPr>
        <p:blipFill>
          <a:blip r:embed="rId8"/>
          <a:stretch>
            <a:fillRect/>
          </a:stretch>
        </p:blipFill>
        <p:spPr>
          <a:xfrm>
            <a:off x="495300" y="2097881"/>
            <a:ext cx="386953" cy="386953"/>
          </a:xfrm>
          <a:prstGeom prst="rect">
            <a:avLst/>
          </a:prstGeom>
        </p:spPr>
      </p:pic>
      <p:pic>
        <p:nvPicPr>
          <p:cNvPr id="8" name="Image 6" descr="preencoded.png"/>
          <p:cNvPicPr>
            <a:picLocks noChangeAspect="1"/>
          </p:cNvPicPr>
          <p:nvPr/>
        </p:nvPicPr>
        <p:blipFill>
          <a:blip r:embed="rId9"/>
          <a:stretch>
            <a:fillRect/>
          </a:stretch>
        </p:blipFill>
        <p:spPr>
          <a:xfrm>
            <a:off x="599778" y="2183011"/>
            <a:ext cx="177998" cy="216694"/>
          </a:xfrm>
          <a:prstGeom prst="rect">
            <a:avLst/>
          </a:prstGeom>
        </p:spPr>
      </p:pic>
      <p:pic>
        <p:nvPicPr>
          <p:cNvPr id="9" name="Image 7" descr="preencoded.png"/>
          <p:cNvPicPr>
            <a:picLocks noChangeAspect="1"/>
          </p:cNvPicPr>
          <p:nvPr/>
        </p:nvPicPr>
        <p:blipFill>
          <a:blip r:embed="rId10"/>
          <a:stretch>
            <a:fillRect/>
          </a:stretch>
        </p:blipFill>
        <p:spPr>
          <a:xfrm>
            <a:off x="495300" y="3181350"/>
            <a:ext cx="386953" cy="386953"/>
          </a:xfrm>
          <a:prstGeom prst="rect">
            <a:avLst/>
          </a:prstGeom>
        </p:spPr>
      </p:pic>
      <p:pic>
        <p:nvPicPr>
          <p:cNvPr id="10" name="Image 8" descr="preencoded.png"/>
          <p:cNvPicPr>
            <a:picLocks noChangeAspect="1"/>
          </p:cNvPicPr>
          <p:nvPr/>
        </p:nvPicPr>
        <p:blipFill>
          <a:blip r:embed="rId11"/>
          <a:stretch>
            <a:fillRect/>
          </a:stretch>
        </p:blipFill>
        <p:spPr>
          <a:xfrm>
            <a:off x="611386" y="3266480"/>
            <a:ext cx="154781" cy="216694"/>
          </a:xfrm>
          <a:prstGeom prst="rect">
            <a:avLst/>
          </a:prstGeom>
        </p:spPr>
      </p:pic>
      <p:pic>
        <p:nvPicPr>
          <p:cNvPr id="11" name="Image 9" descr="preencoded.png"/>
          <p:cNvPicPr>
            <a:picLocks noChangeAspect="1"/>
          </p:cNvPicPr>
          <p:nvPr/>
        </p:nvPicPr>
        <p:blipFill>
          <a:blip r:embed="rId12"/>
          <a:stretch>
            <a:fillRect/>
          </a:stretch>
        </p:blipFill>
        <p:spPr>
          <a:xfrm>
            <a:off x="495300" y="4079081"/>
            <a:ext cx="386953" cy="386953"/>
          </a:xfrm>
          <a:prstGeom prst="rect">
            <a:avLst/>
          </a:prstGeom>
        </p:spPr>
      </p:pic>
      <p:pic>
        <p:nvPicPr>
          <p:cNvPr id="12" name="Image 10" descr="preencoded.png"/>
          <p:cNvPicPr>
            <a:picLocks noChangeAspect="1"/>
          </p:cNvPicPr>
          <p:nvPr/>
        </p:nvPicPr>
        <p:blipFill>
          <a:blip r:embed="rId13"/>
          <a:stretch>
            <a:fillRect/>
          </a:stretch>
        </p:blipFill>
        <p:spPr>
          <a:xfrm>
            <a:off x="611386" y="4164211"/>
            <a:ext cx="154781" cy="216694"/>
          </a:xfrm>
          <a:prstGeom prst="rect">
            <a:avLst/>
          </a:prstGeom>
        </p:spPr>
      </p:pic>
      <p:pic>
        <p:nvPicPr>
          <p:cNvPr id="13" name="Image 11" descr="preencoded.png"/>
          <p:cNvPicPr>
            <a:picLocks noChangeAspect="1"/>
          </p:cNvPicPr>
          <p:nvPr/>
        </p:nvPicPr>
        <p:blipFill>
          <a:blip r:embed="rId7"/>
          <a:stretch>
            <a:fillRect/>
          </a:stretch>
        </p:blipFill>
        <p:spPr>
          <a:xfrm>
            <a:off x="3467100" y="1540669"/>
            <a:ext cx="2971800" cy="3993356"/>
          </a:xfrm>
          <a:prstGeom prst="rect">
            <a:avLst/>
          </a:prstGeom>
        </p:spPr>
      </p:pic>
      <p:pic>
        <p:nvPicPr>
          <p:cNvPr id="14" name="Image 12" descr="preencoded.png"/>
          <p:cNvPicPr>
            <a:picLocks noChangeAspect="1"/>
          </p:cNvPicPr>
          <p:nvPr/>
        </p:nvPicPr>
        <p:blipFill>
          <a:blip r:embed="rId14"/>
          <a:stretch>
            <a:fillRect/>
          </a:stretch>
        </p:blipFill>
        <p:spPr>
          <a:xfrm>
            <a:off x="3962400" y="2198489"/>
            <a:ext cx="386953" cy="386953"/>
          </a:xfrm>
          <a:prstGeom prst="rect">
            <a:avLst/>
          </a:prstGeom>
        </p:spPr>
      </p:pic>
      <p:pic>
        <p:nvPicPr>
          <p:cNvPr id="15" name="Image 13" descr="preencoded.png"/>
          <p:cNvPicPr>
            <a:picLocks noChangeAspect="1"/>
          </p:cNvPicPr>
          <p:nvPr/>
        </p:nvPicPr>
        <p:blipFill>
          <a:blip r:embed="rId15"/>
          <a:stretch>
            <a:fillRect/>
          </a:stretch>
        </p:blipFill>
        <p:spPr>
          <a:xfrm>
            <a:off x="4078486" y="2283619"/>
            <a:ext cx="154781" cy="216694"/>
          </a:xfrm>
          <a:prstGeom prst="rect">
            <a:avLst/>
          </a:prstGeom>
        </p:spPr>
      </p:pic>
      <p:pic>
        <p:nvPicPr>
          <p:cNvPr id="16" name="Image 14" descr="preencoded.png"/>
          <p:cNvPicPr>
            <a:picLocks noChangeAspect="1"/>
          </p:cNvPicPr>
          <p:nvPr/>
        </p:nvPicPr>
        <p:blipFill>
          <a:blip r:embed="rId16"/>
          <a:stretch>
            <a:fillRect/>
          </a:stretch>
        </p:blipFill>
        <p:spPr>
          <a:xfrm>
            <a:off x="3962400" y="2902744"/>
            <a:ext cx="386953" cy="386953"/>
          </a:xfrm>
          <a:prstGeom prst="rect">
            <a:avLst/>
          </a:prstGeom>
        </p:spPr>
      </p:pic>
      <p:pic>
        <p:nvPicPr>
          <p:cNvPr id="17" name="Image 15" descr="preencoded.png"/>
          <p:cNvPicPr>
            <a:picLocks noChangeAspect="1"/>
          </p:cNvPicPr>
          <p:nvPr/>
        </p:nvPicPr>
        <p:blipFill>
          <a:blip r:embed="rId17"/>
          <a:stretch>
            <a:fillRect/>
          </a:stretch>
        </p:blipFill>
        <p:spPr>
          <a:xfrm>
            <a:off x="4078486" y="2987873"/>
            <a:ext cx="154781" cy="216694"/>
          </a:xfrm>
          <a:prstGeom prst="rect">
            <a:avLst/>
          </a:prstGeom>
        </p:spPr>
      </p:pic>
      <p:pic>
        <p:nvPicPr>
          <p:cNvPr id="18" name="Image 16" descr="preencoded.png"/>
          <p:cNvPicPr>
            <a:picLocks noChangeAspect="1"/>
          </p:cNvPicPr>
          <p:nvPr/>
        </p:nvPicPr>
        <p:blipFill>
          <a:blip r:embed="rId18"/>
          <a:stretch>
            <a:fillRect/>
          </a:stretch>
        </p:blipFill>
        <p:spPr>
          <a:xfrm>
            <a:off x="3962400" y="3606999"/>
            <a:ext cx="386953" cy="386953"/>
          </a:xfrm>
          <a:prstGeom prst="rect">
            <a:avLst/>
          </a:prstGeom>
        </p:spPr>
      </p:pic>
      <p:pic>
        <p:nvPicPr>
          <p:cNvPr id="19" name="Image 17" descr="preencoded.png"/>
          <p:cNvPicPr>
            <a:picLocks noChangeAspect="1"/>
          </p:cNvPicPr>
          <p:nvPr/>
        </p:nvPicPr>
        <p:blipFill>
          <a:blip r:embed="rId19"/>
          <a:stretch>
            <a:fillRect/>
          </a:stretch>
        </p:blipFill>
        <p:spPr>
          <a:xfrm>
            <a:off x="4086225" y="3692128"/>
            <a:ext cx="139303" cy="216694"/>
          </a:xfrm>
          <a:prstGeom prst="rect">
            <a:avLst/>
          </a:prstGeom>
        </p:spPr>
      </p:pic>
      <p:pic>
        <p:nvPicPr>
          <p:cNvPr id="20" name="Image 18" descr="preencoded.png"/>
          <p:cNvPicPr>
            <a:picLocks noChangeAspect="1"/>
          </p:cNvPicPr>
          <p:nvPr/>
        </p:nvPicPr>
        <p:blipFill>
          <a:blip r:embed="rId20"/>
          <a:stretch>
            <a:fillRect/>
          </a:stretch>
        </p:blipFill>
        <p:spPr>
          <a:xfrm>
            <a:off x="3962400" y="4311253"/>
            <a:ext cx="386953" cy="386953"/>
          </a:xfrm>
          <a:prstGeom prst="rect">
            <a:avLst/>
          </a:prstGeom>
        </p:spPr>
      </p:pic>
      <p:pic>
        <p:nvPicPr>
          <p:cNvPr id="21" name="Image 19" descr="preencoded.png"/>
          <p:cNvPicPr>
            <a:picLocks noChangeAspect="1"/>
          </p:cNvPicPr>
          <p:nvPr/>
        </p:nvPicPr>
        <p:blipFill>
          <a:blip r:embed="rId21"/>
          <a:stretch>
            <a:fillRect/>
          </a:stretch>
        </p:blipFill>
        <p:spPr>
          <a:xfrm>
            <a:off x="4097834" y="4396383"/>
            <a:ext cx="116086" cy="216694"/>
          </a:xfrm>
          <a:prstGeom prst="rect">
            <a:avLst/>
          </a:prstGeom>
        </p:spPr>
      </p:pic>
      <p:pic>
        <p:nvPicPr>
          <p:cNvPr id="22" name="Image 20" descr="preencoded.png"/>
          <p:cNvPicPr>
            <a:picLocks noChangeAspect="1"/>
          </p:cNvPicPr>
          <p:nvPr/>
        </p:nvPicPr>
        <p:blipFill>
          <a:blip r:embed="rId7"/>
          <a:stretch>
            <a:fillRect/>
          </a:stretch>
        </p:blipFill>
        <p:spPr>
          <a:xfrm>
            <a:off x="6624638" y="1540669"/>
            <a:ext cx="2971800" cy="3993356"/>
          </a:xfrm>
          <a:prstGeom prst="rect">
            <a:avLst/>
          </a:prstGeom>
        </p:spPr>
      </p:pic>
      <p:pic>
        <p:nvPicPr>
          <p:cNvPr id="23" name="Image 21" descr="preencoded.png"/>
          <p:cNvPicPr>
            <a:picLocks noChangeAspect="1"/>
          </p:cNvPicPr>
          <p:nvPr/>
        </p:nvPicPr>
        <p:blipFill>
          <a:blip r:embed="rId22"/>
          <a:stretch>
            <a:fillRect/>
          </a:stretch>
        </p:blipFill>
        <p:spPr>
          <a:xfrm>
            <a:off x="6810375" y="2097881"/>
            <a:ext cx="386953" cy="386953"/>
          </a:xfrm>
          <a:prstGeom prst="rect">
            <a:avLst/>
          </a:prstGeom>
        </p:spPr>
      </p:pic>
      <p:pic>
        <p:nvPicPr>
          <p:cNvPr id="24" name="Image 22" descr="preencoded.png"/>
          <p:cNvPicPr>
            <a:picLocks noChangeAspect="1"/>
          </p:cNvPicPr>
          <p:nvPr/>
        </p:nvPicPr>
        <p:blipFill>
          <a:blip r:embed="rId23"/>
          <a:stretch>
            <a:fillRect/>
          </a:stretch>
        </p:blipFill>
        <p:spPr>
          <a:xfrm>
            <a:off x="6907114" y="2183011"/>
            <a:ext cx="193477" cy="216694"/>
          </a:xfrm>
          <a:prstGeom prst="rect">
            <a:avLst/>
          </a:prstGeom>
        </p:spPr>
      </p:pic>
      <p:pic>
        <p:nvPicPr>
          <p:cNvPr id="25" name="Image 23" descr="preencoded.png"/>
          <p:cNvPicPr>
            <a:picLocks noChangeAspect="1"/>
          </p:cNvPicPr>
          <p:nvPr/>
        </p:nvPicPr>
        <p:blipFill>
          <a:blip r:embed="rId24"/>
          <a:stretch>
            <a:fillRect/>
          </a:stretch>
        </p:blipFill>
        <p:spPr>
          <a:xfrm>
            <a:off x="6810375" y="2809875"/>
            <a:ext cx="386953" cy="386953"/>
          </a:xfrm>
          <a:prstGeom prst="rect">
            <a:avLst/>
          </a:prstGeom>
        </p:spPr>
      </p:pic>
      <p:pic>
        <p:nvPicPr>
          <p:cNvPr id="26" name="Image 24" descr="preencoded.png"/>
          <p:cNvPicPr>
            <a:picLocks noChangeAspect="1"/>
          </p:cNvPicPr>
          <p:nvPr/>
        </p:nvPicPr>
        <p:blipFill>
          <a:blip r:embed="rId25"/>
          <a:stretch>
            <a:fillRect/>
          </a:stretch>
        </p:blipFill>
        <p:spPr>
          <a:xfrm>
            <a:off x="6907114" y="2895005"/>
            <a:ext cx="193477" cy="216694"/>
          </a:xfrm>
          <a:prstGeom prst="rect">
            <a:avLst/>
          </a:prstGeom>
        </p:spPr>
      </p:pic>
      <p:pic>
        <p:nvPicPr>
          <p:cNvPr id="27" name="Image 25" descr="preencoded.png"/>
          <p:cNvPicPr>
            <a:picLocks noChangeAspect="1"/>
          </p:cNvPicPr>
          <p:nvPr/>
        </p:nvPicPr>
        <p:blipFill>
          <a:blip r:embed="rId26"/>
          <a:stretch>
            <a:fillRect/>
          </a:stretch>
        </p:blipFill>
        <p:spPr>
          <a:xfrm>
            <a:off x="6810375" y="3521869"/>
            <a:ext cx="386953" cy="386953"/>
          </a:xfrm>
          <a:prstGeom prst="rect">
            <a:avLst/>
          </a:prstGeom>
        </p:spPr>
      </p:pic>
      <p:pic>
        <p:nvPicPr>
          <p:cNvPr id="28" name="Image 26" descr="preencoded.png"/>
          <p:cNvPicPr>
            <a:picLocks noChangeAspect="1"/>
          </p:cNvPicPr>
          <p:nvPr/>
        </p:nvPicPr>
        <p:blipFill>
          <a:blip r:embed="rId27"/>
          <a:stretch>
            <a:fillRect/>
          </a:stretch>
        </p:blipFill>
        <p:spPr>
          <a:xfrm>
            <a:off x="6926461" y="3606998"/>
            <a:ext cx="154781" cy="216694"/>
          </a:xfrm>
          <a:prstGeom prst="rect">
            <a:avLst/>
          </a:prstGeom>
        </p:spPr>
      </p:pic>
      <p:sp>
        <p:nvSpPr>
          <p:cNvPr id="2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실시간 위협 탐지 - 로스앤젤레스 사례</a:t>
            </a:r>
            <a:endParaRPr lang="en-US" sz="1971" dirty="0"/>
          </a:p>
        </p:txBody>
      </p:sp>
      <p:sp>
        <p:nvSpPr>
          <p:cNvPr id="30" name="Text 1"/>
          <p:cNvSpPr/>
          <p:nvPr/>
        </p:nvSpPr>
        <p:spPr>
          <a:xfrm>
            <a:off x="495300" y="1726406"/>
            <a:ext cx="2860358"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시스템 개요</a:t>
            </a:r>
            <a:endParaRPr lang="en-US" sz="1337" dirty="0"/>
          </a:p>
        </p:txBody>
      </p:sp>
      <p:sp>
        <p:nvSpPr>
          <p:cNvPr id="31" name="Text 2"/>
          <p:cNvSpPr/>
          <p:nvPr/>
        </p:nvSpPr>
        <p:spPr>
          <a:xfrm>
            <a:off x="1006078" y="2097881"/>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구성</a:t>
            </a:r>
            <a:endParaRPr lang="en-US" sz="1024" dirty="0"/>
          </a:p>
        </p:txBody>
      </p:sp>
      <p:sp>
        <p:nvSpPr>
          <p:cNvPr id="32" name="Text 3"/>
          <p:cNvSpPr/>
          <p:nvPr/>
        </p:nvSpPr>
        <p:spPr>
          <a:xfrm>
            <a:off x="1006078" y="2314576"/>
            <a:ext cx="2089547"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로스앤젤레스는 교통 허브 및 주요 광장에 설치된 고해상도 카메라로 구성된 실시간 위협 감지 시스템을 운영하고 있습니다.</a:t>
            </a:r>
            <a:endParaRPr lang="en-US" sz="910" dirty="0"/>
          </a:p>
        </p:txBody>
      </p:sp>
      <p:sp>
        <p:nvSpPr>
          <p:cNvPr id="33" name="Text 4"/>
          <p:cNvSpPr/>
          <p:nvPr/>
        </p:nvSpPr>
        <p:spPr>
          <a:xfrm>
            <a:off x="1006078" y="3181350"/>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AI 기술</a:t>
            </a:r>
            <a:endParaRPr lang="en-US" sz="1024" dirty="0"/>
          </a:p>
        </p:txBody>
      </p:sp>
      <p:sp>
        <p:nvSpPr>
          <p:cNvPr id="34" name="Text 5"/>
          <p:cNvSpPr/>
          <p:nvPr/>
        </p:nvSpPr>
        <p:spPr>
          <a:xfrm>
            <a:off x="1006078" y="3398044"/>
            <a:ext cx="2089547"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알고리즘은 실시간으로 비디오 스트림을 분석하여 얼굴 인식 및 동작 감지 기능을 수행합니다.</a:t>
            </a:r>
            <a:endParaRPr lang="en-US" sz="910" dirty="0"/>
          </a:p>
        </p:txBody>
      </p:sp>
      <p:sp>
        <p:nvSpPr>
          <p:cNvPr id="35" name="Text 6"/>
          <p:cNvSpPr/>
          <p:nvPr/>
        </p:nvSpPr>
        <p:spPr>
          <a:xfrm>
            <a:off x="1006078" y="4079081"/>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검출 대상</a:t>
            </a:r>
            <a:endParaRPr lang="en-US" sz="1024" dirty="0"/>
          </a:p>
        </p:txBody>
      </p:sp>
      <p:sp>
        <p:nvSpPr>
          <p:cNvPr id="36" name="Text 7"/>
          <p:cNvSpPr/>
          <p:nvPr/>
        </p:nvSpPr>
        <p:spPr>
          <a:xfrm>
            <a:off x="1006078" y="4295776"/>
            <a:ext cx="2089547"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시스템은 특정 지역에서의 지속적인 활동, 의심스러운 물건, 특정 개인의 등장과 같은 비정상 패턴을 감지합니다.</a:t>
            </a:r>
            <a:endParaRPr lang="en-US" sz="910" dirty="0"/>
          </a:p>
        </p:txBody>
      </p:sp>
      <p:sp>
        <p:nvSpPr>
          <p:cNvPr id="37" name="Text 8"/>
          <p:cNvSpPr/>
          <p:nvPr/>
        </p:nvSpPr>
        <p:spPr>
          <a:xfrm>
            <a:off x="3652837" y="1726406"/>
            <a:ext cx="2860358"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작동 방식</a:t>
            </a:r>
            <a:endParaRPr lang="en-US" sz="1337" dirty="0"/>
          </a:p>
        </p:txBody>
      </p:sp>
      <p:sp>
        <p:nvSpPr>
          <p:cNvPr id="38" name="Text 9"/>
          <p:cNvSpPr/>
          <p:nvPr/>
        </p:nvSpPr>
        <p:spPr>
          <a:xfrm>
            <a:off x="4473178" y="2097881"/>
            <a:ext cx="195798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카메라 감지</a:t>
            </a:r>
            <a:endParaRPr lang="en-US" sz="1024" dirty="0"/>
          </a:p>
        </p:txBody>
      </p:sp>
      <p:sp>
        <p:nvSpPr>
          <p:cNvPr id="39" name="Text 10"/>
          <p:cNvSpPr/>
          <p:nvPr/>
        </p:nvSpPr>
        <p:spPr>
          <a:xfrm>
            <a:off x="4473178" y="2314575"/>
            <a:ext cx="177998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특정 지역에서의 활동을 실시간으로 감지합니다.</a:t>
            </a:r>
            <a:endParaRPr lang="en-US" sz="910" dirty="0"/>
          </a:p>
        </p:txBody>
      </p:sp>
      <p:sp>
        <p:nvSpPr>
          <p:cNvPr id="40" name="Text 11"/>
          <p:cNvSpPr/>
          <p:nvPr/>
        </p:nvSpPr>
        <p:spPr>
          <a:xfrm>
            <a:off x="4473178" y="2802136"/>
            <a:ext cx="195798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AI 분석</a:t>
            </a:r>
            <a:endParaRPr lang="en-US" sz="1024" dirty="0"/>
          </a:p>
        </p:txBody>
      </p:sp>
      <p:sp>
        <p:nvSpPr>
          <p:cNvPr id="41" name="Text 12"/>
          <p:cNvSpPr/>
          <p:nvPr/>
        </p:nvSpPr>
        <p:spPr>
          <a:xfrm>
            <a:off x="4473178" y="3018830"/>
            <a:ext cx="177998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비디오 스트림을 분석하여 의심스러운 패턴을 검출합니다.</a:t>
            </a:r>
            <a:endParaRPr lang="en-US" sz="910" dirty="0"/>
          </a:p>
        </p:txBody>
      </p:sp>
      <p:sp>
        <p:nvSpPr>
          <p:cNvPr id="42" name="Text 13"/>
          <p:cNvSpPr/>
          <p:nvPr/>
        </p:nvSpPr>
        <p:spPr>
          <a:xfrm>
            <a:off x="4473178" y="3506390"/>
            <a:ext cx="195798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경보 신호</a:t>
            </a:r>
            <a:endParaRPr lang="en-US" sz="1024" dirty="0"/>
          </a:p>
        </p:txBody>
      </p:sp>
      <p:sp>
        <p:nvSpPr>
          <p:cNvPr id="43" name="Text 14"/>
          <p:cNvSpPr/>
          <p:nvPr/>
        </p:nvSpPr>
        <p:spPr>
          <a:xfrm>
            <a:off x="4473178" y="3723085"/>
            <a:ext cx="177998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검출된 위협에 대한 신호가 즉시警察 및 응급 서비스에 전송됩니다.</a:t>
            </a:r>
            <a:endParaRPr lang="en-US" sz="910" dirty="0"/>
          </a:p>
        </p:txBody>
      </p:sp>
      <p:sp>
        <p:nvSpPr>
          <p:cNvPr id="44" name="Text 15"/>
          <p:cNvSpPr/>
          <p:nvPr/>
        </p:nvSpPr>
        <p:spPr>
          <a:xfrm>
            <a:off x="4473178" y="4210645"/>
            <a:ext cx="195798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다중 위치 모니터링</a:t>
            </a:r>
            <a:endParaRPr lang="en-US" sz="1024" dirty="0"/>
          </a:p>
        </p:txBody>
      </p:sp>
      <p:sp>
        <p:nvSpPr>
          <p:cNvPr id="45" name="Text 16"/>
          <p:cNvSpPr/>
          <p:nvPr/>
        </p:nvSpPr>
        <p:spPr>
          <a:xfrm>
            <a:off x="4473178" y="4427339"/>
            <a:ext cx="177998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여러 위치를 동시에 모니터링하여 응답 시간을 줄입니다.</a:t>
            </a:r>
            <a:endParaRPr lang="en-US" sz="910" dirty="0"/>
          </a:p>
        </p:txBody>
      </p:sp>
      <p:sp>
        <p:nvSpPr>
          <p:cNvPr id="46" name="Text 17"/>
          <p:cNvSpPr/>
          <p:nvPr/>
        </p:nvSpPr>
        <p:spPr>
          <a:xfrm>
            <a:off x="6810375" y="1726406"/>
            <a:ext cx="2860358"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프라이버시 및 인권 문제</a:t>
            </a:r>
            <a:endParaRPr lang="en-US" sz="1337" dirty="0"/>
          </a:p>
        </p:txBody>
      </p:sp>
      <p:sp>
        <p:nvSpPr>
          <p:cNvPr id="47" name="Text 18"/>
          <p:cNvSpPr/>
          <p:nvPr/>
        </p:nvSpPr>
        <p:spPr>
          <a:xfrm>
            <a:off x="7321153" y="2097881"/>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개인 정보 보호</a:t>
            </a:r>
            <a:endParaRPr lang="en-US" sz="1024" dirty="0"/>
          </a:p>
        </p:txBody>
      </p:sp>
      <p:sp>
        <p:nvSpPr>
          <p:cNvPr id="48" name="Text 19"/>
          <p:cNvSpPr/>
          <p:nvPr/>
        </p:nvSpPr>
        <p:spPr>
          <a:xfrm>
            <a:off x="7321153" y="2314575"/>
            <a:ext cx="2089547"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얼굴 인식 기술의 남용을 방지하기 위해 투명한 감독 권한이 필요합니다.</a:t>
            </a:r>
            <a:endParaRPr lang="en-US" sz="910" dirty="0"/>
          </a:p>
        </p:txBody>
      </p:sp>
      <p:sp>
        <p:nvSpPr>
          <p:cNvPr id="49" name="Text 20"/>
          <p:cNvSpPr/>
          <p:nvPr/>
        </p:nvSpPr>
        <p:spPr>
          <a:xfrm>
            <a:off x="7321153" y="2809875"/>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인권 위배</a:t>
            </a:r>
            <a:endParaRPr lang="en-US" sz="1024" dirty="0"/>
          </a:p>
        </p:txBody>
      </p:sp>
      <p:sp>
        <p:nvSpPr>
          <p:cNvPr id="50" name="Text 21"/>
          <p:cNvSpPr/>
          <p:nvPr/>
        </p:nvSpPr>
        <p:spPr>
          <a:xfrm>
            <a:off x="7321153" y="3026569"/>
            <a:ext cx="2089547"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시스템은 개인의 자유로움과 보안 사이의 균형을 맞추는 데 도전을 줍니다.</a:t>
            </a:r>
            <a:endParaRPr lang="en-US" sz="910" dirty="0"/>
          </a:p>
        </p:txBody>
      </p:sp>
      <p:sp>
        <p:nvSpPr>
          <p:cNvPr id="51" name="Text 22"/>
          <p:cNvSpPr/>
          <p:nvPr/>
        </p:nvSpPr>
        <p:spPr>
          <a:xfrm>
            <a:off x="7321153" y="3521869"/>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지속적인 감사</a:t>
            </a:r>
            <a:endParaRPr lang="en-US" sz="1024" dirty="0"/>
          </a:p>
        </p:txBody>
      </p:sp>
      <p:sp>
        <p:nvSpPr>
          <p:cNvPr id="52" name="Text 23"/>
          <p:cNvSpPr/>
          <p:nvPr/>
        </p:nvSpPr>
        <p:spPr>
          <a:xfrm>
            <a:off x="7321153" y="3738563"/>
            <a:ext cx="2089547"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기술 발전과 윤리적 사용 사이의 균형을 유지하기 위해 지속적인 데이터 품질 관리 및 에티컬 가이드라인이 필요합니다.</a:t>
            </a:r>
            <a:endParaRPr lang="en-US" sz="910" dirty="0"/>
          </a:p>
        </p:txBody>
      </p:sp>
      <p:sp>
        <p:nvSpPr>
          <p:cNvPr id="53" name="Text 24"/>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16 / 36</a:t>
            </a:r>
            <a:endParaRPr lang="en-US" sz="91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E1DB529E-69DE-A436-4AF2-37E1C1470393}"/>
              </a:ext>
            </a:extLst>
          </p:cNvPr>
          <p:cNvSpPr>
            <a:spLocks noGrp="1"/>
          </p:cNvSpPr>
          <p:nvPr>
            <p:ph type="ftr" sz="quarter" idx="11"/>
          </p:nvPr>
        </p:nvSpPr>
        <p:spPr/>
        <p:txBody>
          <a:bodyPr/>
          <a:lstStyle/>
          <a:p>
            <a:r>
              <a:rPr lang="ko-KR" altLang="en-US"/>
              <a:t>㈜바인드소프트</a:t>
            </a:r>
            <a:endParaRPr lang="en-US" dirty="0"/>
          </a:p>
        </p:txBody>
      </p:sp>
      <p:sp>
        <p:nvSpPr>
          <p:cNvPr id="4" name="제목 3">
            <a:extLst>
              <a:ext uri="{FF2B5EF4-FFF2-40B4-BE49-F238E27FC236}">
                <a16:creationId xmlns:a16="http://schemas.microsoft.com/office/drawing/2014/main" id="{BBECCFAA-A6C8-1B12-5768-572AAC23D066}"/>
              </a:ext>
            </a:extLst>
          </p:cNvPr>
          <p:cNvSpPr>
            <a:spLocks noGrp="1"/>
          </p:cNvSpPr>
          <p:nvPr>
            <p:ph type="title"/>
          </p:nvPr>
        </p:nvSpPr>
        <p:spPr/>
        <p:txBody>
          <a:bodyPr>
            <a:normAutofit fontScale="90000"/>
          </a:bodyPr>
          <a:lstStyle/>
          <a:p>
            <a:r>
              <a:rPr lang="ko-KR" altLang="en-US" dirty="0"/>
              <a:t>강의 경력 사항</a:t>
            </a:r>
          </a:p>
        </p:txBody>
      </p:sp>
      <p:pic>
        <p:nvPicPr>
          <p:cNvPr id="6" name="그림 5">
            <a:extLst>
              <a:ext uri="{FF2B5EF4-FFF2-40B4-BE49-F238E27FC236}">
                <a16:creationId xmlns:a16="http://schemas.microsoft.com/office/drawing/2014/main" id="{EB5A8B4E-694E-F823-CDD5-FC5323C4A887}"/>
              </a:ext>
            </a:extLst>
          </p:cNvPr>
          <p:cNvPicPr>
            <a:picLocks noChangeAspect="1"/>
          </p:cNvPicPr>
          <p:nvPr/>
        </p:nvPicPr>
        <p:blipFill>
          <a:blip r:embed="rId2"/>
          <a:stretch>
            <a:fillRect/>
          </a:stretch>
        </p:blipFill>
        <p:spPr>
          <a:xfrm>
            <a:off x="1244700" y="660174"/>
            <a:ext cx="7055784" cy="5749713"/>
          </a:xfrm>
          <a:prstGeom prst="rect">
            <a:avLst/>
          </a:prstGeom>
        </p:spPr>
      </p:pic>
      <p:sp>
        <p:nvSpPr>
          <p:cNvPr id="7" name="SectionNumberBox">
            <a:extLst>
              <a:ext uri="{FF2B5EF4-FFF2-40B4-BE49-F238E27FC236}">
                <a16:creationId xmlns:a16="http://schemas.microsoft.com/office/drawing/2014/main" id="{189F2CEF-0F02-3FE9-604C-220E1658BB24}"/>
              </a:ext>
            </a:extLst>
          </p:cNvPr>
          <p:cNvSpPr txBox="1"/>
          <p:nvPr/>
        </p:nvSpPr>
        <p:spPr>
          <a:xfrm>
            <a:off x="609700" y="75400"/>
            <a:ext cx="635000" cy="584775"/>
          </a:xfrm>
          <a:prstGeom prst="rect">
            <a:avLst/>
          </a:prstGeom>
          <a:solidFill>
            <a:scrgbClr r="0" g="0" b="0">
              <a:alpha val="0"/>
            </a:scrgbClr>
          </a:solidFill>
        </p:spPr>
        <p:txBody>
          <a:bodyPr vert="horz" rtlCol="0">
            <a:spAutoFit/>
          </a:bodyPr>
          <a:lstStyle/>
          <a:p>
            <a:r>
              <a:rPr lang="en-US" altLang="ko-KR" sz="3200" b="1">
                <a:solidFill>
                  <a:srgbClr val="FFFFFF"/>
                </a:solidFill>
                <a:latin typeface="맑은 고딕" panose="020B0503020000020004" pitchFamily="50" charset="-127"/>
              </a:rPr>
              <a:t>1</a:t>
            </a:r>
            <a:endParaRPr lang="ko-KR" altLang="en-US" sz="3200" b="1">
              <a:solidFill>
                <a:srgbClr val="FFFFFF"/>
              </a:solidFill>
              <a:latin typeface="맑은 고딕" panose="020B0503020000020004" pitchFamily="50" charset="-127"/>
            </a:endParaRPr>
          </a:p>
        </p:txBody>
      </p:sp>
      <p:sp>
        <p:nvSpPr>
          <p:cNvPr id="8" name="SectionTextBox">
            <a:extLst>
              <a:ext uri="{FF2B5EF4-FFF2-40B4-BE49-F238E27FC236}">
                <a16:creationId xmlns:a16="http://schemas.microsoft.com/office/drawing/2014/main" id="{EFE93048-C0EE-427F-2413-D14DA5AE7500}"/>
              </a:ext>
            </a:extLst>
          </p:cNvPr>
          <p:cNvSpPr txBox="1"/>
          <p:nvPr/>
        </p:nvSpPr>
        <p:spPr>
          <a:xfrm>
            <a:off x="6007200" y="164300"/>
            <a:ext cx="3175000" cy="246221"/>
          </a:xfrm>
          <a:prstGeom prst="rect">
            <a:avLst/>
          </a:prstGeom>
          <a:solidFill>
            <a:scrgbClr r="0" g="0" b="0">
              <a:alpha val="0"/>
            </a:scrgbClr>
          </a:solidFill>
        </p:spPr>
        <p:txBody>
          <a:bodyPr vert="horz" rtlCol="0">
            <a:spAutoFit/>
          </a:bodyPr>
          <a:lstStyle/>
          <a:p>
            <a:pPr algn="r"/>
            <a:r>
              <a:rPr lang="ko-KR" altLang="en-US" sz="1000" b="1">
                <a:solidFill>
                  <a:srgbClr val="006FAF"/>
                </a:solidFill>
                <a:latin typeface="맑은 고딕" panose="020B0503020000020004" pitchFamily="50" charset="-127"/>
              </a:rPr>
              <a:t>강사소개</a:t>
            </a:r>
          </a:p>
        </p:txBody>
      </p:sp>
    </p:spTree>
    <p:extLst>
      <p:ext uri="{BB962C8B-B14F-4D97-AF65-F5344CB8AC3E}">
        <p14:creationId xmlns:p14="http://schemas.microsoft.com/office/powerpoint/2010/main" val="3282962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3640504" cy="1981200"/>
          </a:xfrm>
          <a:prstGeom prst="rect">
            <a:avLst/>
          </a:prstGeom>
        </p:spPr>
      </p:pic>
      <p:pic>
        <p:nvPicPr>
          <p:cNvPr id="7" name="Image 5" descr="preencoded.png"/>
          <p:cNvPicPr>
            <a:picLocks noChangeAspect="1"/>
          </p:cNvPicPr>
          <p:nvPr/>
        </p:nvPicPr>
        <p:blipFill>
          <a:blip r:embed="rId8"/>
          <a:stretch>
            <a:fillRect/>
          </a:stretch>
        </p:blipFill>
        <p:spPr>
          <a:xfrm>
            <a:off x="309562" y="3645694"/>
            <a:ext cx="3640504" cy="1362075"/>
          </a:xfrm>
          <a:prstGeom prst="rect">
            <a:avLst/>
          </a:prstGeom>
        </p:spPr>
      </p:pic>
      <p:pic>
        <p:nvPicPr>
          <p:cNvPr id="8" name="Image 6" descr="preencoded.png"/>
          <p:cNvPicPr>
            <a:picLocks noChangeAspect="1"/>
          </p:cNvPicPr>
          <p:nvPr/>
        </p:nvPicPr>
        <p:blipFill>
          <a:blip r:embed="rId9"/>
          <a:stretch>
            <a:fillRect/>
          </a:stretch>
        </p:blipFill>
        <p:spPr>
          <a:xfrm>
            <a:off x="464344" y="3800475"/>
            <a:ext cx="309563" cy="309563"/>
          </a:xfrm>
          <a:prstGeom prst="rect">
            <a:avLst/>
          </a:prstGeom>
        </p:spPr>
      </p:pic>
      <p:pic>
        <p:nvPicPr>
          <p:cNvPr id="9" name="Image 7" descr="preencoded.png"/>
          <p:cNvPicPr>
            <a:picLocks noChangeAspect="1"/>
          </p:cNvPicPr>
          <p:nvPr/>
        </p:nvPicPr>
        <p:blipFill>
          <a:blip r:embed="rId10"/>
          <a:stretch>
            <a:fillRect/>
          </a:stretch>
        </p:blipFill>
        <p:spPr>
          <a:xfrm>
            <a:off x="522387" y="3846909"/>
            <a:ext cx="193477" cy="216694"/>
          </a:xfrm>
          <a:prstGeom prst="rect">
            <a:avLst/>
          </a:prstGeom>
        </p:spPr>
      </p:pic>
      <p:pic>
        <p:nvPicPr>
          <p:cNvPr id="10" name="Image 8" descr="preencoded.png"/>
          <p:cNvPicPr>
            <a:picLocks noChangeAspect="1"/>
          </p:cNvPicPr>
          <p:nvPr/>
        </p:nvPicPr>
        <p:blipFill>
          <a:blip r:embed="rId11"/>
          <a:stretch>
            <a:fillRect/>
          </a:stretch>
        </p:blipFill>
        <p:spPr>
          <a:xfrm>
            <a:off x="464344" y="4698206"/>
            <a:ext cx="123825" cy="123825"/>
          </a:xfrm>
          <a:prstGeom prst="rect">
            <a:avLst/>
          </a:prstGeom>
        </p:spPr>
      </p:pic>
      <p:pic>
        <p:nvPicPr>
          <p:cNvPr id="11" name="Image 9" descr="preencoded.png"/>
          <p:cNvPicPr>
            <a:picLocks noChangeAspect="1"/>
          </p:cNvPicPr>
          <p:nvPr/>
        </p:nvPicPr>
        <p:blipFill>
          <a:blip r:embed="rId12"/>
          <a:stretch>
            <a:fillRect/>
          </a:stretch>
        </p:blipFill>
        <p:spPr>
          <a:xfrm>
            <a:off x="4135804" y="1540669"/>
            <a:ext cx="5460634" cy="1934766"/>
          </a:xfrm>
          <a:prstGeom prst="rect">
            <a:avLst/>
          </a:prstGeom>
        </p:spPr>
      </p:pic>
      <p:pic>
        <p:nvPicPr>
          <p:cNvPr id="12" name="Image 10" descr="preencoded.png"/>
          <p:cNvPicPr>
            <a:picLocks noChangeAspect="1"/>
          </p:cNvPicPr>
          <p:nvPr/>
        </p:nvPicPr>
        <p:blipFill>
          <a:blip r:embed="rId13"/>
          <a:stretch>
            <a:fillRect/>
          </a:stretch>
        </p:blipFill>
        <p:spPr>
          <a:xfrm>
            <a:off x="4290585" y="1695450"/>
            <a:ext cx="309563" cy="309563"/>
          </a:xfrm>
          <a:prstGeom prst="rect">
            <a:avLst/>
          </a:prstGeom>
        </p:spPr>
      </p:pic>
      <p:pic>
        <p:nvPicPr>
          <p:cNvPr id="13" name="Image 11" descr="preencoded.png"/>
          <p:cNvPicPr>
            <a:picLocks noChangeAspect="1"/>
          </p:cNvPicPr>
          <p:nvPr/>
        </p:nvPicPr>
        <p:blipFill>
          <a:blip r:embed="rId14"/>
          <a:stretch>
            <a:fillRect/>
          </a:stretch>
        </p:blipFill>
        <p:spPr>
          <a:xfrm>
            <a:off x="4367976" y="1741884"/>
            <a:ext cx="154781" cy="216694"/>
          </a:xfrm>
          <a:prstGeom prst="rect">
            <a:avLst/>
          </a:prstGeom>
        </p:spPr>
      </p:pic>
      <p:pic>
        <p:nvPicPr>
          <p:cNvPr id="14" name="Image 12" descr="preencoded.png"/>
          <p:cNvPicPr>
            <a:picLocks noChangeAspect="1"/>
          </p:cNvPicPr>
          <p:nvPr/>
        </p:nvPicPr>
        <p:blipFill>
          <a:blip r:embed="rId15"/>
          <a:stretch>
            <a:fillRect/>
          </a:stretch>
        </p:blipFill>
        <p:spPr>
          <a:xfrm>
            <a:off x="4290585" y="2128838"/>
            <a:ext cx="123825" cy="123825"/>
          </a:xfrm>
          <a:prstGeom prst="rect">
            <a:avLst/>
          </a:prstGeom>
        </p:spPr>
      </p:pic>
      <p:pic>
        <p:nvPicPr>
          <p:cNvPr id="15" name="Image 13" descr="preencoded.png"/>
          <p:cNvPicPr>
            <a:picLocks noChangeAspect="1"/>
          </p:cNvPicPr>
          <p:nvPr/>
        </p:nvPicPr>
        <p:blipFill>
          <a:blip r:embed="rId16"/>
          <a:stretch>
            <a:fillRect/>
          </a:stretch>
        </p:blipFill>
        <p:spPr>
          <a:xfrm>
            <a:off x="4290585" y="2407444"/>
            <a:ext cx="108347" cy="123825"/>
          </a:xfrm>
          <a:prstGeom prst="rect">
            <a:avLst/>
          </a:prstGeom>
        </p:spPr>
      </p:pic>
      <p:pic>
        <p:nvPicPr>
          <p:cNvPr id="16" name="Image 14" descr="preencoded.png"/>
          <p:cNvPicPr>
            <a:picLocks noChangeAspect="1"/>
          </p:cNvPicPr>
          <p:nvPr/>
        </p:nvPicPr>
        <p:blipFill>
          <a:blip r:embed="rId17"/>
          <a:stretch>
            <a:fillRect/>
          </a:stretch>
        </p:blipFill>
        <p:spPr>
          <a:xfrm>
            <a:off x="4290585" y="2686050"/>
            <a:ext cx="92869" cy="123825"/>
          </a:xfrm>
          <a:prstGeom prst="rect">
            <a:avLst/>
          </a:prstGeom>
        </p:spPr>
      </p:pic>
      <p:pic>
        <p:nvPicPr>
          <p:cNvPr id="17" name="Image 15" descr="preencoded.png"/>
          <p:cNvPicPr>
            <a:picLocks noChangeAspect="1"/>
          </p:cNvPicPr>
          <p:nvPr/>
        </p:nvPicPr>
        <p:blipFill>
          <a:blip r:embed="rId12"/>
          <a:stretch>
            <a:fillRect/>
          </a:stretch>
        </p:blipFill>
        <p:spPr>
          <a:xfrm>
            <a:off x="4135804" y="3599259"/>
            <a:ext cx="5460634" cy="1934766"/>
          </a:xfrm>
          <a:prstGeom prst="rect">
            <a:avLst/>
          </a:prstGeom>
        </p:spPr>
      </p:pic>
      <p:pic>
        <p:nvPicPr>
          <p:cNvPr id="18" name="Image 16" descr="preencoded.png"/>
          <p:cNvPicPr>
            <a:picLocks noChangeAspect="1"/>
          </p:cNvPicPr>
          <p:nvPr/>
        </p:nvPicPr>
        <p:blipFill>
          <a:blip r:embed="rId18"/>
          <a:stretch>
            <a:fillRect/>
          </a:stretch>
        </p:blipFill>
        <p:spPr>
          <a:xfrm>
            <a:off x="4290585" y="3754040"/>
            <a:ext cx="309563" cy="309563"/>
          </a:xfrm>
          <a:prstGeom prst="rect">
            <a:avLst/>
          </a:prstGeom>
        </p:spPr>
      </p:pic>
      <p:pic>
        <p:nvPicPr>
          <p:cNvPr id="19" name="Image 17" descr="preencoded.png"/>
          <p:cNvPicPr>
            <a:picLocks noChangeAspect="1"/>
          </p:cNvPicPr>
          <p:nvPr/>
        </p:nvPicPr>
        <p:blipFill>
          <a:blip r:embed="rId19"/>
          <a:stretch>
            <a:fillRect/>
          </a:stretch>
        </p:blipFill>
        <p:spPr>
          <a:xfrm>
            <a:off x="4367976" y="3800475"/>
            <a:ext cx="154781" cy="216694"/>
          </a:xfrm>
          <a:prstGeom prst="rect">
            <a:avLst/>
          </a:prstGeom>
        </p:spPr>
      </p:pic>
      <p:pic>
        <p:nvPicPr>
          <p:cNvPr id="20" name="Image 18" descr="preencoded.png"/>
          <p:cNvPicPr>
            <a:picLocks noChangeAspect="1"/>
          </p:cNvPicPr>
          <p:nvPr/>
        </p:nvPicPr>
        <p:blipFill>
          <a:blip r:embed="rId20"/>
          <a:stretch>
            <a:fillRect/>
          </a:stretch>
        </p:blipFill>
        <p:spPr>
          <a:xfrm>
            <a:off x="4290585" y="4156472"/>
            <a:ext cx="123825" cy="123825"/>
          </a:xfrm>
          <a:prstGeom prst="rect">
            <a:avLst/>
          </a:prstGeom>
        </p:spPr>
      </p:pic>
      <p:pic>
        <p:nvPicPr>
          <p:cNvPr id="21" name="Image 19" descr="preencoded.png"/>
          <p:cNvPicPr>
            <a:picLocks noChangeAspect="1"/>
          </p:cNvPicPr>
          <p:nvPr/>
        </p:nvPicPr>
        <p:blipFill>
          <a:blip r:embed="rId21"/>
          <a:stretch>
            <a:fillRect/>
          </a:stretch>
        </p:blipFill>
        <p:spPr>
          <a:xfrm>
            <a:off x="4290585" y="4404122"/>
            <a:ext cx="154781" cy="123825"/>
          </a:xfrm>
          <a:prstGeom prst="rect">
            <a:avLst/>
          </a:prstGeom>
        </p:spPr>
      </p:pic>
      <p:pic>
        <p:nvPicPr>
          <p:cNvPr id="22" name="Image 20" descr="preencoded.png"/>
          <p:cNvPicPr>
            <a:picLocks noChangeAspect="1"/>
          </p:cNvPicPr>
          <p:nvPr/>
        </p:nvPicPr>
        <p:blipFill>
          <a:blip r:embed="rId22"/>
          <a:stretch>
            <a:fillRect/>
          </a:stretch>
        </p:blipFill>
        <p:spPr>
          <a:xfrm>
            <a:off x="4290585" y="4651772"/>
            <a:ext cx="139303" cy="123825"/>
          </a:xfrm>
          <a:prstGeom prst="rect">
            <a:avLst/>
          </a:prstGeom>
        </p:spPr>
      </p:pic>
      <p:pic>
        <p:nvPicPr>
          <p:cNvPr id="23" name="Image 21" descr="preencoded.png"/>
          <p:cNvPicPr>
            <a:picLocks noChangeAspect="1"/>
          </p:cNvPicPr>
          <p:nvPr/>
        </p:nvPicPr>
        <p:blipFill>
          <a:blip r:embed="rId23"/>
          <a:stretch>
            <a:fillRect/>
          </a:stretch>
        </p:blipFill>
        <p:spPr>
          <a:xfrm>
            <a:off x="6928033" y="3754040"/>
            <a:ext cx="309563" cy="309563"/>
          </a:xfrm>
          <a:prstGeom prst="rect">
            <a:avLst/>
          </a:prstGeom>
        </p:spPr>
      </p:pic>
      <p:pic>
        <p:nvPicPr>
          <p:cNvPr id="24" name="Image 22" descr="preencoded.png"/>
          <p:cNvPicPr>
            <a:picLocks noChangeAspect="1"/>
          </p:cNvPicPr>
          <p:nvPr/>
        </p:nvPicPr>
        <p:blipFill>
          <a:blip r:embed="rId24"/>
          <a:stretch>
            <a:fillRect/>
          </a:stretch>
        </p:blipFill>
        <p:spPr>
          <a:xfrm>
            <a:off x="7005424" y="3800475"/>
            <a:ext cx="154781" cy="216694"/>
          </a:xfrm>
          <a:prstGeom prst="rect">
            <a:avLst/>
          </a:prstGeom>
        </p:spPr>
      </p:pic>
      <p:pic>
        <p:nvPicPr>
          <p:cNvPr id="25" name="Image 23" descr="preencoded.png"/>
          <p:cNvPicPr>
            <a:picLocks noChangeAspect="1"/>
          </p:cNvPicPr>
          <p:nvPr/>
        </p:nvPicPr>
        <p:blipFill>
          <a:blip r:embed="rId25"/>
          <a:stretch>
            <a:fillRect/>
          </a:stretch>
        </p:blipFill>
        <p:spPr>
          <a:xfrm>
            <a:off x="6928033" y="4156472"/>
            <a:ext cx="108347" cy="123825"/>
          </a:xfrm>
          <a:prstGeom prst="rect">
            <a:avLst/>
          </a:prstGeom>
        </p:spPr>
      </p:pic>
      <p:pic>
        <p:nvPicPr>
          <p:cNvPr id="26" name="Image 24" descr="preencoded.png"/>
          <p:cNvPicPr>
            <a:picLocks noChangeAspect="1"/>
          </p:cNvPicPr>
          <p:nvPr/>
        </p:nvPicPr>
        <p:blipFill>
          <a:blip r:embed="rId26"/>
          <a:stretch>
            <a:fillRect/>
          </a:stretch>
        </p:blipFill>
        <p:spPr>
          <a:xfrm>
            <a:off x="6928033" y="4404122"/>
            <a:ext cx="123825" cy="123825"/>
          </a:xfrm>
          <a:prstGeom prst="rect">
            <a:avLst/>
          </a:prstGeom>
        </p:spPr>
      </p:pic>
      <p:pic>
        <p:nvPicPr>
          <p:cNvPr id="27" name="Image 25" descr="preencoded.png"/>
          <p:cNvPicPr>
            <a:picLocks noChangeAspect="1"/>
          </p:cNvPicPr>
          <p:nvPr/>
        </p:nvPicPr>
        <p:blipFill>
          <a:blip r:embed="rId27"/>
          <a:stretch>
            <a:fillRect/>
          </a:stretch>
        </p:blipFill>
        <p:spPr>
          <a:xfrm>
            <a:off x="6928033" y="4651772"/>
            <a:ext cx="92869" cy="123825"/>
          </a:xfrm>
          <a:prstGeom prst="rect">
            <a:avLst/>
          </a:prstGeom>
        </p:spPr>
      </p:pic>
      <p:sp>
        <p:nvSpPr>
          <p:cNvPr id="28"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긴급 대응 효율화 - 뉴욕 사례</a:t>
            </a:r>
            <a:endParaRPr lang="en-US" sz="1971" dirty="0"/>
          </a:p>
        </p:txBody>
      </p:sp>
      <p:sp>
        <p:nvSpPr>
          <p:cNvPr id="29" name="Text 1"/>
          <p:cNvSpPr/>
          <p:nvPr/>
        </p:nvSpPr>
        <p:spPr>
          <a:xfrm>
            <a:off x="866776" y="3831431"/>
            <a:ext cx="2238911"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자동화된 긴급 배치 시스템</a:t>
            </a:r>
            <a:endParaRPr lang="en-US" sz="1337" dirty="0"/>
          </a:p>
        </p:txBody>
      </p:sp>
      <p:sp>
        <p:nvSpPr>
          <p:cNvPr id="30" name="Text 2"/>
          <p:cNvSpPr/>
          <p:nvPr/>
        </p:nvSpPr>
        <p:spPr>
          <a:xfrm>
            <a:off x="464344" y="4202907"/>
            <a:ext cx="333094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뉴욕시는 자동화된 긴급 배치 시스템(AEDS)을 도입하여 911 통화를 더 빠르고 정확하게 처리합니다.</a:t>
            </a:r>
            <a:endParaRPr lang="en-US" sz="910" dirty="0"/>
          </a:p>
        </p:txBody>
      </p:sp>
      <p:sp>
        <p:nvSpPr>
          <p:cNvPr id="31" name="Text 3"/>
          <p:cNvSpPr/>
          <p:nvPr/>
        </p:nvSpPr>
        <p:spPr>
          <a:xfrm>
            <a:off x="650082" y="4667250"/>
            <a:ext cx="285184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 시스템은 자연어 처리(NLP) 기술을 활용합니다.</a:t>
            </a:r>
            <a:endParaRPr lang="en-US" sz="910" dirty="0"/>
          </a:p>
        </p:txBody>
      </p:sp>
      <p:sp>
        <p:nvSpPr>
          <p:cNvPr id="32" name="Text 4"/>
          <p:cNvSpPr/>
          <p:nvPr/>
        </p:nvSpPr>
        <p:spPr>
          <a:xfrm>
            <a:off x="4693017" y="1726406"/>
            <a:ext cx="1276945"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NLP 기술 적용</a:t>
            </a:r>
            <a:endParaRPr lang="en-US" sz="1337" dirty="0"/>
          </a:p>
        </p:txBody>
      </p:sp>
      <p:sp>
        <p:nvSpPr>
          <p:cNvPr id="33" name="Text 5"/>
          <p:cNvSpPr/>
          <p:nvPr/>
        </p:nvSpPr>
        <p:spPr>
          <a:xfrm>
            <a:off x="4507279" y="2097881"/>
            <a:ext cx="314979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즉시 분석하여 911 통화 내용을 판단하고 긴급도를 결정</a:t>
            </a:r>
            <a:endParaRPr lang="en-US" sz="910" dirty="0"/>
          </a:p>
        </p:txBody>
      </p:sp>
      <p:sp>
        <p:nvSpPr>
          <p:cNvPr id="34" name="Text 6"/>
          <p:cNvSpPr/>
          <p:nvPr/>
        </p:nvSpPr>
        <p:spPr>
          <a:xfrm>
            <a:off x="4491801" y="2376487"/>
            <a:ext cx="343072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입력 정보를 참조하고 유사한 사례 데이터베이스와 교차 참조</a:t>
            </a:r>
            <a:endParaRPr lang="en-US" sz="910" dirty="0"/>
          </a:p>
        </p:txBody>
      </p:sp>
      <p:sp>
        <p:nvSpPr>
          <p:cNvPr id="35" name="Text 7"/>
          <p:cNvSpPr/>
          <p:nvPr/>
        </p:nvSpPr>
        <p:spPr>
          <a:xfrm>
            <a:off x="4476322" y="2655094"/>
            <a:ext cx="372016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필요한 자원과 응답 전략을 추천하거나 자동으로 출동 명령을 내림</a:t>
            </a:r>
            <a:endParaRPr lang="en-US" sz="910" dirty="0"/>
          </a:p>
        </p:txBody>
      </p:sp>
      <p:sp>
        <p:nvSpPr>
          <p:cNvPr id="36" name="Text 8"/>
          <p:cNvSpPr/>
          <p:nvPr/>
        </p:nvSpPr>
        <p:spPr>
          <a:xfrm>
            <a:off x="4693016" y="3800475"/>
            <a:ext cx="306467"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장점</a:t>
            </a:r>
            <a:endParaRPr lang="en-US" sz="1121" dirty="0"/>
          </a:p>
        </p:txBody>
      </p:sp>
      <p:sp>
        <p:nvSpPr>
          <p:cNvPr id="37" name="Text 9"/>
          <p:cNvSpPr/>
          <p:nvPr/>
        </p:nvSpPr>
        <p:spPr>
          <a:xfrm>
            <a:off x="4476322" y="4125515"/>
            <a:ext cx="112371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응급 출동 시간 단축</a:t>
            </a:r>
            <a:endParaRPr lang="en-US" sz="910" dirty="0"/>
          </a:p>
        </p:txBody>
      </p:sp>
      <p:sp>
        <p:nvSpPr>
          <p:cNvPr id="38" name="Text 10"/>
          <p:cNvSpPr/>
          <p:nvPr/>
        </p:nvSpPr>
        <p:spPr>
          <a:xfrm>
            <a:off x="4507279" y="4373165"/>
            <a:ext cx="8342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인간 오류 감소</a:t>
            </a:r>
            <a:endParaRPr lang="en-US" sz="910" dirty="0"/>
          </a:p>
        </p:txBody>
      </p:sp>
      <p:sp>
        <p:nvSpPr>
          <p:cNvPr id="39" name="Text 11"/>
          <p:cNvSpPr/>
          <p:nvPr/>
        </p:nvSpPr>
        <p:spPr>
          <a:xfrm>
            <a:off x="4491801" y="4620815"/>
            <a:ext cx="8342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생명 구급 증가</a:t>
            </a:r>
            <a:endParaRPr lang="en-US" sz="910" dirty="0"/>
          </a:p>
        </p:txBody>
      </p:sp>
      <p:sp>
        <p:nvSpPr>
          <p:cNvPr id="40" name="Text 12"/>
          <p:cNvSpPr/>
          <p:nvPr/>
        </p:nvSpPr>
        <p:spPr>
          <a:xfrm>
            <a:off x="7330464" y="3800475"/>
            <a:ext cx="306467"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도전</a:t>
            </a:r>
            <a:endParaRPr lang="en-US" sz="1121" dirty="0"/>
          </a:p>
        </p:txBody>
      </p:sp>
      <p:sp>
        <p:nvSpPr>
          <p:cNvPr id="41" name="Text 13"/>
          <p:cNvSpPr/>
          <p:nvPr/>
        </p:nvSpPr>
        <p:spPr>
          <a:xfrm>
            <a:off x="7098293" y="4125515"/>
            <a:ext cx="121735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민감한 개인정보 보호</a:t>
            </a:r>
            <a:endParaRPr lang="en-US" sz="910" dirty="0"/>
          </a:p>
        </p:txBody>
      </p:sp>
      <p:sp>
        <p:nvSpPr>
          <p:cNvPr id="42" name="Text 14"/>
          <p:cNvSpPr/>
          <p:nvPr/>
        </p:nvSpPr>
        <p:spPr>
          <a:xfrm>
            <a:off x="7113771" y="4373165"/>
            <a:ext cx="1089660"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보안 중요성</a:t>
            </a:r>
            <a:endParaRPr lang="en-US" sz="910" dirty="0"/>
          </a:p>
        </p:txBody>
      </p:sp>
      <p:sp>
        <p:nvSpPr>
          <p:cNvPr id="43" name="Text 15"/>
          <p:cNvSpPr/>
          <p:nvPr/>
        </p:nvSpPr>
        <p:spPr>
          <a:xfrm>
            <a:off x="7082815" y="4620815"/>
            <a:ext cx="8342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규칙 준수 요구</a:t>
            </a:r>
            <a:endParaRPr lang="en-US" sz="910" dirty="0"/>
          </a:p>
        </p:txBody>
      </p:sp>
      <p:sp>
        <p:nvSpPr>
          <p:cNvPr id="44" name="Text 16"/>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17 / 36</a:t>
            </a:r>
            <a:endParaRPr lang="en-US" sz="91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3761184" cy="3745706"/>
          </a:xfrm>
          <a:prstGeom prst="rect">
            <a:avLst/>
          </a:prstGeom>
        </p:spPr>
      </p:pic>
      <p:pic>
        <p:nvPicPr>
          <p:cNvPr id="7" name="Image 5" descr="preencoded.png"/>
          <p:cNvPicPr>
            <a:picLocks noChangeAspect="1"/>
          </p:cNvPicPr>
          <p:nvPr/>
        </p:nvPicPr>
        <p:blipFill>
          <a:blip r:embed="rId8"/>
          <a:stretch>
            <a:fillRect/>
          </a:stretch>
        </p:blipFill>
        <p:spPr>
          <a:xfrm>
            <a:off x="495300" y="1726406"/>
            <a:ext cx="371475" cy="371475"/>
          </a:xfrm>
          <a:prstGeom prst="rect">
            <a:avLst/>
          </a:prstGeom>
        </p:spPr>
      </p:pic>
      <p:pic>
        <p:nvPicPr>
          <p:cNvPr id="8" name="Image 6" descr="preencoded.png"/>
          <p:cNvPicPr>
            <a:picLocks noChangeAspect="1"/>
          </p:cNvPicPr>
          <p:nvPr/>
        </p:nvPicPr>
        <p:blipFill>
          <a:blip r:embed="rId9"/>
          <a:stretch>
            <a:fillRect/>
          </a:stretch>
        </p:blipFill>
        <p:spPr>
          <a:xfrm>
            <a:off x="592039" y="1803797"/>
            <a:ext cx="177998" cy="216694"/>
          </a:xfrm>
          <a:prstGeom prst="rect">
            <a:avLst/>
          </a:prstGeom>
        </p:spPr>
      </p:pic>
      <p:pic>
        <p:nvPicPr>
          <p:cNvPr id="9" name="Image 7" descr="preencoded.png"/>
          <p:cNvPicPr>
            <a:picLocks noChangeAspect="1"/>
          </p:cNvPicPr>
          <p:nvPr/>
        </p:nvPicPr>
        <p:blipFill>
          <a:blip r:embed="rId10"/>
          <a:stretch>
            <a:fillRect/>
          </a:stretch>
        </p:blipFill>
        <p:spPr>
          <a:xfrm>
            <a:off x="495300" y="3057525"/>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95300" y="3305175"/>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95300" y="3552825"/>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4256484" y="1540669"/>
            <a:ext cx="2182416" cy="3745706"/>
          </a:xfrm>
          <a:prstGeom prst="rect">
            <a:avLst/>
          </a:prstGeom>
        </p:spPr>
      </p:pic>
      <p:pic>
        <p:nvPicPr>
          <p:cNvPr id="13" name="Image 11" descr="preencoded.png"/>
          <p:cNvPicPr>
            <a:picLocks noChangeAspect="1"/>
          </p:cNvPicPr>
          <p:nvPr/>
        </p:nvPicPr>
        <p:blipFill>
          <a:blip r:embed="rId12"/>
          <a:stretch>
            <a:fillRect/>
          </a:stretch>
        </p:blipFill>
        <p:spPr>
          <a:xfrm>
            <a:off x="4597003" y="2082403"/>
            <a:ext cx="108347" cy="123825"/>
          </a:xfrm>
          <a:prstGeom prst="rect">
            <a:avLst/>
          </a:prstGeom>
        </p:spPr>
      </p:pic>
      <p:pic>
        <p:nvPicPr>
          <p:cNvPr id="14" name="Image 12" descr="preencoded.png"/>
          <p:cNvPicPr>
            <a:picLocks noChangeAspect="1"/>
          </p:cNvPicPr>
          <p:nvPr/>
        </p:nvPicPr>
        <p:blipFill>
          <a:blip r:embed="rId13"/>
          <a:stretch>
            <a:fillRect/>
          </a:stretch>
        </p:blipFill>
        <p:spPr>
          <a:xfrm>
            <a:off x="4597003" y="2639616"/>
            <a:ext cx="154781" cy="123825"/>
          </a:xfrm>
          <a:prstGeom prst="rect">
            <a:avLst/>
          </a:prstGeom>
        </p:spPr>
      </p:pic>
      <p:pic>
        <p:nvPicPr>
          <p:cNvPr id="15" name="Image 13" descr="preencoded.png"/>
          <p:cNvPicPr>
            <a:picLocks noChangeAspect="1"/>
          </p:cNvPicPr>
          <p:nvPr/>
        </p:nvPicPr>
        <p:blipFill>
          <a:blip r:embed="rId14"/>
          <a:stretch>
            <a:fillRect/>
          </a:stretch>
        </p:blipFill>
        <p:spPr>
          <a:xfrm>
            <a:off x="4597003" y="3196828"/>
            <a:ext cx="123825" cy="123825"/>
          </a:xfrm>
          <a:prstGeom prst="rect">
            <a:avLst/>
          </a:prstGeom>
        </p:spPr>
      </p:pic>
      <p:pic>
        <p:nvPicPr>
          <p:cNvPr id="16" name="Image 14" descr="preencoded.png"/>
          <p:cNvPicPr>
            <a:picLocks noChangeAspect="1"/>
          </p:cNvPicPr>
          <p:nvPr/>
        </p:nvPicPr>
        <p:blipFill>
          <a:blip r:embed="rId15"/>
          <a:stretch>
            <a:fillRect/>
          </a:stretch>
        </p:blipFill>
        <p:spPr>
          <a:xfrm>
            <a:off x="4597003" y="3754041"/>
            <a:ext cx="108347" cy="123825"/>
          </a:xfrm>
          <a:prstGeom prst="rect">
            <a:avLst/>
          </a:prstGeom>
        </p:spPr>
      </p:pic>
      <p:pic>
        <p:nvPicPr>
          <p:cNvPr id="17" name="Image 15" descr="preencoded.png"/>
          <p:cNvPicPr>
            <a:picLocks noChangeAspect="1"/>
          </p:cNvPicPr>
          <p:nvPr/>
        </p:nvPicPr>
        <p:blipFill>
          <a:blip r:embed="rId16"/>
          <a:stretch>
            <a:fillRect/>
          </a:stretch>
        </p:blipFill>
        <p:spPr>
          <a:xfrm>
            <a:off x="6624638" y="1540669"/>
            <a:ext cx="2971800" cy="3745706"/>
          </a:xfrm>
          <a:prstGeom prst="rect">
            <a:avLst/>
          </a:prstGeom>
        </p:spPr>
      </p:pic>
      <p:pic>
        <p:nvPicPr>
          <p:cNvPr id="18" name="Image 16" descr="preencoded.png"/>
          <p:cNvPicPr>
            <a:picLocks noChangeAspect="1"/>
          </p:cNvPicPr>
          <p:nvPr/>
        </p:nvPicPr>
        <p:blipFill>
          <a:blip r:embed="rId17"/>
          <a:stretch>
            <a:fillRect/>
          </a:stretch>
        </p:blipFill>
        <p:spPr>
          <a:xfrm>
            <a:off x="6810376" y="1757363"/>
            <a:ext cx="177998" cy="154781"/>
          </a:xfrm>
          <a:prstGeom prst="rect">
            <a:avLst/>
          </a:prstGeom>
        </p:spPr>
      </p:pic>
      <p:pic>
        <p:nvPicPr>
          <p:cNvPr id="19" name="Image 17" descr="preencoded.png"/>
          <p:cNvPicPr>
            <a:picLocks noChangeAspect="1"/>
          </p:cNvPicPr>
          <p:nvPr/>
        </p:nvPicPr>
        <p:blipFill>
          <a:blip r:embed="rId18"/>
          <a:stretch>
            <a:fillRect/>
          </a:stretch>
        </p:blipFill>
        <p:spPr>
          <a:xfrm>
            <a:off x="6810375" y="2066925"/>
            <a:ext cx="92869" cy="123825"/>
          </a:xfrm>
          <a:prstGeom prst="rect">
            <a:avLst/>
          </a:prstGeom>
        </p:spPr>
      </p:pic>
      <p:pic>
        <p:nvPicPr>
          <p:cNvPr id="20" name="Image 18" descr="preencoded.png"/>
          <p:cNvPicPr>
            <a:picLocks noChangeAspect="1"/>
          </p:cNvPicPr>
          <p:nvPr/>
        </p:nvPicPr>
        <p:blipFill>
          <a:blip r:embed="rId18"/>
          <a:stretch>
            <a:fillRect/>
          </a:stretch>
        </p:blipFill>
        <p:spPr>
          <a:xfrm>
            <a:off x="6810375" y="2283619"/>
            <a:ext cx="92869" cy="123825"/>
          </a:xfrm>
          <a:prstGeom prst="rect">
            <a:avLst/>
          </a:prstGeom>
        </p:spPr>
      </p:pic>
      <p:pic>
        <p:nvPicPr>
          <p:cNvPr id="21" name="Image 19" descr="preencoded.png"/>
          <p:cNvPicPr>
            <a:picLocks noChangeAspect="1"/>
          </p:cNvPicPr>
          <p:nvPr/>
        </p:nvPicPr>
        <p:blipFill>
          <a:blip r:embed="rId19"/>
          <a:stretch>
            <a:fillRect/>
          </a:stretch>
        </p:blipFill>
        <p:spPr>
          <a:xfrm>
            <a:off x="6810375" y="2500313"/>
            <a:ext cx="92869" cy="123825"/>
          </a:xfrm>
          <a:prstGeom prst="rect">
            <a:avLst/>
          </a:prstGeom>
        </p:spPr>
      </p:pic>
      <p:pic>
        <p:nvPicPr>
          <p:cNvPr id="22" name="Image 20" descr="preencoded.png"/>
          <p:cNvPicPr>
            <a:picLocks noChangeAspect="1"/>
          </p:cNvPicPr>
          <p:nvPr/>
        </p:nvPicPr>
        <p:blipFill>
          <a:blip r:embed="rId20"/>
          <a:stretch>
            <a:fillRect/>
          </a:stretch>
        </p:blipFill>
        <p:spPr>
          <a:xfrm>
            <a:off x="6810375" y="2809875"/>
            <a:ext cx="154781" cy="154781"/>
          </a:xfrm>
          <a:prstGeom prst="rect">
            <a:avLst/>
          </a:prstGeom>
        </p:spPr>
      </p:pic>
      <p:pic>
        <p:nvPicPr>
          <p:cNvPr id="23" name="Image 21" descr="preencoded.png"/>
          <p:cNvPicPr>
            <a:picLocks noChangeAspect="1"/>
          </p:cNvPicPr>
          <p:nvPr/>
        </p:nvPicPr>
        <p:blipFill>
          <a:blip r:embed="rId21"/>
          <a:stretch>
            <a:fillRect/>
          </a:stretch>
        </p:blipFill>
        <p:spPr>
          <a:xfrm>
            <a:off x="6810375" y="3119438"/>
            <a:ext cx="123825" cy="123825"/>
          </a:xfrm>
          <a:prstGeom prst="rect">
            <a:avLst/>
          </a:prstGeom>
        </p:spPr>
      </p:pic>
      <p:pic>
        <p:nvPicPr>
          <p:cNvPr id="24" name="Image 22" descr="preencoded.png"/>
          <p:cNvPicPr>
            <a:picLocks noChangeAspect="1"/>
          </p:cNvPicPr>
          <p:nvPr/>
        </p:nvPicPr>
        <p:blipFill>
          <a:blip r:embed="rId21"/>
          <a:stretch>
            <a:fillRect/>
          </a:stretch>
        </p:blipFill>
        <p:spPr>
          <a:xfrm>
            <a:off x="6810375" y="3336131"/>
            <a:ext cx="123825" cy="123825"/>
          </a:xfrm>
          <a:prstGeom prst="rect">
            <a:avLst/>
          </a:prstGeom>
        </p:spPr>
      </p:pic>
      <p:pic>
        <p:nvPicPr>
          <p:cNvPr id="25" name="Image 23" descr="preencoded.png"/>
          <p:cNvPicPr>
            <a:picLocks noChangeAspect="1"/>
          </p:cNvPicPr>
          <p:nvPr/>
        </p:nvPicPr>
        <p:blipFill>
          <a:blip r:embed="rId22"/>
          <a:stretch>
            <a:fillRect/>
          </a:stretch>
        </p:blipFill>
        <p:spPr>
          <a:xfrm>
            <a:off x="6810375" y="3552825"/>
            <a:ext cx="123825" cy="123825"/>
          </a:xfrm>
          <a:prstGeom prst="rect">
            <a:avLst/>
          </a:prstGeom>
        </p:spPr>
      </p:pic>
      <p:sp>
        <p:nvSpPr>
          <p:cNvPr id="26"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재난 관리 - 방글라데시 사례</a:t>
            </a:r>
            <a:endParaRPr lang="en-US" sz="1971" dirty="0"/>
          </a:p>
        </p:txBody>
      </p:sp>
      <p:sp>
        <p:nvSpPr>
          <p:cNvPr id="27" name="Text 1"/>
          <p:cNvSpPr/>
          <p:nvPr/>
        </p:nvSpPr>
        <p:spPr>
          <a:xfrm>
            <a:off x="959644" y="1788319"/>
            <a:ext cx="1430179"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홍수 예측 시스템</a:t>
            </a:r>
            <a:endParaRPr lang="en-US" sz="1337" dirty="0"/>
          </a:p>
        </p:txBody>
      </p:sp>
      <p:sp>
        <p:nvSpPr>
          <p:cNvPr id="28" name="Text 2"/>
          <p:cNvSpPr/>
          <p:nvPr/>
        </p:nvSpPr>
        <p:spPr>
          <a:xfrm>
            <a:off x="495300" y="2221707"/>
            <a:ext cx="3389709"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홍수가 자주 발생하는 방글라데시는 AI 홍수 예측 시스템을 구축하여 재난 대응을 개선했습니다.</a:t>
            </a:r>
            <a:endParaRPr lang="en-US" sz="910" dirty="0"/>
          </a:p>
        </p:txBody>
      </p:sp>
      <p:sp>
        <p:nvSpPr>
          <p:cNvPr id="29" name="Text 3"/>
          <p:cNvSpPr/>
          <p:nvPr/>
        </p:nvSpPr>
        <p:spPr>
          <a:xfrm>
            <a:off x="495301" y="2747962"/>
            <a:ext cx="3728680" cy="218008"/>
          </a:xfrm>
          <a:prstGeom prst="rect">
            <a:avLst/>
          </a:prstGeom>
          <a:noFill/>
          <a:ln/>
        </p:spPr>
        <p:txBody>
          <a:bodyPr wrap="square" lIns="0" tIns="0" rIns="0" bIns="0" rtlCol="0" anchor="t">
            <a:spAutoFit/>
          </a:bodyPr>
          <a:lstStyle/>
          <a:p>
            <a:pPr>
              <a:lnSpc>
                <a:spcPts val="1706"/>
              </a:lnSpc>
            </a:pPr>
            <a:r>
              <a:rPr lang="en-US" sz="1024" b="1" dirty="0">
                <a:solidFill>
                  <a:srgbClr val="374151"/>
                </a:solidFill>
                <a:latin typeface="Noto Sans KR" pitchFamily="34" charset="0"/>
                <a:ea typeface="Noto Sans KR" pitchFamily="34" charset="-122"/>
                <a:cs typeface="Noto Sans KR" pitchFamily="34" charset="-120"/>
              </a:rPr>
              <a:t>시스템 특성</a:t>
            </a:r>
            <a:endParaRPr lang="en-US" sz="1024" dirty="0"/>
          </a:p>
        </p:txBody>
      </p:sp>
      <p:sp>
        <p:nvSpPr>
          <p:cNvPr id="30" name="Text 4"/>
          <p:cNvSpPr/>
          <p:nvPr/>
        </p:nvSpPr>
        <p:spPr>
          <a:xfrm>
            <a:off x="681038" y="3026569"/>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지속적인 홍수 피해로 인한 재난 대응 개선</a:t>
            </a:r>
            <a:endParaRPr lang="en-US" sz="910" dirty="0"/>
          </a:p>
        </p:txBody>
      </p:sp>
      <p:sp>
        <p:nvSpPr>
          <p:cNvPr id="31" name="Text 5"/>
          <p:cNvSpPr/>
          <p:nvPr/>
        </p:nvSpPr>
        <p:spPr>
          <a:xfrm>
            <a:off x="681038" y="3274219"/>
            <a:ext cx="234106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지역별 홍수 발생 가능성을 시간별로 예측</a:t>
            </a:r>
            <a:endParaRPr lang="en-US" sz="910" dirty="0"/>
          </a:p>
        </p:txBody>
      </p:sp>
      <p:sp>
        <p:nvSpPr>
          <p:cNvPr id="32" name="Text 6"/>
          <p:cNvSpPr/>
          <p:nvPr/>
        </p:nvSpPr>
        <p:spPr>
          <a:xfrm>
            <a:off x="681038" y="3521869"/>
            <a:ext cx="250281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국가 재난 대응 프로토콜과 연동된 조기 경보</a:t>
            </a:r>
            <a:endParaRPr lang="en-US" sz="910" dirty="0"/>
          </a:p>
        </p:txBody>
      </p:sp>
      <p:sp>
        <p:nvSpPr>
          <p:cNvPr id="33" name="Text 7"/>
          <p:cNvSpPr/>
          <p:nvPr/>
        </p:nvSpPr>
        <p:spPr>
          <a:xfrm>
            <a:off x="4351675" y="1726406"/>
            <a:ext cx="1992035"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예측 프로세스</a:t>
            </a:r>
            <a:endParaRPr lang="en-US" sz="1121" dirty="0"/>
          </a:p>
        </p:txBody>
      </p:sp>
      <p:sp>
        <p:nvSpPr>
          <p:cNvPr id="34" name="Text 8"/>
          <p:cNvSpPr/>
          <p:nvPr/>
        </p:nvSpPr>
        <p:spPr>
          <a:xfrm>
            <a:off x="4767263" y="2066925"/>
            <a:ext cx="587395" cy="153888"/>
          </a:xfrm>
          <a:prstGeom prst="rect">
            <a:avLst/>
          </a:prstGeom>
          <a:noFill/>
          <a:ln/>
        </p:spPr>
        <p:txBody>
          <a:bodyPr wrap="square" lIns="0" tIns="0" rIns="0" bIns="0" rtlCol="0" anchor="t">
            <a:spAutoFit/>
          </a:bodyPr>
          <a:lstStyle/>
          <a:p>
            <a:pPr>
              <a:lnSpc>
                <a:spcPts val="1219"/>
              </a:lnSpc>
            </a:pPr>
            <a:r>
              <a:rPr lang="en-US" sz="796" dirty="0">
                <a:solidFill>
                  <a:srgbClr val="000000"/>
                </a:solidFill>
                <a:latin typeface="Noto Sans KR" pitchFamily="34" charset="0"/>
                <a:ea typeface="Noto Sans KR" pitchFamily="34" charset="-122"/>
                <a:cs typeface="Noto Sans KR" pitchFamily="34" charset="-120"/>
              </a:rPr>
              <a:t>데이터 수집</a:t>
            </a:r>
            <a:endParaRPr lang="en-US" sz="796" dirty="0"/>
          </a:p>
        </p:txBody>
      </p:sp>
      <p:sp>
        <p:nvSpPr>
          <p:cNvPr id="35" name="Text 9"/>
          <p:cNvSpPr/>
          <p:nvPr/>
        </p:nvSpPr>
        <p:spPr>
          <a:xfrm>
            <a:off x="4597004" y="2252663"/>
            <a:ext cx="1821775"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기상, 수위, 강우, 지리 정보</a:t>
            </a:r>
            <a:endParaRPr lang="en-US" sz="683" dirty="0"/>
          </a:p>
        </p:txBody>
      </p:sp>
      <p:sp>
        <p:nvSpPr>
          <p:cNvPr id="36" name="Text 10"/>
          <p:cNvSpPr/>
          <p:nvPr/>
        </p:nvSpPr>
        <p:spPr>
          <a:xfrm>
            <a:off x="4813697" y="2624138"/>
            <a:ext cx="587395" cy="153888"/>
          </a:xfrm>
          <a:prstGeom prst="rect">
            <a:avLst/>
          </a:prstGeom>
          <a:noFill/>
          <a:ln/>
        </p:spPr>
        <p:txBody>
          <a:bodyPr wrap="square" lIns="0" tIns="0" rIns="0" bIns="0" rtlCol="0" anchor="t">
            <a:spAutoFit/>
          </a:bodyPr>
          <a:lstStyle/>
          <a:p>
            <a:pPr>
              <a:lnSpc>
                <a:spcPts val="1219"/>
              </a:lnSpc>
            </a:pPr>
            <a:r>
              <a:rPr lang="en-US" sz="796" dirty="0">
                <a:solidFill>
                  <a:srgbClr val="000000"/>
                </a:solidFill>
                <a:latin typeface="Noto Sans KR" pitchFamily="34" charset="0"/>
                <a:ea typeface="Noto Sans KR" pitchFamily="34" charset="-122"/>
                <a:cs typeface="Noto Sans KR" pitchFamily="34" charset="-120"/>
              </a:rPr>
              <a:t>데이터 처리</a:t>
            </a:r>
            <a:endParaRPr lang="en-US" sz="796" dirty="0"/>
          </a:p>
        </p:txBody>
      </p:sp>
      <p:sp>
        <p:nvSpPr>
          <p:cNvPr id="37" name="Text 11"/>
          <p:cNvSpPr/>
          <p:nvPr/>
        </p:nvSpPr>
        <p:spPr>
          <a:xfrm>
            <a:off x="4597004" y="2809875"/>
            <a:ext cx="1821775"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마리닝 러닝 모델로 분석</a:t>
            </a:r>
            <a:endParaRPr lang="en-US" sz="683" dirty="0"/>
          </a:p>
        </p:txBody>
      </p:sp>
      <p:sp>
        <p:nvSpPr>
          <p:cNvPr id="38" name="Text 12"/>
          <p:cNvSpPr/>
          <p:nvPr/>
        </p:nvSpPr>
        <p:spPr>
          <a:xfrm>
            <a:off x="4782741" y="3181350"/>
            <a:ext cx="476726" cy="153888"/>
          </a:xfrm>
          <a:prstGeom prst="rect">
            <a:avLst/>
          </a:prstGeom>
          <a:noFill/>
          <a:ln/>
        </p:spPr>
        <p:txBody>
          <a:bodyPr wrap="square" lIns="0" tIns="0" rIns="0" bIns="0" rtlCol="0" anchor="t">
            <a:spAutoFit/>
          </a:bodyPr>
          <a:lstStyle/>
          <a:p>
            <a:pPr>
              <a:lnSpc>
                <a:spcPts val="1219"/>
              </a:lnSpc>
            </a:pPr>
            <a:r>
              <a:rPr lang="en-US" sz="796" dirty="0">
                <a:solidFill>
                  <a:srgbClr val="000000"/>
                </a:solidFill>
                <a:latin typeface="Noto Sans KR" pitchFamily="34" charset="0"/>
                <a:ea typeface="Noto Sans KR" pitchFamily="34" charset="-122"/>
                <a:cs typeface="Noto Sans KR" pitchFamily="34" charset="-120"/>
              </a:rPr>
              <a:t>예측 결과</a:t>
            </a:r>
            <a:endParaRPr lang="en-US" sz="796" dirty="0"/>
          </a:p>
        </p:txBody>
      </p:sp>
      <p:sp>
        <p:nvSpPr>
          <p:cNvPr id="39" name="Text 13"/>
          <p:cNvSpPr/>
          <p:nvPr/>
        </p:nvSpPr>
        <p:spPr>
          <a:xfrm>
            <a:off x="4597004" y="3367088"/>
            <a:ext cx="1821775"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특정 지역 홍수 가능성을 시간별로 예측</a:t>
            </a:r>
            <a:endParaRPr lang="en-US" sz="683" dirty="0"/>
          </a:p>
        </p:txBody>
      </p:sp>
      <p:sp>
        <p:nvSpPr>
          <p:cNvPr id="40" name="Text 14"/>
          <p:cNvSpPr/>
          <p:nvPr/>
        </p:nvSpPr>
        <p:spPr>
          <a:xfrm>
            <a:off x="4767263" y="3738563"/>
            <a:ext cx="476726" cy="153888"/>
          </a:xfrm>
          <a:prstGeom prst="rect">
            <a:avLst/>
          </a:prstGeom>
          <a:noFill/>
          <a:ln/>
        </p:spPr>
        <p:txBody>
          <a:bodyPr wrap="square" lIns="0" tIns="0" rIns="0" bIns="0" rtlCol="0" anchor="t">
            <a:spAutoFit/>
          </a:bodyPr>
          <a:lstStyle/>
          <a:p>
            <a:pPr>
              <a:lnSpc>
                <a:spcPts val="1219"/>
              </a:lnSpc>
            </a:pPr>
            <a:r>
              <a:rPr lang="en-US" sz="796" dirty="0">
                <a:solidFill>
                  <a:srgbClr val="000000"/>
                </a:solidFill>
                <a:latin typeface="Noto Sans KR" pitchFamily="34" charset="0"/>
                <a:ea typeface="Noto Sans KR" pitchFamily="34" charset="-122"/>
                <a:cs typeface="Noto Sans KR" pitchFamily="34" charset="-120"/>
              </a:rPr>
              <a:t>경보 발송</a:t>
            </a:r>
            <a:endParaRPr lang="en-US" sz="796" dirty="0"/>
          </a:p>
        </p:txBody>
      </p:sp>
      <p:sp>
        <p:nvSpPr>
          <p:cNvPr id="41" name="Text 15"/>
          <p:cNvSpPr/>
          <p:nvPr/>
        </p:nvSpPr>
        <p:spPr>
          <a:xfrm>
            <a:off x="4597004" y="3924300"/>
            <a:ext cx="1821775"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재난 대응 프로토콜 활동</a:t>
            </a:r>
            <a:endParaRPr lang="en-US" sz="683" dirty="0"/>
          </a:p>
        </p:txBody>
      </p:sp>
      <p:sp>
        <p:nvSpPr>
          <p:cNvPr id="42" name="Text 16"/>
          <p:cNvSpPr/>
          <p:nvPr/>
        </p:nvSpPr>
        <p:spPr>
          <a:xfrm>
            <a:off x="7050286" y="1726406"/>
            <a:ext cx="2860358"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시스템 효과</a:t>
            </a:r>
            <a:endParaRPr lang="en-US" sz="1121" dirty="0"/>
          </a:p>
        </p:txBody>
      </p:sp>
      <p:sp>
        <p:nvSpPr>
          <p:cNvPr id="43" name="Text 17"/>
          <p:cNvSpPr/>
          <p:nvPr/>
        </p:nvSpPr>
        <p:spPr>
          <a:xfrm>
            <a:off x="6965157" y="2035969"/>
            <a:ext cx="73211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인구 피해 감소</a:t>
            </a:r>
            <a:endParaRPr lang="en-US" sz="796" dirty="0"/>
          </a:p>
        </p:txBody>
      </p:sp>
      <p:sp>
        <p:nvSpPr>
          <p:cNvPr id="44" name="Text 18"/>
          <p:cNvSpPr/>
          <p:nvPr/>
        </p:nvSpPr>
        <p:spPr>
          <a:xfrm>
            <a:off x="6965157" y="2252663"/>
            <a:ext cx="84278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재산 손실 최소화</a:t>
            </a:r>
            <a:endParaRPr lang="en-US" sz="796" dirty="0"/>
          </a:p>
        </p:txBody>
      </p:sp>
      <p:sp>
        <p:nvSpPr>
          <p:cNvPr id="45" name="Text 19"/>
          <p:cNvSpPr/>
          <p:nvPr/>
        </p:nvSpPr>
        <p:spPr>
          <a:xfrm>
            <a:off x="6965156" y="2469356"/>
            <a:ext cx="98750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응급 대응 시간 단축</a:t>
            </a:r>
            <a:endParaRPr lang="en-US" sz="796" dirty="0"/>
          </a:p>
        </p:txBody>
      </p:sp>
      <p:sp>
        <p:nvSpPr>
          <p:cNvPr id="46" name="Text 20"/>
          <p:cNvSpPr/>
          <p:nvPr/>
        </p:nvSpPr>
        <p:spPr>
          <a:xfrm>
            <a:off x="7027069" y="2778919"/>
            <a:ext cx="2860358"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문제점 및 고려사항</a:t>
            </a:r>
            <a:endParaRPr lang="en-US" sz="1121" dirty="0"/>
          </a:p>
        </p:txBody>
      </p:sp>
      <p:sp>
        <p:nvSpPr>
          <p:cNvPr id="47" name="Text 21"/>
          <p:cNvSpPr/>
          <p:nvPr/>
        </p:nvSpPr>
        <p:spPr>
          <a:xfrm>
            <a:off x="6996113" y="3088481"/>
            <a:ext cx="1830289"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센서 고장으로 인한 예측 신뢰성 감소</a:t>
            </a:r>
            <a:endParaRPr lang="en-US" sz="796" dirty="0"/>
          </a:p>
        </p:txBody>
      </p:sp>
      <p:sp>
        <p:nvSpPr>
          <p:cNvPr id="48" name="Text 22"/>
          <p:cNvSpPr/>
          <p:nvPr/>
        </p:nvSpPr>
        <p:spPr>
          <a:xfrm>
            <a:off x="6996112" y="3305175"/>
            <a:ext cx="1464231"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지리적 개인 데이터 보안 문제</a:t>
            </a:r>
            <a:endParaRPr lang="en-US" sz="796" dirty="0"/>
          </a:p>
        </p:txBody>
      </p:sp>
      <p:sp>
        <p:nvSpPr>
          <p:cNvPr id="49" name="Text 23"/>
          <p:cNvSpPr/>
          <p:nvPr/>
        </p:nvSpPr>
        <p:spPr>
          <a:xfrm>
            <a:off x="6996113" y="3521869"/>
            <a:ext cx="1574899"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지속적인 데이터 품질 관리 필요</a:t>
            </a:r>
            <a:endParaRPr lang="en-US" sz="796" dirty="0"/>
          </a:p>
        </p:txBody>
      </p:sp>
      <p:sp>
        <p:nvSpPr>
          <p:cNvPr id="50" name="Text 24"/>
          <p:cNvSpPr/>
          <p:nvPr/>
        </p:nvSpPr>
        <p:spPr>
          <a:xfrm>
            <a:off x="309562" y="5441156"/>
            <a:ext cx="10215563"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참고: 방글라데시의 AI 홍수 예측 시스템은 데이터 품질 관리와 함께 지속적인 개선이 필요합니다.</a:t>
            </a:r>
            <a:endParaRPr lang="en-US" sz="796" dirty="0"/>
          </a:p>
        </p:txBody>
      </p:sp>
      <p:sp>
        <p:nvSpPr>
          <p:cNvPr id="51" name="Text 25"/>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18 / 36</a:t>
            </a:r>
            <a:endParaRPr lang="en-US" sz="91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881688"/>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22031"/>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4581525" cy="4302919"/>
          </a:xfrm>
          <a:prstGeom prst="rect">
            <a:avLst/>
          </a:prstGeom>
        </p:spPr>
      </p:pic>
      <p:pic>
        <p:nvPicPr>
          <p:cNvPr id="7" name="Image 5" descr="preencoded.png"/>
          <p:cNvPicPr>
            <a:picLocks noChangeAspect="1"/>
          </p:cNvPicPr>
          <p:nvPr/>
        </p:nvPicPr>
        <p:blipFill>
          <a:blip r:embed="rId8"/>
          <a:stretch>
            <a:fillRect/>
          </a:stretch>
        </p:blipFill>
        <p:spPr>
          <a:xfrm>
            <a:off x="495300" y="2097881"/>
            <a:ext cx="464344" cy="464344"/>
          </a:xfrm>
          <a:prstGeom prst="rect">
            <a:avLst/>
          </a:prstGeom>
        </p:spPr>
      </p:pic>
      <p:pic>
        <p:nvPicPr>
          <p:cNvPr id="8" name="Image 6" descr="preencoded.png"/>
          <p:cNvPicPr>
            <a:picLocks noChangeAspect="1"/>
          </p:cNvPicPr>
          <p:nvPr/>
        </p:nvPicPr>
        <p:blipFill>
          <a:blip r:embed="rId9"/>
          <a:stretch>
            <a:fillRect/>
          </a:stretch>
        </p:blipFill>
        <p:spPr>
          <a:xfrm>
            <a:off x="634603" y="2206228"/>
            <a:ext cx="185738" cy="247650"/>
          </a:xfrm>
          <a:prstGeom prst="rect">
            <a:avLst/>
          </a:prstGeom>
        </p:spPr>
      </p:pic>
      <p:pic>
        <p:nvPicPr>
          <p:cNvPr id="9" name="Image 7" descr="preencoded.png"/>
          <p:cNvPicPr>
            <a:picLocks noChangeAspect="1"/>
          </p:cNvPicPr>
          <p:nvPr/>
        </p:nvPicPr>
        <p:blipFill>
          <a:blip r:embed="rId10"/>
          <a:stretch>
            <a:fillRect/>
          </a:stretch>
        </p:blipFill>
        <p:spPr>
          <a:xfrm>
            <a:off x="495300" y="2809875"/>
            <a:ext cx="464344" cy="464344"/>
          </a:xfrm>
          <a:prstGeom prst="rect">
            <a:avLst/>
          </a:prstGeom>
        </p:spPr>
      </p:pic>
      <p:pic>
        <p:nvPicPr>
          <p:cNvPr id="10" name="Image 8" descr="preencoded.png"/>
          <p:cNvPicPr>
            <a:picLocks noChangeAspect="1"/>
          </p:cNvPicPr>
          <p:nvPr/>
        </p:nvPicPr>
        <p:blipFill>
          <a:blip r:embed="rId11"/>
          <a:stretch>
            <a:fillRect/>
          </a:stretch>
        </p:blipFill>
        <p:spPr>
          <a:xfrm>
            <a:off x="657820" y="2918222"/>
            <a:ext cx="139303" cy="247650"/>
          </a:xfrm>
          <a:prstGeom prst="rect">
            <a:avLst/>
          </a:prstGeom>
        </p:spPr>
      </p:pic>
      <p:pic>
        <p:nvPicPr>
          <p:cNvPr id="11" name="Image 9" descr="preencoded.png"/>
          <p:cNvPicPr>
            <a:picLocks noChangeAspect="1"/>
          </p:cNvPicPr>
          <p:nvPr/>
        </p:nvPicPr>
        <p:blipFill>
          <a:blip r:embed="rId12"/>
          <a:stretch>
            <a:fillRect/>
          </a:stretch>
        </p:blipFill>
        <p:spPr>
          <a:xfrm>
            <a:off x="495300" y="3521869"/>
            <a:ext cx="464344" cy="464344"/>
          </a:xfrm>
          <a:prstGeom prst="rect">
            <a:avLst/>
          </a:prstGeom>
        </p:spPr>
      </p:pic>
      <p:pic>
        <p:nvPicPr>
          <p:cNvPr id="12" name="Image 10" descr="preencoded.png"/>
          <p:cNvPicPr>
            <a:picLocks noChangeAspect="1"/>
          </p:cNvPicPr>
          <p:nvPr/>
        </p:nvPicPr>
        <p:blipFill>
          <a:blip r:embed="rId13"/>
          <a:stretch>
            <a:fillRect/>
          </a:stretch>
        </p:blipFill>
        <p:spPr>
          <a:xfrm>
            <a:off x="657820" y="3630216"/>
            <a:ext cx="139303" cy="247650"/>
          </a:xfrm>
          <a:prstGeom prst="rect">
            <a:avLst/>
          </a:prstGeom>
        </p:spPr>
      </p:pic>
      <p:pic>
        <p:nvPicPr>
          <p:cNvPr id="13" name="Image 11" descr="preencoded.png"/>
          <p:cNvPicPr>
            <a:picLocks noChangeAspect="1"/>
          </p:cNvPicPr>
          <p:nvPr/>
        </p:nvPicPr>
        <p:blipFill>
          <a:blip r:embed="rId14"/>
          <a:stretch>
            <a:fillRect/>
          </a:stretch>
        </p:blipFill>
        <p:spPr>
          <a:xfrm>
            <a:off x="495300" y="4233862"/>
            <a:ext cx="464344" cy="464344"/>
          </a:xfrm>
          <a:prstGeom prst="rect">
            <a:avLst/>
          </a:prstGeom>
        </p:spPr>
      </p:pic>
      <p:pic>
        <p:nvPicPr>
          <p:cNvPr id="14" name="Image 12" descr="preencoded.png"/>
          <p:cNvPicPr>
            <a:picLocks noChangeAspect="1"/>
          </p:cNvPicPr>
          <p:nvPr/>
        </p:nvPicPr>
        <p:blipFill>
          <a:blip r:embed="rId15"/>
          <a:stretch>
            <a:fillRect/>
          </a:stretch>
        </p:blipFill>
        <p:spPr>
          <a:xfrm>
            <a:off x="611386" y="4342209"/>
            <a:ext cx="232172" cy="247650"/>
          </a:xfrm>
          <a:prstGeom prst="rect">
            <a:avLst/>
          </a:prstGeom>
        </p:spPr>
      </p:pic>
      <p:pic>
        <p:nvPicPr>
          <p:cNvPr id="15" name="Image 13" descr="preencoded.png"/>
          <p:cNvPicPr>
            <a:picLocks noChangeAspect="1"/>
          </p:cNvPicPr>
          <p:nvPr/>
        </p:nvPicPr>
        <p:blipFill>
          <a:blip r:embed="rId7"/>
          <a:stretch>
            <a:fillRect/>
          </a:stretch>
        </p:blipFill>
        <p:spPr>
          <a:xfrm>
            <a:off x="5014913" y="1540669"/>
            <a:ext cx="4581525" cy="4302919"/>
          </a:xfrm>
          <a:prstGeom prst="rect">
            <a:avLst/>
          </a:prstGeom>
        </p:spPr>
      </p:pic>
      <p:pic>
        <p:nvPicPr>
          <p:cNvPr id="16" name="Image 14" descr="preencoded.png"/>
          <p:cNvPicPr>
            <a:picLocks noChangeAspect="1"/>
          </p:cNvPicPr>
          <p:nvPr/>
        </p:nvPicPr>
        <p:blipFill>
          <a:blip r:embed="rId16"/>
          <a:stretch>
            <a:fillRect/>
          </a:stretch>
        </p:blipFill>
        <p:spPr>
          <a:xfrm>
            <a:off x="5200650" y="1726406"/>
            <a:ext cx="4210050" cy="1981200"/>
          </a:xfrm>
          <a:prstGeom prst="rect">
            <a:avLst/>
          </a:prstGeom>
        </p:spPr>
      </p:pic>
      <p:pic>
        <p:nvPicPr>
          <p:cNvPr id="17" name="Image 15" descr="preencoded.png"/>
          <p:cNvPicPr>
            <a:picLocks noChangeAspect="1"/>
          </p:cNvPicPr>
          <p:nvPr/>
        </p:nvPicPr>
        <p:blipFill>
          <a:blip r:embed="rId17"/>
          <a:stretch>
            <a:fillRect/>
          </a:stretch>
        </p:blipFill>
        <p:spPr>
          <a:xfrm>
            <a:off x="5200650" y="4171950"/>
            <a:ext cx="4210050" cy="1485900"/>
          </a:xfrm>
          <a:prstGeom prst="rect">
            <a:avLst/>
          </a:prstGeom>
        </p:spPr>
      </p:pic>
      <p:pic>
        <p:nvPicPr>
          <p:cNvPr id="18" name="Image 16" descr="preencoded.png"/>
          <p:cNvPicPr>
            <a:picLocks noChangeAspect="1"/>
          </p:cNvPicPr>
          <p:nvPr/>
        </p:nvPicPr>
        <p:blipFill>
          <a:blip r:embed="rId18"/>
          <a:stretch>
            <a:fillRect/>
          </a:stretch>
        </p:blipFill>
        <p:spPr>
          <a:xfrm>
            <a:off x="5324475" y="4334470"/>
            <a:ext cx="123825" cy="123825"/>
          </a:xfrm>
          <a:prstGeom prst="rect">
            <a:avLst/>
          </a:prstGeom>
        </p:spPr>
      </p:pic>
      <p:pic>
        <p:nvPicPr>
          <p:cNvPr id="19" name="Image 17" descr="preencoded.png"/>
          <p:cNvPicPr>
            <a:picLocks noChangeAspect="1"/>
          </p:cNvPicPr>
          <p:nvPr/>
        </p:nvPicPr>
        <p:blipFill>
          <a:blip r:embed="rId18"/>
          <a:stretch>
            <a:fillRect/>
          </a:stretch>
        </p:blipFill>
        <p:spPr>
          <a:xfrm>
            <a:off x="5324475" y="4767858"/>
            <a:ext cx="123825" cy="123825"/>
          </a:xfrm>
          <a:prstGeom prst="rect">
            <a:avLst/>
          </a:prstGeom>
        </p:spPr>
      </p:pic>
      <p:pic>
        <p:nvPicPr>
          <p:cNvPr id="20" name="Image 18" descr="preencoded.png"/>
          <p:cNvPicPr>
            <a:picLocks noChangeAspect="1"/>
          </p:cNvPicPr>
          <p:nvPr/>
        </p:nvPicPr>
        <p:blipFill>
          <a:blip r:embed="rId18"/>
          <a:stretch>
            <a:fillRect/>
          </a:stretch>
        </p:blipFill>
        <p:spPr>
          <a:xfrm>
            <a:off x="5324475" y="5201245"/>
            <a:ext cx="123825" cy="123825"/>
          </a:xfrm>
          <a:prstGeom prst="rect">
            <a:avLst/>
          </a:prstGeom>
        </p:spPr>
      </p:pic>
      <p:sp>
        <p:nvSpPr>
          <p:cNvPr id="2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스마트시티와 도시 안전 AI 기술</a:t>
            </a:r>
            <a:endParaRPr lang="en-US" sz="1971" dirty="0"/>
          </a:p>
        </p:txBody>
      </p:sp>
      <p:sp>
        <p:nvSpPr>
          <p:cNvPr id="22" name="Text 1"/>
          <p:cNvSpPr/>
          <p:nvPr/>
        </p:nvSpPr>
        <p:spPr>
          <a:xfrm>
            <a:off x="495300" y="1726406"/>
            <a:ext cx="4631055"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데이터 수집 기반 시설</a:t>
            </a:r>
            <a:endParaRPr lang="en-US" sz="1337" dirty="0"/>
          </a:p>
        </p:txBody>
      </p:sp>
      <p:sp>
        <p:nvSpPr>
          <p:cNvPr id="23" name="Text 2"/>
          <p:cNvSpPr/>
          <p:nvPr/>
        </p:nvSpPr>
        <p:spPr>
          <a:xfrm>
            <a:off x="1083469" y="2097881"/>
            <a:ext cx="398406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캠핑 및 비디오 감지</a:t>
            </a:r>
            <a:endParaRPr lang="en-US" sz="1024" dirty="0"/>
          </a:p>
        </p:txBody>
      </p:sp>
      <p:sp>
        <p:nvSpPr>
          <p:cNvPr id="24" name="Text 3"/>
          <p:cNvSpPr/>
          <p:nvPr/>
        </p:nvSpPr>
        <p:spPr>
          <a:xfrm>
            <a:off x="1083469" y="2314575"/>
            <a:ext cx="362188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도로, 건물, 교차로 등에 설치된 CCTV와 카메라로, 실시간으로 도로 혼잡, 범죄, 위험 행위를 감지</a:t>
            </a:r>
            <a:endParaRPr lang="en-US" sz="910" dirty="0"/>
          </a:p>
        </p:txBody>
      </p:sp>
      <p:sp>
        <p:nvSpPr>
          <p:cNvPr id="25" name="Text 4"/>
          <p:cNvSpPr/>
          <p:nvPr/>
        </p:nvSpPr>
        <p:spPr>
          <a:xfrm>
            <a:off x="1083469" y="2809875"/>
            <a:ext cx="398406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음향 및 소리 감지</a:t>
            </a:r>
            <a:endParaRPr lang="en-US" sz="1024" dirty="0"/>
          </a:p>
        </p:txBody>
      </p:sp>
      <p:sp>
        <p:nvSpPr>
          <p:cNvPr id="26" name="Text 5"/>
          <p:cNvSpPr/>
          <p:nvPr/>
        </p:nvSpPr>
        <p:spPr>
          <a:xfrm>
            <a:off x="1083469" y="3026569"/>
            <a:ext cx="3621881" cy="384721"/>
          </a:xfrm>
          <a:prstGeom prst="rect">
            <a:avLst/>
          </a:prstGeom>
          <a:noFill/>
          <a:ln/>
        </p:spPr>
        <p:txBody>
          <a:bodyPr wrap="square" lIns="0" tIns="0" rIns="0" bIns="0" rtlCol="0" anchor="t">
            <a:spAutoFit/>
          </a:bodyPr>
          <a:lstStyle/>
          <a:p>
            <a:pPr>
              <a:lnSpc>
                <a:spcPts val="1463"/>
              </a:lnSpc>
            </a:pPr>
            <a:r>
              <a:rPr lang="en-US" sz="910">
                <a:solidFill>
                  <a:srgbClr val="4B5563"/>
                </a:solidFill>
                <a:latin typeface="Noto Sans KR" pitchFamily="34" charset="0"/>
                <a:ea typeface="Noto Sans KR" pitchFamily="34" charset="-122"/>
                <a:cs typeface="Noto Sans KR" pitchFamily="34" charset="-120"/>
              </a:rPr>
              <a:t>도시에 </a:t>
            </a:r>
            <a:r>
              <a:rPr lang="en-US" sz="910" dirty="0">
                <a:solidFill>
                  <a:srgbClr val="4B5563"/>
                </a:solidFill>
                <a:latin typeface="Noto Sans KR" pitchFamily="34" charset="0"/>
                <a:ea typeface="Noto Sans KR" pitchFamily="34" charset="-122"/>
                <a:cs typeface="Noto Sans KR" pitchFamily="34" charset="-120"/>
              </a:rPr>
              <a:t>배포된 마이크로폰 또는 진동 센서로, 총기 소리, 폭발, 외침 등의 특정 소리를 감지하고 위치를 추적</a:t>
            </a:r>
            <a:endParaRPr lang="en-US" sz="910" dirty="0"/>
          </a:p>
        </p:txBody>
      </p:sp>
      <p:sp>
        <p:nvSpPr>
          <p:cNvPr id="27" name="Text 6"/>
          <p:cNvSpPr/>
          <p:nvPr/>
        </p:nvSpPr>
        <p:spPr>
          <a:xfrm>
            <a:off x="1083469" y="3521869"/>
            <a:ext cx="398406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스마트 가로등 및 환경 센서</a:t>
            </a:r>
            <a:endParaRPr lang="en-US" sz="1024" dirty="0"/>
          </a:p>
        </p:txBody>
      </p:sp>
      <p:sp>
        <p:nvSpPr>
          <p:cNvPr id="28" name="Text 7"/>
          <p:cNvSpPr/>
          <p:nvPr/>
        </p:nvSpPr>
        <p:spPr>
          <a:xfrm>
            <a:off x="1083469" y="3738563"/>
            <a:ext cx="362188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인터넷에 연결된 LED 조명 장치로, 환경 정보 수집, 교통 신호 제어, 사람 및 차량 활동 감지, 에너지 소비 감소</a:t>
            </a:r>
            <a:endParaRPr lang="en-US" sz="910" dirty="0"/>
          </a:p>
        </p:txBody>
      </p:sp>
      <p:sp>
        <p:nvSpPr>
          <p:cNvPr id="29" name="Text 8"/>
          <p:cNvSpPr/>
          <p:nvPr/>
        </p:nvSpPr>
        <p:spPr>
          <a:xfrm>
            <a:off x="1083469" y="4233862"/>
            <a:ext cx="398406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IoT 네트워크</a:t>
            </a:r>
            <a:endParaRPr lang="en-US" sz="1024" dirty="0"/>
          </a:p>
        </p:txBody>
      </p:sp>
      <p:sp>
        <p:nvSpPr>
          <p:cNvPr id="30" name="Text 9"/>
          <p:cNvSpPr/>
          <p:nvPr/>
        </p:nvSpPr>
        <p:spPr>
          <a:xfrm>
            <a:off x="1083469" y="4450557"/>
            <a:ext cx="362188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 도시의 모든 장치들을 인터넷에 연결하는 네트워크로, 실시간으로 데이터를 수집하고, 분석 도구 및 자율 시스템으로 전송</a:t>
            </a:r>
            <a:endParaRPr lang="en-US" sz="910" dirty="0"/>
          </a:p>
        </p:txBody>
      </p:sp>
      <p:sp>
        <p:nvSpPr>
          <p:cNvPr id="31" name="Text 10"/>
          <p:cNvSpPr/>
          <p:nvPr/>
        </p:nvSpPr>
        <p:spPr>
          <a:xfrm>
            <a:off x="5200650" y="3831431"/>
            <a:ext cx="4631055"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스마트시티 AI 안전 시스템</a:t>
            </a:r>
            <a:endParaRPr lang="en-US" sz="1337" dirty="0"/>
          </a:p>
        </p:txBody>
      </p:sp>
      <p:sp>
        <p:nvSpPr>
          <p:cNvPr id="32" name="Text 11"/>
          <p:cNvSpPr/>
          <p:nvPr/>
        </p:nvSpPr>
        <p:spPr>
          <a:xfrm>
            <a:off x="5541169" y="4295775"/>
            <a:ext cx="3962400" cy="371475"/>
          </a:xfrm>
          <a:prstGeom prst="rect">
            <a:avLst/>
          </a:prstGeom>
          <a:noFill/>
          <a:ln/>
        </p:spPr>
        <p:txBody>
          <a:bodyPr wrap="square" lIns="0" tIns="0" rIns="0" bIns="0" rtlCol="0" anchor="t"/>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데이터 흐름:센서 → 데이터 수집 → 분석 도구 → 자율 시스템 → 향상된 공공 서비스</a:t>
            </a:r>
            <a:endParaRPr lang="en-US" sz="910" dirty="0"/>
          </a:p>
        </p:txBody>
      </p:sp>
      <p:sp>
        <p:nvSpPr>
          <p:cNvPr id="33" name="Text 12"/>
          <p:cNvSpPr/>
          <p:nvPr/>
        </p:nvSpPr>
        <p:spPr>
          <a:xfrm>
            <a:off x="5541169" y="4729163"/>
            <a:ext cx="3962400" cy="371475"/>
          </a:xfrm>
          <a:prstGeom prst="rect">
            <a:avLst/>
          </a:prstGeom>
          <a:noFill/>
          <a:ln/>
        </p:spPr>
        <p:txBody>
          <a:bodyPr wrap="square" lIns="0" tIns="0" rIns="0" bIns="0" rtlCol="0" anchor="t"/>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주요 목적:교통 최적화, 범죄 예방, 재난 감지, 인프라 유지, 에너지 효율성</a:t>
            </a:r>
            <a:endParaRPr lang="en-US" sz="910" dirty="0"/>
          </a:p>
        </p:txBody>
      </p:sp>
      <p:sp>
        <p:nvSpPr>
          <p:cNvPr id="34" name="Text 13"/>
          <p:cNvSpPr/>
          <p:nvPr/>
        </p:nvSpPr>
        <p:spPr>
          <a:xfrm>
            <a:off x="5541169" y="5162550"/>
            <a:ext cx="3962400" cy="371475"/>
          </a:xfrm>
          <a:prstGeom prst="rect">
            <a:avLst/>
          </a:prstGeom>
          <a:noFill/>
          <a:ln/>
        </p:spPr>
        <p:txBody>
          <a:bodyPr wrap="square" lIns="0" tIns="0" rIns="0" bIns="0" rtlCol="0" anchor="t"/>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기술 인프라:모든 스마트 도시 응용 프로그램은 인터넷에 연결된 센서 또는 실행기 기반으로 작동</a:t>
            </a:r>
            <a:endParaRPr lang="en-US" sz="910" dirty="0"/>
          </a:p>
        </p:txBody>
      </p:sp>
      <p:sp>
        <p:nvSpPr>
          <p:cNvPr id="35" name="Text 14"/>
          <p:cNvSpPr/>
          <p:nvPr/>
        </p:nvSpPr>
        <p:spPr>
          <a:xfrm>
            <a:off x="309562" y="6029325"/>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19 / 36</a:t>
            </a:r>
            <a:endParaRPr lang="en-US" sz="91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43425"/>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9286875" cy="773906"/>
          </a:xfrm>
          <a:prstGeom prst="rect">
            <a:avLst/>
          </a:prstGeom>
        </p:spPr>
      </p:pic>
      <p:pic>
        <p:nvPicPr>
          <p:cNvPr id="7" name="Image 5" descr="preencoded.png"/>
          <p:cNvPicPr>
            <a:picLocks noChangeAspect="1"/>
          </p:cNvPicPr>
          <p:nvPr/>
        </p:nvPicPr>
        <p:blipFill>
          <a:blip r:embed="rId8"/>
          <a:stretch>
            <a:fillRect/>
          </a:stretch>
        </p:blipFill>
        <p:spPr>
          <a:xfrm>
            <a:off x="464344" y="1695450"/>
            <a:ext cx="464344" cy="464344"/>
          </a:xfrm>
          <a:prstGeom prst="rect">
            <a:avLst/>
          </a:prstGeom>
        </p:spPr>
      </p:pic>
      <p:pic>
        <p:nvPicPr>
          <p:cNvPr id="8" name="Image 6" descr="preencoded.png"/>
          <p:cNvPicPr>
            <a:picLocks noChangeAspect="1"/>
          </p:cNvPicPr>
          <p:nvPr/>
        </p:nvPicPr>
        <p:blipFill>
          <a:blip r:embed="rId9"/>
          <a:stretch>
            <a:fillRect/>
          </a:stretch>
        </p:blipFill>
        <p:spPr>
          <a:xfrm>
            <a:off x="603647" y="1803797"/>
            <a:ext cx="185738" cy="247650"/>
          </a:xfrm>
          <a:prstGeom prst="rect">
            <a:avLst/>
          </a:prstGeom>
        </p:spPr>
      </p:pic>
      <p:pic>
        <p:nvPicPr>
          <p:cNvPr id="9" name="Image 7" descr="preencoded.png"/>
          <p:cNvPicPr>
            <a:picLocks noChangeAspect="1"/>
          </p:cNvPicPr>
          <p:nvPr/>
        </p:nvPicPr>
        <p:blipFill>
          <a:blip r:embed="rId10"/>
          <a:stretch>
            <a:fillRect/>
          </a:stretch>
        </p:blipFill>
        <p:spPr>
          <a:xfrm>
            <a:off x="309563" y="2500313"/>
            <a:ext cx="3013034" cy="1640681"/>
          </a:xfrm>
          <a:prstGeom prst="rect">
            <a:avLst/>
          </a:prstGeom>
        </p:spPr>
      </p:pic>
      <p:pic>
        <p:nvPicPr>
          <p:cNvPr id="10" name="Image 8" descr="preencoded.png"/>
          <p:cNvPicPr>
            <a:picLocks noChangeAspect="1"/>
          </p:cNvPicPr>
          <p:nvPr/>
        </p:nvPicPr>
        <p:blipFill>
          <a:blip r:embed="rId11"/>
          <a:stretch>
            <a:fillRect/>
          </a:stretch>
        </p:blipFill>
        <p:spPr>
          <a:xfrm>
            <a:off x="433387" y="2624137"/>
            <a:ext cx="464344" cy="464344"/>
          </a:xfrm>
          <a:prstGeom prst="rect">
            <a:avLst/>
          </a:prstGeom>
        </p:spPr>
      </p:pic>
      <p:pic>
        <p:nvPicPr>
          <p:cNvPr id="11" name="Image 9" descr="preencoded.png"/>
          <p:cNvPicPr>
            <a:picLocks noChangeAspect="1"/>
          </p:cNvPicPr>
          <p:nvPr/>
        </p:nvPicPr>
        <p:blipFill>
          <a:blip r:embed="rId12"/>
          <a:stretch>
            <a:fillRect/>
          </a:stretch>
        </p:blipFill>
        <p:spPr>
          <a:xfrm>
            <a:off x="576561" y="2747962"/>
            <a:ext cx="177998" cy="216694"/>
          </a:xfrm>
          <a:prstGeom prst="rect">
            <a:avLst/>
          </a:prstGeom>
        </p:spPr>
      </p:pic>
      <p:pic>
        <p:nvPicPr>
          <p:cNvPr id="12" name="Image 10" descr="preencoded.png"/>
          <p:cNvPicPr>
            <a:picLocks noChangeAspect="1"/>
          </p:cNvPicPr>
          <p:nvPr/>
        </p:nvPicPr>
        <p:blipFill>
          <a:blip r:embed="rId13"/>
          <a:stretch>
            <a:fillRect/>
          </a:stretch>
        </p:blipFill>
        <p:spPr>
          <a:xfrm>
            <a:off x="3446422" y="2500313"/>
            <a:ext cx="3013034" cy="1640681"/>
          </a:xfrm>
          <a:prstGeom prst="rect">
            <a:avLst/>
          </a:prstGeom>
        </p:spPr>
      </p:pic>
      <p:pic>
        <p:nvPicPr>
          <p:cNvPr id="13" name="Image 11" descr="preencoded.png"/>
          <p:cNvPicPr>
            <a:picLocks noChangeAspect="1"/>
          </p:cNvPicPr>
          <p:nvPr/>
        </p:nvPicPr>
        <p:blipFill>
          <a:blip r:embed="rId14"/>
          <a:stretch>
            <a:fillRect/>
          </a:stretch>
        </p:blipFill>
        <p:spPr>
          <a:xfrm>
            <a:off x="3570247" y="2624137"/>
            <a:ext cx="464344" cy="464344"/>
          </a:xfrm>
          <a:prstGeom prst="rect">
            <a:avLst/>
          </a:prstGeom>
        </p:spPr>
      </p:pic>
      <p:pic>
        <p:nvPicPr>
          <p:cNvPr id="14" name="Image 12" descr="preencoded.png"/>
          <p:cNvPicPr>
            <a:picLocks noChangeAspect="1"/>
          </p:cNvPicPr>
          <p:nvPr/>
        </p:nvPicPr>
        <p:blipFill>
          <a:blip r:embed="rId15"/>
          <a:stretch>
            <a:fillRect/>
          </a:stretch>
        </p:blipFill>
        <p:spPr>
          <a:xfrm>
            <a:off x="3725028" y="2747962"/>
            <a:ext cx="154781" cy="216694"/>
          </a:xfrm>
          <a:prstGeom prst="rect">
            <a:avLst/>
          </a:prstGeom>
        </p:spPr>
      </p:pic>
      <p:pic>
        <p:nvPicPr>
          <p:cNvPr id="15" name="Image 13" descr="preencoded.png"/>
          <p:cNvPicPr>
            <a:picLocks noChangeAspect="1"/>
          </p:cNvPicPr>
          <p:nvPr/>
        </p:nvPicPr>
        <p:blipFill>
          <a:blip r:embed="rId16"/>
          <a:stretch>
            <a:fillRect/>
          </a:stretch>
        </p:blipFill>
        <p:spPr>
          <a:xfrm>
            <a:off x="6583283" y="2500313"/>
            <a:ext cx="3013155" cy="1640681"/>
          </a:xfrm>
          <a:prstGeom prst="rect">
            <a:avLst/>
          </a:prstGeom>
        </p:spPr>
      </p:pic>
      <p:pic>
        <p:nvPicPr>
          <p:cNvPr id="16" name="Image 14" descr="preencoded.png"/>
          <p:cNvPicPr>
            <a:picLocks noChangeAspect="1"/>
          </p:cNvPicPr>
          <p:nvPr/>
        </p:nvPicPr>
        <p:blipFill>
          <a:blip r:embed="rId17"/>
          <a:stretch>
            <a:fillRect/>
          </a:stretch>
        </p:blipFill>
        <p:spPr>
          <a:xfrm>
            <a:off x="6707107" y="2624137"/>
            <a:ext cx="464344" cy="464344"/>
          </a:xfrm>
          <a:prstGeom prst="rect">
            <a:avLst/>
          </a:prstGeom>
        </p:spPr>
      </p:pic>
      <p:pic>
        <p:nvPicPr>
          <p:cNvPr id="17" name="Image 15" descr="preencoded.png"/>
          <p:cNvPicPr>
            <a:picLocks noChangeAspect="1"/>
          </p:cNvPicPr>
          <p:nvPr/>
        </p:nvPicPr>
        <p:blipFill>
          <a:blip r:embed="rId18"/>
          <a:stretch>
            <a:fillRect/>
          </a:stretch>
        </p:blipFill>
        <p:spPr>
          <a:xfrm>
            <a:off x="6842540" y="2747962"/>
            <a:ext cx="193477" cy="216694"/>
          </a:xfrm>
          <a:prstGeom prst="rect">
            <a:avLst/>
          </a:prstGeom>
        </p:spPr>
      </p:pic>
      <p:pic>
        <p:nvPicPr>
          <p:cNvPr id="18" name="Image 16" descr="preencoded.png"/>
          <p:cNvPicPr>
            <a:picLocks noChangeAspect="1"/>
          </p:cNvPicPr>
          <p:nvPr/>
        </p:nvPicPr>
        <p:blipFill>
          <a:blip r:embed="rId19"/>
          <a:stretch>
            <a:fillRect/>
          </a:stretch>
        </p:blipFill>
        <p:spPr>
          <a:xfrm>
            <a:off x="309563" y="4326731"/>
            <a:ext cx="9286875" cy="1300163"/>
          </a:xfrm>
          <a:prstGeom prst="rect">
            <a:avLst/>
          </a:prstGeom>
        </p:spPr>
      </p:pic>
      <p:pic>
        <p:nvPicPr>
          <p:cNvPr id="19" name="Image 17" descr="preencoded.png"/>
          <p:cNvPicPr>
            <a:picLocks noChangeAspect="1"/>
          </p:cNvPicPr>
          <p:nvPr/>
        </p:nvPicPr>
        <p:blipFill>
          <a:blip r:embed="rId20"/>
          <a:stretch>
            <a:fillRect/>
          </a:stretch>
        </p:blipFill>
        <p:spPr>
          <a:xfrm>
            <a:off x="475953" y="4412978"/>
            <a:ext cx="464344" cy="464344"/>
          </a:xfrm>
          <a:prstGeom prst="rect">
            <a:avLst/>
          </a:prstGeom>
        </p:spPr>
      </p:pic>
      <p:pic>
        <p:nvPicPr>
          <p:cNvPr id="20" name="Image 18" descr="preencoded.png"/>
          <p:cNvPicPr>
            <a:picLocks noChangeAspect="1"/>
          </p:cNvPicPr>
          <p:nvPr/>
        </p:nvPicPr>
        <p:blipFill>
          <a:blip r:embed="rId21"/>
          <a:stretch>
            <a:fillRect/>
          </a:stretch>
        </p:blipFill>
        <p:spPr>
          <a:xfrm>
            <a:off x="626865" y="4521325"/>
            <a:ext cx="162520" cy="247650"/>
          </a:xfrm>
          <a:prstGeom prst="rect">
            <a:avLst/>
          </a:prstGeom>
        </p:spPr>
      </p:pic>
      <p:pic>
        <p:nvPicPr>
          <p:cNvPr id="21" name="Image 19" descr="preencoded.png"/>
          <p:cNvPicPr>
            <a:picLocks noChangeAspect="1"/>
          </p:cNvPicPr>
          <p:nvPr/>
        </p:nvPicPr>
        <p:blipFill>
          <a:blip r:embed="rId22"/>
          <a:stretch>
            <a:fillRect/>
          </a:stretch>
        </p:blipFill>
        <p:spPr>
          <a:xfrm>
            <a:off x="2293302" y="4791075"/>
            <a:ext cx="232172" cy="247650"/>
          </a:xfrm>
          <a:prstGeom prst="rect">
            <a:avLst/>
          </a:prstGeom>
        </p:spPr>
      </p:pic>
      <p:pic>
        <p:nvPicPr>
          <p:cNvPr id="22" name="Image 20" descr="preencoded.png"/>
          <p:cNvPicPr>
            <a:picLocks noChangeAspect="1"/>
          </p:cNvPicPr>
          <p:nvPr/>
        </p:nvPicPr>
        <p:blipFill>
          <a:blip r:embed="rId23"/>
          <a:stretch>
            <a:fillRect/>
          </a:stretch>
        </p:blipFill>
        <p:spPr>
          <a:xfrm>
            <a:off x="5154094" y="4791075"/>
            <a:ext cx="185738" cy="247650"/>
          </a:xfrm>
          <a:prstGeom prst="rect">
            <a:avLst/>
          </a:prstGeom>
        </p:spPr>
      </p:pic>
      <p:pic>
        <p:nvPicPr>
          <p:cNvPr id="23" name="Image 21" descr="preencoded.png"/>
          <p:cNvPicPr>
            <a:picLocks noChangeAspect="1"/>
          </p:cNvPicPr>
          <p:nvPr/>
        </p:nvPicPr>
        <p:blipFill>
          <a:blip r:embed="rId24"/>
          <a:stretch>
            <a:fillRect/>
          </a:stretch>
        </p:blipFill>
        <p:spPr>
          <a:xfrm>
            <a:off x="7991791" y="4791075"/>
            <a:ext cx="185738" cy="247650"/>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데이터 수집 기반 시설: 센서와 IoT</a:t>
            </a:r>
            <a:endParaRPr lang="en-US" sz="1971" dirty="0"/>
          </a:p>
        </p:txBody>
      </p:sp>
      <p:sp>
        <p:nvSpPr>
          <p:cNvPr id="25" name="Text 1"/>
          <p:cNvSpPr/>
          <p:nvPr/>
        </p:nvSpPr>
        <p:spPr>
          <a:xfrm>
            <a:off x="1052513" y="1726406"/>
            <a:ext cx="6623090"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센서와 IoT의 역할</a:t>
            </a:r>
            <a:endParaRPr lang="en-US" sz="1121" dirty="0"/>
          </a:p>
        </p:txBody>
      </p:sp>
      <p:sp>
        <p:nvSpPr>
          <p:cNvPr id="26" name="Text 2"/>
          <p:cNvSpPr/>
          <p:nvPr/>
        </p:nvSpPr>
        <p:spPr>
          <a:xfrm>
            <a:off x="1052513" y="1943100"/>
            <a:ext cx="6623090"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스마트시티의 핵심은 센서와 IoT 장치로, 각종 데이터를 수집하고 네트워크를 통해 데이터 센터 </a:t>
            </a:r>
            <a:r>
              <a:rPr lang="en-US" sz="910">
                <a:solidFill>
                  <a:srgbClr val="4B5563"/>
                </a:solidFill>
                <a:latin typeface="Noto Sans KR" pitchFamily="34" charset="0"/>
                <a:ea typeface="Noto Sans KR" pitchFamily="34" charset="-122"/>
                <a:cs typeface="Noto Sans KR" pitchFamily="34" charset="-120"/>
              </a:rPr>
              <a:t>또는 </a:t>
            </a:r>
            <a:r>
              <a:rPr lang="ko-KR" altLang="en-US" sz="910">
                <a:solidFill>
                  <a:srgbClr val="4B5563"/>
                </a:solidFill>
                <a:latin typeface="Noto Sans KR" pitchFamily="34" charset="0"/>
                <a:ea typeface="Noto Sans KR" pitchFamily="34" charset="-122"/>
                <a:cs typeface="Noto Sans KR" pitchFamily="34" charset="-120"/>
              </a:rPr>
              <a:t>엣</a:t>
            </a:r>
            <a:r>
              <a:rPr lang="en-US" sz="910">
                <a:solidFill>
                  <a:srgbClr val="4B5563"/>
                </a:solidFill>
                <a:latin typeface="Noto Sans KR" pitchFamily="34" charset="0"/>
                <a:ea typeface="Noto Sans KR" pitchFamily="34" charset="-122"/>
                <a:cs typeface="Noto Sans KR" pitchFamily="34" charset="-120"/>
              </a:rPr>
              <a:t>지 </a:t>
            </a:r>
            <a:r>
              <a:rPr lang="en-US" sz="910" dirty="0">
                <a:solidFill>
                  <a:srgbClr val="4B5563"/>
                </a:solidFill>
                <a:latin typeface="Noto Sans KR" pitchFamily="34" charset="0"/>
                <a:ea typeface="Noto Sans KR" pitchFamily="34" charset="-122"/>
                <a:cs typeface="Noto Sans KR" pitchFamily="34" charset="-120"/>
              </a:rPr>
              <a:t>장치로 전송</a:t>
            </a:r>
            <a:endParaRPr lang="en-US" sz="910" dirty="0"/>
          </a:p>
        </p:txBody>
      </p:sp>
      <p:sp>
        <p:nvSpPr>
          <p:cNvPr id="27" name="Text 3"/>
          <p:cNvSpPr/>
          <p:nvPr/>
        </p:nvSpPr>
        <p:spPr>
          <a:xfrm>
            <a:off x="1021557" y="2747962"/>
            <a:ext cx="766167"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카메라 센서</a:t>
            </a:r>
            <a:endParaRPr lang="en-US" sz="1024" dirty="0"/>
          </a:p>
        </p:txBody>
      </p:sp>
      <p:sp>
        <p:nvSpPr>
          <p:cNvPr id="28" name="Text 4"/>
          <p:cNvSpPr/>
          <p:nvPr/>
        </p:nvSpPr>
        <p:spPr>
          <a:xfrm>
            <a:off x="456605" y="3181350"/>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도로, 건물, 교차로 등에 설치</a:t>
            </a:r>
            <a:endParaRPr lang="en-US" sz="910" dirty="0"/>
          </a:p>
        </p:txBody>
      </p:sp>
      <p:sp>
        <p:nvSpPr>
          <p:cNvPr id="29" name="Text 5"/>
          <p:cNvSpPr/>
          <p:nvPr/>
        </p:nvSpPr>
        <p:spPr>
          <a:xfrm>
            <a:off x="456605" y="3398044"/>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실시간으로 교통, 범죄, 위험 행위 감지</a:t>
            </a:r>
            <a:endParaRPr lang="en-US" sz="910" dirty="0"/>
          </a:p>
        </p:txBody>
      </p:sp>
      <p:sp>
        <p:nvSpPr>
          <p:cNvPr id="30" name="Text 6"/>
          <p:cNvSpPr/>
          <p:nvPr/>
        </p:nvSpPr>
        <p:spPr>
          <a:xfrm>
            <a:off x="456605" y="3614737"/>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컴퓨터 비전 기술로 분석</a:t>
            </a:r>
            <a:endParaRPr lang="en-US" sz="910" dirty="0"/>
          </a:p>
        </p:txBody>
      </p:sp>
      <p:sp>
        <p:nvSpPr>
          <p:cNvPr id="31" name="Text 7"/>
          <p:cNvSpPr/>
          <p:nvPr/>
        </p:nvSpPr>
        <p:spPr>
          <a:xfrm>
            <a:off x="433388" y="3862388"/>
            <a:ext cx="3041923"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주요 응용: CCTV, 도로 감시, 차량 인식</a:t>
            </a:r>
            <a:endParaRPr lang="en-US" sz="796" dirty="0"/>
          </a:p>
        </p:txBody>
      </p:sp>
      <p:sp>
        <p:nvSpPr>
          <p:cNvPr id="32" name="Text 8"/>
          <p:cNvSpPr/>
          <p:nvPr/>
        </p:nvSpPr>
        <p:spPr>
          <a:xfrm>
            <a:off x="4158416" y="2747962"/>
            <a:ext cx="621447"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환경 센서</a:t>
            </a:r>
            <a:endParaRPr lang="en-US" sz="1024" dirty="0"/>
          </a:p>
        </p:txBody>
      </p:sp>
      <p:sp>
        <p:nvSpPr>
          <p:cNvPr id="33" name="Text 9"/>
          <p:cNvSpPr/>
          <p:nvPr/>
        </p:nvSpPr>
        <p:spPr>
          <a:xfrm>
            <a:off x="3593465" y="3181350"/>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공기질, 온도, 습도, 소음, 진동 감지</a:t>
            </a:r>
            <a:endParaRPr lang="en-US" sz="910" dirty="0"/>
          </a:p>
        </p:txBody>
      </p:sp>
      <p:sp>
        <p:nvSpPr>
          <p:cNvPr id="34" name="Text 10"/>
          <p:cNvSpPr/>
          <p:nvPr/>
        </p:nvSpPr>
        <p:spPr>
          <a:xfrm>
            <a:off x="3593465" y="3398044"/>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주로 건물, 가로등, 트리에 설치</a:t>
            </a:r>
            <a:endParaRPr lang="en-US" sz="910" dirty="0"/>
          </a:p>
        </p:txBody>
      </p:sp>
      <p:sp>
        <p:nvSpPr>
          <p:cNvPr id="35" name="Text 11"/>
          <p:cNvSpPr/>
          <p:nvPr/>
        </p:nvSpPr>
        <p:spPr>
          <a:xfrm>
            <a:off x="3593465" y="3614737"/>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오염 증가나 자연재해 예지</a:t>
            </a:r>
            <a:endParaRPr lang="en-US" sz="910" dirty="0"/>
          </a:p>
        </p:txBody>
      </p:sp>
      <p:sp>
        <p:nvSpPr>
          <p:cNvPr id="36" name="Text 12"/>
          <p:cNvSpPr/>
          <p:nvPr/>
        </p:nvSpPr>
        <p:spPr>
          <a:xfrm>
            <a:off x="3570247" y="3862388"/>
            <a:ext cx="3041923"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주요 응용: 환경 모니터링, 재난 예측</a:t>
            </a:r>
            <a:endParaRPr lang="en-US" sz="796" dirty="0"/>
          </a:p>
        </p:txBody>
      </p:sp>
      <p:sp>
        <p:nvSpPr>
          <p:cNvPr id="37" name="Text 13"/>
          <p:cNvSpPr/>
          <p:nvPr/>
        </p:nvSpPr>
        <p:spPr>
          <a:xfrm>
            <a:off x="7295276" y="2747962"/>
            <a:ext cx="766167"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오디오 센서</a:t>
            </a:r>
            <a:endParaRPr lang="en-US" sz="1024" dirty="0"/>
          </a:p>
        </p:txBody>
      </p:sp>
      <p:sp>
        <p:nvSpPr>
          <p:cNvPr id="38" name="Text 14"/>
          <p:cNvSpPr/>
          <p:nvPr/>
        </p:nvSpPr>
        <p:spPr>
          <a:xfrm>
            <a:off x="6730325" y="3181350"/>
            <a:ext cx="321231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마이크로폰, 진동 센서로 소리 수집</a:t>
            </a:r>
            <a:endParaRPr lang="en-US" sz="910" dirty="0"/>
          </a:p>
        </p:txBody>
      </p:sp>
      <p:sp>
        <p:nvSpPr>
          <p:cNvPr id="39" name="Text 15"/>
          <p:cNvSpPr/>
          <p:nvPr/>
        </p:nvSpPr>
        <p:spPr>
          <a:xfrm>
            <a:off x="6730325" y="3398044"/>
            <a:ext cx="321231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주로 도시 각지에 배포</a:t>
            </a:r>
            <a:endParaRPr lang="en-US" sz="910" dirty="0"/>
          </a:p>
        </p:txBody>
      </p:sp>
      <p:sp>
        <p:nvSpPr>
          <p:cNvPr id="40" name="Text 16"/>
          <p:cNvSpPr/>
          <p:nvPr/>
        </p:nvSpPr>
        <p:spPr>
          <a:xfrm>
            <a:off x="6730325" y="3614737"/>
            <a:ext cx="321231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총기 소리, 폭발, 지진 등 감지</a:t>
            </a:r>
            <a:endParaRPr lang="en-US" sz="910" dirty="0"/>
          </a:p>
        </p:txBody>
      </p:sp>
      <p:sp>
        <p:nvSpPr>
          <p:cNvPr id="41" name="Text 17"/>
          <p:cNvSpPr/>
          <p:nvPr/>
        </p:nvSpPr>
        <p:spPr>
          <a:xfrm>
            <a:off x="6707108" y="3862388"/>
            <a:ext cx="3042056"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주요 응용: 총기 탐지, 재난 감지</a:t>
            </a:r>
            <a:endParaRPr lang="en-US" sz="796" dirty="0"/>
          </a:p>
        </p:txBody>
      </p:sp>
      <p:sp>
        <p:nvSpPr>
          <p:cNvPr id="42" name="Text 18"/>
          <p:cNvSpPr/>
          <p:nvPr/>
        </p:nvSpPr>
        <p:spPr>
          <a:xfrm>
            <a:off x="1052513" y="4481512"/>
            <a:ext cx="9228058"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데이터 수집 및 활용</a:t>
            </a:r>
            <a:endParaRPr lang="en-US" sz="1121" dirty="0"/>
          </a:p>
        </p:txBody>
      </p:sp>
      <p:sp>
        <p:nvSpPr>
          <p:cNvPr id="43" name="Text 19"/>
          <p:cNvSpPr/>
          <p:nvPr/>
        </p:nvSpPr>
        <p:spPr>
          <a:xfrm>
            <a:off x="1052513" y="5100638"/>
            <a:ext cx="2713751" cy="371475"/>
          </a:xfrm>
          <a:prstGeom prst="rect">
            <a:avLst/>
          </a:prstGeom>
          <a:noFill/>
          <a:ln/>
        </p:spPr>
        <p:txBody>
          <a:bodyPr wrap="square" lIns="0" tIns="0" rIns="0" bIns="0" rtlCol="0" anchor="t"/>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네트워크를 통한데이터 전송</a:t>
            </a:r>
            <a:endParaRPr lang="en-US" sz="910" dirty="0"/>
          </a:p>
        </p:txBody>
      </p:sp>
      <p:sp>
        <p:nvSpPr>
          <p:cNvPr id="44" name="Text 20"/>
          <p:cNvSpPr/>
          <p:nvPr/>
        </p:nvSpPr>
        <p:spPr>
          <a:xfrm>
            <a:off x="3890088" y="5100638"/>
            <a:ext cx="2713872" cy="371475"/>
          </a:xfrm>
          <a:prstGeom prst="rect">
            <a:avLst/>
          </a:prstGeom>
          <a:noFill/>
          <a:ln/>
        </p:spPr>
        <p:txBody>
          <a:bodyPr wrap="square" lIns="0" tIns="0" rIns="0" bIns="0" rtlCol="0" anchor="t"/>
          <a:lstStyle/>
          <a:p>
            <a:pPr algn="ctr">
              <a:lnSpc>
                <a:spcPts val="1463"/>
              </a:lnSpc>
            </a:pPr>
            <a:r>
              <a:rPr lang="en-US" sz="910">
                <a:solidFill>
                  <a:srgbClr val="4B5563"/>
                </a:solidFill>
                <a:latin typeface="Noto Sans KR" pitchFamily="34" charset="0"/>
                <a:ea typeface="Noto Sans KR" pitchFamily="34" charset="-122"/>
                <a:cs typeface="Noto Sans KR" pitchFamily="34" charset="-120"/>
              </a:rPr>
              <a:t>데이터 센터 또는 </a:t>
            </a:r>
            <a:r>
              <a:rPr lang="ko-KR" altLang="en-US" sz="910">
                <a:solidFill>
                  <a:srgbClr val="4B5563"/>
                </a:solidFill>
                <a:latin typeface="Noto Sans KR" pitchFamily="34" charset="0"/>
                <a:ea typeface="Noto Sans KR" pitchFamily="34" charset="-122"/>
                <a:cs typeface="Noto Sans KR" pitchFamily="34" charset="-120"/>
              </a:rPr>
              <a:t>엣</a:t>
            </a:r>
            <a:r>
              <a:rPr lang="en-US" sz="910">
                <a:solidFill>
                  <a:srgbClr val="4B5563"/>
                </a:solidFill>
                <a:latin typeface="Noto Sans KR" pitchFamily="34" charset="0"/>
                <a:ea typeface="Noto Sans KR" pitchFamily="34" charset="-122"/>
                <a:cs typeface="Noto Sans KR" pitchFamily="34" charset="-120"/>
              </a:rPr>
              <a:t>지 </a:t>
            </a:r>
            <a:r>
              <a:rPr lang="en-US" sz="910" dirty="0">
                <a:solidFill>
                  <a:srgbClr val="4B5563"/>
                </a:solidFill>
                <a:latin typeface="Noto Sans KR" pitchFamily="34" charset="0"/>
                <a:ea typeface="Noto Sans KR" pitchFamily="34" charset="-122"/>
                <a:cs typeface="Noto Sans KR" pitchFamily="34" charset="-120"/>
              </a:rPr>
              <a:t>컴퓨팅</a:t>
            </a:r>
            <a:endParaRPr lang="en-US" sz="910" dirty="0"/>
          </a:p>
        </p:txBody>
      </p:sp>
      <p:sp>
        <p:nvSpPr>
          <p:cNvPr id="45" name="Text 21"/>
          <p:cNvSpPr/>
          <p:nvPr/>
        </p:nvSpPr>
        <p:spPr>
          <a:xfrm>
            <a:off x="6727785" y="5100638"/>
            <a:ext cx="2713751" cy="371475"/>
          </a:xfrm>
          <a:prstGeom prst="rect">
            <a:avLst/>
          </a:prstGeom>
          <a:noFill/>
          <a:ln/>
        </p:spPr>
        <p:txBody>
          <a:bodyPr wrap="square" lIns="0" tIns="0" rIns="0" bIns="0" rtlCol="0" anchor="t"/>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인공지능으로분석 및 처리</a:t>
            </a:r>
            <a:endParaRPr lang="en-US" sz="910" dirty="0"/>
          </a:p>
        </p:txBody>
      </p:sp>
      <p:sp>
        <p:nvSpPr>
          <p:cNvPr id="46" name="Text 22"/>
          <p:cNvSpPr/>
          <p:nvPr/>
        </p:nvSpPr>
        <p:spPr>
          <a:xfrm>
            <a:off x="309562" y="575071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20 / 36</a:t>
            </a:r>
            <a:endParaRPr lang="en-US" sz="91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726906"/>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67250"/>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4148138"/>
          </a:xfrm>
          <a:prstGeom prst="rect">
            <a:avLst/>
          </a:prstGeom>
        </p:spPr>
      </p:pic>
      <p:pic>
        <p:nvPicPr>
          <p:cNvPr id="7" name="Image 5" descr="preencoded.png"/>
          <p:cNvPicPr>
            <a:picLocks noChangeAspect="1"/>
          </p:cNvPicPr>
          <p:nvPr/>
        </p:nvPicPr>
        <p:blipFill>
          <a:blip r:embed="rId8"/>
          <a:stretch>
            <a:fillRect/>
          </a:stretch>
        </p:blipFill>
        <p:spPr>
          <a:xfrm>
            <a:off x="433387" y="1664494"/>
            <a:ext cx="4302919" cy="3652838"/>
          </a:xfrm>
          <a:prstGeom prst="rect">
            <a:avLst/>
          </a:prstGeom>
        </p:spPr>
      </p:pic>
      <p:pic>
        <p:nvPicPr>
          <p:cNvPr id="8" name="Image 6" descr="preencoded.png"/>
          <p:cNvPicPr>
            <a:picLocks noChangeAspect="1"/>
          </p:cNvPicPr>
          <p:nvPr/>
        </p:nvPicPr>
        <p:blipFill>
          <a:blip r:embed="rId9"/>
          <a:stretch>
            <a:fillRect/>
          </a:stretch>
        </p:blipFill>
        <p:spPr>
          <a:xfrm>
            <a:off x="5045869" y="1540669"/>
            <a:ext cx="4550569" cy="2259806"/>
          </a:xfrm>
          <a:prstGeom prst="rect">
            <a:avLst/>
          </a:prstGeom>
        </p:spPr>
      </p:pic>
      <p:pic>
        <p:nvPicPr>
          <p:cNvPr id="9" name="Image 7" descr="preencoded.png"/>
          <p:cNvPicPr>
            <a:picLocks noChangeAspect="1"/>
          </p:cNvPicPr>
          <p:nvPr/>
        </p:nvPicPr>
        <p:blipFill>
          <a:blip r:embed="rId10"/>
          <a:stretch>
            <a:fillRect/>
          </a:stretch>
        </p:blipFill>
        <p:spPr>
          <a:xfrm>
            <a:off x="5200650" y="2035969"/>
            <a:ext cx="278606" cy="278606"/>
          </a:xfrm>
          <a:prstGeom prst="rect">
            <a:avLst/>
          </a:prstGeom>
        </p:spPr>
      </p:pic>
      <p:pic>
        <p:nvPicPr>
          <p:cNvPr id="10" name="Image 8" descr="preencoded.png"/>
          <p:cNvPicPr>
            <a:picLocks noChangeAspect="1"/>
          </p:cNvPicPr>
          <p:nvPr/>
        </p:nvPicPr>
        <p:blipFill>
          <a:blip r:embed="rId11"/>
          <a:stretch>
            <a:fillRect/>
          </a:stretch>
        </p:blipFill>
        <p:spPr>
          <a:xfrm>
            <a:off x="5270302" y="2113359"/>
            <a:ext cx="139303" cy="123825"/>
          </a:xfrm>
          <a:prstGeom prst="rect">
            <a:avLst/>
          </a:prstGeom>
        </p:spPr>
      </p:pic>
      <p:pic>
        <p:nvPicPr>
          <p:cNvPr id="11" name="Image 9" descr="preencoded.png"/>
          <p:cNvPicPr>
            <a:picLocks noChangeAspect="1"/>
          </p:cNvPicPr>
          <p:nvPr/>
        </p:nvPicPr>
        <p:blipFill>
          <a:blip r:embed="rId12"/>
          <a:stretch>
            <a:fillRect/>
          </a:stretch>
        </p:blipFill>
        <p:spPr>
          <a:xfrm>
            <a:off x="5200650" y="2624138"/>
            <a:ext cx="278606" cy="278606"/>
          </a:xfrm>
          <a:prstGeom prst="rect">
            <a:avLst/>
          </a:prstGeom>
        </p:spPr>
      </p:pic>
      <p:pic>
        <p:nvPicPr>
          <p:cNvPr id="12" name="Image 10" descr="preencoded.png"/>
          <p:cNvPicPr>
            <a:picLocks noChangeAspect="1"/>
          </p:cNvPicPr>
          <p:nvPr/>
        </p:nvPicPr>
        <p:blipFill>
          <a:blip r:embed="rId13"/>
          <a:stretch>
            <a:fillRect/>
          </a:stretch>
        </p:blipFill>
        <p:spPr>
          <a:xfrm>
            <a:off x="5278041" y="2701528"/>
            <a:ext cx="123825" cy="123825"/>
          </a:xfrm>
          <a:prstGeom prst="rect">
            <a:avLst/>
          </a:prstGeom>
        </p:spPr>
      </p:pic>
      <p:pic>
        <p:nvPicPr>
          <p:cNvPr id="13" name="Image 11" descr="preencoded.png"/>
          <p:cNvPicPr>
            <a:picLocks noChangeAspect="1"/>
          </p:cNvPicPr>
          <p:nvPr/>
        </p:nvPicPr>
        <p:blipFill>
          <a:blip r:embed="rId14"/>
          <a:stretch>
            <a:fillRect/>
          </a:stretch>
        </p:blipFill>
        <p:spPr>
          <a:xfrm>
            <a:off x="5200650" y="3212306"/>
            <a:ext cx="278606" cy="278606"/>
          </a:xfrm>
          <a:prstGeom prst="rect">
            <a:avLst/>
          </a:prstGeom>
        </p:spPr>
      </p:pic>
      <p:pic>
        <p:nvPicPr>
          <p:cNvPr id="14" name="Image 12" descr="preencoded.png"/>
          <p:cNvPicPr>
            <a:picLocks noChangeAspect="1"/>
          </p:cNvPicPr>
          <p:nvPr/>
        </p:nvPicPr>
        <p:blipFill>
          <a:blip r:embed="rId15"/>
          <a:stretch>
            <a:fillRect/>
          </a:stretch>
        </p:blipFill>
        <p:spPr>
          <a:xfrm>
            <a:off x="5270302" y="3289697"/>
            <a:ext cx="139303" cy="123825"/>
          </a:xfrm>
          <a:prstGeom prst="rect">
            <a:avLst/>
          </a:prstGeom>
        </p:spPr>
      </p:pic>
      <p:pic>
        <p:nvPicPr>
          <p:cNvPr id="15" name="Image 13" descr="preencoded.png"/>
          <p:cNvPicPr>
            <a:picLocks noChangeAspect="1"/>
          </p:cNvPicPr>
          <p:nvPr/>
        </p:nvPicPr>
        <p:blipFill>
          <a:blip r:embed="rId16"/>
          <a:stretch>
            <a:fillRect/>
          </a:stretch>
        </p:blipFill>
        <p:spPr>
          <a:xfrm>
            <a:off x="5045869" y="3924300"/>
            <a:ext cx="4550569" cy="1764506"/>
          </a:xfrm>
          <a:prstGeom prst="rect">
            <a:avLst/>
          </a:prstGeom>
        </p:spPr>
      </p:pic>
      <p:pic>
        <p:nvPicPr>
          <p:cNvPr id="16" name="Image 14" descr="preencoded.png"/>
          <p:cNvPicPr>
            <a:picLocks noChangeAspect="1"/>
          </p:cNvPicPr>
          <p:nvPr/>
        </p:nvPicPr>
        <p:blipFill>
          <a:blip r:embed="rId17"/>
          <a:stretch>
            <a:fillRect/>
          </a:stretch>
        </p:blipFill>
        <p:spPr>
          <a:xfrm>
            <a:off x="5200650" y="4419600"/>
            <a:ext cx="278606" cy="278606"/>
          </a:xfrm>
          <a:prstGeom prst="rect">
            <a:avLst/>
          </a:prstGeom>
        </p:spPr>
      </p:pic>
      <p:pic>
        <p:nvPicPr>
          <p:cNvPr id="17" name="Image 15" descr="preencoded.png"/>
          <p:cNvPicPr>
            <a:picLocks noChangeAspect="1"/>
          </p:cNvPicPr>
          <p:nvPr/>
        </p:nvPicPr>
        <p:blipFill>
          <a:blip r:embed="rId18"/>
          <a:stretch>
            <a:fillRect/>
          </a:stretch>
        </p:blipFill>
        <p:spPr>
          <a:xfrm>
            <a:off x="5301258" y="4496991"/>
            <a:ext cx="77391" cy="123825"/>
          </a:xfrm>
          <a:prstGeom prst="rect">
            <a:avLst/>
          </a:prstGeom>
        </p:spPr>
      </p:pic>
      <p:pic>
        <p:nvPicPr>
          <p:cNvPr id="18" name="Image 16" descr="preencoded.png"/>
          <p:cNvPicPr>
            <a:picLocks noChangeAspect="1"/>
          </p:cNvPicPr>
          <p:nvPr/>
        </p:nvPicPr>
        <p:blipFill>
          <a:blip r:embed="rId19"/>
          <a:stretch>
            <a:fillRect/>
          </a:stretch>
        </p:blipFill>
        <p:spPr>
          <a:xfrm>
            <a:off x="7367588" y="4419600"/>
            <a:ext cx="278606" cy="278606"/>
          </a:xfrm>
          <a:prstGeom prst="rect">
            <a:avLst/>
          </a:prstGeom>
        </p:spPr>
      </p:pic>
      <p:pic>
        <p:nvPicPr>
          <p:cNvPr id="19" name="Image 17" descr="preencoded.png"/>
          <p:cNvPicPr>
            <a:picLocks noChangeAspect="1"/>
          </p:cNvPicPr>
          <p:nvPr/>
        </p:nvPicPr>
        <p:blipFill>
          <a:blip r:embed="rId20"/>
          <a:stretch>
            <a:fillRect/>
          </a:stretch>
        </p:blipFill>
        <p:spPr>
          <a:xfrm>
            <a:off x="7429500" y="4496991"/>
            <a:ext cx="154781" cy="123825"/>
          </a:xfrm>
          <a:prstGeom prst="rect">
            <a:avLst/>
          </a:prstGeom>
        </p:spPr>
      </p:pic>
      <p:pic>
        <p:nvPicPr>
          <p:cNvPr id="20" name="Image 18" descr="preencoded.png"/>
          <p:cNvPicPr>
            <a:picLocks noChangeAspect="1"/>
          </p:cNvPicPr>
          <p:nvPr/>
        </p:nvPicPr>
        <p:blipFill>
          <a:blip r:embed="rId21"/>
          <a:stretch>
            <a:fillRect/>
          </a:stretch>
        </p:blipFill>
        <p:spPr>
          <a:xfrm>
            <a:off x="5200650" y="5100638"/>
            <a:ext cx="278606" cy="278606"/>
          </a:xfrm>
          <a:prstGeom prst="rect">
            <a:avLst/>
          </a:prstGeom>
        </p:spPr>
      </p:pic>
      <p:pic>
        <p:nvPicPr>
          <p:cNvPr id="21" name="Image 19" descr="preencoded.png"/>
          <p:cNvPicPr>
            <a:picLocks noChangeAspect="1"/>
          </p:cNvPicPr>
          <p:nvPr/>
        </p:nvPicPr>
        <p:blipFill>
          <a:blip r:embed="rId22"/>
          <a:stretch>
            <a:fillRect/>
          </a:stretch>
        </p:blipFill>
        <p:spPr>
          <a:xfrm>
            <a:off x="5293519" y="5178028"/>
            <a:ext cx="92869" cy="123825"/>
          </a:xfrm>
          <a:prstGeom prst="rect">
            <a:avLst/>
          </a:prstGeom>
        </p:spPr>
      </p:pic>
      <p:pic>
        <p:nvPicPr>
          <p:cNvPr id="22" name="Image 20" descr="preencoded.png"/>
          <p:cNvPicPr>
            <a:picLocks noChangeAspect="1"/>
          </p:cNvPicPr>
          <p:nvPr/>
        </p:nvPicPr>
        <p:blipFill>
          <a:blip r:embed="rId23"/>
          <a:stretch>
            <a:fillRect/>
          </a:stretch>
        </p:blipFill>
        <p:spPr>
          <a:xfrm>
            <a:off x="7367588" y="5100638"/>
            <a:ext cx="278606" cy="278606"/>
          </a:xfrm>
          <a:prstGeom prst="rect">
            <a:avLst/>
          </a:prstGeom>
        </p:spPr>
      </p:pic>
      <p:pic>
        <p:nvPicPr>
          <p:cNvPr id="23" name="Image 21" descr="preencoded.png"/>
          <p:cNvPicPr>
            <a:picLocks noChangeAspect="1"/>
          </p:cNvPicPr>
          <p:nvPr/>
        </p:nvPicPr>
        <p:blipFill>
          <a:blip r:embed="rId24"/>
          <a:stretch>
            <a:fillRect/>
          </a:stretch>
        </p:blipFill>
        <p:spPr>
          <a:xfrm>
            <a:off x="7429500" y="5178028"/>
            <a:ext cx="154781" cy="123825"/>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카메라와 컴퓨터 비전</a:t>
            </a:r>
            <a:endParaRPr lang="en-US" sz="1971" dirty="0"/>
          </a:p>
        </p:txBody>
      </p:sp>
      <p:sp>
        <p:nvSpPr>
          <p:cNvPr id="25" name="Text 1"/>
          <p:cNvSpPr/>
          <p:nvPr/>
        </p:nvSpPr>
        <p:spPr>
          <a:xfrm>
            <a:off x="218241" y="5410200"/>
            <a:ext cx="4733211" cy="153888"/>
          </a:xfrm>
          <a:prstGeom prst="rect">
            <a:avLst/>
          </a:prstGeom>
          <a:noFill/>
          <a:ln/>
        </p:spPr>
        <p:txBody>
          <a:bodyPr wrap="square" lIns="0" tIns="0" rIns="0" bIns="0" rtlCol="0" anchor="t">
            <a:spAutoFit/>
          </a:bodyPr>
          <a:lstStyle/>
          <a:p>
            <a:pPr algn="ctr">
              <a:lnSpc>
                <a:spcPts val="1219"/>
              </a:lnSpc>
            </a:pPr>
            <a:r>
              <a:rPr lang="en-US" sz="796" i="1" dirty="0">
                <a:solidFill>
                  <a:srgbClr val="4B5563"/>
                </a:solidFill>
                <a:latin typeface="Noto Sans KR" pitchFamily="34" charset="0"/>
                <a:ea typeface="Noto Sans KR" pitchFamily="34" charset="-122"/>
                <a:cs typeface="Noto Sans KR" pitchFamily="34" charset="-120"/>
              </a:rPr>
              <a:t>CCTV 컴퓨터 비전 객체 탐지 예제</a:t>
            </a:r>
            <a:endParaRPr lang="en-US" sz="796" dirty="0"/>
          </a:p>
        </p:txBody>
      </p:sp>
      <p:sp>
        <p:nvSpPr>
          <p:cNvPr id="26" name="Text 2"/>
          <p:cNvSpPr/>
          <p:nvPr/>
        </p:nvSpPr>
        <p:spPr>
          <a:xfrm>
            <a:off x="5200650" y="1695450"/>
            <a:ext cx="4665107"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컴퓨터 비전 기술</a:t>
            </a:r>
            <a:endParaRPr lang="en-US" sz="1337" dirty="0"/>
          </a:p>
        </p:txBody>
      </p:sp>
      <p:sp>
        <p:nvSpPr>
          <p:cNvPr id="27" name="Text 3"/>
          <p:cNvSpPr/>
          <p:nvPr/>
        </p:nvSpPr>
        <p:spPr>
          <a:xfrm>
            <a:off x="5572125" y="2035969"/>
            <a:ext cx="4256484"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실시간 비디오 분석</a:t>
            </a:r>
            <a:endParaRPr lang="en-US" sz="910" dirty="0"/>
          </a:p>
        </p:txBody>
      </p:sp>
      <p:sp>
        <p:nvSpPr>
          <p:cNvPr id="28" name="Text 4"/>
          <p:cNvSpPr/>
          <p:nvPr/>
        </p:nvSpPr>
        <p:spPr>
          <a:xfrm>
            <a:off x="5572125" y="2221706"/>
            <a:ext cx="3869531"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도시 CCTV와 카메라 시스템은 컴퓨터 비전 기술을 통해 실시간으로 도로 교통, 범죄, 위험 행위 등을 감지</a:t>
            </a:r>
            <a:endParaRPr lang="en-US" sz="796" dirty="0"/>
          </a:p>
        </p:txBody>
      </p:sp>
      <p:sp>
        <p:nvSpPr>
          <p:cNvPr id="29" name="Text 5"/>
          <p:cNvSpPr/>
          <p:nvPr/>
        </p:nvSpPr>
        <p:spPr>
          <a:xfrm>
            <a:off x="5572125" y="2624137"/>
            <a:ext cx="4256484"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깊은 학습 알고리즘</a:t>
            </a:r>
            <a:endParaRPr lang="en-US" sz="910" dirty="0"/>
          </a:p>
        </p:txBody>
      </p:sp>
      <p:sp>
        <p:nvSpPr>
          <p:cNvPr id="30" name="Text 6"/>
          <p:cNvSpPr/>
          <p:nvPr/>
        </p:nvSpPr>
        <p:spPr>
          <a:xfrm>
            <a:off x="5572125" y="2809875"/>
            <a:ext cx="3869531"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깊은 학습 기반의 목표 탐지와 행동 분석 알고리즘이 비디오를 분석하여 이상 행동을 감지하고 즉시 경보</a:t>
            </a:r>
            <a:endParaRPr lang="en-US" sz="796" dirty="0"/>
          </a:p>
        </p:txBody>
      </p:sp>
      <p:sp>
        <p:nvSpPr>
          <p:cNvPr id="31" name="Text 7"/>
          <p:cNvSpPr/>
          <p:nvPr/>
        </p:nvSpPr>
        <p:spPr>
          <a:xfrm>
            <a:off x="5572125" y="3212306"/>
            <a:ext cx="4247972"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실시간 상황 모니터링</a:t>
            </a:r>
            <a:endParaRPr lang="en-US" sz="910" dirty="0"/>
          </a:p>
        </p:txBody>
      </p:sp>
      <p:sp>
        <p:nvSpPr>
          <p:cNvPr id="32" name="Text 8"/>
          <p:cNvSpPr/>
          <p:nvPr/>
        </p:nvSpPr>
        <p:spPr>
          <a:xfrm>
            <a:off x="5572125" y="3398044"/>
            <a:ext cx="4247972"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이 시스템은 경찰과 제어 센터에게 실시간으로 현장 상황을 제공하여 신속한 결정 가능</a:t>
            </a:r>
            <a:endParaRPr lang="en-US" sz="796" dirty="0"/>
          </a:p>
        </p:txBody>
      </p:sp>
      <p:sp>
        <p:nvSpPr>
          <p:cNvPr id="33" name="Text 9"/>
          <p:cNvSpPr/>
          <p:nvPr/>
        </p:nvSpPr>
        <p:spPr>
          <a:xfrm>
            <a:off x="5200650" y="4079081"/>
            <a:ext cx="4665107"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응용 분야</a:t>
            </a:r>
            <a:endParaRPr lang="en-US" sz="1337" dirty="0"/>
          </a:p>
        </p:txBody>
      </p:sp>
      <p:sp>
        <p:nvSpPr>
          <p:cNvPr id="34" name="Text 10"/>
          <p:cNvSpPr/>
          <p:nvPr/>
        </p:nvSpPr>
        <p:spPr>
          <a:xfrm>
            <a:off x="5572125" y="4419600"/>
            <a:ext cx="1830289"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신호등 제어</a:t>
            </a:r>
            <a:endParaRPr lang="en-US" sz="910" dirty="0"/>
          </a:p>
        </p:txBody>
      </p:sp>
      <p:sp>
        <p:nvSpPr>
          <p:cNvPr id="35" name="Text 11"/>
          <p:cNvSpPr/>
          <p:nvPr/>
        </p:nvSpPr>
        <p:spPr>
          <a:xfrm>
            <a:off x="5572125" y="4605338"/>
            <a:ext cx="1830289"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트래픽 흐름에 따른 신호등 자동 조절</a:t>
            </a:r>
            <a:endParaRPr lang="en-US" sz="796" dirty="0"/>
          </a:p>
        </p:txBody>
      </p:sp>
      <p:sp>
        <p:nvSpPr>
          <p:cNvPr id="36" name="Text 12"/>
          <p:cNvSpPr/>
          <p:nvPr/>
        </p:nvSpPr>
        <p:spPr>
          <a:xfrm>
            <a:off x="7739063" y="4419600"/>
            <a:ext cx="1872853"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인구 밀도 분석</a:t>
            </a:r>
            <a:endParaRPr lang="en-US" sz="910" dirty="0"/>
          </a:p>
        </p:txBody>
      </p:sp>
      <p:sp>
        <p:nvSpPr>
          <p:cNvPr id="37" name="Text 13"/>
          <p:cNvSpPr/>
          <p:nvPr/>
        </p:nvSpPr>
        <p:spPr>
          <a:xfrm>
            <a:off x="7739062" y="4605338"/>
            <a:ext cx="170259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특정 지역의 인구 밀도 실시간 모니터링</a:t>
            </a:r>
            <a:endParaRPr lang="en-US" sz="796" dirty="0"/>
          </a:p>
        </p:txBody>
      </p:sp>
      <p:sp>
        <p:nvSpPr>
          <p:cNvPr id="38" name="Text 14"/>
          <p:cNvSpPr/>
          <p:nvPr/>
        </p:nvSpPr>
        <p:spPr>
          <a:xfrm>
            <a:off x="5572125" y="5100637"/>
            <a:ext cx="1643003"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시설 관리</a:t>
            </a:r>
            <a:endParaRPr lang="en-US" sz="910" dirty="0"/>
          </a:p>
        </p:txBody>
      </p:sp>
      <p:sp>
        <p:nvSpPr>
          <p:cNvPr id="39" name="Text 15"/>
          <p:cNvSpPr/>
          <p:nvPr/>
        </p:nvSpPr>
        <p:spPr>
          <a:xfrm>
            <a:off x="5572125" y="5286375"/>
            <a:ext cx="1643003"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공공 및 상업 시설의 보안 및 운영</a:t>
            </a:r>
            <a:endParaRPr lang="en-US" sz="796" dirty="0"/>
          </a:p>
        </p:txBody>
      </p:sp>
      <p:sp>
        <p:nvSpPr>
          <p:cNvPr id="40" name="Text 16"/>
          <p:cNvSpPr/>
          <p:nvPr/>
        </p:nvSpPr>
        <p:spPr>
          <a:xfrm>
            <a:off x="7739062" y="5100637"/>
            <a:ext cx="146423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사고 예방</a:t>
            </a:r>
            <a:endParaRPr lang="en-US" sz="910" dirty="0"/>
          </a:p>
        </p:txBody>
      </p:sp>
      <p:sp>
        <p:nvSpPr>
          <p:cNvPr id="41" name="Text 17"/>
          <p:cNvSpPr/>
          <p:nvPr/>
        </p:nvSpPr>
        <p:spPr>
          <a:xfrm>
            <a:off x="7739062" y="5286375"/>
            <a:ext cx="1464231"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잠재적 사고 조건의 미리 감지</a:t>
            </a:r>
            <a:endParaRPr lang="en-US" sz="796" dirty="0"/>
          </a:p>
        </p:txBody>
      </p:sp>
      <p:sp>
        <p:nvSpPr>
          <p:cNvPr id="42" name="Text 18"/>
          <p:cNvSpPr/>
          <p:nvPr/>
        </p:nvSpPr>
        <p:spPr>
          <a:xfrm>
            <a:off x="309562" y="5874544"/>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21 / 36</a:t>
            </a:r>
            <a:endParaRPr lang="en-US" sz="91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237684"/>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178028"/>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4658916"/>
          </a:xfrm>
          <a:prstGeom prst="rect">
            <a:avLst/>
          </a:prstGeom>
        </p:spPr>
      </p:pic>
      <p:pic>
        <p:nvPicPr>
          <p:cNvPr id="7" name="Image 5" descr="preencoded.png"/>
          <p:cNvPicPr>
            <a:picLocks noChangeAspect="1"/>
          </p:cNvPicPr>
          <p:nvPr/>
        </p:nvPicPr>
        <p:blipFill>
          <a:blip r:embed="rId8"/>
          <a:stretch>
            <a:fillRect/>
          </a:stretch>
        </p:blipFill>
        <p:spPr>
          <a:xfrm>
            <a:off x="495300" y="2097881"/>
            <a:ext cx="386953" cy="386953"/>
          </a:xfrm>
          <a:prstGeom prst="rect">
            <a:avLst/>
          </a:prstGeom>
        </p:spPr>
      </p:pic>
      <p:pic>
        <p:nvPicPr>
          <p:cNvPr id="8" name="Image 6" descr="preencoded.png"/>
          <p:cNvPicPr>
            <a:picLocks noChangeAspect="1"/>
          </p:cNvPicPr>
          <p:nvPr/>
        </p:nvPicPr>
        <p:blipFill>
          <a:blip r:embed="rId9"/>
          <a:stretch>
            <a:fillRect/>
          </a:stretch>
        </p:blipFill>
        <p:spPr>
          <a:xfrm>
            <a:off x="630734" y="2183011"/>
            <a:ext cx="116086" cy="216694"/>
          </a:xfrm>
          <a:prstGeom prst="rect">
            <a:avLst/>
          </a:prstGeom>
        </p:spPr>
      </p:pic>
      <p:pic>
        <p:nvPicPr>
          <p:cNvPr id="9" name="Image 7" descr="preencoded.png"/>
          <p:cNvPicPr>
            <a:picLocks noChangeAspect="1"/>
          </p:cNvPicPr>
          <p:nvPr/>
        </p:nvPicPr>
        <p:blipFill>
          <a:blip r:embed="rId10"/>
          <a:stretch>
            <a:fillRect/>
          </a:stretch>
        </p:blipFill>
        <p:spPr>
          <a:xfrm>
            <a:off x="495300" y="2809875"/>
            <a:ext cx="386953" cy="386953"/>
          </a:xfrm>
          <a:prstGeom prst="rect">
            <a:avLst/>
          </a:prstGeom>
        </p:spPr>
      </p:pic>
      <p:pic>
        <p:nvPicPr>
          <p:cNvPr id="10" name="Image 8" descr="preencoded.png"/>
          <p:cNvPicPr>
            <a:picLocks noChangeAspect="1"/>
          </p:cNvPicPr>
          <p:nvPr/>
        </p:nvPicPr>
        <p:blipFill>
          <a:blip r:embed="rId11"/>
          <a:stretch>
            <a:fillRect/>
          </a:stretch>
        </p:blipFill>
        <p:spPr>
          <a:xfrm>
            <a:off x="611386" y="2895005"/>
            <a:ext cx="154781" cy="216694"/>
          </a:xfrm>
          <a:prstGeom prst="rect">
            <a:avLst/>
          </a:prstGeom>
        </p:spPr>
      </p:pic>
      <p:pic>
        <p:nvPicPr>
          <p:cNvPr id="11" name="Image 9" descr="preencoded.png"/>
          <p:cNvPicPr>
            <a:picLocks noChangeAspect="1"/>
          </p:cNvPicPr>
          <p:nvPr/>
        </p:nvPicPr>
        <p:blipFill>
          <a:blip r:embed="rId12"/>
          <a:stretch>
            <a:fillRect/>
          </a:stretch>
        </p:blipFill>
        <p:spPr>
          <a:xfrm>
            <a:off x="495300" y="3521869"/>
            <a:ext cx="386953" cy="386953"/>
          </a:xfrm>
          <a:prstGeom prst="rect">
            <a:avLst/>
          </a:prstGeom>
        </p:spPr>
      </p:pic>
      <p:pic>
        <p:nvPicPr>
          <p:cNvPr id="12" name="Image 10" descr="preencoded.png"/>
          <p:cNvPicPr>
            <a:picLocks noChangeAspect="1"/>
          </p:cNvPicPr>
          <p:nvPr/>
        </p:nvPicPr>
        <p:blipFill>
          <a:blip r:embed="rId13"/>
          <a:stretch>
            <a:fillRect/>
          </a:stretch>
        </p:blipFill>
        <p:spPr>
          <a:xfrm>
            <a:off x="630734" y="3606998"/>
            <a:ext cx="116086" cy="216694"/>
          </a:xfrm>
          <a:prstGeom prst="rect">
            <a:avLst/>
          </a:prstGeom>
        </p:spPr>
      </p:pic>
      <p:pic>
        <p:nvPicPr>
          <p:cNvPr id="13" name="Image 11" descr="preencoded.png"/>
          <p:cNvPicPr>
            <a:picLocks noChangeAspect="1"/>
          </p:cNvPicPr>
          <p:nvPr/>
        </p:nvPicPr>
        <p:blipFill>
          <a:blip r:embed="rId7"/>
          <a:stretch>
            <a:fillRect/>
          </a:stretch>
        </p:blipFill>
        <p:spPr>
          <a:xfrm>
            <a:off x="5045869" y="1540669"/>
            <a:ext cx="4550569" cy="4658916"/>
          </a:xfrm>
          <a:prstGeom prst="rect">
            <a:avLst/>
          </a:prstGeom>
        </p:spPr>
      </p:pic>
      <p:pic>
        <p:nvPicPr>
          <p:cNvPr id="14" name="Image 12" descr="preencoded.png"/>
          <p:cNvPicPr>
            <a:picLocks noChangeAspect="1"/>
          </p:cNvPicPr>
          <p:nvPr/>
        </p:nvPicPr>
        <p:blipFill>
          <a:blip r:embed="rId14"/>
          <a:stretch>
            <a:fillRect/>
          </a:stretch>
        </p:blipFill>
        <p:spPr>
          <a:xfrm>
            <a:off x="5231606" y="2097881"/>
            <a:ext cx="4179094" cy="2089547"/>
          </a:xfrm>
          <a:prstGeom prst="rect">
            <a:avLst/>
          </a:prstGeom>
        </p:spPr>
      </p:pic>
      <p:pic>
        <p:nvPicPr>
          <p:cNvPr id="15" name="Image 13" descr="preencoded.png"/>
          <p:cNvPicPr>
            <a:picLocks noChangeAspect="1"/>
          </p:cNvPicPr>
          <p:nvPr/>
        </p:nvPicPr>
        <p:blipFill>
          <a:blip r:embed="rId15"/>
          <a:stretch>
            <a:fillRect/>
          </a:stretch>
        </p:blipFill>
        <p:spPr>
          <a:xfrm>
            <a:off x="5231606" y="4311253"/>
            <a:ext cx="386953" cy="386953"/>
          </a:xfrm>
          <a:prstGeom prst="rect">
            <a:avLst/>
          </a:prstGeom>
        </p:spPr>
      </p:pic>
      <p:pic>
        <p:nvPicPr>
          <p:cNvPr id="16" name="Image 14" descr="preencoded.png"/>
          <p:cNvPicPr>
            <a:picLocks noChangeAspect="1"/>
          </p:cNvPicPr>
          <p:nvPr/>
        </p:nvPicPr>
        <p:blipFill>
          <a:blip r:embed="rId16"/>
          <a:stretch>
            <a:fillRect/>
          </a:stretch>
        </p:blipFill>
        <p:spPr>
          <a:xfrm>
            <a:off x="5347692" y="4396383"/>
            <a:ext cx="154781" cy="216694"/>
          </a:xfrm>
          <a:prstGeom prst="rect">
            <a:avLst/>
          </a:prstGeom>
        </p:spPr>
      </p:pic>
      <p:pic>
        <p:nvPicPr>
          <p:cNvPr id="17" name="Image 15" descr="preencoded.png"/>
          <p:cNvPicPr>
            <a:picLocks noChangeAspect="1"/>
          </p:cNvPicPr>
          <p:nvPr/>
        </p:nvPicPr>
        <p:blipFill>
          <a:blip r:embed="rId17"/>
          <a:stretch>
            <a:fillRect/>
          </a:stretch>
        </p:blipFill>
        <p:spPr>
          <a:xfrm>
            <a:off x="5231606" y="5023247"/>
            <a:ext cx="386953" cy="386953"/>
          </a:xfrm>
          <a:prstGeom prst="rect">
            <a:avLst/>
          </a:prstGeom>
        </p:spPr>
      </p:pic>
      <p:pic>
        <p:nvPicPr>
          <p:cNvPr id="18" name="Image 16" descr="preencoded.png"/>
          <p:cNvPicPr>
            <a:picLocks noChangeAspect="1"/>
          </p:cNvPicPr>
          <p:nvPr/>
        </p:nvPicPr>
        <p:blipFill>
          <a:blip r:embed="rId18"/>
          <a:stretch>
            <a:fillRect/>
          </a:stretch>
        </p:blipFill>
        <p:spPr>
          <a:xfrm>
            <a:off x="5355431" y="5108376"/>
            <a:ext cx="139303" cy="216694"/>
          </a:xfrm>
          <a:prstGeom prst="rect">
            <a:avLst/>
          </a:prstGeom>
        </p:spPr>
      </p:pic>
      <p:sp>
        <p:nvSpPr>
          <p:cNvPr id="1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음향 및 총기 탐지 시스템</a:t>
            </a:r>
            <a:endParaRPr lang="en-US" sz="1971" dirty="0"/>
          </a:p>
        </p:txBody>
      </p:sp>
      <p:sp>
        <p:nvSpPr>
          <p:cNvPr id="20" name="Text 1"/>
          <p:cNvSpPr/>
          <p:nvPr/>
        </p:nvSpPr>
        <p:spPr>
          <a:xfrm>
            <a:off x="495300"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시스템 구성</a:t>
            </a:r>
            <a:endParaRPr lang="en-US" sz="1337" dirty="0"/>
          </a:p>
        </p:txBody>
      </p:sp>
      <p:sp>
        <p:nvSpPr>
          <p:cNvPr id="21" name="Text 2"/>
          <p:cNvSpPr/>
          <p:nvPr/>
        </p:nvSpPr>
        <p:spPr>
          <a:xfrm>
            <a:off x="1006079" y="2097881"/>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소리 감지</a:t>
            </a:r>
            <a:endParaRPr lang="en-US" sz="1024" dirty="0"/>
          </a:p>
        </p:txBody>
      </p:sp>
      <p:sp>
        <p:nvSpPr>
          <p:cNvPr id="22" name="Text 3"/>
          <p:cNvSpPr/>
          <p:nvPr/>
        </p:nvSpPr>
        <p:spPr>
          <a:xfrm>
            <a:off x="1006078" y="2314575"/>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도시 각지에 설치된 마이크로폰 및 진동 센서로 총기 발사 소리 및 기타 위험 소리를 감지</a:t>
            </a:r>
            <a:endParaRPr lang="en-US" sz="910" dirty="0"/>
          </a:p>
        </p:txBody>
      </p:sp>
      <p:sp>
        <p:nvSpPr>
          <p:cNvPr id="23" name="Text 4"/>
          <p:cNvSpPr/>
          <p:nvPr/>
        </p:nvSpPr>
        <p:spPr>
          <a:xfrm>
            <a:off x="1006079" y="2809875"/>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신호 처리</a:t>
            </a:r>
            <a:endParaRPr lang="en-US" sz="1024" dirty="0"/>
          </a:p>
        </p:txBody>
      </p:sp>
      <p:sp>
        <p:nvSpPr>
          <p:cNvPr id="24" name="Text 5"/>
          <p:cNvSpPr/>
          <p:nvPr/>
        </p:nvSpPr>
        <p:spPr>
          <a:xfrm>
            <a:off x="1006078" y="3026569"/>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처리 장비가 수집된 소리 신호를 분석하고 필터링하여 총기 발사와 같은 특정 소리를 식별</a:t>
            </a:r>
            <a:endParaRPr lang="en-US" sz="910" dirty="0"/>
          </a:p>
        </p:txBody>
      </p:sp>
      <p:sp>
        <p:nvSpPr>
          <p:cNvPr id="25" name="Text 6"/>
          <p:cNvSpPr/>
          <p:nvPr/>
        </p:nvSpPr>
        <p:spPr>
          <a:xfrm>
            <a:off x="1006079" y="3521869"/>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위치 추적</a:t>
            </a:r>
            <a:endParaRPr lang="en-US" sz="1024" dirty="0"/>
          </a:p>
        </p:txBody>
      </p:sp>
      <p:sp>
        <p:nvSpPr>
          <p:cNvPr id="26" name="Text 7"/>
          <p:cNvSpPr/>
          <p:nvPr/>
        </p:nvSpPr>
        <p:spPr>
          <a:xfrm>
            <a:off x="1006078" y="3738562"/>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삼각측량법을 통해 총발사 위치를 정확히 추적하고, GIS맵과 연동하여 정확한 주소를 표시</a:t>
            </a:r>
            <a:endParaRPr lang="en-US" sz="910" dirty="0"/>
          </a:p>
        </p:txBody>
      </p:sp>
      <p:sp>
        <p:nvSpPr>
          <p:cNvPr id="27" name="Text 8"/>
          <p:cNvSpPr/>
          <p:nvPr/>
        </p:nvSpPr>
        <p:spPr>
          <a:xfrm>
            <a:off x="5231606"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위치 추적 방식</a:t>
            </a:r>
            <a:endParaRPr lang="en-US" sz="1337" dirty="0"/>
          </a:p>
        </p:txBody>
      </p:sp>
      <p:sp>
        <p:nvSpPr>
          <p:cNvPr id="28" name="Text 9"/>
          <p:cNvSpPr/>
          <p:nvPr/>
        </p:nvSpPr>
        <p:spPr>
          <a:xfrm>
            <a:off x="5742385" y="4311253"/>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삼각측량법</a:t>
            </a:r>
            <a:endParaRPr lang="en-US" sz="1024" dirty="0"/>
          </a:p>
        </p:txBody>
      </p:sp>
      <p:sp>
        <p:nvSpPr>
          <p:cNvPr id="29" name="Text 10"/>
          <p:cNvSpPr/>
          <p:nvPr/>
        </p:nvSpPr>
        <p:spPr>
          <a:xfrm>
            <a:off x="5742384" y="4527947"/>
            <a:ext cx="366831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소리의 도착 시간 및 강도를 분석하여 총발사 위치를 삼각형 형태로 추정</a:t>
            </a:r>
            <a:endParaRPr lang="en-US" sz="910" dirty="0"/>
          </a:p>
        </p:txBody>
      </p:sp>
      <p:sp>
        <p:nvSpPr>
          <p:cNvPr id="30" name="Text 11"/>
          <p:cNvSpPr/>
          <p:nvPr/>
        </p:nvSpPr>
        <p:spPr>
          <a:xfrm>
            <a:off x="5742385" y="5023247"/>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응용 확장</a:t>
            </a:r>
            <a:endParaRPr lang="en-US" sz="1024" dirty="0"/>
          </a:p>
        </p:txBody>
      </p:sp>
      <p:sp>
        <p:nvSpPr>
          <p:cNvPr id="31" name="Text 12"/>
          <p:cNvSpPr/>
          <p:nvPr/>
        </p:nvSpPr>
        <p:spPr>
          <a:xfrm>
            <a:off x="5742384" y="5239940"/>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 기술은 총기 발사뿐만 아니라 폭발, 외침, 사고 소리 등 다양한 위협 신호 검출에 확장 가능</a:t>
            </a:r>
            <a:endParaRPr lang="en-US" sz="910" dirty="0"/>
          </a:p>
        </p:txBody>
      </p:sp>
      <p:sp>
        <p:nvSpPr>
          <p:cNvPr id="32" name="Text 13"/>
          <p:cNvSpPr/>
          <p:nvPr/>
        </p:nvSpPr>
        <p:spPr>
          <a:xfrm>
            <a:off x="5742384" y="5642372"/>
            <a:ext cx="366831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분석 및 머신러닝을 통해 거짓 긍정을 줄이고 실제 사건에 빠르게 대응</a:t>
            </a:r>
            <a:endParaRPr lang="en-US" sz="910" dirty="0"/>
          </a:p>
        </p:txBody>
      </p:sp>
      <p:sp>
        <p:nvSpPr>
          <p:cNvPr id="33" name="Text 14"/>
          <p:cNvSpPr/>
          <p:nvPr/>
        </p:nvSpPr>
        <p:spPr>
          <a:xfrm>
            <a:off x="309562" y="702825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22 / 36</a:t>
            </a:r>
            <a:endParaRPr lang="en-US" sz="91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726906"/>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67250"/>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602581"/>
            <a:ext cx="4550569" cy="4086225"/>
          </a:xfrm>
          <a:prstGeom prst="rect">
            <a:avLst/>
          </a:prstGeom>
        </p:spPr>
      </p:pic>
      <p:pic>
        <p:nvPicPr>
          <p:cNvPr id="7" name="Image 5" descr="preencoded.png"/>
          <p:cNvPicPr>
            <a:picLocks noChangeAspect="1"/>
          </p:cNvPicPr>
          <p:nvPr/>
        </p:nvPicPr>
        <p:blipFill>
          <a:blip r:embed="rId8"/>
          <a:stretch>
            <a:fillRect/>
          </a:stretch>
        </p:blipFill>
        <p:spPr>
          <a:xfrm>
            <a:off x="495300" y="1788319"/>
            <a:ext cx="263128" cy="371475"/>
          </a:xfrm>
          <a:prstGeom prst="rect">
            <a:avLst/>
          </a:prstGeom>
        </p:spPr>
      </p:pic>
      <p:pic>
        <p:nvPicPr>
          <p:cNvPr id="8" name="Image 6" descr="preencoded.png"/>
          <p:cNvPicPr>
            <a:picLocks noChangeAspect="1"/>
          </p:cNvPicPr>
          <p:nvPr/>
        </p:nvPicPr>
        <p:blipFill>
          <a:blip r:embed="rId9"/>
          <a:stretch>
            <a:fillRect/>
          </a:stretch>
        </p:blipFill>
        <p:spPr>
          <a:xfrm>
            <a:off x="557213" y="1850231"/>
            <a:ext cx="139303" cy="247650"/>
          </a:xfrm>
          <a:prstGeom prst="rect">
            <a:avLst/>
          </a:prstGeom>
        </p:spPr>
      </p:pic>
      <p:pic>
        <p:nvPicPr>
          <p:cNvPr id="9" name="Image 7" descr="preencoded.png"/>
          <p:cNvPicPr>
            <a:picLocks noChangeAspect="1"/>
          </p:cNvPicPr>
          <p:nvPr/>
        </p:nvPicPr>
        <p:blipFill>
          <a:blip r:embed="rId10"/>
          <a:stretch>
            <a:fillRect/>
          </a:stretch>
        </p:blipFill>
        <p:spPr>
          <a:xfrm>
            <a:off x="495300" y="2809875"/>
            <a:ext cx="278606" cy="278606"/>
          </a:xfrm>
          <a:prstGeom prst="rect">
            <a:avLst/>
          </a:prstGeom>
        </p:spPr>
      </p:pic>
      <p:pic>
        <p:nvPicPr>
          <p:cNvPr id="10" name="Image 8" descr="preencoded.png"/>
          <p:cNvPicPr>
            <a:picLocks noChangeAspect="1"/>
          </p:cNvPicPr>
          <p:nvPr/>
        </p:nvPicPr>
        <p:blipFill>
          <a:blip r:embed="rId11"/>
          <a:stretch>
            <a:fillRect/>
          </a:stretch>
        </p:blipFill>
        <p:spPr>
          <a:xfrm>
            <a:off x="572691" y="2887266"/>
            <a:ext cx="123825" cy="123825"/>
          </a:xfrm>
          <a:prstGeom prst="rect">
            <a:avLst/>
          </a:prstGeom>
        </p:spPr>
      </p:pic>
      <p:pic>
        <p:nvPicPr>
          <p:cNvPr id="11" name="Image 9" descr="preencoded.png"/>
          <p:cNvPicPr>
            <a:picLocks noChangeAspect="1"/>
          </p:cNvPicPr>
          <p:nvPr/>
        </p:nvPicPr>
        <p:blipFill>
          <a:blip r:embed="rId12"/>
          <a:stretch>
            <a:fillRect/>
          </a:stretch>
        </p:blipFill>
        <p:spPr>
          <a:xfrm>
            <a:off x="2646760" y="2809875"/>
            <a:ext cx="278606" cy="278606"/>
          </a:xfrm>
          <a:prstGeom prst="rect">
            <a:avLst/>
          </a:prstGeom>
        </p:spPr>
      </p:pic>
      <p:pic>
        <p:nvPicPr>
          <p:cNvPr id="12" name="Image 10" descr="preencoded.png"/>
          <p:cNvPicPr>
            <a:picLocks noChangeAspect="1"/>
          </p:cNvPicPr>
          <p:nvPr/>
        </p:nvPicPr>
        <p:blipFill>
          <a:blip r:embed="rId13"/>
          <a:stretch>
            <a:fillRect/>
          </a:stretch>
        </p:blipFill>
        <p:spPr>
          <a:xfrm>
            <a:off x="2747367" y="2887266"/>
            <a:ext cx="77391" cy="123825"/>
          </a:xfrm>
          <a:prstGeom prst="rect">
            <a:avLst/>
          </a:prstGeom>
        </p:spPr>
      </p:pic>
      <p:pic>
        <p:nvPicPr>
          <p:cNvPr id="13" name="Image 11" descr="preencoded.png"/>
          <p:cNvPicPr>
            <a:picLocks noChangeAspect="1"/>
          </p:cNvPicPr>
          <p:nvPr/>
        </p:nvPicPr>
        <p:blipFill>
          <a:blip r:embed="rId14"/>
          <a:stretch>
            <a:fillRect/>
          </a:stretch>
        </p:blipFill>
        <p:spPr>
          <a:xfrm>
            <a:off x="495300" y="3367088"/>
            <a:ext cx="278606" cy="278606"/>
          </a:xfrm>
          <a:prstGeom prst="rect">
            <a:avLst/>
          </a:prstGeom>
        </p:spPr>
      </p:pic>
      <p:pic>
        <p:nvPicPr>
          <p:cNvPr id="14" name="Image 12" descr="preencoded.png"/>
          <p:cNvPicPr>
            <a:picLocks noChangeAspect="1"/>
          </p:cNvPicPr>
          <p:nvPr/>
        </p:nvPicPr>
        <p:blipFill>
          <a:blip r:embed="rId15"/>
          <a:stretch>
            <a:fillRect/>
          </a:stretch>
        </p:blipFill>
        <p:spPr>
          <a:xfrm>
            <a:off x="572691" y="3444478"/>
            <a:ext cx="123825" cy="123825"/>
          </a:xfrm>
          <a:prstGeom prst="rect">
            <a:avLst/>
          </a:prstGeom>
        </p:spPr>
      </p:pic>
      <p:pic>
        <p:nvPicPr>
          <p:cNvPr id="15" name="Image 13" descr="preencoded.png"/>
          <p:cNvPicPr>
            <a:picLocks noChangeAspect="1"/>
          </p:cNvPicPr>
          <p:nvPr/>
        </p:nvPicPr>
        <p:blipFill>
          <a:blip r:embed="rId16"/>
          <a:stretch>
            <a:fillRect/>
          </a:stretch>
        </p:blipFill>
        <p:spPr>
          <a:xfrm>
            <a:off x="2646760" y="3367088"/>
            <a:ext cx="278606" cy="278606"/>
          </a:xfrm>
          <a:prstGeom prst="rect">
            <a:avLst/>
          </a:prstGeom>
        </p:spPr>
      </p:pic>
      <p:pic>
        <p:nvPicPr>
          <p:cNvPr id="16" name="Image 14" descr="preencoded.png"/>
          <p:cNvPicPr>
            <a:picLocks noChangeAspect="1"/>
          </p:cNvPicPr>
          <p:nvPr/>
        </p:nvPicPr>
        <p:blipFill>
          <a:blip r:embed="rId17"/>
          <a:stretch>
            <a:fillRect/>
          </a:stretch>
        </p:blipFill>
        <p:spPr>
          <a:xfrm>
            <a:off x="2739628" y="3444478"/>
            <a:ext cx="92869" cy="123825"/>
          </a:xfrm>
          <a:prstGeom prst="rect">
            <a:avLst/>
          </a:prstGeom>
        </p:spPr>
      </p:pic>
      <p:pic>
        <p:nvPicPr>
          <p:cNvPr id="17" name="Image 15" descr="preencoded.png"/>
          <p:cNvPicPr>
            <a:picLocks noChangeAspect="1"/>
          </p:cNvPicPr>
          <p:nvPr/>
        </p:nvPicPr>
        <p:blipFill>
          <a:blip r:embed="rId18"/>
          <a:stretch>
            <a:fillRect/>
          </a:stretch>
        </p:blipFill>
        <p:spPr>
          <a:xfrm>
            <a:off x="495300" y="3893344"/>
            <a:ext cx="4179094" cy="959644"/>
          </a:xfrm>
          <a:prstGeom prst="rect">
            <a:avLst/>
          </a:prstGeom>
        </p:spPr>
      </p:pic>
      <p:pic>
        <p:nvPicPr>
          <p:cNvPr id="18" name="Image 16" descr="preencoded.png"/>
          <p:cNvPicPr>
            <a:picLocks noChangeAspect="1"/>
          </p:cNvPicPr>
          <p:nvPr/>
        </p:nvPicPr>
        <p:blipFill>
          <a:blip r:embed="rId19"/>
          <a:stretch>
            <a:fillRect/>
          </a:stretch>
        </p:blipFill>
        <p:spPr>
          <a:xfrm>
            <a:off x="588169" y="4024908"/>
            <a:ext cx="123825" cy="123825"/>
          </a:xfrm>
          <a:prstGeom prst="rect">
            <a:avLst/>
          </a:prstGeom>
        </p:spPr>
      </p:pic>
      <p:pic>
        <p:nvPicPr>
          <p:cNvPr id="19" name="Image 17" descr="preencoded.png"/>
          <p:cNvPicPr>
            <a:picLocks noChangeAspect="1"/>
          </p:cNvPicPr>
          <p:nvPr/>
        </p:nvPicPr>
        <p:blipFill>
          <a:blip r:embed="rId7"/>
          <a:stretch>
            <a:fillRect/>
          </a:stretch>
        </p:blipFill>
        <p:spPr>
          <a:xfrm>
            <a:off x="5045869" y="1602581"/>
            <a:ext cx="4550569" cy="4086225"/>
          </a:xfrm>
          <a:prstGeom prst="rect">
            <a:avLst/>
          </a:prstGeom>
        </p:spPr>
      </p:pic>
      <p:pic>
        <p:nvPicPr>
          <p:cNvPr id="20" name="Image 18" descr="preencoded.png"/>
          <p:cNvPicPr>
            <a:picLocks noChangeAspect="1"/>
          </p:cNvPicPr>
          <p:nvPr/>
        </p:nvPicPr>
        <p:blipFill>
          <a:blip r:embed="rId20"/>
          <a:stretch>
            <a:fillRect/>
          </a:stretch>
        </p:blipFill>
        <p:spPr>
          <a:xfrm>
            <a:off x="5231606" y="1788319"/>
            <a:ext cx="309563" cy="371475"/>
          </a:xfrm>
          <a:prstGeom prst="rect">
            <a:avLst/>
          </a:prstGeom>
        </p:spPr>
      </p:pic>
      <p:pic>
        <p:nvPicPr>
          <p:cNvPr id="21" name="Image 19" descr="preencoded.png"/>
          <p:cNvPicPr>
            <a:picLocks noChangeAspect="1"/>
          </p:cNvPicPr>
          <p:nvPr/>
        </p:nvPicPr>
        <p:blipFill>
          <a:blip r:embed="rId21"/>
          <a:stretch>
            <a:fillRect/>
          </a:stretch>
        </p:blipFill>
        <p:spPr>
          <a:xfrm>
            <a:off x="5293519" y="1850231"/>
            <a:ext cx="185738" cy="247650"/>
          </a:xfrm>
          <a:prstGeom prst="rect">
            <a:avLst/>
          </a:prstGeom>
        </p:spPr>
      </p:pic>
      <p:pic>
        <p:nvPicPr>
          <p:cNvPr id="22" name="Image 20" descr="preencoded.png"/>
          <p:cNvPicPr>
            <a:picLocks noChangeAspect="1"/>
          </p:cNvPicPr>
          <p:nvPr/>
        </p:nvPicPr>
        <p:blipFill>
          <a:blip r:embed="rId22"/>
          <a:stretch>
            <a:fillRect/>
          </a:stretch>
        </p:blipFill>
        <p:spPr>
          <a:xfrm>
            <a:off x="7073503" y="2995613"/>
            <a:ext cx="495300" cy="495300"/>
          </a:xfrm>
          <a:prstGeom prst="rect">
            <a:avLst/>
          </a:prstGeom>
        </p:spPr>
      </p:pic>
      <p:pic>
        <p:nvPicPr>
          <p:cNvPr id="23" name="Image 21" descr="preencoded.png"/>
          <p:cNvPicPr>
            <a:picLocks noChangeAspect="1"/>
          </p:cNvPicPr>
          <p:nvPr/>
        </p:nvPicPr>
        <p:blipFill>
          <a:blip r:embed="rId23"/>
          <a:stretch>
            <a:fillRect/>
          </a:stretch>
        </p:blipFill>
        <p:spPr>
          <a:xfrm>
            <a:off x="7216676" y="3119438"/>
            <a:ext cx="208955" cy="247650"/>
          </a:xfrm>
          <a:prstGeom prst="rect">
            <a:avLst/>
          </a:prstGeom>
        </p:spPr>
      </p:pic>
      <p:pic>
        <p:nvPicPr>
          <p:cNvPr id="24" name="Image 22" descr="preencoded.png"/>
          <p:cNvPicPr>
            <a:picLocks noChangeAspect="1"/>
          </p:cNvPicPr>
          <p:nvPr/>
        </p:nvPicPr>
        <p:blipFill>
          <a:blip r:embed="rId24"/>
          <a:stretch>
            <a:fillRect/>
          </a:stretch>
        </p:blipFill>
        <p:spPr>
          <a:xfrm>
            <a:off x="5231606" y="3862388"/>
            <a:ext cx="278606" cy="278606"/>
          </a:xfrm>
          <a:prstGeom prst="rect">
            <a:avLst/>
          </a:prstGeom>
        </p:spPr>
      </p:pic>
      <p:pic>
        <p:nvPicPr>
          <p:cNvPr id="25" name="Image 23" descr="preencoded.png"/>
          <p:cNvPicPr>
            <a:picLocks noChangeAspect="1"/>
          </p:cNvPicPr>
          <p:nvPr/>
        </p:nvPicPr>
        <p:blipFill>
          <a:blip r:embed="rId25"/>
          <a:stretch>
            <a:fillRect/>
          </a:stretch>
        </p:blipFill>
        <p:spPr>
          <a:xfrm>
            <a:off x="5308997" y="3939778"/>
            <a:ext cx="123825" cy="123825"/>
          </a:xfrm>
          <a:prstGeom prst="rect">
            <a:avLst/>
          </a:prstGeom>
        </p:spPr>
      </p:pic>
      <p:pic>
        <p:nvPicPr>
          <p:cNvPr id="26" name="Image 24" descr="preencoded.png"/>
          <p:cNvPicPr>
            <a:picLocks noChangeAspect="1"/>
          </p:cNvPicPr>
          <p:nvPr/>
        </p:nvPicPr>
        <p:blipFill>
          <a:blip r:embed="rId26"/>
          <a:stretch>
            <a:fillRect/>
          </a:stretch>
        </p:blipFill>
        <p:spPr>
          <a:xfrm>
            <a:off x="7383066" y="3862388"/>
            <a:ext cx="278606" cy="278606"/>
          </a:xfrm>
          <a:prstGeom prst="rect">
            <a:avLst/>
          </a:prstGeom>
        </p:spPr>
      </p:pic>
      <p:pic>
        <p:nvPicPr>
          <p:cNvPr id="27" name="Image 25" descr="preencoded.png"/>
          <p:cNvPicPr>
            <a:picLocks noChangeAspect="1"/>
          </p:cNvPicPr>
          <p:nvPr/>
        </p:nvPicPr>
        <p:blipFill>
          <a:blip r:embed="rId27"/>
          <a:stretch>
            <a:fillRect/>
          </a:stretch>
        </p:blipFill>
        <p:spPr>
          <a:xfrm>
            <a:off x="7483673" y="3939778"/>
            <a:ext cx="77391" cy="123825"/>
          </a:xfrm>
          <a:prstGeom prst="rect">
            <a:avLst/>
          </a:prstGeom>
        </p:spPr>
      </p:pic>
      <p:pic>
        <p:nvPicPr>
          <p:cNvPr id="28" name="Image 26" descr="preencoded.png"/>
          <p:cNvPicPr>
            <a:picLocks noChangeAspect="1"/>
          </p:cNvPicPr>
          <p:nvPr/>
        </p:nvPicPr>
        <p:blipFill>
          <a:blip r:embed="rId28"/>
          <a:stretch>
            <a:fillRect/>
          </a:stretch>
        </p:blipFill>
        <p:spPr>
          <a:xfrm>
            <a:off x="5231606" y="4419600"/>
            <a:ext cx="278606" cy="278606"/>
          </a:xfrm>
          <a:prstGeom prst="rect">
            <a:avLst/>
          </a:prstGeom>
        </p:spPr>
      </p:pic>
      <p:pic>
        <p:nvPicPr>
          <p:cNvPr id="29" name="Image 27" descr="preencoded.png"/>
          <p:cNvPicPr>
            <a:picLocks noChangeAspect="1"/>
          </p:cNvPicPr>
          <p:nvPr/>
        </p:nvPicPr>
        <p:blipFill>
          <a:blip r:embed="rId29"/>
          <a:stretch>
            <a:fillRect/>
          </a:stretch>
        </p:blipFill>
        <p:spPr>
          <a:xfrm>
            <a:off x="5293519" y="4496991"/>
            <a:ext cx="154781" cy="123825"/>
          </a:xfrm>
          <a:prstGeom prst="rect">
            <a:avLst/>
          </a:prstGeom>
        </p:spPr>
      </p:pic>
      <p:pic>
        <p:nvPicPr>
          <p:cNvPr id="30" name="Image 28" descr="preencoded.png"/>
          <p:cNvPicPr>
            <a:picLocks noChangeAspect="1"/>
          </p:cNvPicPr>
          <p:nvPr/>
        </p:nvPicPr>
        <p:blipFill>
          <a:blip r:embed="rId30"/>
          <a:stretch>
            <a:fillRect/>
          </a:stretch>
        </p:blipFill>
        <p:spPr>
          <a:xfrm>
            <a:off x="7383066" y="4419600"/>
            <a:ext cx="278606" cy="278606"/>
          </a:xfrm>
          <a:prstGeom prst="rect">
            <a:avLst/>
          </a:prstGeom>
        </p:spPr>
      </p:pic>
      <p:pic>
        <p:nvPicPr>
          <p:cNvPr id="31" name="Image 29" descr="preencoded.png"/>
          <p:cNvPicPr>
            <a:picLocks noChangeAspect="1"/>
          </p:cNvPicPr>
          <p:nvPr/>
        </p:nvPicPr>
        <p:blipFill>
          <a:blip r:embed="rId31"/>
          <a:stretch>
            <a:fillRect/>
          </a:stretch>
        </p:blipFill>
        <p:spPr>
          <a:xfrm>
            <a:off x="7460456" y="4496991"/>
            <a:ext cx="123825" cy="123825"/>
          </a:xfrm>
          <a:prstGeom prst="rect">
            <a:avLst/>
          </a:prstGeom>
        </p:spPr>
      </p:pic>
      <p:pic>
        <p:nvPicPr>
          <p:cNvPr id="32" name="Image 30" descr="preencoded.png"/>
          <p:cNvPicPr>
            <a:picLocks noChangeAspect="1"/>
          </p:cNvPicPr>
          <p:nvPr/>
        </p:nvPicPr>
        <p:blipFill>
          <a:blip r:embed="rId32"/>
          <a:stretch>
            <a:fillRect/>
          </a:stretch>
        </p:blipFill>
        <p:spPr>
          <a:xfrm>
            <a:off x="5231606" y="4945856"/>
            <a:ext cx="4179094" cy="557213"/>
          </a:xfrm>
          <a:prstGeom prst="rect">
            <a:avLst/>
          </a:prstGeom>
        </p:spPr>
      </p:pic>
      <p:pic>
        <p:nvPicPr>
          <p:cNvPr id="33" name="Image 31" descr="preencoded.png"/>
          <p:cNvPicPr>
            <a:picLocks noChangeAspect="1"/>
          </p:cNvPicPr>
          <p:nvPr/>
        </p:nvPicPr>
        <p:blipFill>
          <a:blip r:embed="rId33"/>
          <a:stretch>
            <a:fillRect/>
          </a:stretch>
        </p:blipFill>
        <p:spPr>
          <a:xfrm>
            <a:off x="5324475" y="5077420"/>
            <a:ext cx="123825" cy="123825"/>
          </a:xfrm>
          <a:prstGeom prst="rect">
            <a:avLst/>
          </a:prstGeom>
        </p:spPr>
      </p:pic>
      <p:sp>
        <p:nvSpPr>
          <p:cNvPr id="3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스마트 가로등과 환경 센서</a:t>
            </a:r>
            <a:endParaRPr lang="en-US" sz="1971" dirty="0"/>
          </a:p>
        </p:txBody>
      </p:sp>
      <p:sp>
        <p:nvSpPr>
          <p:cNvPr id="35" name="Text 1"/>
          <p:cNvSpPr/>
          <p:nvPr/>
        </p:nvSpPr>
        <p:spPr>
          <a:xfrm>
            <a:off x="851297" y="1850231"/>
            <a:ext cx="11833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스마트 가로등</a:t>
            </a:r>
            <a:endParaRPr lang="en-US" sz="1337" dirty="0"/>
          </a:p>
        </p:txBody>
      </p:sp>
      <p:sp>
        <p:nvSpPr>
          <p:cNvPr id="36" name="Text 2"/>
          <p:cNvSpPr/>
          <p:nvPr/>
        </p:nvSpPr>
        <p:spPr>
          <a:xfrm>
            <a:off x="495300" y="2283619"/>
            <a:ext cx="417909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인터넷에 연결된 LED 조명 시스템으로, 환경 상태와 공공 안전에 따라 밝기를 자동 조절합니다.</a:t>
            </a:r>
            <a:endParaRPr lang="en-US" sz="910" dirty="0"/>
          </a:p>
        </p:txBody>
      </p:sp>
      <p:sp>
        <p:nvSpPr>
          <p:cNvPr id="37" name="Text 3"/>
          <p:cNvSpPr/>
          <p:nvPr/>
        </p:nvSpPr>
        <p:spPr>
          <a:xfrm>
            <a:off x="866775" y="2778919"/>
            <a:ext cx="1208842"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날씨 감지</a:t>
            </a:r>
            <a:endParaRPr lang="en-US" sz="910" dirty="0"/>
          </a:p>
        </p:txBody>
      </p:sp>
      <p:sp>
        <p:nvSpPr>
          <p:cNvPr id="38" name="Text 4"/>
          <p:cNvSpPr/>
          <p:nvPr/>
        </p:nvSpPr>
        <p:spPr>
          <a:xfrm>
            <a:off x="866775" y="2964656"/>
            <a:ext cx="1208842"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자동으로 날씨 상태 감지</a:t>
            </a:r>
            <a:endParaRPr lang="en-US" sz="796" dirty="0"/>
          </a:p>
        </p:txBody>
      </p:sp>
      <p:sp>
        <p:nvSpPr>
          <p:cNvPr id="39" name="Text 5"/>
          <p:cNvSpPr/>
          <p:nvPr/>
        </p:nvSpPr>
        <p:spPr>
          <a:xfrm>
            <a:off x="3018234" y="2778919"/>
            <a:ext cx="953453"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인적 감지</a:t>
            </a:r>
            <a:endParaRPr lang="en-US" sz="910" dirty="0"/>
          </a:p>
        </p:txBody>
      </p:sp>
      <p:sp>
        <p:nvSpPr>
          <p:cNvPr id="40" name="Text 6"/>
          <p:cNvSpPr/>
          <p:nvPr/>
        </p:nvSpPr>
        <p:spPr>
          <a:xfrm>
            <a:off x="3018234" y="2964656"/>
            <a:ext cx="953453"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걸어가는 사람 감지</a:t>
            </a:r>
            <a:endParaRPr lang="en-US" sz="796" dirty="0"/>
          </a:p>
        </p:txBody>
      </p:sp>
      <p:sp>
        <p:nvSpPr>
          <p:cNvPr id="41" name="Text 7"/>
          <p:cNvSpPr/>
          <p:nvPr/>
        </p:nvSpPr>
        <p:spPr>
          <a:xfrm>
            <a:off x="866776" y="3336131"/>
            <a:ext cx="842784"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교통 감지</a:t>
            </a:r>
            <a:endParaRPr lang="en-US" sz="910" dirty="0"/>
          </a:p>
        </p:txBody>
      </p:sp>
      <p:sp>
        <p:nvSpPr>
          <p:cNvPr id="42" name="Text 8"/>
          <p:cNvSpPr/>
          <p:nvPr/>
        </p:nvSpPr>
        <p:spPr>
          <a:xfrm>
            <a:off x="866776" y="3521869"/>
            <a:ext cx="84278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자동차 활동 감지</a:t>
            </a:r>
            <a:endParaRPr lang="en-US" sz="796" dirty="0"/>
          </a:p>
        </p:txBody>
      </p:sp>
      <p:sp>
        <p:nvSpPr>
          <p:cNvPr id="43" name="Text 9"/>
          <p:cNvSpPr/>
          <p:nvPr/>
        </p:nvSpPr>
        <p:spPr>
          <a:xfrm>
            <a:off x="3018235" y="3336131"/>
            <a:ext cx="131951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에너지 절약</a:t>
            </a:r>
            <a:endParaRPr lang="en-US" sz="910" dirty="0"/>
          </a:p>
        </p:txBody>
      </p:sp>
      <p:sp>
        <p:nvSpPr>
          <p:cNvPr id="44" name="Text 10"/>
          <p:cNvSpPr/>
          <p:nvPr/>
        </p:nvSpPr>
        <p:spPr>
          <a:xfrm>
            <a:off x="3018235" y="3521869"/>
            <a:ext cx="1319511"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불필요한 에너지 소비 감소</a:t>
            </a:r>
            <a:endParaRPr lang="en-US" sz="796" dirty="0"/>
          </a:p>
        </p:txBody>
      </p:sp>
      <p:sp>
        <p:nvSpPr>
          <p:cNvPr id="45" name="Text 11"/>
          <p:cNvSpPr/>
          <p:nvPr/>
        </p:nvSpPr>
        <p:spPr>
          <a:xfrm>
            <a:off x="773906" y="3986212"/>
            <a:ext cx="439269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추가 기능</a:t>
            </a:r>
            <a:endParaRPr lang="en-US" sz="910" dirty="0"/>
          </a:p>
        </p:txBody>
      </p:sp>
      <p:sp>
        <p:nvSpPr>
          <p:cNvPr id="46" name="Text 12"/>
          <p:cNvSpPr/>
          <p:nvPr/>
        </p:nvSpPr>
        <p:spPr>
          <a:xfrm>
            <a:off x="611386" y="4202906"/>
            <a:ext cx="4562951"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CCTV 및 Wi-Fi 모듈 통합</a:t>
            </a:r>
            <a:endParaRPr lang="en-US" sz="910" dirty="0"/>
          </a:p>
        </p:txBody>
      </p:sp>
      <p:sp>
        <p:nvSpPr>
          <p:cNvPr id="47" name="Text 13"/>
          <p:cNvSpPr/>
          <p:nvPr/>
        </p:nvSpPr>
        <p:spPr>
          <a:xfrm>
            <a:off x="611386" y="4388644"/>
            <a:ext cx="4562951"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특정 패턴의 깜빡이로 교통 및 인구 관리</a:t>
            </a:r>
            <a:endParaRPr lang="en-US" sz="910" dirty="0"/>
          </a:p>
        </p:txBody>
      </p:sp>
      <p:sp>
        <p:nvSpPr>
          <p:cNvPr id="48" name="Text 14"/>
          <p:cNvSpPr/>
          <p:nvPr/>
        </p:nvSpPr>
        <p:spPr>
          <a:xfrm>
            <a:off x="611386" y="4574381"/>
            <a:ext cx="4562951"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높은 위치에 설치된 소리 및 대기질 센서</a:t>
            </a:r>
            <a:endParaRPr lang="en-US" sz="910" dirty="0"/>
          </a:p>
        </p:txBody>
      </p:sp>
      <p:sp>
        <p:nvSpPr>
          <p:cNvPr id="49" name="Text 15"/>
          <p:cNvSpPr/>
          <p:nvPr/>
        </p:nvSpPr>
        <p:spPr>
          <a:xfrm>
            <a:off x="5634038" y="1850231"/>
            <a:ext cx="808732"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환경 센서</a:t>
            </a:r>
            <a:endParaRPr lang="en-US" sz="1337" dirty="0"/>
          </a:p>
        </p:txBody>
      </p:sp>
      <p:sp>
        <p:nvSpPr>
          <p:cNvPr id="50" name="Text 16"/>
          <p:cNvSpPr/>
          <p:nvPr/>
        </p:nvSpPr>
        <p:spPr>
          <a:xfrm>
            <a:off x="5231606" y="2283619"/>
            <a:ext cx="417909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공기질, 온도, 습도, 소음, 진동 등을 모니터링하는 센서로, 위험 요인을 미리 감지합니다.</a:t>
            </a:r>
            <a:endParaRPr lang="en-US" sz="910" dirty="0"/>
          </a:p>
        </p:txBody>
      </p:sp>
      <p:sp>
        <p:nvSpPr>
          <p:cNvPr id="51" name="Text 17"/>
          <p:cNvSpPr/>
          <p:nvPr/>
        </p:nvSpPr>
        <p:spPr>
          <a:xfrm>
            <a:off x="5603081" y="3831431"/>
            <a:ext cx="987504"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공기질 모니터링</a:t>
            </a:r>
            <a:endParaRPr lang="en-US" sz="910" dirty="0"/>
          </a:p>
        </p:txBody>
      </p:sp>
      <p:sp>
        <p:nvSpPr>
          <p:cNvPr id="52" name="Text 18"/>
          <p:cNvSpPr/>
          <p:nvPr/>
        </p:nvSpPr>
        <p:spPr>
          <a:xfrm>
            <a:off x="5603081" y="4017169"/>
            <a:ext cx="98750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오염도 및 질환 감지</a:t>
            </a:r>
            <a:endParaRPr lang="en-US" sz="796" dirty="0"/>
          </a:p>
        </p:txBody>
      </p:sp>
      <p:sp>
        <p:nvSpPr>
          <p:cNvPr id="53" name="Text 19"/>
          <p:cNvSpPr/>
          <p:nvPr/>
        </p:nvSpPr>
        <p:spPr>
          <a:xfrm>
            <a:off x="7754541" y="3831431"/>
            <a:ext cx="876836"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온도 및 습도</a:t>
            </a:r>
            <a:endParaRPr lang="en-US" sz="910" dirty="0"/>
          </a:p>
        </p:txBody>
      </p:sp>
      <p:sp>
        <p:nvSpPr>
          <p:cNvPr id="54" name="Text 20"/>
          <p:cNvSpPr/>
          <p:nvPr/>
        </p:nvSpPr>
        <p:spPr>
          <a:xfrm>
            <a:off x="7754541" y="4017169"/>
            <a:ext cx="87683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기온 및 습도 감지</a:t>
            </a:r>
            <a:endParaRPr lang="en-US" sz="796" dirty="0"/>
          </a:p>
        </p:txBody>
      </p:sp>
      <p:sp>
        <p:nvSpPr>
          <p:cNvPr id="55" name="Text 21"/>
          <p:cNvSpPr/>
          <p:nvPr/>
        </p:nvSpPr>
        <p:spPr>
          <a:xfrm>
            <a:off x="5603082" y="4388644"/>
            <a:ext cx="876836"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소음 감지</a:t>
            </a:r>
            <a:endParaRPr lang="en-US" sz="910" dirty="0"/>
          </a:p>
        </p:txBody>
      </p:sp>
      <p:sp>
        <p:nvSpPr>
          <p:cNvPr id="56" name="Text 22"/>
          <p:cNvSpPr/>
          <p:nvPr/>
        </p:nvSpPr>
        <p:spPr>
          <a:xfrm>
            <a:off x="5603082" y="4574381"/>
            <a:ext cx="87683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소리 및 충격 감지</a:t>
            </a:r>
            <a:endParaRPr lang="en-US" sz="796" dirty="0"/>
          </a:p>
        </p:txBody>
      </p:sp>
      <p:sp>
        <p:nvSpPr>
          <p:cNvPr id="57" name="Text 23"/>
          <p:cNvSpPr/>
          <p:nvPr/>
        </p:nvSpPr>
        <p:spPr>
          <a:xfrm>
            <a:off x="7754541" y="4388644"/>
            <a:ext cx="876836"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자동 알림</a:t>
            </a:r>
            <a:endParaRPr lang="en-US" sz="910" dirty="0"/>
          </a:p>
        </p:txBody>
      </p:sp>
      <p:sp>
        <p:nvSpPr>
          <p:cNvPr id="58" name="Text 24"/>
          <p:cNvSpPr/>
          <p:nvPr/>
        </p:nvSpPr>
        <p:spPr>
          <a:xfrm>
            <a:off x="7754541" y="4574381"/>
            <a:ext cx="87683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위험 시 자동 경보</a:t>
            </a:r>
            <a:endParaRPr lang="en-US" sz="796" dirty="0"/>
          </a:p>
        </p:txBody>
      </p:sp>
      <p:sp>
        <p:nvSpPr>
          <p:cNvPr id="59" name="Text 25"/>
          <p:cNvSpPr/>
          <p:nvPr/>
        </p:nvSpPr>
        <p:spPr>
          <a:xfrm>
            <a:off x="5510213" y="5038725"/>
            <a:ext cx="3993356" cy="384721"/>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응용 사례: 감지된 위험 요인이 있을 때, 관련 기관에 자동으로 알림을 보내어 재난 대응 준비</a:t>
            </a:r>
            <a:endParaRPr lang="en-US" sz="910" dirty="0"/>
          </a:p>
        </p:txBody>
      </p:sp>
      <p:sp>
        <p:nvSpPr>
          <p:cNvPr id="60" name="Text 26"/>
          <p:cNvSpPr/>
          <p:nvPr/>
        </p:nvSpPr>
        <p:spPr>
          <a:xfrm>
            <a:off x="309562" y="5874544"/>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23 / 36</a:t>
            </a:r>
            <a:endParaRPr lang="en-US" sz="91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71800" cy="3993356"/>
          </a:xfrm>
          <a:prstGeom prst="rect">
            <a:avLst/>
          </a:prstGeom>
        </p:spPr>
      </p:pic>
      <p:pic>
        <p:nvPicPr>
          <p:cNvPr id="7" name="Image 5" descr="preencoded.png"/>
          <p:cNvPicPr>
            <a:picLocks noChangeAspect="1"/>
          </p:cNvPicPr>
          <p:nvPr/>
        </p:nvPicPr>
        <p:blipFill>
          <a:blip r:embed="rId8"/>
          <a:stretch>
            <a:fillRect/>
          </a:stretch>
        </p:blipFill>
        <p:spPr>
          <a:xfrm>
            <a:off x="495300" y="1726406"/>
            <a:ext cx="386953" cy="386953"/>
          </a:xfrm>
          <a:prstGeom prst="rect">
            <a:avLst/>
          </a:prstGeom>
        </p:spPr>
      </p:pic>
      <p:pic>
        <p:nvPicPr>
          <p:cNvPr id="8" name="Image 6" descr="preencoded.png"/>
          <p:cNvPicPr>
            <a:picLocks noChangeAspect="1"/>
          </p:cNvPicPr>
          <p:nvPr/>
        </p:nvPicPr>
        <p:blipFill>
          <a:blip r:embed="rId9"/>
          <a:stretch>
            <a:fillRect/>
          </a:stretch>
        </p:blipFill>
        <p:spPr>
          <a:xfrm>
            <a:off x="572691" y="1796058"/>
            <a:ext cx="232172" cy="247650"/>
          </a:xfrm>
          <a:prstGeom prst="rect">
            <a:avLst/>
          </a:prstGeom>
        </p:spPr>
      </p:pic>
      <p:pic>
        <p:nvPicPr>
          <p:cNvPr id="9" name="Image 7" descr="preencoded.png"/>
          <p:cNvPicPr>
            <a:picLocks noChangeAspect="1"/>
          </p:cNvPicPr>
          <p:nvPr/>
        </p:nvPicPr>
        <p:blipFill>
          <a:blip r:embed="rId10"/>
          <a:stretch>
            <a:fillRect/>
          </a:stretch>
        </p:blipFill>
        <p:spPr>
          <a:xfrm>
            <a:off x="495300" y="2268141"/>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95300" y="2546747"/>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95300" y="2825353"/>
            <a:ext cx="123825" cy="123825"/>
          </a:xfrm>
          <a:prstGeom prst="rect">
            <a:avLst/>
          </a:prstGeom>
        </p:spPr>
      </p:pic>
      <p:pic>
        <p:nvPicPr>
          <p:cNvPr id="12" name="Image 10" descr="preencoded.png"/>
          <p:cNvPicPr>
            <a:picLocks noChangeAspect="1"/>
          </p:cNvPicPr>
          <p:nvPr/>
        </p:nvPicPr>
        <p:blipFill>
          <a:blip r:embed="rId10"/>
          <a:stretch>
            <a:fillRect/>
          </a:stretch>
        </p:blipFill>
        <p:spPr>
          <a:xfrm>
            <a:off x="495300" y="3103959"/>
            <a:ext cx="123825" cy="123825"/>
          </a:xfrm>
          <a:prstGeom prst="rect">
            <a:avLst/>
          </a:prstGeom>
        </p:spPr>
      </p:pic>
      <p:pic>
        <p:nvPicPr>
          <p:cNvPr id="13" name="Image 11" descr="preencoded.png"/>
          <p:cNvPicPr>
            <a:picLocks noChangeAspect="1"/>
          </p:cNvPicPr>
          <p:nvPr/>
        </p:nvPicPr>
        <p:blipFill>
          <a:blip r:embed="rId10"/>
          <a:stretch>
            <a:fillRect/>
          </a:stretch>
        </p:blipFill>
        <p:spPr>
          <a:xfrm>
            <a:off x="495300" y="3382566"/>
            <a:ext cx="123825" cy="123825"/>
          </a:xfrm>
          <a:prstGeom prst="rect">
            <a:avLst/>
          </a:prstGeom>
        </p:spPr>
      </p:pic>
      <p:pic>
        <p:nvPicPr>
          <p:cNvPr id="14" name="Image 12" descr="preencoded.png"/>
          <p:cNvPicPr>
            <a:picLocks noChangeAspect="1"/>
          </p:cNvPicPr>
          <p:nvPr/>
        </p:nvPicPr>
        <p:blipFill>
          <a:blip r:embed="rId7"/>
          <a:stretch>
            <a:fillRect/>
          </a:stretch>
        </p:blipFill>
        <p:spPr>
          <a:xfrm>
            <a:off x="3467100" y="1540669"/>
            <a:ext cx="2971800" cy="3993356"/>
          </a:xfrm>
          <a:prstGeom prst="rect">
            <a:avLst/>
          </a:prstGeom>
        </p:spPr>
      </p:pic>
      <p:pic>
        <p:nvPicPr>
          <p:cNvPr id="15" name="Image 13" descr="preencoded.png"/>
          <p:cNvPicPr>
            <a:picLocks noChangeAspect="1"/>
          </p:cNvPicPr>
          <p:nvPr/>
        </p:nvPicPr>
        <p:blipFill>
          <a:blip r:embed="rId11"/>
          <a:stretch>
            <a:fillRect/>
          </a:stretch>
        </p:blipFill>
        <p:spPr>
          <a:xfrm>
            <a:off x="3652838" y="1726406"/>
            <a:ext cx="386953" cy="386953"/>
          </a:xfrm>
          <a:prstGeom prst="rect">
            <a:avLst/>
          </a:prstGeom>
        </p:spPr>
      </p:pic>
      <p:pic>
        <p:nvPicPr>
          <p:cNvPr id="16" name="Image 14" descr="preencoded.png"/>
          <p:cNvPicPr>
            <a:picLocks noChangeAspect="1"/>
          </p:cNvPicPr>
          <p:nvPr/>
        </p:nvPicPr>
        <p:blipFill>
          <a:blip r:embed="rId12"/>
          <a:stretch>
            <a:fillRect/>
          </a:stretch>
        </p:blipFill>
        <p:spPr>
          <a:xfrm>
            <a:off x="3753445" y="1796058"/>
            <a:ext cx="185738" cy="247650"/>
          </a:xfrm>
          <a:prstGeom prst="rect">
            <a:avLst/>
          </a:prstGeom>
        </p:spPr>
      </p:pic>
      <p:pic>
        <p:nvPicPr>
          <p:cNvPr id="17" name="Image 15" descr="preencoded.png"/>
          <p:cNvPicPr>
            <a:picLocks noChangeAspect="1"/>
          </p:cNvPicPr>
          <p:nvPr/>
        </p:nvPicPr>
        <p:blipFill>
          <a:blip r:embed="rId10"/>
          <a:stretch>
            <a:fillRect/>
          </a:stretch>
        </p:blipFill>
        <p:spPr>
          <a:xfrm>
            <a:off x="3652838" y="2268141"/>
            <a:ext cx="123825" cy="123825"/>
          </a:xfrm>
          <a:prstGeom prst="rect">
            <a:avLst/>
          </a:prstGeom>
        </p:spPr>
      </p:pic>
      <p:pic>
        <p:nvPicPr>
          <p:cNvPr id="18" name="Image 16" descr="preencoded.png"/>
          <p:cNvPicPr>
            <a:picLocks noChangeAspect="1"/>
          </p:cNvPicPr>
          <p:nvPr/>
        </p:nvPicPr>
        <p:blipFill>
          <a:blip r:embed="rId10"/>
          <a:stretch>
            <a:fillRect/>
          </a:stretch>
        </p:blipFill>
        <p:spPr>
          <a:xfrm>
            <a:off x="3652838" y="2546747"/>
            <a:ext cx="123825" cy="123825"/>
          </a:xfrm>
          <a:prstGeom prst="rect">
            <a:avLst/>
          </a:prstGeom>
        </p:spPr>
      </p:pic>
      <p:pic>
        <p:nvPicPr>
          <p:cNvPr id="19" name="Image 17" descr="preencoded.png"/>
          <p:cNvPicPr>
            <a:picLocks noChangeAspect="1"/>
          </p:cNvPicPr>
          <p:nvPr/>
        </p:nvPicPr>
        <p:blipFill>
          <a:blip r:embed="rId10"/>
          <a:stretch>
            <a:fillRect/>
          </a:stretch>
        </p:blipFill>
        <p:spPr>
          <a:xfrm>
            <a:off x="3652838" y="3011091"/>
            <a:ext cx="123825" cy="123825"/>
          </a:xfrm>
          <a:prstGeom prst="rect">
            <a:avLst/>
          </a:prstGeom>
        </p:spPr>
      </p:pic>
      <p:pic>
        <p:nvPicPr>
          <p:cNvPr id="20" name="Image 18" descr="preencoded.png"/>
          <p:cNvPicPr>
            <a:picLocks noChangeAspect="1"/>
          </p:cNvPicPr>
          <p:nvPr/>
        </p:nvPicPr>
        <p:blipFill>
          <a:blip r:embed="rId10"/>
          <a:stretch>
            <a:fillRect/>
          </a:stretch>
        </p:blipFill>
        <p:spPr>
          <a:xfrm>
            <a:off x="3652838" y="3289697"/>
            <a:ext cx="123825" cy="123825"/>
          </a:xfrm>
          <a:prstGeom prst="rect">
            <a:avLst/>
          </a:prstGeom>
        </p:spPr>
      </p:pic>
      <p:pic>
        <p:nvPicPr>
          <p:cNvPr id="21" name="Image 19" descr="preencoded.png"/>
          <p:cNvPicPr>
            <a:picLocks noChangeAspect="1"/>
          </p:cNvPicPr>
          <p:nvPr/>
        </p:nvPicPr>
        <p:blipFill>
          <a:blip r:embed="rId10"/>
          <a:stretch>
            <a:fillRect/>
          </a:stretch>
        </p:blipFill>
        <p:spPr>
          <a:xfrm>
            <a:off x="3652838" y="3568303"/>
            <a:ext cx="123825" cy="123825"/>
          </a:xfrm>
          <a:prstGeom prst="rect">
            <a:avLst/>
          </a:prstGeom>
        </p:spPr>
      </p:pic>
      <p:pic>
        <p:nvPicPr>
          <p:cNvPr id="22" name="Image 20" descr="preencoded.png"/>
          <p:cNvPicPr>
            <a:picLocks noChangeAspect="1"/>
          </p:cNvPicPr>
          <p:nvPr/>
        </p:nvPicPr>
        <p:blipFill>
          <a:blip r:embed="rId7"/>
          <a:stretch>
            <a:fillRect/>
          </a:stretch>
        </p:blipFill>
        <p:spPr>
          <a:xfrm>
            <a:off x="6624638" y="1540669"/>
            <a:ext cx="2971800" cy="3993356"/>
          </a:xfrm>
          <a:prstGeom prst="rect">
            <a:avLst/>
          </a:prstGeom>
        </p:spPr>
      </p:pic>
      <p:pic>
        <p:nvPicPr>
          <p:cNvPr id="23" name="Image 21" descr="preencoded.png"/>
          <p:cNvPicPr>
            <a:picLocks noChangeAspect="1"/>
          </p:cNvPicPr>
          <p:nvPr/>
        </p:nvPicPr>
        <p:blipFill>
          <a:blip r:embed="rId13"/>
          <a:stretch>
            <a:fillRect/>
          </a:stretch>
        </p:blipFill>
        <p:spPr>
          <a:xfrm>
            <a:off x="6810375" y="1726406"/>
            <a:ext cx="386953" cy="386953"/>
          </a:xfrm>
          <a:prstGeom prst="rect">
            <a:avLst/>
          </a:prstGeom>
        </p:spPr>
      </p:pic>
      <p:pic>
        <p:nvPicPr>
          <p:cNvPr id="24" name="Image 22" descr="preencoded.png"/>
          <p:cNvPicPr>
            <a:picLocks noChangeAspect="1"/>
          </p:cNvPicPr>
          <p:nvPr/>
        </p:nvPicPr>
        <p:blipFill>
          <a:blip r:embed="rId14"/>
          <a:stretch>
            <a:fillRect/>
          </a:stretch>
        </p:blipFill>
        <p:spPr>
          <a:xfrm>
            <a:off x="6887766" y="1796058"/>
            <a:ext cx="232172" cy="247650"/>
          </a:xfrm>
          <a:prstGeom prst="rect">
            <a:avLst/>
          </a:prstGeom>
        </p:spPr>
      </p:pic>
      <p:pic>
        <p:nvPicPr>
          <p:cNvPr id="25" name="Image 23" descr="preencoded.png"/>
          <p:cNvPicPr>
            <a:picLocks noChangeAspect="1"/>
          </p:cNvPicPr>
          <p:nvPr/>
        </p:nvPicPr>
        <p:blipFill>
          <a:blip r:embed="rId15"/>
          <a:stretch>
            <a:fillRect/>
          </a:stretch>
        </p:blipFill>
        <p:spPr>
          <a:xfrm>
            <a:off x="6810375" y="2237184"/>
            <a:ext cx="2600325" cy="990600"/>
          </a:xfrm>
          <a:prstGeom prst="rect">
            <a:avLst/>
          </a:prstGeom>
        </p:spPr>
      </p:pic>
      <p:pic>
        <p:nvPicPr>
          <p:cNvPr id="26" name="Image 24" descr="preencoded.png"/>
          <p:cNvPicPr>
            <a:picLocks noChangeAspect="1"/>
          </p:cNvPicPr>
          <p:nvPr/>
        </p:nvPicPr>
        <p:blipFill>
          <a:blip r:embed="rId10"/>
          <a:stretch>
            <a:fillRect/>
          </a:stretch>
        </p:blipFill>
        <p:spPr>
          <a:xfrm>
            <a:off x="6810375" y="3382566"/>
            <a:ext cx="123825" cy="123825"/>
          </a:xfrm>
          <a:prstGeom prst="rect">
            <a:avLst/>
          </a:prstGeom>
        </p:spPr>
      </p:pic>
      <p:pic>
        <p:nvPicPr>
          <p:cNvPr id="27" name="Image 25" descr="preencoded.png"/>
          <p:cNvPicPr>
            <a:picLocks noChangeAspect="1"/>
          </p:cNvPicPr>
          <p:nvPr/>
        </p:nvPicPr>
        <p:blipFill>
          <a:blip r:embed="rId10"/>
          <a:stretch>
            <a:fillRect/>
          </a:stretch>
        </p:blipFill>
        <p:spPr>
          <a:xfrm>
            <a:off x="6810375" y="3846909"/>
            <a:ext cx="123825" cy="123825"/>
          </a:xfrm>
          <a:prstGeom prst="rect">
            <a:avLst/>
          </a:prstGeom>
        </p:spPr>
      </p:pic>
      <p:pic>
        <p:nvPicPr>
          <p:cNvPr id="28" name="Image 26" descr="preencoded.png"/>
          <p:cNvPicPr>
            <a:picLocks noChangeAspect="1"/>
          </p:cNvPicPr>
          <p:nvPr/>
        </p:nvPicPr>
        <p:blipFill>
          <a:blip r:embed="rId10"/>
          <a:stretch>
            <a:fillRect/>
          </a:stretch>
        </p:blipFill>
        <p:spPr>
          <a:xfrm>
            <a:off x="6810375" y="4125516"/>
            <a:ext cx="123825" cy="123825"/>
          </a:xfrm>
          <a:prstGeom prst="rect">
            <a:avLst/>
          </a:prstGeom>
        </p:spPr>
      </p:pic>
      <p:sp>
        <p:nvSpPr>
          <p:cNvPr id="2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기타 인공지능 기술</a:t>
            </a:r>
            <a:endParaRPr lang="en-US" sz="1971" dirty="0"/>
          </a:p>
        </p:txBody>
      </p:sp>
      <p:sp>
        <p:nvSpPr>
          <p:cNvPr id="30" name="Text 1"/>
          <p:cNvSpPr/>
          <p:nvPr/>
        </p:nvSpPr>
        <p:spPr>
          <a:xfrm>
            <a:off x="975122" y="1811536"/>
            <a:ext cx="1711107"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자연어 처리 &amp; 음성 인식</a:t>
            </a:r>
            <a:endParaRPr lang="en-US" sz="1121" dirty="0"/>
          </a:p>
        </p:txBody>
      </p:sp>
      <p:sp>
        <p:nvSpPr>
          <p:cNvPr id="31" name="Text 2"/>
          <p:cNvSpPr/>
          <p:nvPr/>
        </p:nvSpPr>
        <p:spPr>
          <a:xfrm>
            <a:off x="681037" y="2237184"/>
            <a:ext cx="1702594"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긴급 호출 및 보고서 내용 분석</a:t>
            </a:r>
            <a:endParaRPr lang="en-US" sz="910" dirty="0"/>
          </a:p>
        </p:txBody>
      </p:sp>
      <p:sp>
        <p:nvSpPr>
          <p:cNvPr id="32" name="Text 3"/>
          <p:cNvSpPr/>
          <p:nvPr/>
        </p:nvSpPr>
        <p:spPr>
          <a:xfrm>
            <a:off x="681037" y="2515790"/>
            <a:ext cx="2358093" cy="192360"/>
          </a:xfrm>
          <a:prstGeom prst="rect">
            <a:avLst/>
          </a:prstGeom>
          <a:noFill/>
          <a:ln/>
        </p:spPr>
        <p:txBody>
          <a:bodyPr wrap="square" lIns="0" tIns="0" rIns="0" bIns="0" rtlCol="0" anchor="t">
            <a:spAutoFit/>
          </a:bodyPr>
          <a:lstStyle/>
          <a:p>
            <a:pPr>
              <a:lnSpc>
                <a:spcPts val="1463"/>
              </a:lnSpc>
            </a:pPr>
            <a:r>
              <a:rPr lang="ko-KR" altLang="en-US" sz="910">
                <a:solidFill>
                  <a:srgbClr val="374151"/>
                </a:solidFill>
                <a:latin typeface="Noto Sans KR" pitchFamily="34" charset="0"/>
                <a:ea typeface="Noto Sans KR" pitchFamily="34" charset="-122"/>
                <a:cs typeface="Noto Sans KR" pitchFamily="34" charset="-120"/>
              </a:rPr>
              <a:t>통화</a:t>
            </a:r>
            <a:r>
              <a:rPr lang="en-US" sz="910">
                <a:solidFill>
                  <a:srgbClr val="374151"/>
                </a:solidFill>
                <a:latin typeface="Noto Sans KR" pitchFamily="34" charset="0"/>
                <a:ea typeface="Noto Sans KR" pitchFamily="34" charset="-122"/>
                <a:cs typeface="Noto Sans KR" pitchFamily="34" charset="-120"/>
              </a:rPr>
              <a:t> </a:t>
            </a:r>
            <a:r>
              <a:rPr lang="en-US" sz="910" dirty="0">
                <a:solidFill>
                  <a:srgbClr val="374151"/>
                </a:solidFill>
                <a:latin typeface="Noto Sans KR" pitchFamily="34" charset="0"/>
                <a:ea typeface="Noto Sans KR" pitchFamily="34" charset="-122"/>
                <a:cs typeface="Noto Sans KR" pitchFamily="34" charset="-120"/>
              </a:rPr>
              <a:t>내용 빠르게 분류하고 우선순위 결정</a:t>
            </a:r>
            <a:endParaRPr lang="en-US" sz="910" dirty="0"/>
          </a:p>
        </p:txBody>
      </p:sp>
      <p:sp>
        <p:nvSpPr>
          <p:cNvPr id="33" name="Text 4"/>
          <p:cNvSpPr/>
          <p:nvPr/>
        </p:nvSpPr>
        <p:spPr>
          <a:xfrm>
            <a:off x="681038" y="2794397"/>
            <a:ext cx="1098173" cy="192360"/>
          </a:xfrm>
          <a:prstGeom prst="rect">
            <a:avLst/>
          </a:prstGeom>
          <a:noFill/>
          <a:ln/>
        </p:spPr>
        <p:txBody>
          <a:bodyPr wrap="square" lIns="0" tIns="0" rIns="0" bIns="0" rtlCol="0" anchor="t">
            <a:spAutoFit/>
          </a:bodyPr>
          <a:lstStyle/>
          <a:p>
            <a:pPr>
              <a:lnSpc>
                <a:spcPts val="1463"/>
              </a:lnSpc>
            </a:pPr>
            <a:r>
              <a:rPr lang="ko-KR" altLang="en-US" sz="910">
                <a:solidFill>
                  <a:srgbClr val="374151"/>
                </a:solidFill>
                <a:latin typeface="Noto Sans KR" pitchFamily="34" charset="0"/>
                <a:ea typeface="Noto Sans KR" pitchFamily="34" charset="-122"/>
                <a:cs typeface="Noto Sans KR" pitchFamily="34" charset="-120"/>
              </a:rPr>
              <a:t>긴</a:t>
            </a:r>
            <a:r>
              <a:rPr lang="en-US" sz="910">
                <a:solidFill>
                  <a:srgbClr val="374151"/>
                </a:solidFill>
                <a:latin typeface="Noto Sans KR" pitchFamily="34" charset="0"/>
                <a:ea typeface="Noto Sans KR" pitchFamily="34" charset="-122"/>
                <a:cs typeface="Noto Sans KR" pitchFamily="34" charset="-120"/>
              </a:rPr>
              <a:t>급출</a:t>
            </a:r>
            <a:r>
              <a:rPr lang="ko-KR" altLang="en-US" sz="910">
                <a:solidFill>
                  <a:srgbClr val="374151"/>
                </a:solidFill>
                <a:latin typeface="Noto Sans KR" pitchFamily="34" charset="0"/>
                <a:ea typeface="Noto Sans KR" pitchFamily="34" charset="-122"/>
                <a:cs typeface="Noto Sans KR" pitchFamily="34" charset="-120"/>
              </a:rPr>
              <a:t>동</a:t>
            </a:r>
            <a:r>
              <a:rPr lang="en-US" sz="910">
                <a:solidFill>
                  <a:srgbClr val="374151"/>
                </a:solidFill>
                <a:latin typeface="Noto Sans KR" pitchFamily="34" charset="0"/>
                <a:ea typeface="Noto Sans KR" pitchFamily="34" charset="-122"/>
                <a:cs typeface="Noto Sans KR" pitchFamily="34" charset="-120"/>
              </a:rPr>
              <a:t> </a:t>
            </a:r>
            <a:r>
              <a:rPr lang="en-US" sz="910" dirty="0">
                <a:solidFill>
                  <a:srgbClr val="374151"/>
                </a:solidFill>
                <a:latin typeface="Noto Sans KR" pitchFamily="34" charset="0"/>
                <a:ea typeface="Noto Sans KR" pitchFamily="34" charset="-122"/>
                <a:cs typeface="Noto Sans KR" pitchFamily="34" charset="-120"/>
              </a:rPr>
              <a:t>시간 단축</a:t>
            </a:r>
            <a:endParaRPr lang="en-US" sz="910" dirty="0"/>
          </a:p>
        </p:txBody>
      </p:sp>
      <p:sp>
        <p:nvSpPr>
          <p:cNvPr id="34" name="Text 5"/>
          <p:cNvSpPr/>
          <p:nvPr/>
        </p:nvSpPr>
        <p:spPr>
          <a:xfrm>
            <a:off x="681037" y="3073003"/>
            <a:ext cx="2596456"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버스 정류장이나 공공장소의 음성 버튼과 연동</a:t>
            </a:r>
            <a:endParaRPr lang="en-US" sz="910" dirty="0"/>
          </a:p>
        </p:txBody>
      </p:sp>
      <p:sp>
        <p:nvSpPr>
          <p:cNvPr id="35" name="Text 6"/>
          <p:cNvSpPr/>
          <p:nvPr/>
        </p:nvSpPr>
        <p:spPr>
          <a:xfrm>
            <a:off x="681037" y="3351609"/>
            <a:ext cx="2085678"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비프음 또는 음성 명령으로 보고 처리</a:t>
            </a:r>
            <a:endParaRPr lang="en-US" sz="910" dirty="0"/>
          </a:p>
        </p:txBody>
      </p:sp>
      <p:sp>
        <p:nvSpPr>
          <p:cNvPr id="36" name="Text 7"/>
          <p:cNvSpPr/>
          <p:nvPr/>
        </p:nvSpPr>
        <p:spPr>
          <a:xfrm>
            <a:off x="4132659" y="1811536"/>
            <a:ext cx="1711107"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시계열 예측 &amp; 이상 탐지</a:t>
            </a:r>
            <a:endParaRPr lang="en-US" sz="1121" dirty="0"/>
          </a:p>
        </p:txBody>
      </p:sp>
      <p:sp>
        <p:nvSpPr>
          <p:cNvPr id="37" name="Text 8"/>
          <p:cNvSpPr/>
          <p:nvPr/>
        </p:nvSpPr>
        <p:spPr>
          <a:xfrm>
            <a:off x="3838575" y="2237184"/>
            <a:ext cx="166854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센서 데이터의 시간 패턴 분석</a:t>
            </a:r>
            <a:endParaRPr lang="en-US" sz="910" dirty="0"/>
          </a:p>
        </p:txBody>
      </p:sp>
      <p:sp>
        <p:nvSpPr>
          <p:cNvPr id="38" name="Text 9"/>
          <p:cNvSpPr/>
          <p:nvPr/>
        </p:nvSpPr>
        <p:spPr>
          <a:xfrm>
            <a:off x="3838575" y="2515790"/>
            <a:ext cx="2414588" cy="384721"/>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가스 누출, 건물 구조 이상, 교량 진동 등 위험 신호 일찍 발견</a:t>
            </a:r>
            <a:endParaRPr lang="en-US" sz="910" dirty="0"/>
          </a:p>
        </p:txBody>
      </p:sp>
      <p:sp>
        <p:nvSpPr>
          <p:cNvPr id="39" name="Text 10"/>
          <p:cNvSpPr/>
          <p:nvPr/>
        </p:nvSpPr>
        <p:spPr>
          <a:xfrm>
            <a:off x="3838575" y="2980134"/>
            <a:ext cx="1923931"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방글라데시의 AI 홍수 예측 시스템</a:t>
            </a:r>
            <a:endParaRPr lang="en-US" sz="910" dirty="0"/>
          </a:p>
        </p:txBody>
      </p:sp>
      <p:sp>
        <p:nvSpPr>
          <p:cNvPr id="40" name="Text 11"/>
          <p:cNvSpPr/>
          <p:nvPr/>
        </p:nvSpPr>
        <p:spPr>
          <a:xfrm>
            <a:off x="3838575" y="3258740"/>
            <a:ext cx="2307015"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메트로데이터와 수위 데이터로 재난 예측</a:t>
            </a:r>
            <a:endParaRPr lang="en-US" sz="910" dirty="0"/>
          </a:p>
        </p:txBody>
      </p:sp>
      <p:sp>
        <p:nvSpPr>
          <p:cNvPr id="41" name="Text 12"/>
          <p:cNvSpPr/>
          <p:nvPr/>
        </p:nvSpPr>
        <p:spPr>
          <a:xfrm>
            <a:off x="3838575" y="3537347"/>
            <a:ext cx="2247424"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시간 패턴 인식으로 위험 요소 미리 감지</a:t>
            </a:r>
            <a:endParaRPr lang="en-US" sz="910" dirty="0"/>
          </a:p>
        </p:txBody>
      </p:sp>
      <p:sp>
        <p:nvSpPr>
          <p:cNvPr id="42" name="Text 13"/>
          <p:cNvSpPr/>
          <p:nvPr/>
        </p:nvSpPr>
        <p:spPr>
          <a:xfrm>
            <a:off x="7290197" y="1811536"/>
            <a:ext cx="120032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무인 드론 &amp; 로봇</a:t>
            </a:r>
            <a:endParaRPr lang="en-US" sz="1121" dirty="0"/>
          </a:p>
        </p:txBody>
      </p:sp>
      <p:sp>
        <p:nvSpPr>
          <p:cNvPr id="43" name="Text 14"/>
          <p:cNvSpPr/>
          <p:nvPr/>
        </p:nvSpPr>
        <p:spPr>
          <a:xfrm>
            <a:off x="6996112" y="3351609"/>
            <a:ext cx="2414588"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드론으로 교통 상황, 불, 재난 지역 고해상도 촬영</a:t>
            </a:r>
            <a:endParaRPr lang="en-US" sz="910" dirty="0"/>
          </a:p>
        </p:txBody>
      </p:sp>
      <p:sp>
        <p:nvSpPr>
          <p:cNvPr id="44" name="Text 15"/>
          <p:cNvSpPr/>
          <p:nvPr/>
        </p:nvSpPr>
        <p:spPr>
          <a:xfrm>
            <a:off x="6996112" y="3815953"/>
            <a:ext cx="2213372" cy="192360"/>
          </a:xfrm>
          <a:prstGeom prst="rect">
            <a:avLst/>
          </a:prstGeom>
          <a:noFill/>
          <a:ln/>
        </p:spPr>
        <p:txBody>
          <a:bodyPr wrap="square" lIns="0" tIns="0" rIns="0" bIns="0" rtlCol="0" anchor="t">
            <a:spAutoFit/>
          </a:bodyPr>
          <a:lstStyle/>
          <a:p>
            <a:pPr>
              <a:lnSpc>
                <a:spcPts val="1463"/>
              </a:lnSpc>
            </a:pPr>
            <a:r>
              <a:rPr lang="en-US" sz="910">
                <a:solidFill>
                  <a:srgbClr val="374151"/>
                </a:solidFill>
                <a:latin typeface="Noto Sans KR" pitchFamily="34" charset="0"/>
                <a:ea typeface="Noto Sans KR" pitchFamily="34" charset="-122"/>
                <a:cs typeface="Noto Sans KR" pitchFamily="34" charset="-120"/>
              </a:rPr>
              <a:t>로봇은 해</a:t>
            </a:r>
            <a:r>
              <a:rPr lang="ko-KR" altLang="en-US" sz="910">
                <a:solidFill>
                  <a:srgbClr val="374151"/>
                </a:solidFill>
                <a:latin typeface="Noto Sans KR" pitchFamily="34" charset="0"/>
                <a:ea typeface="Noto Sans KR" pitchFamily="34" charset="-122"/>
                <a:cs typeface="Noto Sans KR" pitchFamily="34" charset="-120"/>
              </a:rPr>
              <a:t>로운</a:t>
            </a:r>
            <a:r>
              <a:rPr lang="en-US" sz="910">
                <a:solidFill>
                  <a:srgbClr val="374151"/>
                </a:solidFill>
                <a:latin typeface="Noto Sans KR" pitchFamily="34" charset="0"/>
                <a:ea typeface="Noto Sans KR" pitchFamily="34" charset="-122"/>
                <a:cs typeface="Noto Sans KR" pitchFamily="34" charset="-120"/>
              </a:rPr>
              <a:t> </a:t>
            </a:r>
            <a:r>
              <a:rPr lang="en-US" sz="910" dirty="0">
                <a:solidFill>
                  <a:srgbClr val="374151"/>
                </a:solidFill>
                <a:latin typeface="Noto Sans KR" pitchFamily="34" charset="0"/>
                <a:ea typeface="Noto Sans KR" pitchFamily="34" charset="-122"/>
                <a:cs typeface="Noto Sans KR" pitchFamily="34" charset="-120"/>
              </a:rPr>
              <a:t>환경에서 감사 또는 지원</a:t>
            </a:r>
            <a:endParaRPr lang="en-US" sz="910" dirty="0"/>
          </a:p>
        </p:txBody>
      </p:sp>
      <p:sp>
        <p:nvSpPr>
          <p:cNvPr id="45" name="Text 16"/>
          <p:cNvSpPr/>
          <p:nvPr/>
        </p:nvSpPr>
        <p:spPr>
          <a:xfrm>
            <a:off x="6996113" y="4094559"/>
            <a:ext cx="2536865"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로봇은 AI를 통해 자율적 이동 및 데이터 전송</a:t>
            </a:r>
            <a:endParaRPr lang="en-US" sz="910" dirty="0"/>
          </a:p>
        </p:txBody>
      </p:sp>
      <p:sp>
        <p:nvSpPr>
          <p:cNvPr id="46" name="Text 17"/>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24 / 36</a:t>
            </a:r>
            <a:endParaRPr lang="en-US" sz="91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43425"/>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9286875" cy="681038"/>
          </a:xfrm>
          <a:prstGeom prst="rect">
            <a:avLst/>
          </a:prstGeom>
        </p:spPr>
      </p:pic>
      <p:pic>
        <p:nvPicPr>
          <p:cNvPr id="7" name="Image 5" descr="preencoded.png"/>
          <p:cNvPicPr>
            <a:picLocks noChangeAspect="1"/>
          </p:cNvPicPr>
          <p:nvPr/>
        </p:nvPicPr>
        <p:blipFill>
          <a:blip r:embed="rId8"/>
          <a:stretch>
            <a:fillRect/>
          </a:stretch>
        </p:blipFill>
        <p:spPr>
          <a:xfrm>
            <a:off x="309562" y="2469356"/>
            <a:ext cx="4550569" cy="959644"/>
          </a:xfrm>
          <a:prstGeom prst="rect">
            <a:avLst/>
          </a:prstGeom>
        </p:spPr>
      </p:pic>
      <p:pic>
        <p:nvPicPr>
          <p:cNvPr id="8" name="Image 6" descr="preencoded.png"/>
          <p:cNvPicPr>
            <a:picLocks noChangeAspect="1"/>
          </p:cNvPicPr>
          <p:nvPr/>
        </p:nvPicPr>
        <p:blipFill>
          <a:blip r:embed="rId9"/>
          <a:stretch>
            <a:fillRect/>
          </a:stretch>
        </p:blipFill>
        <p:spPr>
          <a:xfrm>
            <a:off x="464344" y="2624137"/>
            <a:ext cx="464344" cy="464344"/>
          </a:xfrm>
          <a:prstGeom prst="rect">
            <a:avLst/>
          </a:prstGeom>
        </p:spPr>
      </p:pic>
      <p:pic>
        <p:nvPicPr>
          <p:cNvPr id="9" name="Image 7" descr="preencoded.png"/>
          <p:cNvPicPr>
            <a:picLocks noChangeAspect="1"/>
          </p:cNvPicPr>
          <p:nvPr/>
        </p:nvPicPr>
        <p:blipFill>
          <a:blip r:embed="rId10"/>
          <a:stretch>
            <a:fillRect/>
          </a:stretch>
        </p:blipFill>
        <p:spPr>
          <a:xfrm>
            <a:off x="580430" y="2732484"/>
            <a:ext cx="232172" cy="247650"/>
          </a:xfrm>
          <a:prstGeom prst="rect">
            <a:avLst/>
          </a:prstGeom>
        </p:spPr>
      </p:pic>
      <p:pic>
        <p:nvPicPr>
          <p:cNvPr id="10" name="Image 8" descr="preencoded.png"/>
          <p:cNvPicPr>
            <a:picLocks noChangeAspect="1"/>
          </p:cNvPicPr>
          <p:nvPr/>
        </p:nvPicPr>
        <p:blipFill>
          <a:blip r:embed="rId8"/>
          <a:stretch>
            <a:fillRect/>
          </a:stretch>
        </p:blipFill>
        <p:spPr>
          <a:xfrm>
            <a:off x="5045869" y="2469356"/>
            <a:ext cx="4550569" cy="959644"/>
          </a:xfrm>
          <a:prstGeom prst="rect">
            <a:avLst/>
          </a:prstGeom>
        </p:spPr>
      </p:pic>
      <p:pic>
        <p:nvPicPr>
          <p:cNvPr id="11" name="Image 9" descr="preencoded.png"/>
          <p:cNvPicPr>
            <a:picLocks noChangeAspect="1"/>
          </p:cNvPicPr>
          <p:nvPr/>
        </p:nvPicPr>
        <p:blipFill>
          <a:blip r:embed="rId11"/>
          <a:stretch>
            <a:fillRect/>
          </a:stretch>
        </p:blipFill>
        <p:spPr>
          <a:xfrm>
            <a:off x="5200650" y="2624137"/>
            <a:ext cx="464344" cy="464344"/>
          </a:xfrm>
          <a:prstGeom prst="rect">
            <a:avLst/>
          </a:prstGeom>
        </p:spPr>
      </p:pic>
      <p:pic>
        <p:nvPicPr>
          <p:cNvPr id="12" name="Image 10" descr="preencoded.png"/>
          <p:cNvPicPr>
            <a:picLocks noChangeAspect="1"/>
          </p:cNvPicPr>
          <p:nvPr/>
        </p:nvPicPr>
        <p:blipFill>
          <a:blip r:embed="rId12"/>
          <a:stretch>
            <a:fillRect/>
          </a:stretch>
        </p:blipFill>
        <p:spPr>
          <a:xfrm>
            <a:off x="5316736" y="2732484"/>
            <a:ext cx="232172" cy="247650"/>
          </a:xfrm>
          <a:prstGeom prst="rect">
            <a:avLst/>
          </a:prstGeom>
        </p:spPr>
      </p:pic>
      <p:pic>
        <p:nvPicPr>
          <p:cNvPr id="13" name="Image 11" descr="preencoded.png"/>
          <p:cNvPicPr>
            <a:picLocks noChangeAspect="1"/>
          </p:cNvPicPr>
          <p:nvPr/>
        </p:nvPicPr>
        <p:blipFill>
          <a:blip r:embed="rId8"/>
          <a:stretch>
            <a:fillRect/>
          </a:stretch>
        </p:blipFill>
        <p:spPr>
          <a:xfrm>
            <a:off x="309562" y="3614737"/>
            <a:ext cx="4550569" cy="959644"/>
          </a:xfrm>
          <a:prstGeom prst="rect">
            <a:avLst/>
          </a:prstGeom>
        </p:spPr>
      </p:pic>
      <p:pic>
        <p:nvPicPr>
          <p:cNvPr id="14" name="Image 12" descr="preencoded.png"/>
          <p:cNvPicPr>
            <a:picLocks noChangeAspect="1"/>
          </p:cNvPicPr>
          <p:nvPr/>
        </p:nvPicPr>
        <p:blipFill>
          <a:blip r:embed="rId13"/>
          <a:stretch>
            <a:fillRect/>
          </a:stretch>
        </p:blipFill>
        <p:spPr>
          <a:xfrm>
            <a:off x="464344" y="3769519"/>
            <a:ext cx="464344" cy="464344"/>
          </a:xfrm>
          <a:prstGeom prst="rect">
            <a:avLst/>
          </a:prstGeom>
        </p:spPr>
      </p:pic>
      <p:pic>
        <p:nvPicPr>
          <p:cNvPr id="15" name="Image 13" descr="preencoded.png"/>
          <p:cNvPicPr>
            <a:picLocks noChangeAspect="1"/>
          </p:cNvPicPr>
          <p:nvPr/>
        </p:nvPicPr>
        <p:blipFill>
          <a:blip r:embed="rId14"/>
          <a:stretch>
            <a:fillRect/>
          </a:stretch>
        </p:blipFill>
        <p:spPr>
          <a:xfrm>
            <a:off x="592039" y="3877866"/>
            <a:ext cx="208955" cy="247650"/>
          </a:xfrm>
          <a:prstGeom prst="rect">
            <a:avLst/>
          </a:prstGeom>
        </p:spPr>
      </p:pic>
      <p:pic>
        <p:nvPicPr>
          <p:cNvPr id="16" name="Image 14" descr="preencoded.png"/>
          <p:cNvPicPr>
            <a:picLocks noChangeAspect="1"/>
          </p:cNvPicPr>
          <p:nvPr/>
        </p:nvPicPr>
        <p:blipFill>
          <a:blip r:embed="rId8"/>
          <a:stretch>
            <a:fillRect/>
          </a:stretch>
        </p:blipFill>
        <p:spPr>
          <a:xfrm>
            <a:off x="5045869" y="3614737"/>
            <a:ext cx="4550569" cy="959644"/>
          </a:xfrm>
          <a:prstGeom prst="rect">
            <a:avLst/>
          </a:prstGeom>
        </p:spPr>
      </p:pic>
      <p:pic>
        <p:nvPicPr>
          <p:cNvPr id="17" name="Image 15" descr="preencoded.png"/>
          <p:cNvPicPr>
            <a:picLocks noChangeAspect="1"/>
          </p:cNvPicPr>
          <p:nvPr/>
        </p:nvPicPr>
        <p:blipFill>
          <a:blip r:embed="rId15"/>
          <a:stretch>
            <a:fillRect/>
          </a:stretch>
        </p:blipFill>
        <p:spPr>
          <a:xfrm>
            <a:off x="5200650" y="3769519"/>
            <a:ext cx="464344" cy="464344"/>
          </a:xfrm>
          <a:prstGeom prst="rect">
            <a:avLst/>
          </a:prstGeom>
        </p:spPr>
      </p:pic>
      <p:pic>
        <p:nvPicPr>
          <p:cNvPr id="18" name="Image 16" descr="preencoded.png"/>
          <p:cNvPicPr>
            <a:picLocks noChangeAspect="1"/>
          </p:cNvPicPr>
          <p:nvPr/>
        </p:nvPicPr>
        <p:blipFill>
          <a:blip r:embed="rId16"/>
          <a:stretch>
            <a:fillRect/>
          </a:stretch>
        </p:blipFill>
        <p:spPr>
          <a:xfrm>
            <a:off x="5316736" y="3877866"/>
            <a:ext cx="232172" cy="247650"/>
          </a:xfrm>
          <a:prstGeom prst="rect">
            <a:avLst/>
          </a:prstGeom>
        </p:spPr>
      </p:pic>
      <p:pic>
        <p:nvPicPr>
          <p:cNvPr id="19" name="Image 17" descr="preencoded.png"/>
          <p:cNvPicPr>
            <a:picLocks noChangeAspect="1"/>
          </p:cNvPicPr>
          <p:nvPr/>
        </p:nvPicPr>
        <p:blipFill>
          <a:blip r:embed="rId17"/>
          <a:stretch>
            <a:fillRect/>
          </a:stretch>
        </p:blipFill>
        <p:spPr>
          <a:xfrm>
            <a:off x="309563" y="4760119"/>
            <a:ext cx="9286875" cy="866775"/>
          </a:xfrm>
          <a:prstGeom prst="rect">
            <a:avLst/>
          </a:prstGeom>
        </p:spPr>
      </p:pic>
      <p:pic>
        <p:nvPicPr>
          <p:cNvPr id="20" name="Image 18" descr="preencoded.png"/>
          <p:cNvPicPr>
            <a:picLocks noChangeAspect="1"/>
          </p:cNvPicPr>
          <p:nvPr/>
        </p:nvPicPr>
        <p:blipFill>
          <a:blip r:embed="rId18"/>
          <a:stretch>
            <a:fillRect/>
          </a:stretch>
        </p:blipFill>
        <p:spPr>
          <a:xfrm>
            <a:off x="464344" y="4914900"/>
            <a:ext cx="464344" cy="464344"/>
          </a:xfrm>
          <a:prstGeom prst="rect">
            <a:avLst/>
          </a:prstGeom>
        </p:spPr>
      </p:pic>
      <p:pic>
        <p:nvPicPr>
          <p:cNvPr id="21" name="Image 19" descr="preencoded.png"/>
          <p:cNvPicPr>
            <a:picLocks noChangeAspect="1"/>
          </p:cNvPicPr>
          <p:nvPr/>
        </p:nvPicPr>
        <p:blipFill>
          <a:blip r:embed="rId19"/>
          <a:stretch>
            <a:fillRect/>
          </a:stretch>
        </p:blipFill>
        <p:spPr>
          <a:xfrm>
            <a:off x="603647" y="5023247"/>
            <a:ext cx="185738" cy="247650"/>
          </a:xfrm>
          <a:prstGeom prst="rect">
            <a:avLst/>
          </a:prstGeom>
        </p:spPr>
      </p:pic>
      <p:sp>
        <p:nvSpPr>
          <p:cNvPr id="22"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윤리 및 개인정보 보호 고려사항</a:t>
            </a:r>
            <a:endParaRPr lang="en-US" sz="1971" dirty="0"/>
          </a:p>
        </p:txBody>
      </p:sp>
      <p:sp>
        <p:nvSpPr>
          <p:cNvPr id="23" name="Text 1"/>
          <p:cNvSpPr/>
          <p:nvPr/>
        </p:nvSpPr>
        <p:spPr>
          <a:xfrm>
            <a:off x="464344" y="1757362"/>
            <a:ext cx="8977313" cy="384721"/>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AI 기술은 도시 안전에 큰 혜택을 제공하지만, 개인 프라이버시와 권리 보호 문제에 대한 우려가 있습니다. 따라서 AI 도시 안전 기술 도입 시 다음과 같은 윤리적 고려사항을 반드시 포함해야 합니다:</a:t>
            </a:r>
            <a:endParaRPr lang="en-US" sz="910" dirty="0"/>
          </a:p>
        </p:txBody>
      </p:sp>
      <p:sp>
        <p:nvSpPr>
          <p:cNvPr id="24" name="Text 2"/>
          <p:cNvSpPr/>
          <p:nvPr/>
        </p:nvSpPr>
        <p:spPr>
          <a:xfrm>
            <a:off x="1052513" y="2624137"/>
            <a:ext cx="401812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개인정보 보호</a:t>
            </a:r>
            <a:endParaRPr lang="en-US" sz="1121" dirty="0"/>
          </a:p>
        </p:txBody>
      </p:sp>
      <p:sp>
        <p:nvSpPr>
          <p:cNvPr id="25" name="Text 3"/>
          <p:cNvSpPr/>
          <p:nvPr/>
        </p:nvSpPr>
        <p:spPr>
          <a:xfrm>
            <a:off x="1052512" y="2902744"/>
            <a:ext cx="36528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스마트시티 기술은 주로 인프라 정보를 수집하지만, 개인 신원 정보가 포함될 경우 네트워크 보안과 개인정보 보호가 필수적입니다.</a:t>
            </a:r>
            <a:endParaRPr lang="en-US" sz="910" dirty="0"/>
          </a:p>
        </p:txBody>
      </p:sp>
      <p:sp>
        <p:nvSpPr>
          <p:cNvPr id="26" name="Text 4"/>
          <p:cNvSpPr/>
          <p:nvPr/>
        </p:nvSpPr>
        <p:spPr>
          <a:xfrm>
            <a:off x="5788819" y="2624137"/>
            <a:ext cx="401812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데이터 사용 규칙</a:t>
            </a:r>
            <a:endParaRPr lang="en-US" sz="1121" dirty="0"/>
          </a:p>
        </p:txBody>
      </p:sp>
      <p:sp>
        <p:nvSpPr>
          <p:cNvPr id="27" name="Text 5"/>
          <p:cNvSpPr/>
          <p:nvPr/>
        </p:nvSpPr>
        <p:spPr>
          <a:xfrm>
            <a:off x="5788819" y="2902744"/>
            <a:ext cx="36528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정부와 민간 기업은 데이터 사용 및 공유에 대한 규정을 수립하고, 주민에게 투명하게 공개해야 합니다.</a:t>
            </a:r>
            <a:endParaRPr lang="en-US" sz="910" dirty="0"/>
          </a:p>
        </p:txBody>
      </p:sp>
      <p:sp>
        <p:nvSpPr>
          <p:cNvPr id="28" name="Text 6"/>
          <p:cNvSpPr/>
          <p:nvPr/>
        </p:nvSpPr>
        <p:spPr>
          <a:xfrm>
            <a:off x="1052513" y="3769519"/>
            <a:ext cx="401812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영상 데이터 사용 목적</a:t>
            </a:r>
            <a:endParaRPr lang="en-US" sz="1121" dirty="0"/>
          </a:p>
        </p:txBody>
      </p:sp>
      <p:sp>
        <p:nvSpPr>
          <p:cNvPr id="29" name="Text 7"/>
          <p:cNvSpPr/>
          <p:nvPr/>
        </p:nvSpPr>
        <p:spPr>
          <a:xfrm>
            <a:off x="1052512" y="4048125"/>
            <a:ext cx="36528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 가로등과 CCTV를 결합할 때, 비디오 데이터의 사용 목적, 저장 기간, 접근 권한 등을 명확히 정의해야 합니다.</a:t>
            </a:r>
            <a:endParaRPr lang="en-US" sz="910" dirty="0"/>
          </a:p>
        </p:txBody>
      </p:sp>
      <p:sp>
        <p:nvSpPr>
          <p:cNvPr id="30" name="Text 8"/>
          <p:cNvSpPr/>
          <p:nvPr/>
        </p:nvSpPr>
        <p:spPr>
          <a:xfrm>
            <a:off x="5788819" y="3769519"/>
            <a:ext cx="401812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공중 신뢰 유지</a:t>
            </a:r>
            <a:endParaRPr lang="en-US" sz="1121" dirty="0"/>
          </a:p>
        </p:txBody>
      </p:sp>
      <p:sp>
        <p:nvSpPr>
          <p:cNvPr id="31" name="Text 9"/>
          <p:cNvSpPr/>
          <p:nvPr/>
        </p:nvSpPr>
        <p:spPr>
          <a:xfrm>
            <a:off x="5788819" y="4048125"/>
            <a:ext cx="36528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수집, 저장, 접근에 대한 투명한 정책이 공중 신뢰를 유지하는 데 중요합니다.</a:t>
            </a:r>
            <a:endParaRPr lang="en-US" sz="910" dirty="0"/>
          </a:p>
        </p:txBody>
      </p:sp>
      <p:sp>
        <p:nvSpPr>
          <p:cNvPr id="32" name="Text 10"/>
          <p:cNvSpPr/>
          <p:nvPr/>
        </p:nvSpPr>
        <p:spPr>
          <a:xfrm>
            <a:off x="1052512" y="4976812"/>
            <a:ext cx="5788819" cy="218008"/>
          </a:xfrm>
          <a:prstGeom prst="rect">
            <a:avLst/>
          </a:prstGeom>
          <a:noFill/>
          <a:ln/>
        </p:spPr>
        <p:txBody>
          <a:bodyPr wrap="square" lIns="0" tIns="0" rIns="0" bIns="0" rtlCol="0" anchor="t">
            <a:spAutoFit/>
          </a:bodyPr>
          <a:lstStyle/>
          <a:p>
            <a:pPr>
              <a:lnSpc>
                <a:spcPts val="1706"/>
              </a:lnSpc>
            </a:pPr>
            <a:r>
              <a:rPr lang="ko-KR" altLang="en-US" sz="1121" b="1" dirty="0">
                <a:solidFill>
                  <a:srgbClr val="1F2937"/>
                </a:solidFill>
                <a:latin typeface="Noto Sans KR" pitchFamily="34" charset="0"/>
                <a:ea typeface="Noto Sans KR" pitchFamily="34" charset="-122"/>
                <a:cs typeface="Noto Sans KR" pitchFamily="34" charset="-120"/>
              </a:rPr>
              <a:t>안전</a:t>
            </a:r>
            <a:r>
              <a:rPr lang="en-US" sz="1121" b="1" dirty="0">
                <a:solidFill>
                  <a:srgbClr val="1F2937"/>
                </a:solidFill>
                <a:latin typeface="Noto Sans KR" pitchFamily="34" charset="0"/>
                <a:ea typeface="Noto Sans KR" pitchFamily="34" charset="-122"/>
                <a:cs typeface="Noto Sans KR" pitchFamily="34" charset="-120"/>
              </a:rPr>
              <a:t>한 AI 도입의 원칙</a:t>
            </a:r>
            <a:endParaRPr lang="en-US" sz="1121" dirty="0"/>
          </a:p>
        </p:txBody>
      </p:sp>
      <p:sp>
        <p:nvSpPr>
          <p:cNvPr id="33" name="Text 11"/>
          <p:cNvSpPr/>
          <p:nvPr/>
        </p:nvSpPr>
        <p:spPr>
          <a:xfrm>
            <a:off x="1052512" y="5224462"/>
            <a:ext cx="5788819"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AI 도시 안전 기술 도입 시, 투명성, 책임성, 공정성, 그리고 개인 권리를 존중하는 것이 가장 중요합니다.</a:t>
            </a:r>
            <a:endParaRPr lang="en-US" sz="910" dirty="0"/>
          </a:p>
        </p:txBody>
      </p:sp>
      <p:sp>
        <p:nvSpPr>
          <p:cNvPr id="34" name="Text 12"/>
          <p:cNvSpPr/>
          <p:nvPr/>
        </p:nvSpPr>
        <p:spPr>
          <a:xfrm>
            <a:off x="309562" y="575071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25 / 36</a:t>
            </a:r>
            <a:endParaRPr lang="en-US" sz="91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7EDE4-EB6C-0BD3-C640-45B231782DF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2661383-9715-C112-F2D6-EBB8B357C3F9}"/>
              </a:ext>
            </a:extLst>
          </p:cNvPr>
          <p:cNvPicPr>
            <a:picLocks noChangeAspect="1"/>
          </p:cNvPicPr>
          <p:nvPr/>
        </p:nvPicPr>
        <p:blipFill>
          <a:blip r:embed="rId3"/>
          <a:stretch>
            <a:fillRect/>
          </a:stretch>
        </p:blipFill>
        <p:spPr>
          <a:xfrm>
            <a:off x="6191250" y="642938"/>
            <a:ext cx="3714750" cy="5572125"/>
          </a:xfrm>
          <a:prstGeom prst="rect">
            <a:avLst/>
          </a:prstGeom>
        </p:spPr>
      </p:pic>
      <p:sp>
        <p:nvSpPr>
          <p:cNvPr id="3" name="Text 0">
            <a:extLst>
              <a:ext uri="{FF2B5EF4-FFF2-40B4-BE49-F238E27FC236}">
                <a16:creationId xmlns:a16="http://schemas.microsoft.com/office/drawing/2014/main" id="{F6479EBF-A14C-55D6-8602-FBFC5838A63F}"/>
              </a:ext>
            </a:extLst>
          </p:cNvPr>
          <p:cNvSpPr/>
          <p:nvPr/>
        </p:nvSpPr>
        <p:spPr>
          <a:xfrm>
            <a:off x="247328" y="2448639"/>
            <a:ext cx="4557421" cy="476678"/>
          </a:xfrm>
          <a:prstGeom prst="rect">
            <a:avLst/>
          </a:prstGeom>
          <a:noFill/>
          <a:ln/>
        </p:spPr>
        <p:txBody>
          <a:bodyPr wrap="none" lIns="0" tIns="0" rIns="0" bIns="0" rtlCol="0" anchor="t"/>
          <a:lstStyle/>
          <a:p>
            <a:pPr fontAlgn="base"/>
            <a:r>
              <a:rPr lang="ko-KR" altLang="en-US" sz="2600" dirty="0"/>
              <a:t>개발 환경 설정</a:t>
            </a:r>
          </a:p>
        </p:txBody>
      </p:sp>
      <p:sp>
        <p:nvSpPr>
          <p:cNvPr id="4" name="Text 1">
            <a:extLst>
              <a:ext uri="{FF2B5EF4-FFF2-40B4-BE49-F238E27FC236}">
                <a16:creationId xmlns:a16="http://schemas.microsoft.com/office/drawing/2014/main" id="{961186BA-FE64-B6CB-1650-D05CC3E9D02D}"/>
              </a:ext>
            </a:extLst>
          </p:cNvPr>
          <p:cNvSpPr/>
          <p:nvPr/>
        </p:nvSpPr>
        <p:spPr>
          <a:xfrm>
            <a:off x="567209" y="3529528"/>
            <a:ext cx="5056833" cy="518678"/>
          </a:xfrm>
          <a:prstGeom prst="rect">
            <a:avLst/>
          </a:prstGeom>
          <a:noFill/>
          <a:ln/>
        </p:spPr>
        <p:txBody>
          <a:bodyPr wrap="square" lIns="0" tIns="0" rIns="0" bIns="0" rtlCol="0" anchor="t"/>
          <a:lstStyle/>
          <a:p>
            <a:pPr fontAlgn="base"/>
            <a:r>
              <a:rPr lang="ko-KR" altLang="en-US" sz="1463" dirty="0"/>
              <a:t>구글 </a:t>
            </a:r>
            <a:r>
              <a:rPr lang="en-US" altLang="ko-KR" sz="1463" dirty="0" err="1"/>
              <a:t>Colab</a:t>
            </a:r>
            <a:r>
              <a:rPr lang="en-US" altLang="ko-KR" sz="1463" dirty="0"/>
              <a:t> </a:t>
            </a:r>
            <a:r>
              <a:rPr lang="ko-KR" altLang="en-US" sz="1463" dirty="0"/>
              <a:t>과 기타 개발 환경을 설정한다</a:t>
            </a:r>
            <a:r>
              <a:rPr lang="en-US" altLang="ko-KR" sz="1463" dirty="0"/>
              <a:t>.</a:t>
            </a:r>
            <a:endParaRPr lang="ko-KR" altLang="en-US" sz="1463" dirty="0"/>
          </a:p>
        </p:txBody>
      </p:sp>
    </p:spTree>
    <p:extLst>
      <p:ext uri="{BB962C8B-B14F-4D97-AF65-F5344CB8AC3E}">
        <p14:creationId xmlns:p14="http://schemas.microsoft.com/office/powerpoint/2010/main" val="2918311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602581"/>
            <a:ext cx="4550569" cy="3931444"/>
          </a:xfrm>
          <a:prstGeom prst="rect">
            <a:avLst/>
          </a:prstGeom>
        </p:spPr>
      </p:pic>
      <p:pic>
        <p:nvPicPr>
          <p:cNvPr id="7" name="Image 5" descr="preencoded.png"/>
          <p:cNvPicPr>
            <a:picLocks noChangeAspect="1"/>
          </p:cNvPicPr>
          <p:nvPr/>
        </p:nvPicPr>
        <p:blipFill>
          <a:blip r:embed="rId8"/>
          <a:stretch>
            <a:fillRect/>
          </a:stretch>
        </p:blipFill>
        <p:spPr>
          <a:xfrm>
            <a:off x="495300" y="2159794"/>
            <a:ext cx="386953" cy="386953"/>
          </a:xfrm>
          <a:prstGeom prst="rect">
            <a:avLst/>
          </a:prstGeom>
        </p:spPr>
      </p:pic>
      <p:pic>
        <p:nvPicPr>
          <p:cNvPr id="8" name="Image 6" descr="preencoded.png"/>
          <p:cNvPicPr>
            <a:picLocks noChangeAspect="1"/>
          </p:cNvPicPr>
          <p:nvPr/>
        </p:nvPicPr>
        <p:blipFill>
          <a:blip r:embed="rId9"/>
          <a:stretch>
            <a:fillRect/>
          </a:stretch>
        </p:blipFill>
        <p:spPr>
          <a:xfrm>
            <a:off x="619125" y="2244923"/>
            <a:ext cx="139303" cy="216694"/>
          </a:xfrm>
          <a:prstGeom prst="rect">
            <a:avLst/>
          </a:prstGeom>
        </p:spPr>
      </p:pic>
      <p:pic>
        <p:nvPicPr>
          <p:cNvPr id="9" name="Image 7" descr="preencoded.png"/>
          <p:cNvPicPr>
            <a:picLocks noChangeAspect="1"/>
          </p:cNvPicPr>
          <p:nvPr/>
        </p:nvPicPr>
        <p:blipFill>
          <a:blip r:embed="rId10"/>
          <a:stretch>
            <a:fillRect/>
          </a:stretch>
        </p:blipFill>
        <p:spPr>
          <a:xfrm>
            <a:off x="495300" y="2686050"/>
            <a:ext cx="386953" cy="386953"/>
          </a:xfrm>
          <a:prstGeom prst="rect">
            <a:avLst/>
          </a:prstGeom>
        </p:spPr>
      </p:pic>
      <p:pic>
        <p:nvPicPr>
          <p:cNvPr id="10" name="Image 8" descr="preencoded.png"/>
          <p:cNvPicPr>
            <a:picLocks noChangeAspect="1"/>
          </p:cNvPicPr>
          <p:nvPr/>
        </p:nvPicPr>
        <p:blipFill>
          <a:blip r:embed="rId11"/>
          <a:stretch>
            <a:fillRect/>
          </a:stretch>
        </p:blipFill>
        <p:spPr>
          <a:xfrm>
            <a:off x="611386" y="2771180"/>
            <a:ext cx="154781" cy="216694"/>
          </a:xfrm>
          <a:prstGeom prst="rect">
            <a:avLst/>
          </a:prstGeom>
        </p:spPr>
      </p:pic>
      <p:pic>
        <p:nvPicPr>
          <p:cNvPr id="11" name="Image 9" descr="preencoded.png"/>
          <p:cNvPicPr>
            <a:picLocks noChangeAspect="1"/>
          </p:cNvPicPr>
          <p:nvPr/>
        </p:nvPicPr>
        <p:blipFill>
          <a:blip r:embed="rId12"/>
          <a:stretch>
            <a:fillRect/>
          </a:stretch>
        </p:blipFill>
        <p:spPr>
          <a:xfrm>
            <a:off x="495300" y="3212306"/>
            <a:ext cx="386953" cy="386953"/>
          </a:xfrm>
          <a:prstGeom prst="rect">
            <a:avLst/>
          </a:prstGeom>
        </p:spPr>
      </p:pic>
      <p:pic>
        <p:nvPicPr>
          <p:cNvPr id="12" name="Image 10" descr="preencoded.png"/>
          <p:cNvPicPr>
            <a:picLocks noChangeAspect="1"/>
          </p:cNvPicPr>
          <p:nvPr/>
        </p:nvPicPr>
        <p:blipFill>
          <a:blip r:embed="rId13"/>
          <a:stretch>
            <a:fillRect/>
          </a:stretch>
        </p:blipFill>
        <p:spPr>
          <a:xfrm>
            <a:off x="599778" y="3297436"/>
            <a:ext cx="177998" cy="216694"/>
          </a:xfrm>
          <a:prstGeom prst="rect">
            <a:avLst/>
          </a:prstGeom>
        </p:spPr>
      </p:pic>
      <p:pic>
        <p:nvPicPr>
          <p:cNvPr id="13" name="Image 11" descr="preencoded.png"/>
          <p:cNvPicPr>
            <a:picLocks noChangeAspect="1"/>
          </p:cNvPicPr>
          <p:nvPr/>
        </p:nvPicPr>
        <p:blipFill>
          <a:blip r:embed="rId7"/>
          <a:stretch>
            <a:fillRect/>
          </a:stretch>
        </p:blipFill>
        <p:spPr>
          <a:xfrm>
            <a:off x="5045869" y="1602581"/>
            <a:ext cx="4550569" cy="3931444"/>
          </a:xfrm>
          <a:prstGeom prst="rect">
            <a:avLst/>
          </a:prstGeom>
        </p:spPr>
      </p:pic>
      <p:pic>
        <p:nvPicPr>
          <p:cNvPr id="14" name="Image 12" descr="preencoded.png"/>
          <p:cNvPicPr>
            <a:picLocks noChangeAspect="1"/>
          </p:cNvPicPr>
          <p:nvPr/>
        </p:nvPicPr>
        <p:blipFill>
          <a:blip r:embed="rId14"/>
          <a:stretch>
            <a:fillRect/>
          </a:stretch>
        </p:blipFill>
        <p:spPr>
          <a:xfrm>
            <a:off x="5231607" y="2159794"/>
            <a:ext cx="279332" cy="386953"/>
          </a:xfrm>
          <a:prstGeom prst="rect">
            <a:avLst/>
          </a:prstGeom>
        </p:spPr>
      </p:pic>
      <p:pic>
        <p:nvPicPr>
          <p:cNvPr id="15" name="Image 13" descr="preencoded.png"/>
          <p:cNvPicPr>
            <a:picLocks noChangeAspect="1"/>
          </p:cNvPicPr>
          <p:nvPr/>
        </p:nvPicPr>
        <p:blipFill>
          <a:blip r:embed="rId15"/>
          <a:stretch>
            <a:fillRect/>
          </a:stretch>
        </p:blipFill>
        <p:spPr>
          <a:xfrm>
            <a:off x="5274534" y="2244923"/>
            <a:ext cx="193477" cy="216694"/>
          </a:xfrm>
          <a:prstGeom prst="rect">
            <a:avLst/>
          </a:prstGeom>
        </p:spPr>
      </p:pic>
      <p:pic>
        <p:nvPicPr>
          <p:cNvPr id="16" name="Image 14" descr="preencoded.png"/>
          <p:cNvPicPr>
            <a:picLocks noChangeAspect="1"/>
          </p:cNvPicPr>
          <p:nvPr/>
        </p:nvPicPr>
        <p:blipFill>
          <a:blip r:embed="rId16"/>
          <a:stretch>
            <a:fillRect/>
          </a:stretch>
        </p:blipFill>
        <p:spPr>
          <a:xfrm>
            <a:off x="5231606" y="2871788"/>
            <a:ext cx="277760" cy="386953"/>
          </a:xfrm>
          <a:prstGeom prst="rect">
            <a:avLst/>
          </a:prstGeom>
        </p:spPr>
      </p:pic>
      <p:pic>
        <p:nvPicPr>
          <p:cNvPr id="17" name="Image 15" descr="preencoded.png"/>
          <p:cNvPicPr>
            <a:picLocks noChangeAspect="1"/>
          </p:cNvPicPr>
          <p:nvPr/>
        </p:nvPicPr>
        <p:blipFill>
          <a:blip r:embed="rId17"/>
          <a:stretch>
            <a:fillRect/>
          </a:stretch>
        </p:blipFill>
        <p:spPr>
          <a:xfrm>
            <a:off x="5300774" y="2956917"/>
            <a:ext cx="139303" cy="216694"/>
          </a:xfrm>
          <a:prstGeom prst="rect">
            <a:avLst/>
          </a:prstGeom>
        </p:spPr>
      </p:pic>
      <p:pic>
        <p:nvPicPr>
          <p:cNvPr id="18" name="Image 16" descr="preencoded.png"/>
          <p:cNvPicPr>
            <a:picLocks noChangeAspect="1"/>
          </p:cNvPicPr>
          <p:nvPr/>
        </p:nvPicPr>
        <p:blipFill>
          <a:blip r:embed="rId18"/>
          <a:stretch>
            <a:fillRect/>
          </a:stretch>
        </p:blipFill>
        <p:spPr>
          <a:xfrm>
            <a:off x="5231607" y="3583781"/>
            <a:ext cx="278123" cy="386953"/>
          </a:xfrm>
          <a:prstGeom prst="rect">
            <a:avLst/>
          </a:prstGeom>
        </p:spPr>
      </p:pic>
      <p:pic>
        <p:nvPicPr>
          <p:cNvPr id="19" name="Image 17" descr="preencoded.png"/>
          <p:cNvPicPr>
            <a:picLocks noChangeAspect="1"/>
          </p:cNvPicPr>
          <p:nvPr/>
        </p:nvPicPr>
        <p:blipFill>
          <a:blip r:embed="rId19"/>
          <a:stretch>
            <a:fillRect/>
          </a:stretch>
        </p:blipFill>
        <p:spPr>
          <a:xfrm>
            <a:off x="5293277" y="3668911"/>
            <a:ext cx="154781" cy="216694"/>
          </a:xfrm>
          <a:prstGeom prst="rect">
            <a:avLst/>
          </a:prstGeom>
        </p:spPr>
      </p:pic>
      <p:sp>
        <p:nvSpPr>
          <p:cNvPr id="20"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과정 개요 및 목표</a:t>
            </a:r>
            <a:endParaRPr lang="en-US" sz="1971" dirty="0"/>
          </a:p>
        </p:txBody>
      </p:sp>
      <p:sp>
        <p:nvSpPr>
          <p:cNvPr id="21" name="Text 1"/>
          <p:cNvSpPr/>
          <p:nvPr/>
        </p:nvSpPr>
        <p:spPr>
          <a:xfrm>
            <a:off x="495300" y="1788319"/>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과정 개요</a:t>
            </a:r>
            <a:endParaRPr lang="en-US" sz="1337" dirty="0"/>
          </a:p>
        </p:txBody>
      </p:sp>
      <p:sp>
        <p:nvSpPr>
          <p:cNvPr id="22" name="Text 2"/>
          <p:cNvSpPr/>
          <p:nvPr/>
        </p:nvSpPr>
        <p:spPr>
          <a:xfrm>
            <a:off x="1006078" y="2159794"/>
            <a:ext cx="221337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기간: 6일 (48시간)</a:t>
            </a:r>
            <a:endParaRPr lang="en-US" sz="1024" dirty="0"/>
          </a:p>
        </p:txBody>
      </p:sp>
      <p:sp>
        <p:nvSpPr>
          <p:cNvPr id="23" name="Text 3"/>
          <p:cNvSpPr/>
          <p:nvPr/>
        </p:nvSpPr>
        <p:spPr>
          <a:xfrm>
            <a:off x="1006078" y="2376487"/>
            <a:ext cx="221337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적용대상: </a:t>
            </a:r>
            <a:r>
              <a:rPr lang="en-US" sz="910" dirty="0" err="1">
                <a:solidFill>
                  <a:srgbClr val="4B5563"/>
                </a:solidFill>
                <a:latin typeface="Noto Sans KR" pitchFamily="34" charset="0"/>
                <a:ea typeface="Noto Sans KR" pitchFamily="34" charset="-122"/>
                <a:cs typeface="Noto Sans KR" pitchFamily="34" charset="-120"/>
              </a:rPr>
              <a:t>스마트시티</a:t>
            </a:r>
            <a:r>
              <a:rPr lang="en-US" sz="910" dirty="0">
                <a:solidFill>
                  <a:srgbClr val="4B5563"/>
                </a:solidFill>
                <a:latin typeface="Noto Sans KR" pitchFamily="34" charset="0"/>
                <a:ea typeface="Noto Sans KR" pitchFamily="34" charset="-122"/>
                <a:cs typeface="Noto Sans KR" pitchFamily="34" charset="-120"/>
              </a:rPr>
              <a:t> </a:t>
            </a:r>
            <a:r>
              <a:rPr lang="ko-KR" altLang="en-US" sz="910" dirty="0">
                <a:solidFill>
                  <a:srgbClr val="4B5563"/>
                </a:solidFill>
                <a:latin typeface="Noto Sans KR" pitchFamily="34" charset="0"/>
                <a:ea typeface="Noto Sans KR" pitchFamily="34" charset="-122"/>
                <a:cs typeface="Noto Sans KR" pitchFamily="34" charset="-120"/>
              </a:rPr>
              <a:t>설계</a:t>
            </a:r>
            <a:r>
              <a:rPr lang="en-US" sz="910" dirty="0">
                <a:solidFill>
                  <a:srgbClr val="4B5563"/>
                </a:solidFill>
                <a:latin typeface="Noto Sans KR" pitchFamily="34" charset="0"/>
                <a:ea typeface="Noto Sans KR" pitchFamily="34" charset="-122"/>
                <a:cs typeface="Noto Sans KR" pitchFamily="34" charset="-120"/>
              </a:rPr>
              <a:t> 분야 종사자</a:t>
            </a:r>
            <a:endParaRPr lang="en-US" sz="910" dirty="0"/>
          </a:p>
        </p:txBody>
      </p:sp>
      <p:sp>
        <p:nvSpPr>
          <p:cNvPr id="24" name="Text 4"/>
          <p:cNvSpPr/>
          <p:nvPr/>
        </p:nvSpPr>
        <p:spPr>
          <a:xfrm>
            <a:off x="1006078" y="2686050"/>
            <a:ext cx="2792254"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과정 목적</a:t>
            </a:r>
            <a:endParaRPr lang="en-US" sz="1024" dirty="0"/>
          </a:p>
        </p:txBody>
      </p:sp>
      <p:sp>
        <p:nvSpPr>
          <p:cNvPr id="25" name="Text 5"/>
          <p:cNvSpPr/>
          <p:nvPr/>
        </p:nvSpPr>
        <p:spPr>
          <a:xfrm>
            <a:off x="1006078" y="2902744"/>
            <a:ext cx="279225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인공지능을 활용한 </a:t>
            </a:r>
            <a:r>
              <a:rPr lang="en-US" sz="910" dirty="0" err="1">
                <a:solidFill>
                  <a:srgbClr val="4B5563"/>
                </a:solidFill>
                <a:latin typeface="Noto Sans KR" pitchFamily="34" charset="0"/>
                <a:ea typeface="Noto Sans KR" pitchFamily="34" charset="-122"/>
                <a:cs typeface="Noto Sans KR" pitchFamily="34" charset="-120"/>
              </a:rPr>
              <a:t>도시</a:t>
            </a:r>
            <a:r>
              <a:rPr lang="en-US" sz="910" dirty="0">
                <a:solidFill>
                  <a:srgbClr val="4B5563"/>
                </a:solidFill>
                <a:latin typeface="Noto Sans KR" pitchFamily="34" charset="0"/>
                <a:ea typeface="Noto Sans KR" pitchFamily="34" charset="-122"/>
                <a:cs typeface="Noto Sans KR" pitchFamily="34" charset="-120"/>
              </a:rPr>
              <a:t> </a:t>
            </a:r>
            <a:r>
              <a:rPr lang="ko-KR" altLang="en-US" sz="910" dirty="0">
                <a:solidFill>
                  <a:srgbClr val="4B5563"/>
                </a:solidFill>
                <a:latin typeface="Noto Sans KR" pitchFamily="34" charset="0"/>
                <a:ea typeface="Noto Sans KR" pitchFamily="34" charset="-122"/>
                <a:cs typeface="Noto Sans KR" pitchFamily="34" charset="-120"/>
              </a:rPr>
              <a:t>설계</a:t>
            </a:r>
            <a:r>
              <a:rPr lang="en-US" sz="910" dirty="0">
                <a:solidFill>
                  <a:srgbClr val="4B5563"/>
                </a:solidFill>
                <a:latin typeface="Noto Sans KR" pitchFamily="34" charset="0"/>
                <a:ea typeface="Noto Sans KR" pitchFamily="34" charset="-122"/>
                <a:cs typeface="Noto Sans KR" pitchFamily="34" charset="-120"/>
              </a:rPr>
              <a:t> 관리 실무 기술 제공</a:t>
            </a:r>
            <a:endParaRPr lang="en-US" sz="910" dirty="0"/>
          </a:p>
        </p:txBody>
      </p:sp>
      <p:sp>
        <p:nvSpPr>
          <p:cNvPr id="26" name="Text 6"/>
          <p:cNvSpPr/>
          <p:nvPr/>
        </p:nvSpPr>
        <p:spPr>
          <a:xfrm>
            <a:off x="1006079" y="3212306"/>
            <a:ext cx="1932444"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주요 내용</a:t>
            </a:r>
            <a:endParaRPr lang="en-US" sz="1024" dirty="0"/>
          </a:p>
        </p:txBody>
      </p:sp>
      <p:sp>
        <p:nvSpPr>
          <p:cNvPr id="27" name="Text 7"/>
          <p:cNvSpPr/>
          <p:nvPr/>
        </p:nvSpPr>
        <p:spPr>
          <a:xfrm>
            <a:off x="1091208" y="3429000"/>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ko-KR" altLang="en-US" sz="910" dirty="0">
                <a:solidFill>
                  <a:srgbClr val="4B5563"/>
                </a:solidFill>
                <a:latin typeface="Noto Sans KR" pitchFamily="34" charset="0"/>
                <a:ea typeface="Noto Sans KR" pitchFamily="34" charset="-122"/>
                <a:cs typeface="Noto Sans KR" pitchFamily="34" charset="-120"/>
              </a:rPr>
              <a:t>스마트 인프라 설계</a:t>
            </a:r>
            <a:endParaRPr lang="en-US" sz="910" dirty="0"/>
          </a:p>
        </p:txBody>
      </p:sp>
      <p:sp>
        <p:nvSpPr>
          <p:cNvPr id="28" name="Text 8"/>
          <p:cNvSpPr/>
          <p:nvPr/>
        </p:nvSpPr>
        <p:spPr>
          <a:xfrm>
            <a:off x="1091208" y="3614737"/>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 전환 전략</a:t>
            </a:r>
            <a:endParaRPr lang="en-US" sz="910" dirty="0"/>
          </a:p>
        </p:txBody>
      </p:sp>
      <p:sp>
        <p:nvSpPr>
          <p:cNvPr id="29" name="Text 9"/>
          <p:cNvSpPr/>
          <p:nvPr/>
        </p:nvSpPr>
        <p:spPr>
          <a:xfrm>
            <a:off x="1091208" y="3800475"/>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실제 응용 사례</a:t>
            </a:r>
            <a:endParaRPr lang="en-US" sz="910" dirty="0"/>
          </a:p>
        </p:txBody>
      </p:sp>
      <p:sp>
        <p:nvSpPr>
          <p:cNvPr id="30" name="Text 10"/>
          <p:cNvSpPr/>
          <p:nvPr/>
        </p:nvSpPr>
        <p:spPr>
          <a:xfrm>
            <a:off x="1091208" y="3986212"/>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기술 인프라 구축</a:t>
            </a:r>
            <a:endParaRPr lang="en-US" sz="910" dirty="0"/>
          </a:p>
        </p:txBody>
      </p:sp>
      <p:sp>
        <p:nvSpPr>
          <p:cNvPr id="31" name="Text 11"/>
          <p:cNvSpPr/>
          <p:nvPr/>
        </p:nvSpPr>
        <p:spPr>
          <a:xfrm>
            <a:off x="1091208" y="4171950"/>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개발 환경 설정</a:t>
            </a:r>
            <a:endParaRPr lang="en-US" sz="910" dirty="0"/>
          </a:p>
        </p:txBody>
      </p:sp>
      <p:sp>
        <p:nvSpPr>
          <p:cNvPr id="32" name="Text 12"/>
          <p:cNvSpPr/>
          <p:nvPr/>
        </p:nvSpPr>
        <p:spPr>
          <a:xfrm>
            <a:off x="1091208" y="4357687"/>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모델 설계 및 평가</a:t>
            </a:r>
            <a:endParaRPr lang="en-US" sz="910" dirty="0"/>
          </a:p>
        </p:txBody>
      </p:sp>
      <p:sp>
        <p:nvSpPr>
          <p:cNvPr id="33" name="Text 13"/>
          <p:cNvSpPr/>
          <p:nvPr/>
        </p:nvSpPr>
        <p:spPr>
          <a:xfrm>
            <a:off x="1091208" y="4543425"/>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데이터 처리</a:t>
            </a:r>
            <a:endParaRPr lang="en-US" sz="910" dirty="0"/>
          </a:p>
        </p:txBody>
      </p:sp>
      <p:sp>
        <p:nvSpPr>
          <p:cNvPr id="34" name="Text 14"/>
          <p:cNvSpPr/>
          <p:nvPr/>
        </p:nvSpPr>
        <p:spPr>
          <a:xfrm>
            <a:off x="1091208" y="4729162"/>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비즈니스 모델 구축</a:t>
            </a:r>
            <a:endParaRPr lang="en-US" sz="910" dirty="0"/>
          </a:p>
        </p:txBody>
      </p:sp>
      <p:sp>
        <p:nvSpPr>
          <p:cNvPr id="35" name="Text 15"/>
          <p:cNvSpPr/>
          <p:nvPr/>
        </p:nvSpPr>
        <p:spPr>
          <a:xfrm>
            <a:off x="5231606" y="1788319"/>
            <a:ext cx="4597003" cy="256480"/>
          </a:xfrm>
          <a:prstGeom prst="rect">
            <a:avLst/>
          </a:prstGeom>
          <a:noFill/>
          <a:ln/>
        </p:spPr>
        <p:txBody>
          <a:bodyPr wrap="square" lIns="0" tIns="0" rIns="0" bIns="0" rtlCol="0" anchor="t">
            <a:spAutoFit/>
          </a:bodyPr>
          <a:lstStyle/>
          <a:p>
            <a:pPr>
              <a:lnSpc>
                <a:spcPts val="1950"/>
              </a:lnSpc>
            </a:pPr>
            <a:r>
              <a:rPr lang="en-US" sz="1337" b="1" dirty="0" err="1">
                <a:solidFill>
                  <a:srgbClr val="374151"/>
                </a:solidFill>
                <a:latin typeface="Noto Sans KR" pitchFamily="34" charset="0"/>
                <a:ea typeface="Noto Sans KR" pitchFamily="34" charset="-122"/>
                <a:cs typeface="Noto Sans KR" pitchFamily="34" charset="-120"/>
              </a:rPr>
              <a:t>스마트시티와</a:t>
            </a:r>
            <a:r>
              <a:rPr lang="en-US" sz="1337" b="1" dirty="0">
                <a:solidFill>
                  <a:srgbClr val="374151"/>
                </a:solidFill>
                <a:latin typeface="Noto Sans KR" pitchFamily="34" charset="0"/>
                <a:ea typeface="Noto Sans KR" pitchFamily="34" charset="-122"/>
                <a:cs typeface="Noto Sans KR" pitchFamily="34" charset="-120"/>
              </a:rPr>
              <a:t> </a:t>
            </a:r>
            <a:r>
              <a:rPr lang="ko-KR" altLang="en-US" sz="1337" b="1" dirty="0">
                <a:solidFill>
                  <a:srgbClr val="374151"/>
                </a:solidFill>
                <a:latin typeface="Noto Sans KR" pitchFamily="34" charset="0"/>
                <a:ea typeface="Noto Sans KR" pitchFamily="34" charset="-122"/>
                <a:cs typeface="Noto Sans KR" pitchFamily="34" charset="-120"/>
              </a:rPr>
              <a:t>인프라 설계</a:t>
            </a:r>
            <a:endParaRPr lang="en-US" sz="1337" dirty="0"/>
          </a:p>
        </p:txBody>
      </p:sp>
      <p:sp>
        <p:nvSpPr>
          <p:cNvPr id="36" name="Text 16"/>
          <p:cNvSpPr/>
          <p:nvPr/>
        </p:nvSpPr>
        <p:spPr>
          <a:xfrm>
            <a:off x="5634763" y="2159794"/>
            <a:ext cx="4153531"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스마트시티 정의</a:t>
            </a:r>
            <a:endParaRPr lang="en-US" sz="1024" dirty="0"/>
          </a:p>
        </p:txBody>
      </p:sp>
      <p:sp>
        <p:nvSpPr>
          <p:cNvPr id="37" name="Text 17"/>
          <p:cNvSpPr/>
          <p:nvPr/>
        </p:nvSpPr>
        <p:spPr>
          <a:xfrm>
            <a:off x="5634763" y="2376488"/>
            <a:ext cx="3775937"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"기술, 인적 자원 및 거버넌스를 이용해 지속가능성, 효율성 및 사회적 포용성을 향상시키는 도시 모델"</a:t>
            </a:r>
            <a:endParaRPr lang="en-US" sz="910" dirty="0"/>
          </a:p>
        </p:txBody>
      </p:sp>
      <p:sp>
        <p:nvSpPr>
          <p:cNvPr id="38" name="Text 18"/>
          <p:cNvSpPr/>
          <p:nvPr/>
        </p:nvSpPr>
        <p:spPr>
          <a:xfrm>
            <a:off x="5633191" y="2871787"/>
            <a:ext cx="4155260"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데이터 수집 및 응용</a:t>
            </a:r>
            <a:endParaRPr lang="en-US" sz="1024" dirty="0"/>
          </a:p>
        </p:txBody>
      </p:sp>
      <p:sp>
        <p:nvSpPr>
          <p:cNvPr id="39" name="Text 19"/>
          <p:cNvSpPr/>
          <p:nvPr/>
        </p:nvSpPr>
        <p:spPr>
          <a:xfrm>
            <a:off x="5633191" y="3088482"/>
            <a:ext cx="3777509"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시민, 장치, 건물, 카메라 등으로부터의 데이터를 교통, 전력, 수리자원, 폐기물 처리, 도시 서비스에 적용</a:t>
            </a:r>
            <a:endParaRPr lang="en-US" sz="910" dirty="0"/>
          </a:p>
        </p:txBody>
      </p:sp>
      <p:sp>
        <p:nvSpPr>
          <p:cNvPr id="40" name="Text 20"/>
          <p:cNvSpPr/>
          <p:nvPr/>
        </p:nvSpPr>
        <p:spPr>
          <a:xfrm>
            <a:off x="5633554" y="3583781"/>
            <a:ext cx="4154861"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안전의 기본성</a:t>
            </a:r>
            <a:endParaRPr lang="en-US" sz="1024" dirty="0"/>
          </a:p>
        </p:txBody>
      </p:sp>
      <p:sp>
        <p:nvSpPr>
          <p:cNvPr id="41" name="Text 21"/>
          <p:cNvSpPr/>
          <p:nvPr/>
        </p:nvSpPr>
        <p:spPr>
          <a:xfrm>
            <a:off x="5633554" y="3800475"/>
            <a:ext cx="377714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스마트시티에서 안전은 기본 전제이며, AI 안전 기술은 시민 신뢰 및 도시 지속 가능한 개발의 핵심 요소</a:t>
            </a:r>
            <a:endParaRPr lang="en-US" sz="910" dirty="0"/>
          </a:p>
        </p:txBody>
      </p:sp>
      <p:sp>
        <p:nvSpPr>
          <p:cNvPr id="42" name="Text 22"/>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 / 36</a:t>
            </a:r>
            <a:endParaRPr lang="en-US" sz="91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457905A-B2B2-222B-926C-0B8A44960B63}"/>
              </a:ext>
            </a:extLst>
          </p:cNvPr>
          <p:cNvPicPr>
            <a:picLocks noChangeAspect="1"/>
          </p:cNvPicPr>
          <p:nvPr/>
        </p:nvPicPr>
        <p:blipFill>
          <a:blip r:embed="rId2"/>
          <a:stretch>
            <a:fillRect/>
          </a:stretch>
        </p:blipFill>
        <p:spPr>
          <a:xfrm>
            <a:off x="0" y="642938"/>
            <a:ext cx="9906000" cy="5572125"/>
          </a:xfrm>
          <a:prstGeom prst="rect">
            <a:avLst/>
          </a:prstGeom>
        </p:spPr>
      </p:pic>
      <p:sp>
        <p:nvSpPr>
          <p:cNvPr id="3" name="Text 0">
            <a:extLst>
              <a:ext uri="{FF2B5EF4-FFF2-40B4-BE49-F238E27FC236}">
                <a16:creationId xmlns:a16="http://schemas.microsoft.com/office/drawing/2014/main" id="{579E3BDA-BE85-0C26-5727-0349D01980A5}"/>
              </a:ext>
            </a:extLst>
          </p:cNvPr>
          <p:cNvSpPr/>
          <p:nvPr/>
        </p:nvSpPr>
        <p:spPr>
          <a:xfrm>
            <a:off x="309562" y="952500"/>
            <a:ext cx="581501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rPr>
              <a:t>WLS2</a:t>
            </a:r>
            <a:r>
              <a:rPr lang="ko-KR" altLang="en-US" sz="1971" b="1" dirty="0">
                <a:solidFill>
                  <a:srgbClr val="1F2937"/>
                </a:solidFill>
                <a:latin typeface="Noto Serif KR" pitchFamily="34" charset="0"/>
                <a:ea typeface="Noto Serif KR" pitchFamily="34" charset="-122"/>
              </a:rPr>
              <a:t> 환경 설정</a:t>
            </a:r>
            <a:endParaRPr lang="en-US" sz="1971" dirty="0"/>
          </a:p>
        </p:txBody>
      </p:sp>
      <p:sp>
        <p:nvSpPr>
          <p:cNvPr id="12" name="TextBox 11">
            <a:extLst>
              <a:ext uri="{FF2B5EF4-FFF2-40B4-BE49-F238E27FC236}">
                <a16:creationId xmlns:a16="http://schemas.microsoft.com/office/drawing/2014/main" id="{07F7F332-182A-4A0A-20FB-116EDA2D094E}"/>
              </a:ext>
            </a:extLst>
          </p:cNvPr>
          <p:cNvSpPr txBox="1"/>
          <p:nvPr/>
        </p:nvSpPr>
        <p:spPr>
          <a:xfrm>
            <a:off x="189067" y="1569839"/>
            <a:ext cx="9527865" cy="2308324"/>
          </a:xfrm>
          <a:prstGeom prst="rect">
            <a:avLst/>
          </a:prstGeom>
          <a:noFill/>
        </p:spPr>
        <p:txBody>
          <a:bodyPr wrap="none" rtlCol="0">
            <a:spAutoFit/>
          </a:bodyPr>
          <a:lstStyle/>
          <a:p>
            <a:r>
              <a:rPr lang="ko-KR" altLang="ko-KR" dirty="0"/>
              <a:t>dism.exe /</a:t>
            </a:r>
            <a:r>
              <a:rPr lang="ko-KR" altLang="ko-KR" dirty="0" err="1"/>
              <a:t>online</a:t>
            </a:r>
            <a:r>
              <a:rPr lang="ko-KR" altLang="ko-KR" dirty="0"/>
              <a:t> /</a:t>
            </a:r>
            <a:r>
              <a:rPr lang="ko-KR" altLang="ko-KR" dirty="0" err="1"/>
              <a:t>enable-feature</a:t>
            </a:r>
            <a:r>
              <a:rPr lang="ko-KR" altLang="ko-KR" dirty="0"/>
              <a:t> /</a:t>
            </a:r>
            <a:r>
              <a:rPr lang="ko-KR" altLang="ko-KR" dirty="0" err="1"/>
              <a:t>featurename:Microsoft-Windows-Subsystem-Linux</a:t>
            </a:r>
            <a:r>
              <a:rPr lang="ko-KR" altLang="ko-KR" dirty="0"/>
              <a:t> /</a:t>
            </a:r>
            <a:r>
              <a:rPr lang="ko-KR" altLang="ko-KR" dirty="0" err="1"/>
              <a:t>all</a:t>
            </a:r>
            <a:r>
              <a:rPr lang="ko-KR" altLang="ko-KR" dirty="0"/>
              <a:t> /</a:t>
            </a:r>
            <a:r>
              <a:rPr lang="ko-KR" altLang="ko-KR" dirty="0" err="1"/>
              <a:t>norestart</a:t>
            </a:r>
            <a:endParaRPr lang="ko-KR" altLang="ko-KR" dirty="0"/>
          </a:p>
          <a:p>
            <a:r>
              <a:rPr lang="ko-KR" altLang="ko-KR" dirty="0"/>
              <a:t>dism.exe /</a:t>
            </a:r>
            <a:r>
              <a:rPr lang="ko-KR" altLang="ko-KR" dirty="0" err="1"/>
              <a:t>online</a:t>
            </a:r>
            <a:r>
              <a:rPr lang="ko-KR" altLang="ko-KR" dirty="0"/>
              <a:t> /</a:t>
            </a:r>
            <a:r>
              <a:rPr lang="ko-KR" altLang="ko-KR" dirty="0" err="1"/>
              <a:t>enable-feature</a:t>
            </a:r>
            <a:r>
              <a:rPr lang="ko-KR" altLang="ko-KR" dirty="0"/>
              <a:t> /</a:t>
            </a:r>
            <a:r>
              <a:rPr lang="ko-KR" altLang="ko-KR" dirty="0" err="1"/>
              <a:t>featurename:VirtualMachinePlatform</a:t>
            </a:r>
            <a:r>
              <a:rPr lang="ko-KR" altLang="ko-KR" dirty="0"/>
              <a:t> /</a:t>
            </a:r>
            <a:r>
              <a:rPr lang="ko-KR" altLang="ko-KR" dirty="0" err="1"/>
              <a:t>all</a:t>
            </a:r>
            <a:r>
              <a:rPr lang="ko-KR" altLang="ko-KR" dirty="0"/>
              <a:t> /</a:t>
            </a:r>
            <a:r>
              <a:rPr lang="ko-KR" altLang="ko-KR" dirty="0" err="1"/>
              <a:t>norestart</a:t>
            </a:r>
            <a:endParaRPr lang="ko-KR" altLang="ko-KR" dirty="0"/>
          </a:p>
          <a:p>
            <a:endParaRPr lang="ko-KR" altLang="ko-KR" dirty="0"/>
          </a:p>
          <a:p>
            <a:r>
              <a:rPr lang="ko-KR" altLang="ko-KR" dirty="0" err="1"/>
              <a:t>wsl</a:t>
            </a:r>
            <a:r>
              <a:rPr lang="ko-KR" altLang="ko-KR" dirty="0"/>
              <a:t> --</a:t>
            </a:r>
            <a:r>
              <a:rPr lang="ko-KR" altLang="ko-KR" dirty="0" err="1"/>
              <a:t>install</a:t>
            </a:r>
            <a:endParaRPr lang="ko-KR" altLang="ko-KR" dirty="0"/>
          </a:p>
          <a:p>
            <a:r>
              <a:rPr lang="ko-KR" altLang="ko-KR" dirty="0" err="1"/>
              <a:t>wsl</a:t>
            </a:r>
            <a:r>
              <a:rPr lang="ko-KR" altLang="ko-KR" dirty="0"/>
              <a:t> --</a:t>
            </a:r>
            <a:r>
              <a:rPr lang="ko-KR" altLang="ko-KR" dirty="0" err="1"/>
              <a:t>install</a:t>
            </a:r>
            <a:r>
              <a:rPr lang="ko-KR" altLang="ko-KR" dirty="0"/>
              <a:t> -</a:t>
            </a:r>
            <a:r>
              <a:rPr lang="ko-KR" altLang="ko-KR" dirty="0" err="1"/>
              <a:t>d</a:t>
            </a:r>
            <a:r>
              <a:rPr lang="ko-KR" altLang="ko-KR" dirty="0"/>
              <a:t> Ubuntu-22.04</a:t>
            </a:r>
          </a:p>
          <a:p>
            <a:r>
              <a:rPr lang="ko-KR" altLang="ko-KR" dirty="0" err="1"/>
              <a:t>wsl</a:t>
            </a:r>
            <a:r>
              <a:rPr lang="ko-KR" altLang="ko-KR" dirty="0"/>
              <a:t> --</a:t>
            </a:r>
            <a:r>
              <a:rPr lang="ko-KR" altLang="ko-KR" dirty="0" err="1"/>
              <a:t>list</a:t>
            </a:r>
            <a:r>
              <a:rPr lang="ko-KR" altLang="ko-KR" dirty="0"/>
              <a:t> --</a:t>
            </a:r>
            <a:r>
              <a:rPr lang="ko-KR" altLang="ko-KR" dirty="0" err="1"/>
              <a:t>verbose</a:t>
            </a:r>
            <a:endParaRPr lang="ko-KR" altLang="ko-KR" dirty="0"/>
          </a:p>
          <a:p>
            <a:r>
              <a:rPr lang="ko-KR" altLang="ko-KR" dirty="0" err="1"/>
              <a:t>wsl</a:t>
            </a:r>
            <a:r>
              <a:rPr lang="ko-KR" altLang="ko-KR" dirty="0"/>
              <a:t> --</a:t>
            </a:r>
            <a:r>
              <a:rPr lang="ko-KR" altLang="ko-KR" dirty="0" err="1"/>
              <a:t>set-default-version</a:t>
            </a:r>
            <a:r>
              <a:rPr lang="ko-KR" altLang="ko-KR" dirty="0"/>
              <a:t> 2</a:t>
            </a:r>
          </a:p>
          <a:p>
            <a:endParaRPr lang="ko-KR" altLang="en-US" dirty="0"/>
          </a:p>
        </p:txBody>
      </p:sp>
      <p:sp>
        <p:nvSpPr>
          <p:cNvPr id="13" name="TextBox 12">
            <a:extLst>
              <a:ext uri="{FF2B5EF4-FFF2-40B4-BE49-F238E27FC236}">
                <a16:creationId xmlns:a16="http://schemas.microsoft.com/office/drawing/2014/main" id="{9AC80BD8-3DF2-3C1A-9693-F41AECAD7955}"/>
              </a:ext>
            </a:extLst>
          </p:cNvPr>
          <p:cNvSpPr txBox="1"/>
          <p:nvPr/>
        </p:nvSpPr>
        <p:spPr>
          <a:xfrm>
            <a:off x="189067" y="4206775"/>
            <a:ext cx="5120633" cy="1754326"/>
          </a:xfrm>
          <a:prstGeom prst="rect">
            <a:avLst/>
          </a:prstGeom>
          <a:noFill/>
        </p:spPr>
        <p:txBody>
          <a:bodyPr wrap="none" rtlCol="0">
            <a:spAutoFit/>
          </a:bodyPr>
          <a:lstStyle/>
          <a:p>
            <a:endParaRPr lang="en-US" altLang="ko-KR" dirty="0"/>
          </a:p>
          <a:p>
            <a:r>
              <a:rPr lang="en-US" altLang="ko-KR" dirty="0" err="1"/>
              <a:t>winget</a:t>
            </a:r>
            <a:r>
              <a:rPr lang="en-US" altLang="ko-KR" dirty="0"/>
              <a:t> install --interactive --exact </a:t>
            </a:r>
            <a:r>
              <a:rPr lang="en-US" altLang="ko-KR" dirty="0" err="1"/>
              <a:t>dorssel.usbipd</a:t>
            </a:r>
            <a:r>
              <a:rPr lang="en-US" altLang="ko-KR" dirty="0"/>
              <a:t>-win</a:t>
            </a:r>
          </a:p>
          <a:p>
            <a:r>
              <a:rPr lang="en-US" altLang="ko-KR" dirty="0" err="1"/>
              <a:t>usbipd</a:t>
            </a:r>
            <a:r>
              <a:rPr lang="en-US" altLang="ko-KR" dirty="0"/>
              <a:t> list</a:t>
            </a:r>
          </a:p>
          <a:p>
            <a:r>
              <a:rPr lang="en-US" altLang="ko-KR" dirty="0" err="1"/>
              <a:t>usbipd</a:t>
            </a:r>
            <a:r>
              <a:rPr lang="en-US" altLang="ko-KR" dirty="0"/>
              <a:t> bind --</a:t>
            </a:r>
            <a:r>
              <a:rPr lang="en-US" altLang="ko-KR" dirty="0" err="1"/>
              <a:t>busid</a:t>
            </a:r>
            <a:r>
              <a:rPr lang="en-US" altLang="ko-KR" dirty="0"/>
              <a:t> 4-2</a:t>
            </a:r>
          </a:p>
          <a:p>
            <a:r>
              <a:rPr lang="en-US" altLang="ko-KR" dirty="0" err="1"/>
              <a:t>usbipd</a:t>
            </a:r>
            <a:r>
              <a:rPr lang="en-US" altLang="ko-KR" dirty="0"/>
              <a:t> attach --</a:t>
            </a:r>
            <a:r>
              <a:rPr lang="en-US" altLang="ko-KR" dirty="0" err="1"/>
              <a:t>wsl</a:t>
            </a:r>
            <a:r>
              <a:rPr lang="en-US" altLang="ko-KR" dirty="0"/>
              <a:t> --</a:t>
            </a:r>
            <a:r>
              <a:rPr lang="en-US" altLang="ko-KR" dirty="0" err="1"/>
              <a:t>busid</a:t>
            </a:r>
            <a:r>
              <a:rPr lang="en-US" altLang="ko-KR" dirty="0"/>
              <a:t> 7-3</a:t>
            </a:r>
          </a:p>
          <a:p>
            <a:endParaRPr lang="ko-KR" altLang="en-US" dirty="0"/>
          </a:p>
        </p:txBody>
      </p:sp>
      <p:sp>
        <p:nvSpPr>
          <p:cNvPr id="14" name="Text 0">
            <a:extLst>
              <a:ext uri="{FF2B5EF4-FFF2-40B4-BE49-F238E27FC236}">
                <a16:creationId xmlns:a16="http://schemas.microsoft.com/office/drawing/2014/main" id="{AA7F921D-D023-58B6-9C1A-522DDFEE820A}"/>
              </a:ext>
            </a:extLst>
          </p:cNvPr>
          <p:cNvSpPr/>
          <p:nvPr/>
        </p:nvSpPr>
        <p:spPr>
          <a:xfrm>
            <a:off x="309561" y="4033836"/>
            <a:ext cx="5815013" cy="295145"/>
          </a:xfrm>
          <a:prstGeom prst="rect">
            <a:avLst/>
          </a:prstGeom>
          <a:noFill/>
          <a:ln/>
        </p:spPr>
        <p:txBody>
          <a:bodyPr wrap="square" lIns="0" tIns="0" rIns="0" bIns="0" rtlCol="0" anchor="t">
            <a:spAutoFit/>
          </a:bodyPr>
          <a:lstStyle/>
          <a:p>
            <a:pPr>
              <a:lnSpc>
                <a:spcPts val="2438"/>
              </a:lnSpc>
            </a:pPr>
            <a:r>
              <a:rPr lang="en-US" sz="1971" dirty="0" err="1"/>
              <a:t>usbipd</a:t>
            </a:r>
            <a:r>
              <a:rPr lang="en-US" sz="1971" dirty="0"/>
              <a:t> </a:t>
            </a:r>
            <a:r>
              <a:rPr lang="ko-KR" altLang="en-US" sz="1971" dirty="0"/>
              <a:t>설정 </a:t>
            </a:r>
            <a:r>
              <a:rPr lang="en-US" altLang="ko-KR" sz="1971" dirty="0"/>
              <a:t>- </a:t>
            </a:r>
            <a:r>
              <a:rPr lang="ko-KR" altLang="en-US" sz="1971" dirty="0"/>
              <a:t>카메라 디바이스 </a:t>
            </a:r>
            <a:r>
              <a:rPr lang="en-US" altLang="ko-KR" sz="1971" dirty="0" err="1"/>
              <a:t>wsl</a:t>
            </a:r>
            <a:r>
              <a:rPr lang="ko-KR" altLang="en-US" sz="1971" dirty="0"/>
              <a:t>로 넘기기</a:t>
            </a:r>
            <a:endParaRPr lang="en-US" sz="1971" dirty="0"/>
          </a:p>
        </p:txBody>
      </p:sp>
    </p:spTree>
    <p:extLst>
      <p:ext uri="{BB962C8B-B14F-4D97-AF65-F5344CB8AC3E}">
        <p14:creationId xmlns:p14="http://schemas.microsoft.com/office/powerpoint/2010/main" val="1858161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1934-601C-DCEB-FFBC-D6058E428FE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EC8AF20-2999-14FF-AC9B-187A97F25793}"/>
              </a:ext>
            </a:extLst>
          </p:cNvPr>
          <p:cNvPicPr>
            <a:picLocks noChangeAspect="1"/>
          </p:cNvPicPr>
          <p:nvPr/>
        </p:nvPicPr>
        <p:blipFill>
          <a:blip r:embed="rId2"/>
          <a:stretch>
            <a:fillRect/>
          </a:stretch>
        </p:blipFill>
        <p:spPr>
          <a:xfrm>
            <a:off x="0" y="642938"/>
            <a:ext cx="9906000" cy="5572125"/>
          </a:xfrm>
          <a:prstGeom prst="rect">
            <a:avLst/>
          </a:prstGeom>
        </p:spPr>
      </p:pic>
      <p:sp>
        <p:nvSpPr>
          <p:cNvPr id="3" name="Text 0">
            <a:extLst>
              <a:ext uri="{FF2B5EF4-FFF2-40B4-BE49-F238E27FC236}">
                <a16:creationId xmlns:a16="http://schemas.microsoft.com/office/drawing/2014/main" id="{BDE67541-6C4C-AA8B-D2CD-377E4353F1BB}"/>
              </a:ext>
            </a:extLst>
          </p:cNvPr>
          <p:cNvSpPr/>
          <p:nvPr/>
        </p:nvSpPr>
        <p:spPr>
          <a:xfrm>
            <a:off x="309562" y="952500"/>
            <a:ext cx="5815013" cy="295145"/>
          </a:xfrm>
          <a:prstGeom prst="rect">
            <a:avLst/>
          </a:prstGeom>
          <a:noFill/>
          <a:ln/>
        </p:spPr>
        <p:txBody>
          <a:bodyPr wrap="square" lIns="0" tIns="0" rIns="0" bIns="0" rtlCol="0" anchor="t">
            <a:spAutoFit/>
          </a:bodyPr>
          <a:lstStyle/>
          <a:p>
            <a:pPr>
              <a:lnSpc>
                <a:spcPts val="2438"/>
              </a:lnSpc>
            </a:pPr>
            <a:r>
              <a:rPr lang="en-US" sz="1971" dirty="0" err="1"/>
              <a:t>VsCode</a:t>
            </a:r>
            <a:r>
              <a:rPr lang="en-US" sz="1971" dirty="0"/>
              <a:t> </a:t>
            </a:r>
            <a:r>
              <a:rPr lang="ko-KR" altLang="en-US" sz="1971" dirty="0"/>
              <a:t>설치</a:t>
            </a:r>
            <a:endParaRPr lang="en-US" sz="1971" dirty="0"/>
          </a:p>
        </p:txBody>
      </p:sp>
      <p:sp>
        <p:nvSpPr>
          <p:cNvPr id="12" name="TextBox 11">
            <a:extLst>
              <a:ext uri="{FF2B5EF4-FFF2-40B4-BE49-F238E27FC236}">
                <a16:creationId xmlns:a16="http://schemas.microsoft.com/office/drawing/2014/main" id="{5D7BEE82-3C0C-660B-B461-0040385F58C8}"/>
              </a:ext>
            </a:extLst>
          </p:cNvPr>
          <p:cNvSpPr txBox="1"/>
          <p:nvPr/>
        </p:nvSpPr>
        <p:spPr>
          <a:xfrm>
            <a:off x="189067" y="1569839"/>
            <a:ext cx="3223959" cy="646331"/>
          </a:xfrm>
          <a:prstGeom prst="rect">
            <a:avLst/>
          </a:prstGeom>
          <a:noFill/>
        </p:spPr>
        <p:txBody>
          <a:bodyPr wrap="none" rtlCol="0">
            <a:spAutoFit/>
          </a:bodyPr>
          <a:lstStyle/>
          <a:p>
            <a:r>
              <a:rPr lang="ko-KR" altLang="en-US" dirty="0"/>
              <a:t>인터넷 설치 </a:t>
            </a:r>
            <a:r>
              <a:rPr lang="ko-KR" altLang="en-US" dirty="0" err="1"/>
              <a:t>에</a:t>
            </a:r>
            <a:r>
              <a:rPr lang="ko-KR" altLang="en-US" dirty="0"/>
              <a:t> 따라서 설치함</a:t>
            </a:r>
            <a:r>
              <a:rPr lang="en-US" altLang="ko-KR" dirty="0"/>
              <a:t>.</a:t>
            </a:r>
          </a:p>
          <a:p>
            <a:r>
              <a:rPr lang="en-US" altLang="ko-KR" dirty="0"/>
              <a:t>remote </a:t>
            </a:r>
            <a:r>
              <a:rPr lang="ko-KR" altLang="en-US" dirty="0"/>
              <a:t>기능으로 </a:t>
            </a:r>
            <a:r>
              <a:rPr lang="en-US" altLang="ko-KR" dirty="0" err="1"/>
              <a:t>wsl</a:t>
            </a:r>
            <a:r>
              <a:rPr lang="en-US" altLang="ko-KR" dirty="0"/>
              <a:t>  </a:t>
            </a:r>
            <a:r>
              <a:rPr lang="ko-KR" altLang="en-US" dirty="0"/>
              <a:t>사용</a:t>
            </a:r>
          </a:p>
        </p:txBody>
      </p:sp>
    </p:spTree>
    <p:extLst>
      <p:ext uri="{BB962C8B-B14F-4D97-AF65-F5344CB8AC3E}">
        <p14:creationId xmlns:p14="http://schemas.microsoft.com/office/powerpoint/2010/main" val="3613693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4736306" cy="3993356"/>
          </a:xfrm>
          <a:prstGeom prst="rect">
            <a:avLst/>
          </a:prstGeom>
        </p:spPr>
      </p:pic>
      <p:pic>
        <p:nvPicPr>
          <p:cNvPr id="7" name="Image 5" descr="preencoded.png"/>
          <p:cNvPicPr>
            <a:picLocks noChangeAspect="1"/>
          </p:cNvPicPr>
          <p:nvPr/>
        </p:nvPicPr>
        <p:blipFill>
          <a:blip r:embed="rId8"/>
          <a:stretch>
            <a:fillRect/>
          </a:stretch>
        </p:blipFill>
        <p:spPr>
          <a:xfrm>
            <a:off x="495300" y="1726406"/>
            <a:ext cx="464344" cy="464344"/>
          </a:xfrm>
          <a:prstGeom prst="rect">
            <a:avLst/>
          </a:prstGeom>
        </p:spPr>
      </p:pic>
      <p:pic>
        <p:nvPicPr>
          <p:cNvPr id="8" name="Image 6" descr="preencoded.png"/>
          <p:cNvPicPr>
            <a:picLocks noChangeAspect="1"/>
          </p:cNvPicPr>
          <p:nvPr/>
        </p:nvPicPr>
        <p:blipFill>
          <a:blip r:embed="rId9"/>
          <a:stretch>
            <a:fillRect/>
          </a:stretch>
        </p:blipFill>
        <p:spPr>
          <a:xfrm>
            <a:off x="615256" y="1819275"/>
            <a:ext cx="224433" cy="278606"/>
          </a:xfrm>
          <a:prstGeom prst="rect">
            <a:avLst/>
          </a:prstGeom>
        </p:spPr>
      </p:pic>
      <p:pic>
        <p:nvPicPr>
          <p:cNvPr id="9" name="Image 7" descr="preencoded.png"/>
          <p:cNvPicPr>
            <a:picLocks noChangeAspect="1"/>
          </p:cNvPicPr>
          <p:nvPr/>
        </p:nvPicPr>
        <p:blipFill>
          <a:blip r:embed="rId10"/>
          <a:stretch>
            <a:fillRect/>
          </a:stretch>
        </p:blipFill>
        <p:spPr>
          <a:xfrm>
            <a:off x="495300" y="2995613"/>
            <a:ext cx="4364831" cy="866775"/>
          </a:xfrm>
          <a:prstGeom prst="rect">
            <a:avLst/>
          </a:prstGeom>
        </p:spPr>
      </p:pic>
      <p:pic>
        <p:nvPicPr>
          <p:cNvPr id="10" name="Image 8" descr="preencoded.png"/>
          <p:cNvPicPr>
            <a:picLocks noChangeAspect="1"/>
          </p:cNvPicPr>
          <p:nvPr/>
        </p:nvPicPr>
        <p:blipFill>
          <a:blip r:embed="rId11"/>
          <a:stretch>
            <a:fillRect/>
          </a:stretch>
        </p:blipFill>
        <p:spPr>
          <a:xfrm>
            <a:off x="619125" y="3150394"/>
            <a:ext cx="92869" cy="123825"/>
          </a:xfrm>
          <a:prstGeom prst="rect">
            <a:avLst/>
          </a:prstGeom>
        </p:spPr>
      </p:pic>
      <p:pic>
        <p:nvPicPr>
          <p:cNvPr id="11" name="Image 9" descr="preencoded.png"/>
          <p:cNvPicPr>
            <a:picLocks noChangeAspect="1"/>
          </p:cNvPicPr>
          <p:nvPr/>
        </p:nvPicPr>
        <p:blipFill>
          <a:blip r:embed="rId12"/>
          <a:stretch>
            <a:fillRect/>
          </a:stretch>
        </p:blipFill>
        <p:spPr>
          <a:xfrm>
            <a:off x="5231606" y="1540669"/>
            <a:ext cx="4364831" cy="866775"/>
          </a:xfrm>
          <a:prstGeom prst="rect">
            <a:avLst/>
          </a:prstGeom>
        </p:spPr>
      </p:pic>
      <p:pic>
        <p:nvPicPr>
          <p:cNvPr id="12" name="Image 10" descr="preencoded.png"/>
          <p:cNvPicPr>
            <a:picLocks noChangeAspect="1"/>
          </p:cNvPicPr>
          <p:nvPr/>
        </p:nvPicPr>
        <p:blipFill>
          <a:blip r:embed="rId13"/>
          <a:stretch>
            <a:fillRect/>
          </a:stretch>
        </p:blipFill>
        <p:spPr>
          <a:xfrm>
            <a:off x="5355431" y="1664494"/>
            <a:ext cx="464344" cy="464344"/>
          </a:xfrm>
          <a:prstGeom prst="rect">
            <a:avLst/>
          </a:prstGeom>
        </p:spPr>
      </p:pic>
      <p:pic>
        <p:nvPicPr>
          <p:cNvPr id="13" name="Image 11" descr="preencoded.png"/>
          <p:cNvPicPr>
            <a:picLocks noChangeAspect="1"/>
          </p:cNvPicPr>
          <p:nvPr/>
        </p:nvPicPr>
        <p:blipFill>
          <a:blip r:embed="rId14"/>
          <a:stretch>
            <a:fillRect/>
          </a:stretch>
        </p:blipFill>
        <p:spPr>
          <a:xfrm>
            <a:off x="5471517" y="1772841"/>
            <a:ext cx="232172" cy="247650"/>
          </a:xfrm>
          <a:prstGeom prst="rect">
            <a:avLst/>
          </a:prstGeom>
        </p:spPr>
      </p:pic>
      <p:pic>
        <p:nvPicPr>
          <p:cNvPr id="14" name="Image 12" descr="preencoded.png"/>
          <p:cNvPicPr>
            <a:picLocks noChangeAspect="1"/>
          </p:cNvPicPr>
          <p:nvPr/>
        </p:nvPicPr>
        <p:blipFill>
          <a:blip r:embed="rId15"/>
          <a:stretch>
            <a:fillRect/>
          </a:stretch>
        </p:blipFill>
        <p:spPr>
          <a:xfrm>
            <a:off x="5231606" y="2531269"/>
            <a:ext cx="4364831" cy="866775"/>
          </a:xfrm>
          <a:prstGeom prst="rect">
            <a:avLst/>
          </a:prstGeom>
        </p:spPr>
      </p:pic>
      <p:pic>
        <p:nvPicPr>
          <p:cNvPr id="15" name="Image 13" descr="preencoded.png"/>
          <p:cNvPicPr>
            <a:picLocks noChangeAspect="1"/>
          </p:cNvPicPr>
          <p:nvPr/>
        </p:nvPicPr>
        <p:blipFill>
          <a:blip r:embed="rId16"/>
          <a:stretch>
            <a:fillRect/>
          </a:stretch>
        </p:blipFill>
        <p:spPr>
          <a:xfrm>
            <a:off x="5355431" y="2655094"/>
            <a:ext cx="464344" cy="464344"/>
          </a:xfrm>
          <a:prstGeom prst="rect">
            <a:avLst/>
          </a:prstGeom>
        </p:spPr>
      </p:pic>
      <p:pic>
        <p:nvPicPr>
          <p:cNvPr id="16" name="Image 14" descr="preencoded.png"/>
          <p:cNvPicPr>
            <a:picLocks noChangeAspect="1"/>
          </p:cNvPicPr>
          <p:nvPr/>
        </p:nvPicPr>
        <p:blipFill>
          <a:blip r:embed="rId17"/>
          <a:stretch>
            <a:fillRect/>
          </a:stretch>
        </p:blipFill>
        <p:spPr>
          <a:xfrm>
            <a:off x="5494734" y="2763441"/>
            <a:ext cx="185738" cy="247650"/>
          </a:xfrm>
          <a:prstGeom prst="rect">
            <a:avLst/>
          </a:prstGeom>
        </p:spPr>
      </p:pic>
      <p:pic>
        <p:nvPicPr>
          <p:cNvPr id="17" name="Image 15" descr="preencoded.png"/>
          <p:cNvPicPr>
            <a:picLocks noChangeAspect="1"/>
          </p:cNvPicPr>
          <p:nvPr/>
        </p:nvPicPr>
        <p:blipFill>
          <a:blip r:embed="rId18"/>
          <a:stretch>
            <a:fillRect/>
          </a:stretch>
        </p:blipFill>
        <p:spPr>
          <a:xfrm>
            <a:off x="5231606" y="3521869"/>
            <a:ext cx="4364831" cy="1052513"/>
          </a:xfrm>
          <a:prstGeom prst="rect">
            <a:avLst/>
          </a:prstGeom>
        </p:spPr>
      </p:pic>
      <p:pic>
        <p:nvPicPr>
          <p:cNvPr id="18" name="Image 16" descr="preencoded.png"/>
          <p:cNvPicPr>
            <a:picLocks noChangeAspect="1"/>
          </p:cNvPicPr>
          <p:nvPr/>
        </p:nvPicPr>
        <p:blipFill>
          <a:blip r:embed="rId19"/>
          <a:stretch>
            <a:fillRect/>
          </a:stretch>
        </p:blipFill>
        <p:spPr>
          <a:xfrm>
            <a:off x="5355431" y="3645694"/>
            <a:ext cx="464344" cy="464344"/>
          </a:xfrm>
          <a:prstGeom prst="rect">
            <a:avLst/>
          </a:prstGeom>
        </p:spPr>
      </p:pic>
      <p:pic>
        <p:nvPicPr>
          <p:cNvPr id="19" name="Image 17" descr="preencoded.png"/>
          <p:cNvPicPr>
            <a:picLocks noChangeAspect="1"/>
          </p:cNvPicPr>
          <p:nvPr/>
        </p:nvPicPr>
        <p:blipFill>
          <a:blip r:embed="rId20"/>
          <a:stretch>
            <a:fillRect/>
          </a:stretch>
        </p:blipFill>
        <p:spPr>
          <a:xfrm>
            <a:off x="5471517" y="3754041"/>
            <a:ext cx="232172" cy="247650"/>
          </a:xfrm>
          <a:prstGeom prst="rect">
            <a:avLst/>
          </a:prstGeom>
        </p:spPr>
      </p:pic>
      <p:sp>
        <p:nvSpPr>
          <p:cNvPr id="20"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Google Colab 이해와 환경 구축</a:t>
            </a:r>
            <a:endParaRPr lang="en-US" sz="1971" dirty="0"/>
          </a:p>
        </p:txBody>
      </p:sp>
      <p:sp>
        <p:nvSpPr>
          <p:cNvPr id="21" name="Text 1"/>
          <p:cNvSpPr/>
          <p:nvPr/>
        </p:nvSpPr>
        <p:spPr>
          <a:xfrm>
            <a:off x="1083469" y="1834753"/>
            <a:ext cx="1821775"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Google Colab이란?</a:t>
            </a:r>
            <a:endParaRPr lang="en-US" sz="1337" dirty="0"/>
          </a:p>
        </p:txBody>
      </p:sp>
      <p:sp>
        <p:nvSpPr>
          <p:cNvPr id="22" name="Text 2"/>
          <p:cNvSpPr/>
          <p:nvPr/>
        </p:nvSpPr>
        <p:spPr>
          <a:xfrm>
            <a:off x="495300" y="2314575"/>
            <a:ext cx="4364831"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Google Colab은 Google에서 제공하는 관리형 Jupyter Notebook 서비스로, 웹 브라우저를 통해 Python 코드를 실행할 수 있습니다. 설치 없이 사용 가능하며, 무료로 GPU 및 TPU와 같은 컴퓨팅 자원을 제공합니다.</a:t>
            </a:r>
            <a:endParaRPr lang="en-US" sz="910" dirty="0"/>
          </a:p>
        </p:txBody>
      </p:sp>
      <p:sp>
        <p:nvSpPr>
          <p:cNvPr id="23" name="Text 3"/>
          <p:cNvSpPr/>
          <p:nvPr/>
        </p:nvSpPr>
        <p:spPr>
          <a:xfrm>
            <a:off x="773906" y="3119437"/>
            <a:ext cx="1123712" cy="192360"/>
          </a:xfrm>
          <a:prstGeom prst="rect">
            <a:avLst/>
          </a:prstGeom>
          <a:noFill/>
          <a:ln/>
        </p:spPr>
        <p:txBody>
          <a:bodyPr wrap="square" lIns="0" tIns="0" rIns="0" bIns="0" rtlCol="0" anchor="t">
            <a:spAutoFit/>
          </a:bodyPr>
          <a:lstStyle/>
          <a:p>
            <a:pPr>
              <a:lnSpc>
                <a:spcPts val="1463"/>
              </a:lnSpc>
            </a:pPr>
            <a:r>
              <a:rPr lang="en-US" sz="910" b="1" dirty="0">
                <a:solidFill>
                  <a:srgbClr val="1E40AF"/>
                </a:solidFill>
                <a:latin typeface="Noto Sans KR" pitchFamily="34" charset="0"/>
                <a:ea typeface="Noto Sans KR" pitchFamily="34" charset="-122"/>
                <a:cs typeface="Noto Sans KR" pitchFamily="34" charset="-120"/>
              </a:rPr>
              <a:t>교육 및 연구 최적화</a:t>
            </a:r>
            <a:endParaRPr lang="en-US" sz="910" dirty="0"/>
          </a:p>
        </p:txBody>
      </p:sp>
      <p:sp>
        <p:nvSpPr>
          <p:cNvPr id="24" name="Text 4"/>
          <p:cNvSpPr/>
          <p:nvPr/>
        </p:nvSpPr>
        <p:spPr>
          <a:xfrm>
            <a:off x="619125" y="3367088"/>
            <a:ext cx="4117181" cy="384721"/>
          </a:xfrm>
          <a:prstGeom prst="rect">
            <a:avLst/>
          </a:prstGeom>
          <a:noFill/>
          <a:ln/>
        </p:spPr>
        <p:txBody>
          <a:bodyPr wrap="square" lIns="0" tIns="0" rIns="0" bIns="0" rtlCol="0" anchor="t">
            <a:spAutoFit/>
          </a:bodyPr>
          <a:lstStyle/>
          <a:p>
            <a:pPr>
              <a:lnSpc>
                <a:spcPts val="1463"/>
              </a:lnSpc>
            </a:pPr>
            <a:r>
              <a:rPr lang="en-US" sz="910" dirty="0">
                <a:solidFill>
                  <a:srgbClr val="1D4ED8"/>
                </a:solidFill>
                <a:latin typeface="Noto Sans KR" pitchFamily="34" charset="0"/>
                <a:ea typeface="Noto Sans KR" pitchFamily="34" charset="-122"/>
                <a:cs typeface="Noto Sans KR" pitchFamily="34" charset="-120"/>
              </a:rPr>
              <a:t>Colab은 공식적으로 교육 및 연구에 최적화되어 있습니다. 스마트시티 AI 실무 과정에서는 Colab을 사용하여 AI 모델 훈련 및 데이터 분석을 실습합니다.</a:t>
            </a:r>
            <a:endParaRPr lang="en-US" sz="910" dirty="0"/>
          </a:p>
        </p:txBody>
      </p:sp>
      <p:sp>
        <p:nvSpPr>
          <p:cNvPr id="25" name="Text 5"/>
          <p:cNvSpPr/>
          <p:nvPr/>
        </p:nvSpPr>
        <p:spPr>
          <a:xfrm>
            <a:off x="5943600" y="1664494"/>
            <a:ext cx="3881914"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브라우저 기반 실행</a:t>
            </a:r>
            <a:endParaRPr lang="en-US" sz="1024" dirty="0"/>
          </a:p>
        </p:txBody>
      </p:sp>
      <p:sp>
        <p:nvSpPr>
          <p:cNvPr id="26" name="Text 6"/>
          <p:cNvSpPr/>
          <p:nvPr/>
        </p:nvSpPr>
        <p:spPr>
          <a:xfrm>
            <a:off x="5943600" y="1912144"/>
            <a:ext cx="3529013"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설치 없이 웹 브라우저에서 Python 코드를 작성, 실행하고 결과를 즉시 확인할 수 있습니다.</a:t>
            </a:r>
            <a:endParaRPr lang="en-US" sz="910" dirty="0"/>
          </a:p>
        </p:txBody>
      </p:sp>
      <p:sp>
        <p:nvSpPr>
          <p:cNvPr id="27" name="Text 7"/>
          <p:cNvSpPr/>
          <p:nvPr/>
        </p:nvSpPr>
        <p:spPr>
          <a:xfrm>
            <a:off x="5943600" y="2655094"/>
            <a:ext cx="3881914"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무료 컴퓨팅 자원</a:t>
            </a:r>
            <a:endParaRPr lang="en-US" sz="1024" dirty="0"/>
          </a:p>
        </p:txBody>
      </p:sp>
      <p:sp>
        <p:nvSpPr>
          <p:cNvPr id="28" name="Text 8"/>
          <p:cNvSpPr/>
          <p:nvPr/>
        </p:nvSpPr>
        <p:spPr>
          <a:xfrm>
            <a:off x="5943600" y="2902744"/>
            <a:ext cx="3529013"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GPU 및 TPU와 같은 무료 컴퓨팅 자원을 제공합니다. 이는 깊은 학습 모델 훈련 및 데이터 분석에 매우 유용합니다.</a:t>
            </a:r>
            <a:endParaRPr lang="en-US" sz="910" dirty="0"/>
          </a:p>
        </p:txBody>
      </p:sp>
      <p:sp>
        <p:nvSpPr>
          <p:cNvPr id="29" name="Text 9"/>
          <p:cNvSpPr/>
          <p:nvPr/>
        </p:nvSpPr>
        <p:spPr>
          <a:xfrm>
            <a:off x="5943600" y="3645694"/>
            <a:ext cx="3881914"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교육적 특성</a:t>
            </a:r>
            <a:endParaRPr lang="en-US" sz="1024" dirty="0"/>
          </a:p>
        </p:txBody>
      </p:sp>
      <p:sp>
        <p:nvSpPr>
          <p:cNvPr id="30" name="Text 10"/>
          <p:cNvSpPr/>
          <p:nvPr/>
        </p:nvSpPr>
        <p:spPr>
          <a:xfrm>
            <a:off x="5943600" y="3893344"/>
            <a:ext cx="3529013"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코드 작성 및 실행이 가능하고, 결과를 즉시 확인할 수 있어 교육적 환경에서 이상적입니다. 또한, 무료로 제공되어 많은 학습자에게 접근 가능합니다.</a:t>
            </a:r>
            <a:endParaRPr lang="en-US" sz="910" dirty="0"/>
          </a:p>
        </p:txBody>
      </p:sp>
      <p:sp>
        <p:nvSpPr>
          <p:cNvPr id="31" name="Text 11"/>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26 / 36</a:t>
            </a:r>
            <a:endParaRPr lang="en-US" sz="91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1485900"/>
          </a:xfrm>
          <a:prstGeom prst="rect">
            <a:avLst/>
          </a:prstGeom>
        </p:spPr>
      </p:pic>
      <p:pic>
        <p:nvPicPr>
          <p:cNvPr id="7" name="Image 5" descr="preencoded.png"/>
          <p:cNvPicPr>
            <a:picLocks noChangeAspect="1"/>
          </p:cNvPicPr>
          <p:nvPr/>
        </p:nvPicPr>
        <p:blipFill>
          <a:blip r:embed="rId8"/>
          <a:stretch>
            <a:fillRect/>
          </a:stretch>
        </p:blipFill>
        <p:spPr>
          <a:xfrm>
            <a:off x="464344" y="1695450"/>
            <a:ext cx="340519" cy="402431"/>
          </a:xfrm>
          <a:prstGeom prst="rect">
            <a:avLst/>
          </a:prstGeom>
        </p:spPr>
      </p:pic>
      <p:pic>
        <p:nvPicPr>
          <p:cNvPr id="8" name="Image 6" descr="preencoded.png"/>
          <p:cNvPicPr>
            <a:picLocks noChangeAspect="1"/>
          </p:cNvPicPr>
          <p:nvPr/>
        </p:nvPicPr>
        <p:blipFill>
          <a:blip r:embed="rId9"/>
          <a:stretch>
            <a:fillRect/>
          </a:stretch>
        </p:blipFill>
        <p:spPr>
          <a:xfrm>
            <a:off x="557213" y="1788319"/>
            <a:ext cx="154781" cy="216694"/>
          </a:xfrm>
          <a:prstGeom prst="rect">
            <a:avLst/>
          </a:prstGeom>
        </p:spPr>
      </p:pic>
      <p:pic>
        <p:nvPicPr>
          <p:cNvPr id="9" name="Image 7" descr="preencoded.png"/>
          <p:cNvPicPr>
            <a:picLocks noChangeAspect="1"/>
          </p:cNvPicPr>
          <p:nvPr/>
        </p:nvPicPr>
        <p:blipFill>
          <a:blip r:embed="rId10"/>
          <a:stretch>
            <a:fillRect/>
          </a:stretch>
        </p:blipFill>
        <p:spPr>
          <a:xfrm>
            <a:off x="464344" y="2221706"/>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64344" y="2469356"/>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64344" y="2717006"/>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309562" y="3181350"/>
            <a:ext cx="4550569" cy="1981200"/>
          </a:xfrm>
          <a:prstGeom prst="rect">
            <a:avLst/>
          </a:prstGeom>
        </p:spPr>
      </p:pic>
      <p:pic>
        <p:nvPicPr>
          <p:cNvPr id="13" name="Image 11" descr="preencoded.png"/>
          <p:cNvPicPr>
            <a:picLocks noChangeAspect="1"/>
          </p:cNvPicPr>
          <p:nvPr/>
        </p:nvPicPr>
        <p:blipFill>
          <a:blip r:embed="rId12"/>
          <a:stretch>
            <a:fillRect/>
          </a:stretch>
        </p:blipFill>
        <p:spPr>
          <a:xfrm>
            <a:off x="464344" y="3336131"/>
            <a:ext cx="340519" cy="402431"/>
          </a:xfrm>
          <a:prstGeom prst="rect">
            <a:avLst/>
          </a:prstGeom>
        </p:spPr>
      </p:pic>
      <p:pic>
        <p:nvPicPr>
          <p:cNvPr id="14" name="Image 12" descr="preencoded.png"/>
          <p:cNvPicPr>
            <a:picLocks noChangeAspect="1"/>
          </p:cNvPicPr>
          <p:nvPr/>
        </p:nvPicPr>
        <p:blipFill>
          <a:blip r:embed="rId13"/>
          <a:stretch>
            <a:fillRect/>
          </a:stretch>
        </p:blipFill>
        <p:spPr>
          <a:xfrm>
            <a:off x="557213" y="3429000"/>
            <a:ext cx="154781" cy="216694"/>
          </a:xfrm>
          <a:prstGeom prst="rect">
            <a:avLst/>
          </a:prstGeom>
        </p:spPr>
      </p:pic>
      <p:pic>
        <p:nvPicPr>
          <p:cNvPr id="15" name="Image 13" descr="preencoded.png"/>
          <p:cNvPicPr>
            <a:picLocks noChangeAspect="1"/>
          </p:cNvPicPr>
          <p:nvPr/>
        </p:nvPicPr>
        <p:blipFill>
          <a:blip r:embed="rId14"/>
          <a:stretch>
            <a:fillRect/>
          </a:stretch>
        </p:blipFill>
        <p:spPr>
          <a:xfrm>
            <a:off x="464344" y="3862388"/>
            <a:ext cx="123825" cy="123825"/>
          </a:xfrm>
          <a:prstGeom prst="rect">
            <a:avLst/>
          </a:prstGeom>
        </p:spPr>
      </p:pic>
      <p:pic>
        <p:nvPicPr>
          <p:cNvPr id="16" name="Image 14" descr="preencoded.png"/>
          <p:cNvPicPr>
            <a:picLocks noChangeAspect="1"/>
          </p:cNvPicPr>
          <p:nvPr/>
        </p:nvPicPr>
        <p:blipFill>
          <a:blip r:embed="rId14"/>
          <a:stretch>
            <a:fillRect/>
          </a:stretch>
        </p:blipFill>
        <p:spPr>
          <a:xfrm>
            <a:off x="464344" y="4110038"/>
            <a:ext cx="123825" cy="123825"/>
          </a:xfrm>
          <a:prstGeom prst="rect">
            <a:avLst/>
          </a:prstGeom>
        </p:spPr>
      </p:pic>
      <p:pic>
        <p:nvPicPr>
          <p:cNvPr id="17" name="Image 15" descr="preencoded.png"/>
          <p:cNvPicPr>
            <a:picLocks noChangeAspect="1"/>
          </p:cNvPicPr>
          <p:nvPr/>
        </p:nvPicPr>
        <p:blipFill>
          <a:blip r:embed="rId14"/>
          <a:stretch>
            <a:fillRect/>
          </a:stretch>
        </p:blipFill>
        <p:spPr>
          <a:xfrm>
            <a:off x="464344" y="4357688"/>
            <a:ext cx="123825" cy="123825"/>
          </a:xfrm>
          <a:prstGeom prst="rect">
            <a:avLst/>
          </a:prstGeom>
        </p:spPr>
      </p:pic>
      <p:pic>
        <p:nvPicPr>
          <p:cNvPr id="18" name="Image 16" descr="preencoded.png"/>
          <p:cNvPicPr>
            <a:picLocks noChangeAspect="1"/>
          </p:cNvPicPr>
          <p:nvPr/>
        </p:nvPicPr>
        <p:blipFill>
          <a:blip r:embed="rId14"/>
          <a:stretch>
            <a:fillRect/>
          </a:stretch>
        </p:blipFill>
        <p:spPr>
          <a:xfrm>
            <a:off x="464344" y="4605338"/>
            <a:ext cx="123825" cy="123825"/>
          </a:xfrm>
          <a:prstGeom prst="rect">
            <a:avLst/>
          </a:prstGeom>
        </p:spPr>
      </p:pic>
      <p:pic>
        <p:nvPicPr>
          <p:cNvPr id="19" name="Image 17" descr="preencoded.png"/>
          <p:cNvPicPr>
            <a:picLocks noChangeAspect="1"/>
          </p:cNvPicPr>
          <p:nvPr/>
        </p:nvPicPr>
        <p:blipFill>
          <a:blip r:embed="rId14"/>
          <a:stretch>
            <a:fillRect/>
          </a:stretch>
        </p:blipFill>
        <p:spPr>
          <a:xfrm>
            <a:off x="464344" y="4852988"/>
            <a:ext cx="123825" cy="123825"/>
          </a:xfrm>
          <a:prstGeom prst="rect">
            <a:avLst/>
          </a:prstGeom>
        </p:spPr>
      </p:pic>
      <p:pic>
        <p:nvPicPr>
          <p:cNvPr id="20" name="Image 18" descr="preencoded.png"/>
          <p:cNvPicPr>
            <a:picLocks noChangeAspect="1"/>
          </p:cNvPicPr>
          <p:nvPr/>
        </p:nvPicPr>
        <p:blipFill>
          <a:blip r:embed="rId15"/>
          <a:stretch>
            <a:fillRect/>
          </a:stretch>
        </p:blipFill>
        <p:spPr>
          <a:xfrm>
            <a:off x="5045869" y="1540669"/>
            <a:ext cx="4550569" cy="1795463"/>
          </a:xfrm>
          <a:prstGeom prst="rect">
            <a:avLst/>
          </a:prstGeom>
        </p:spPr>
      </p:pic>
      <p:pic>
        <p:nvPicPr>
          <p:cNvPr id="21" name="Image 19" descr="preencoded.png"/>
          <p:cNvPicPr>
            <a:picLocks noChangeAspect="1"/>
          </p:cNvPicPr>
          <p:nvPr/>
        </p:nvPicPr>
        <p:blipFill>
          <a:blip r:embed="rId16"/>
          <a:stretch>
            <a:fillRect/>
          </a:stretch>
        </p:blipFill>
        <p:spPr>
          <a:xfrm>
            <a:off x="5200650" y="1695450"/>
            <a:ext cx="340519" cy="402431"/>
          </a:xfrm>
          <a:prstGeom prst="rect">
            <a:avLst/>
          </a:prstGeom>
        </p:spPr>
      </p:pic>
      <p:pic>
        <p:nvPicPr>
          <p:cNvPr id="22" name="Image 20" descr="preencoded.png"/>
          <p:cNvPicPr>
            <a:picLocks noChangeAspect="1"/>
          </p:cNvPicPr>
          <p:nvPr/>
        </p:nvPicPr>
        <p:blipFill>
          <a:blip r:embed="rId17"/>
          <a:stretch>
            <a:fillRect/>
          </a:stretch>
        </p:blipFill>
        <p:spPr>
          <a:xfrm>
            <a:off x="5293519" y="1788319"/>
            <a:ext cx="154781" cy="216694"/>
          </a:xfrm>
          <a:prstGeom prst="rect">
            <a:avLst/>
          </a:prstGeom>
        </p:spPr>
      </p:pic>
      <p:pic>
        <p:nvPicPr>
          <p:cNvPr id="23" name="Image 21" descr="preencoded.png"/>
          <p:cNvPicPr>
            <a:picLocks noChangeAspect="1"/>
          </p:cNvPicPr>
          <p:nvPr/>
        </p:nvPicPr>
        <p:blipFill>
          <a:blip r:embed="rId18"/>
          <a:stretch>
            <a:fillRect/>
          </a:stretch>
        </p:blipFill>
        <p:spPr>
          <a:xfrm>
            <a:off x="5200650" y="2221706"/>
            <a:ext cx="123825" cy="123825"/>
          </a:xfrm>
          <a:prstGeom prst="rect">
            <a:avLst/>
          </a:prstGeom>
        </p:spPr>
      </p:pic>
      <p:pic>
        <p:nvPicPr>
          <p:cNvPr id="24" name="Image 22" descr="preencoded.png"/>
          <p:cNvPicPr>
            <a:picLocks noChangeAspect="1"/>
          </p:cNvPicPr>
          <p:nvPr/>
        </p:nvPicPr>
        <p:blipFill>
          <a:blip r:embed="rId19"/>
          <a:stretch>
            <a:fillRect/>
          </a:stretch>
        </p:blipFill>
        <p:spPr>
          <a:xfrm>
            <a:off x="5200650" y="2655094"/>
            <a:ext cx="123825" cy="123825"/>
          </a:xfrm>
          <a:prstGeom prst="rect">
            <a:avLst/>
          </a:prstGeom>
        </p:spPr>
      </p:pic>
      <p:pic>
        <p:nvPicPr>
          <p:cNvPr id="25" name="Image 23" descr="preencoded.png"/>
          <p:cNvPicPr>
            <a:picLocks noChangeAspect="1"/>
          </p:cNvPicPr>
          <p:nvPr/>
        </p:nvPicPr>
        <p:blipFill>
          <a:blip r:embed="rId20"/>
          <a:stretch>
            <a:fillRect/>
          </a:stretch>
        </p:blipFill>
        <p:spPr>
          <a:xfrm>
            <a:off x="7321153" y="2190750"/>
            <a:ext cx="2120503" cy="990600"/>
          </a:xfrm>
          <a:prstGeom prst="rect">
            <a:avLst/>
          </a:prstGeom>
        </p:spPr>
      </p:pic>
      <p:pic>
        <p:nvPicPr>
          <p:cNvPr id="26" name="Image 24" descr="preencoded.png"/>
          <p:cNvPicPr>
            <a:picLocks noChangeAspect="1"/>
          </p:cNvPicPr>
          <p:nvPr/>
        </p:nvPicPr>
        <p:blipFill>
          <a:blip r:embed="rId21"/>
          <a:stretch>
            <a:fillRect/>
          </a:stretch>
        </p:blipFill>
        <p:spPr>
          <a:xfrm>
            <a:off x="5045869" y="3490913"/>
            <a:ext cx="4550569" cy="1857375"/>
          </a:xfrm>
          <a:prstGeom prst="rect">
            <a:avLst/>
          </a:prstGeom>
        </p:spPr>
      </p:pic>
      <p:pic>
        <p:nvPicPr>
          <p:cNvPr id="27" name="Image 25" descr="preencoded.png"/>
          <p:cNvPicPr>
            <a:picLocks noChangeAspect="1"/>
          </p:cNvPicPr>
          <p:nvPr/>
        </p:nvPicPr>
        <p:blipFill>
          <a:blip r:embed="rId22"/>
          <a:stretch>
            <a:fillRect/>
          </a:stretch>
        </p:blipFill>
        <p:spPr>
          <a:xfrm>
            <a:off x="5200650" y="3645694"/>
            <a:ext cx="340519" cy="402431"/>
          </a:xfrm>
          <a:prstGeom prst="rect">
            <a:avLst/>
          </a:prstGeom>
        </p:spPr>
      </p:pic>
      <p:pic>
        <p:nvPicPr>
          <p:cNvPr id="28" name="Image 26" descr="preencoded.png"/>
          <p:cNvPicPr>
            <a:picLocks noChangeAspect="1"/>
          </p:cNvPicPr>
          <p:nvPr/>
        </p:nvPicPr>
        <p:blipFill>
          <a:blip r:embed="rId23"/>
          <a:stretch>
            <a:fillRect/>
          </a:stretch>
        </p:blipFill>
        <p:spPr>
          <a:xfrm>
            <a:off x="5293519" y="3738562"/>
            <a:ext cx="154781" cy="216694"/>
          </a:xfrm>
          <a:prstGeom prst="rect">
            <a:avLst/>
          </a:prstGeom>
        </p:spPr>
      </p:pic>
      <p:pic>
        <p:nvPicPr>
          <p:cNvPr id="29" name="Image 27" descr="preencoded.png"/>
          <p:cNvPicPr>
            <a:picLocks noChangeAspect="1"/>
          </p:cNvPicPr>
          <p:nvPr/>
        </p:nvPicPr>
        <p:blipFill>
          <a:blip r:embed="rId24"/>
          <a:stretch>
            <a:fillRect/>
          </a:stretch>
        </p:blipFill>
        <p:spPr>
          <a:xfrm>
            <a:off x="5200650" y="4171950"/>
            <a:ext cx="92869" cy="123825"/>
          </a:xfrm>
          <a:prstGeom prst="rect">
            <a:avLst/>
          </a:prstGeom>
        </p:spPr>
      </p:pic>
      <p:pic>
        <p:nvPicPr>
          <p:cNvPr id="30" name="Image 28" descr="preencoded.png"/>
          <p:cNvPicPr>
            <a:picLocks noChangeAspect="1"/>
          </p:cNvPicPr>
          <p:nvPr/>
        </p:nvPicPr>
        <p:blipFill>
          <a:blip r:embed="rId25"/>
          <a:stretch>
            <a:fillRect/>
          </a:stretch>
        </p:blipFill>
        <p:spPr>
          <a:xfrm>
            <a:off x="5200650" y="4605338"/>
            <a:ext cx="108347" cy="123825"/>
          </a:xfrm>
          <a:prstGeom prst="rect">
            <a:avLst/>
          </a:prstGeom>
        </p:spPr>
      </p:pic>
      <p:pic>
        <p:nvPicPr>
          <p:cNvPr id="31" name="Image 29" descr="preencoded.png"/>
          <p:cNvPicPr>
            <a:picLocks noChangeAspect="1"/>
          </p:cNvPicPr>
          <p:nvPr/>
        </p:nvPicPr>
        <p:blipFill>
          <a:blip r:embed="rId26"/>
          <a:stretch>
            <a:fillRect/>
          </a:stretch>
        </p:blipFill>
        <p:spPr>
          <a:xfrm>
            <a:off x="5200650" y="4852988"/>
            <a:ext cx="108347" cy="123825"/>
          </a:xfrm>
          <a:prstGeom prst="rect">
            <a:avLst/>
          </a:prstGeom>
        </p:spPr>
      </p:pic>
      <p:pic>
        <p:nvPicPr>
          <p:cNvPr id="32" name="Image 30" descr="preencoded.png"/>
          <p:cNvPicPr>
            <a:picLocks noChangeAspect="1"/>
          </p:cNvPicPr>
          <p:nvPr/>
        </p:nvPicPr>
        <p:blipFill>
          <a:blip r:embed="rId27"/>
          <a:stretch>
            <a:fillRect/>
          </a:stretch>
        </p:blipFill>
        <p:spPr>
          <a:xfrm>
            <a:off x="7321153" y="4171950"/>
            <a:ext cx="2120503" cy="990600"/>
          </a:xfrm>
          <a:prstGeom prst="rect">
            <a:avLst/>
          </a:prstGeom>
        </p:spPr>
      </p:pic>
      <p:sp>
        <p:nvSpPr>
          <p:cNvPr id="33"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Colab 자원 제한과 사용 정책</a:t>
            </a:r>
            <a:endParaRPr lang="en-US" sz="1971" dirty="0"/>
          </a:p>
        </p:txBody>
      </p:sp>
      <p:sp>
        <p:nvSpPr>
          <p:cNvPr id="34" name="Text 1"/>
          <p:cNvSpPr/>
          <p:nvPr/>
        </p:nvSpPr>
        <p:spPr>
          <a:xfrm>
            <a:off x="897731" y="1788319"/>
            <a:ext cx="1021556"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자원 제한 사항</a:t>
            </a:r>
            <a:endParaRPr lang="en-US" sz="1121" dirty="0"/>
          </a:p>
        </p:txBody>
      </p:sp>
      <p:sp>
        <p:nvSpPr>
          <p:cNvPr id="35" name="Text 2"/>
          <p:cNvSpPr/>
          <p:nvPr/>
        </p:nvSpPr>
        <p:spPr>
          <a:xfrm>
            <a:off x="650082" y="2190750"/>
            <a:ext cx="2545378"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Google은 활성 사용자에게 우선 자원을 할당</a:t>
            </a:r>
            <a:endParaRPr lang="en-US" sz="910" dirty="0"/>
          </a:p>
        </p:txBody>
      </p:sp>
      <p:sp>
        <p:nvSpPr>
          <p:cNvPr id="36" name="Text 3"/>
          <p:cNvSpPr/>
          <p:nvPr/>
        </p:nvSpPr>
        <p:spPr>
          <a:xfrm>
            <a:off x="650081" y="2438400"/>
            <a:ext cx="275820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자원은 무한하지 않으며 시간과 요청에 따라 변동</a:t>
            </a:r>
            <a:endParaRPr lang="en-US" sz="910" dirty="0"/>
          </a:p>
        </p:txBody>
      </p:sp>
      <p:sp>
        <p:nvSpPr>
          <p:cNvPr id="37" name="Text 4"/>
          <p:cNvSpPr/>
          <p:nvPr/>
        </p:nvSpPr>
        <p:spPr>
          <a:xfrm>
            <a:off x="650081" y="2686050"/>
            <a:ext cx="3660577"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FAQ: "Colab 자원은 무한하지 않으며, 사용 제한은 변동됩니다."</a:t>
            </a:r>
            <a:endParaRPr lang="en-US" sz="910" dirty="0"/>
          </a:p>
        </p:txBody>
      </p:sp>
      <p:sp>
        <p:nvSpPr>
          <p:cNvPr id="38" name="Text 5"/>
          <p:cNvSpPr/>
          <p:nvPr/>
        </p:nvSpPr>
        <p:spPr>
          <a:xfrm>
            <a:off x="897731" y="3429000"/>
            <a:ext cx="664012"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사용 제한</a:t>
            </a:r>
            <a:endParaRPr lang="en-US" sz="1121" dirty="0"/>
          </a:p>
        </p:txBody>
      </p:sp>
      <p:sp>
        <p:nvSpPr>
          <p:cNvPr id="39" name="Text 6"/>
          <p:cNvSpPr/>
          <p:nvPr/>
        </p:nvSpPr>
        <p:spPr>
          <a:xfrm>
            <a:off x="650081" y="3831431"/>
            <a:ext cx="961966"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파일 호스팅 제한</a:t>
            </a:r>
            <a:endParaRPr lang="en-US" sz="910" dirty="0"/>
          </a:p>
        </p:txBody>
      </p:sp>
      <p:sp>
        <p:nvSpPr>
          <p:cNvPr id="40" name="Text 7"/>
          <p:cNvSpPr/>
          <p:nvPr/>
        </p:nvSpPr>
        <p:spPr>
          <a:xfrm>
            <a:off x="650082" y="4079081"/>
            <a:ext cx="158341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피투피(P2P) 파일 공유 차단</a:t>
            </a:r>
            <a:endParaRPr lang="en-US" sz="910" dirty="0"/>
          </a:p>
        </p:txBody>
      </p:sp>
      <p:sp>
        <p:nvSpPr>
          <p:cNvPr id="41" name="Text 8"/>
          <p:cNvSpPr/>
          <p:nvPr/>
        </p:nvSpPr>
        <p:spPr>
          <a:xfrm>
            <a:off x="650082" y="4326731"/>
            <a:ext cx="1251407"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원격 프록시 연결 금지</a:t>
            </a:r>
            <a:endParaRPr lang="en-US" sz="910" dirty="0"/>
          </a:p>
        </p:txBody>
      </p:sp>
      <p:sp>
        <p:nvSpPr>
          <p:cNvPr id="42" name="Text 9"/>
          <p:cNvSpPr/>
          <p:nvPr/>
        </p:nvSpPr>
        <p:spPr>
          <a:xfrm>
            <a:off x="650082" y="4574381"/>
            <a:ext cx="1217355"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암호화폐 마이닝 방지</a:t>
            </a:r>
            <a:endParaRPr lang="en-US" sz="910" dirty="0"/>
          </a:p>
        </p:txBody>
      </p:sp>
      <p:sp>
        <p:nvSpPr>
          <p:cNvPr id="43" name="Text 10"/>
          <p:cNvSpPr/>
          <p:nvPr/>
        </p:nvSpPr>
        <p:spPr>
          <a:xfrm>
            <a:off x="650081" y="4822031"/>
            <a:ext cx="112371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다중 계정 사용 불가</a:t>
            </a:r>
            <a:endParaRPr lang="en-US" sz="910" dirty="0"/>
          </a:p>
        </p:txBody>
      </p:sp>
      <p:sp>
        <p:nvSpPr>
          <p:cNvPr id="44" name="Text 11"/>
          <p:cNvSpPr/>
          <p:nvPr/>
        </p:nvSpPr>
        <p:spPr>
          <a:xfrm>
            <a:off x="5634038" y="1788319"/>
            <a:ext cx="1021556"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동적 자원 할당</a:t>
            </a:r>
            <a:endParaRPr lang="en-US" sz="1121" dirty="0"/>
          </a:p>
        </p:txBody>
      </p:sp>
      <p:sp>
        <p:nvSpPr>
          <p:cNvPr id="45" name="Text 12"/>
          <p:cNvSpPr/>
          <p:nvPr/>
        </p:nvSpPr>
        <p:spPr>
          <a:xfrm>
            <a:off x="5386387" y="2190750"/>
            <a:ext cx="1934766" cy="384721"/>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Google은 활성 코드 작성자에게 우선 자원</a:t>
            </a:r>
            <a:endParaRPr lang="en-US" sz="910" dirty="0"/>
          </a:p>
        </p:txBody>
      </p:sp>
      <p:sp>
        <p:nvSpPr>
          <p:cNvPr id="46" name="Text 13"/>
          <p:cNvSpPr/>
          <p:nvPr/>
        </p:nvSpPr>
        <p:spPr>
          <a:xfrm>
            <a:off x="5386388" y="2624137"/>
            <a:ext cx="1957983"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일시적 요청 증가로 인한 자원 감소</a:t>
            </a:r>
            <a:endParaRPr lang="en-US" sz="910" dirty="0"/>
          </a:p>
        </p:txBody>
      </p:sp>
      <p:sp>
        <p:nvSpPr>
          <p:cNvPr id="47" name="Text 14"/>
          <p:cNvSpPr/>
          <p:nvPr/>
        </p:nvSpPr>
        <p:spPr>
          <a:xfrm>
            <a:off x="5634038" y="3738562"/>
            <a:ext cx="137910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가상 머신 수명 제한</a:t>
            </a:r>
            <a:endParaRPr lang="en-US" sz="1121" dirty="0"/>
          </a:p>
        </p:txBody>
      </p:sp>
      <p:sp>
        <p:nvSpPr>
          <p:cNvPr id="48" name="Text 15"/>
          <p:cNvSpPr/>
          <p:nvPr/>
        </p:nvSpPr>
        <p:spPr>
          <a:xfrm>
            <a:off x="5355431" y="4140994"/>
            <a:ext cx="196572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코드 실행 중인 VM은 사용자 계정에 할당</a:t>
            </a:r>
            <a:endParaRPr lang="en-US" sz="910" dirty="0"/>
          </a:p>
        </p:txBody>
      </p:sp>
      <p:sp>
        <p:nvSpPr>
          <p:cNvPr id="49" name="Text 16"/>
          <p:cNvSpPr/>
          <p:nvPr/>
        </p:nvSpPr>
        <p:spPr>
          <a:xfrm>
            <a:off x="5370909" y="4574381"/>
            <a:ext cx="2119730"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일정 시간 동안 활동 없으면 자동 삭제</a:t>
            </a:r>
            <a:endParaRPr lang="en-US" sz="910" dirty="0"/>
          </a:p>
        </p:txBody>
      </p:sp>
      <p:sp>
        <p:nvSpPr>
          <p:cNvPr id="50" name="Text 17"/>
          <p:cNvSpPr/>
          <p:nvPr/>
        </p:nvSpPr>
        <p:spPr>
          <a:xfrm>
            <a:off x="5370909" y="4822031"/>
            <a:ext cx="1950244"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긴 작업 중에는 결과를 주기적으로 저장</a:t>
            </a:r>
            <a:endParaRPr lang="en-US" sz="910" dirty="0"/>
          </a:p>
        </p:txBody>
      </p:sp>
      <p:sp>
        <p:nvSpPr>
          <p:cNvPr id="51" name="Text 18"/>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27 / 36</a:t>
            </a:r>
            <a:endParaRPr lang="en-US" sz="91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788819"/>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729163"/>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602581"/>
            <a:ext cx="4550569" cy="2105025"/>
          </a:xfrm>
          <a:prstGeom prst="rect">
            <a:avLst/>
          </a:prstGeom>
        </p:spPr>
      </p:pic>
      <p:pic>
        <p:nvPicPr>
          <p:cNvPr id="7" name="Image 5" descr="preencoded.png"/>
          <p:cNvPicPr>
            <a:picLocks noChangeAspect="1"/>
          </p:cNvPicPr>
          <p:nvPr/>
        </p:nvPicPr>
        <p:blipFill>
          <a:blip r:embed="rId8"/>
          <a:stretch>
            <a:fillRect/>
          </a:stretch>
        </p:blipFill>
        <p:spPr>
          <a:xfrm>
            <a:off x="495300" y="1788319"/>
            <a:ext cx="464344" cy="464344"/>
          </a:xfrm>
          <a:prstGeom prst="rect">
            <a:avLst/>
          </a:prstGeom>
        </p:spPr>
      </p:pic>
      <p:pic>
        <p:nvPicPr>
          <p:cNvPr id="8" name="Image 6" descr="preencoded.png"/>
          <p:cNvPicPr>
            <a:picLocks noChangeAspect="1"/>
          </p:cNvPicPr>
          <p:nvPr/>
        </p:nvPicPr>
        <p:blipFill>
          <a:blip r:embed="rId9"/>
          <a:stretch>
            <a:fillRect/>
          </a:stretch>
        </p:blipFill>
        <p:spPr>
          <a:xfrm>
            <a:off x="646213" y="1896666"/>
            <a:ext cx="162520" cy="247650"/>
          </a:xfrm>
          <a:prstGeom prst="rect">
            <a:avLst/>
          </a:prstGeom>
        </p:spPr>
      </p:pic>
      <p:pic>
        <p:nvPicPr>
          <p:cNvPr id="9" name="Image 7" descr="preencoded.png"/>
          <p:cNvPicPr>
            <a:picLocks noChangeAspect="1"/>
          </p:cNvPicPr>
          <p:nvPr/>
        </p:nvPicPr>
        <p:blipFill>
          <a:blip r:embed="rId10"/>
          <a:stretch>
            <a:fillRect/>
          </a:stretch>
        </p:blipFill>
        <p:spPr>
          <a:xfrm>
            <a:off x="495300" y="2717006"/>
            <a:ext cx="4179094" cy="557213"/>
          </a:xfrm>
          <a:prstGeom prst="rect">
            <a:avLst/>
          </a:prstGeom>
        </p:spPr>
      </p:pic>
      <p:pic>
        <p:nvPicPr>
          <p:cNvPr id="10" name="Image 8" descr="preencoded.png"/>
          <p:cNvPicPr>
            <a:picLocks noChangeAspect="1"/>
          </p:cNvPicPr>
          <p:nvPr/>
        </p:nvPicPr>
        <p:blipFill>
          <a:blip r:embed="rId11"/>
          <a:stretch>
            <a:fillRect/>
          </a:stretch>
        </p:blipFill>
        <p:spPr>
          <a:xfrm>
            <a:off x="495300" y="3398044"/>
            <a:ext cx="108347" cy="108347"/>
          </a:xfrm>
          <a:prstGeom prst="rect">
            <a:avLst/>
          </a:prstGeom>
        </p:spPr>
      </p:pic>
      <p:pic>
        <p:nvPicPr>
          <p:cNvPr id="11" name="Image 9" descr="preencoded.png"/>
          <p:cNvPicPr>
            <a:picLocks noChangeAspect="1"/>
          </p:cNvPicPr>
          <p:nvPr/>
        </p:nvPicPr>
        <p:blipFill>
          <a:blip r:embed="rId12"/>
          <a:stretch>
            <a:fillRect/>
          </a:stretch>
        </p:blipFill>
        <p:spPr>
          <a:xfrm>
            <a:off x="309562" y="3893344"/>
            <a:ext cx="4550569" cy="1857375"/>
          </a:xfrm>
          <a:prstGeom prst="rect">
            <a:avLst/>
          </a:prstGeom>
        </p:spPr>
      </p:pic>
      <p:pic>
        <p:nvPicPr>
          <p:cNvPr id="12" name="Image 10" descr="preencoded.png"/>
          <p:cNvPicPr>
            <a:picLocks noChangeAspect="1"/>
          </p:cNvPicPr>
          <p:nvPr/>
        </p:nvPicPr>
        <p:blipFill>
          <a:blip r:embed="rId13"/>
          <a:stretch>
            <a:fillRect/>
          </a:stretch>
        </p:blipFill>
        <p:spPr>
          <a:xfrm>
            <a:off x="495300" y="4079081"/>
            <a:ext cx="464344" cy="464344"/>
          </a:xfrm>
          <a:prstGeom prst="rect">
            <a:avLst/>
          </a:prstGeom>
        </p:spPr>
      </p:pic>
      <p:pic>
        <p:nvPicPr>
          <p:cNvPr id="13" name="Image 11" descr="preencoded.png"/>
          <p:cNvPicPr>
            <a:picLocks noChangeAspect="1"/>
          </p:cNvPicPr>
          <p:nvPr/>
        </p:nvPicPr>
        <p:blipFill>
          <a:blip r:embed="rId14"/>
          <a:stretch>
            <a:fillRect/>
          </a:stretch>
        </p:blipFill>
        <p:spPr>
          <a:xfrm>
            <a:off x="638474" y="4187428"/>
            <a:ext cx="177998" cy="247650"/>
          </a:xfrm>
          <a:prstGeom prst="rect">
            <a:avLst/>
          </a:prstGeom>
        </p:spPr>
      </p:pic>
      <p:pic>
        <p:nvPicPr>
          <p:cNvPr id="14" name="Image 12" descr="preencoded.png"/>
          <p:cNvPicPr>
            <a:picLocks noChangeAspect="1"/>
          </p:cNvPicPr>
          <p:nvPr/>
        </p:nvPicPr>
        <p:blipFill>
          <a:blip r:embed="rId15"/>
          <a:stretch>
            <a:fillRect/>
          </a:stretch>
        </p:blipFill>
        <p:spPr>
          <a:xfrm>
            <a:off x="495300" y="4822031"/>
            <a:ext cx="4179094" cy="742950"/>
          </a:xfrm>
          <a:prstGeom prst="rect">
            <a:avLst/>
          </a:prstGeom>
        </p:spPr>
      </p:pic>
      <p:pic>
        <p:nvPicPr>
          <p:cNvPr id="15" name="Image 13" descr="preencoded.png"/>
          <p:cNvPicPr>
            <a:picLocks noChangeAspect="1"/>
          </p:cNvPicPr>
          <p:nvPr/>
        </p:nvPicPr>
        <p:blipFill>
          <a:blip r:embed="rId16"/>
          <a:stretch>
            <a:fillRect/>
          </a:stretch>
        </p:blipFill>
        <p:spPr>
          <a:xfrm>
            <a:off x="588169" y="4938117"/>
            <a:ext cx="154781" cy="123825"/>
          </a:xfrm>
          <a:prstGeom prst="rect">
            <a:avLst/>
          </a:prstGeom>
        </p:spPr>
      </p:pic>
      <p:pic>
        <p:nvPicPr>
          <p:cNvPr id="16" name="Image 14" descr="preencoded.png"/>
          <p:cNvPicPr>
            <a:picLocks noChangeAspect="1"/>
          </p:cNvPicPr>
          <p:nvPr/>
        </p:nvPicPr>
        <p:blipFill>
          <a:blip r:embed="rId16"/>
          <a:stretch>
            <a:fillRect/>
          </a:stretch>
        </p:blipFill>
        <p:spPr>
          <a:xfrm>
            <a:off x="588169" y="5309592"/>
            <a:ext cx="154781" cy="123825"/>
          </a:xfrm>
          <a:prstGeom prst="rect">
            <a:avLst/>
          </a:prstGeom>
        </p:spPr>
      </p:pic>
      <p:pic>
        <p:nvPicPr>
          <p:cNvPr id="17" name="Image 15" descr="preencoded.png"/>
          <p:cNvPicPr>
            <a:picLocks noChangeAspect="1"/>
          </p:cNvPicPr>
          <p:nvPr/>
        </p:nvPicPr>
        <p:blipFill>
          <a:blip r:embed="rId17"/>
          <a:stretch>
            <a:fillRect/>
          </a:stretch>
        </p:blipFill>
        <p:spPr>
          <a:xfrm>
            <a:off x="5045869" y="1602581"/>
            <a:ext cx="4550569" cy="1981200"/>
          </a:xfrm>
          <a:prstGeom prst="rect">
            <a:avLst/>
          </a:prstGeom>
        </p:spPr>
      </p:pic>
      <p:pic>
        <p:nvPicPr>
          <p:cNvPr id="18" name="Image 16" descr="preencoded.png"/>
          <p:cNvPicPr>
            <a:picLocks noChangeAspect="1"/>
          </p:cNvPicPr>
          <p:nvPr/>
        </p:nvPicPr>
        <p:blipFill>
          <a:blip r:embed="rId18"/>
          <a:stretch>
            <a:fillRect/>
          </a:stretch>
        </p:blipFill>
        <p:spPr>
          <a:xfrm>
            <a:off x="5231606" y="1788319"/>
            <a:ext cx="464344" cy="464344"/>
          </a:xfrm>
          <a:prstGeom prst="rect">
            <a:avLst/>
          </a:prstGeom>
        </p:spPr>
      </p:pic>
      <p:pic>
        <p:nvPicPr>
          <p:cNvPr id="19" name="Image 17" descr="preencoded.png"/>
          <p:cNvPicPr>
            <a:picLocks noChangeAspect="1"/>
          </p:cNvPicPr>
          <p:nvPr/>
        </p:nvPicPr>
        <p:blipFill>
          <a:blip r:embed="rId19"/>
          <a:stretch>
            <a:fillRect/>
          </a:stretch>
        </p:blipFill>
        <p:spPr>
          <a:xfrm>
            <a:off x="5382519" y="1896666"/>
            <a:ext cx="162520" cy="247650"/>
          </a:xfrm>
          <a:prstGeom prst="rect">
            <a:avLst/>
          </a:prstGeom>
        </p:spPr>
      </p:pic>
      <p:pic>
        <p:nvPicPr>
          <p:cNvPr id="20" name="Image 18" descr="preencoded.png"/>
          <p:cNvPicPr>
            <a:picLocks noChangeAspect="1"/>
          </p:cNvPicPr>
          <p:nvPr/>
        </p:nvPicPr>
        <p:blipFill>
          <a:blip r:embed="rId20"/>
          <a:stretch>
            <a:fillRect/>
          </a:stretch>
        </p:blipFill>
        <p:spPr>
          <a:xfrm>
            <a:off x="5231606" y="2747962"/>
            <a:ext cx="309563" cy="309563"/>
          </a:xfrm>
          <a:prstGeom prst="rect">
            <a:avLst/>
          </a:prstGeom>
        </p:spPr>
      </p:pic>
      <p:pic>
        <p:nvPicPr>
          <p:cNvPr id="21" name="Image 19" descr="preencoded.png"/>
          <p:cNvPicPr>
            <a:picLocks noChangeAspect="1"/>
          </p:cNvPicPr>
          <p:nvPr/>
        </p:nvPicPr>
        <p:blipFill>
          <a:blip r:embed="rId21"/>
          <a:stretch>
            <a:fillRect/>
          </a:stretch>
        </p:blipFill>
        <p:spPr>
          <a:xfrm>
            <a:off x="5332214" y="2840831"/>
            <a:ext cx="108347" cy="123825"/>
          </a:xfrm>
          <a:prstGeom prst="rect">
            <a:avLst/>
          </a:prstGeom>
        </p:spPr>
      </p:pic>
      <p:pic>
        <p:nvPicPr>
          <p:cNvPr id="22" name="Image 20" descr="preencoded.png"/>
          <p:cNvPicPr>
            <a:picLocks noChangeAspect="1"/>
          </p:cNvPicPr>
          <p:nvPr/>
        </p:nvPicPr>
        <p:blipFill>
          <a:blip r:embed="rId22"/>
          <a:stretch>
            <a:fillRect/>
          </a:stretch>
        </p:blipFill>
        <p:spPr>
          <a:xfrm>
            <a:off x="5634037" y="2794397"/>
            <a:ext cx="3776663" cy="61913"/>
          </a:xfrm>
          <a:prstGeom prst="rect">
            <a:avLst/>
          </a:prstGeom>
        </p:spPr>
      </p:pic>
      <p:pic>
        <p:nvPicPr>
          <p:cNvPr id="23" name="Image 21" descr="preencoded.png"/>
          <p:cNvPicPr>
            <a:picLocks noChangeAspect="1"/>
          </p:cNvPicPr>
          <p:nvPr/>
        </p:nvPicPr>
        <p:blipFill>
          <a:blip r:embed="rId23"/>
          <a:stretch>
            <a:fillRect/>
          </a:stretch>
        </p:blipFill>
        <p:spPr>
          <a:xfrm>
            <a:off x="5634038" y="2794397"/>
            <a:ext cx="2643615" cy="61913"/>
          </a:xfrm>
          <a:prstGeom prst="rect">
            <a:avLst/>
          </a:prstGeom>
        </p:spPr>
      </p:pic>
      <p:pic>
        <p:nvPicPr>
          <p:cNvPr id="24" name="Image 22" descr="preencoded.png"/>
          <p:cNvPicPr>
            <a:picLocks noChangeAspect="1"/>
          </p:cNvPicPr>
          <p:nvPr/>
        </p:nvPicPr>
        <p:blipFill>
          <a:blip r:embed="rId17"/>
          <a:stretch>
            <a:fillRect/>
          </a:stretch>
        </p:blipFill>
        <p:spPr>
          <a:xfrm>
            <a:off x="5045869" y="3769519"/>
            <a:ext cx="4550569" cy="1981200"/>
          </a:xfrm>
          <a:prstGeom prst="rect">
            <a:avLst/>
          </a:prstGeom>
        </p:spPr>
      </p:pic>
      <p:pic>
        <p:nvPicPr>
          <p:cNvPr id="25" name="Image 23" descr="preencoded.png"/>
          <p:cNvPicPr>
            <a:picLocks noChangeAspect="1"/>
          </p:cNvPicPr>
          <p:nvPr/>
        </p:nvPicPr>
        <p:blipFill>
          <a:blip r:embed="rId24"/>
          <a:stretch>
            <a:fillRect/>
          </a:stretch>
        </p:blipFill>
        <p:spPr>
          <a:xfrm>
            <a:off x="5231606" y="3955256"/>
            <a:ext cx="464344" cy="464344"/>
          </a:xfrm>
          <a:prstGeom prst="rect">
            <a:avLst/>
          </a:prstGeom>
        </p:spPr>
      </p:pic>
      <p:pic>
        <p:nvPicPr>
          <p:cNvPr id="26" name="Image 24" descr="preencoded.png"/>
          <p:cNvPicPr>
            <a:picLocks noChangeAspect="1"/>
          </p:cNvPicPr>
          <p:nvPr/>
        </p:nvPicPr>
        <p:blipFill>
          <a:blip r:embed="rId25"/>
          <a:stretch>
            <a:fillRect/>
          </a:stretch>
        </p:blipFill>
        <p:spPr>
          <a:xfrm>
            <a:off x="5370909" y="4063603"/>
            <a:ext cx="185738" cy="247650"/>
          </a:xfrm>
          <a:prstGeom prst="rect">
            <a:avLst/>
          </a:prstGeom>
        </p:spPr>
      </p:pic>
      <p:pic>
        <p:nvPicPr>
          <p:cNvPr id="27" name="Image 25" descr="preencoded.png"/>
          <p:cNvPicPr>
            <a:picLocks noChangeAspect="1"/>
          </p:cNvPicPr>
          <p:nvPr/>
        </p:nvPicPr>
        <p:blipFill>
          <a:blip r:embed="rId26"/>
          <a:stretch>
            <a:fillRect/>
          </a:stretch>
        </p:blipFill>
        <p:spPr>
          <a:xfrm>
            <a:off x="5231606" y="5007769"/>
            <a:ext cx="123825" cy="123825"/>
          </a:xfrm>
          <a:prstGeom prst="rect">
            <a:avLst/>
          </a:prstGeom>
        </p:spPr>
      </p:pic>
      <p:pic>
        <p:nvPicPr>
          <p:cNvPr id="28" name="Image 26" descr="preencoded.png"/>
          <p:cNvPicPr>
            <a:picLocks noChangeAspect="1"/>
          </p:cNvPicPr>
          <p:nvPr/>
        </p:nvPicPr>
        <p:blipFill>
          <a:blip r:embed="rId27"/>
          <a:stretch>
            <a:fillRect/>
          </a:stretch>
        </p:blipFill>
        <p:spPr>
          <a:xfrm>
            <a:off x="6751848" y="5007769"/>
            <a:ext cx="123825" cy="123825"/>
          </a:xfrm>
          <a:prstGeom prst="rect">
            <a:avLst/>
          </a:prstGeom>
        </p:spPr>
      </p:pic>
      <p:sp>
        <p:nvSpPr>
          <p:cNvPr id="2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Notebook 저장 및 공유</a:t>
            </a:r>
            <a:endParaRPr lang="en-US" sz="1971" dirty="0"/>
          </a:p>
        </p:txBody>
      </p:sp>
      <p:sp>
        <p:nvSpPr>
          <p:cNvPr id="30" name="Text 1"/>
          <p:cNvSpPr/>
          <p:nvPr/>
        </p:nvSpPr>
        <p:spPr>
          <a:xfrm>
            <a:off x="1083469" y="1788319"/>
            <a:ext cx="395001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Google Drive 저장</a:t>
            </a:r>
            <a:endParaRPr lang="en-US" sz="1121" dirty="0"/>
          </a:p>
        </p:txBody>
      </p:sp>
      <p:sp>
        <p:nvSpPr>
          <p:cNvPr id="31" name="Text 2"/>
          <p:cNvSpPr/>
          <p:nvPr/>
        </p:nvSpPr>
        <p:spPr>
          <a:xfrm>
            <a:off x="1083469" y="2066926"/>
            <a:ext cx="3590925"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Colab Notebook은 Google Drive에 저장하거나 GitHub 저장소에서 로드할 수 있습니다. 모든 Notebook은 Jupyter Notebook 형식(.ipynb)으로 저장되어 다른 환경에서도 사용할 수 있습니다.</a:t>
            </a:r>
            <a:endParaRPr lang="en-US" sz="910" dirty="0"/>
          </a:p>
        </p:txBody>
      </p:sp>
      <p:sp>
        <p:nvSpPr>
          <p:cNvPr id="32" name="Text 3"/>
          <p:cNvSpPr/>
          <p:nvPr/>
        </p:nvSpPr>
        <p:spPr>
          <a:xfrm>
            <a:off x="588169" y="2809875"/>
            <a:ext cx="4392692"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Consolas" pitchFamily="34" charset="0"/>
                <a:ea typeface="Consolas" pitchFamily="34" charset="-122"/>
                <a:cs typeface="Consolas" pitchFamily="34" charset="-120"/>
              </a:rPr>
              <a:t>from google.colab import drive</a:t>
            </a:r>
            <a:endParaRPr lang="en-US" sz="910" dirty="0"/>
          </a:p>
        </p:txBody>
      </p:sp>
      <p:sp>
        <p:nvSpPr>
          <p:cNvPr id="33" name="Text 4"/>
          <p:cNvSpPr/>
          <p:nvPr/>
        </p:nvSpPr>
        <p:spPr>
          <a:xfrm>
            <a:off x="588169" y="2995612"/>
            <a:ext cx="4392692"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Consolas" pitchFamily="34" charset="0"/>
                <a:ea typeface="Consolas" pitchFamily="34" charset="-122"/>
                <a:cs typeface="Consolas" pitchFamily="34" charset="-120"/>
              </a:rPr>
              <a:t>drive.mount('/content/drive')</a:t>
            </a:r>
            <a:endParaRPr lang="en-US" sz="910" dirty="0"/>
          </a:p>
        </p:txBody>
      </p:sp>
      <p:sp>
        <p:nvSpPr>
          <p:cNvPr id="34" name="Text 5"/>
          <p:cNvSpPr/>
          <p:nvPr/>
        </p:nvSpPr>
        <p:spPr>
          <a:xfrm>
            <a:off x="634603" y="3367088"/>
            <a:ext cx="4597003"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실행 후 생성된 인증 링크로 Google 계정에 로그인하고 권한을 부여합니다.</a:t>
            </a:r>
            <a:endParaRPr lang="en-US" sz="796" dirty="0"/>
          </a:p>
        </p:txBody>
      </p:sp>
      <p:sp>
        <p:nvSpPr>
          <p:cNvPr id="35" name="Text 6"/>
          <p:cNvSpPr/>
          <p:nvPr/>
        </p:nvSpPr>
        <p:spPr>
          <a:xfrm>
            <a:off x="1083469" y="4079081"/>
            <a:ext cx="395001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GitHub 연동</a:t>
            </a:r>
            <a:endParaRPr lang="en-US" sz="1121" dirty="0"/>
          </a:p>
        </p:txBody>
      </p:sp>
      <p:sp>
        <p:nvSpPr>
          <p:cNvPr id="36" name="Text 7"/>
          <p:cNvSpPr/>
          <p:nvPr/>
        </p:nvSpPr>
        <p:spPr>
          <a:xfrm>
            <a:off x="1083469" y="4357688"/>
            <a:ext cx="3590925"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GitHub 저장소에서 Notebook을 로드하거나, 완료된 작업을 저장소에 푸시할 수 있습니다. 이는 버전 제어 및 팀 협업에 유용합니다.</a:t>
            </a:r>
            <a:endParaRPr lang="en-US" sz="910" dirty="0"/>
          </a:p>
        </p:txBody>
      </p:sp>
      <p:sp>
        <p:nvSpPr>
          <p:cNvPr id="37" name="Text 8"/>
          <p:cNvSpPr/>
          <p:nvPr/>
        </p:nvSpPr>
        <p:spPr>
          <a:xfrm>
            <a:off x="773906" y="4914900"/>
            <a:ext cx="3993356" cy="371475"/>
          </a:xfrm>
          <a:prstGeom prst="rect">
            <a:avLst/>
          </a:prstGeom>
          <a:noFill/>
          <a:ln/>
        </p:spPr>
        <p:txBody>
          <a:bodyPr wrap="square" lIns="0" tIns="0" rIns="0" bIns="0" rtlCol="0" anchor="t"/>
          <a:lstStyle/>
          <a:p>
            <a:pPr>
              <a:lnSpc>
                <a:spcPts val="1463"/>
              </a:lnSpc>
            </a:pPr>
            <a:r>
              <a:rPr lang="en-US" sz="910" dirty="0">
                <a:solidFill>
                  <a:srgbClr val="000000"/>
                </a:solidFill>
                <a:latin typeface="Consolas" pitchFamily="34" charset="0"/>
                <a:ea typeface="Consolas" pitchFamily="34" charset="-122"/>
                <a:cs typeface="Consolas" pitchFamily="34" charset="-120"/>
              </a:rPr>
              <a:t>GitHub에서 로드:</a:t>
            </a:r>
            <a:r>
              <a:rPr lang="en-US" sz="910" dirty="0">
                <a:solidFill>
                  <a:srgbClr val="6B7280"/>
                </a:solidFill>
                <a:latin typeface="Consolas" pitchFamily="34" charset="0"/>
                <a:ea typeface="Consolas" pitchFamily="34" charset="-122"/>
                <a:cs typeface="Consolas" pitchFamily="34" charset="-120"/>
              </a:rPr>
              <a:t>!git clone https://github.com/username/repo.git</a:t>
            </a:r>
            <a:endParaRPr lang="en-US" sz="910" dirty="0"/>
          </a:p>
        </p:txBody>
      </p:sp>
      <p:sp>
        <p:nvSpPr>
          <p:cNvPr id="38" name="Text 9"/>
          <p:cNvSpPr/>
          <p:nvPr/>
        </p:nvSpPr>
        <p:spPr>
          <a:xfrm>
            <a:off x="773906" y="5286375"/>
            <a:ext cx="4392692" cy="185738"/>
          </a:xfrm>
          <a:prstGeom prst="rect">
            <a:avLst/>
          </a:prstGeom>
          <a:noFill/>
          <a:ln/>
        </p:spPr>
        <p:txBody>
          <a:bodyPr wrap="square" lIns="0" tIns="0" rIns="0" bIns="0" rtlCol="0" anchor="t"/>
          <a:lstStyle/>
          <a:p>
            <a:pPr>
              <a:lnSpc>
                <a:spcPts val="1463"/>
              </a:lnSpc>
            </a:pPr>
            <a:r>
              <a:rPr lang="en-US" sz="910" dirty="0">
                <a:solidFill>
                  <a:srgbClr val="000000"/>
                </a:solidFill>
                <a:latin typeface="Consolas" pitchFamily="34" charset="0"/>
                <a:ea typeface="Consolas" pitchFamily="34" charset="-122"/>
                <a:cs typeface="Consolas" pitchFamily="34" charset="-120"/>
              </a:rPr>
              <a:t>GitHub에 푸시:</a:t>
            </a:r>
            <a:r>
              <a:rPr lang="en-US" sz="910" dirty="0">
                <a:solidFill>
                  <a:srgbClr val="6B7280"/>
                </a:solidFill>
                <a:latin typeface="Consolas" pitchFamily="34" charset="0"/>
                <a:ea typeface="Consolas" pitchFamily="34" charset="-122"/>
                <a:cs typeface="Consolas" pitchFamily="34" charset="-120"/>
              </a:rPr>
              <a:t>!git push origin master</a:t>
            </a:r>
            <a:endParaRPr lang="en-US" sz="910" dirty="0"/>
          </a:p>
        </p:txBody>
      </p:sp>
      <p:sp>
        <p:nvSpPr>
          <p:cNvPr id="39" name="Text 10"/>
          <p:cNvSpPr/>
          <p:nvPr/>
        </p:nvSpPr>
        <p:spPr>
          <a:xfrm>
            <a:off x="5819775" y="1788319"/>
            <a:ext cx="395001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공유 기능</a:t>
            </a:r>
            <a:endParaRPr lang="en-US" sz="1121" dirty="0"/>
          </a:p>
        </p:txBody>
      </p:sp>
      <p:sp>
        <p:nvSpPr>
          <p:cNvPr id="40" name="Text 11"/>
          <p:cNvSpPr/>
          <p:nvPr/>
        </p:nvSpPr>
        <p:spPr>
          <a:xfrm>
            <a:off x="5819775" y="2066925"/>
            <a:ext cx="3590925"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Notebook은 Google Docs와 같이 공유할 수 있습니다. 코드, 텍스트, 출력 결과가 함께 공유됩니다. 그러나 가상 머신에 설치된 라이브러리 또는 파일은 공유되지 않습니다.</a:t>
            </a:r>
            <a:endParaRPr lang="en-US" sz="910" dirty="0"/>
          </a:p>
        </p:txBody>
      </p:sp>
      <p:sp>
        <p:nvSpPr>
          <p:cNvPr id="41" name="Text 12"/>
          <p:cNvSpPr/>
          <p:nvPr/>
        </p:nvSpPr>
        <p:spPr>
          <a:xfrm>
            <a:off x="5634038" y="2887266"/>
            <a:ext cx="400110"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읽기 권한</a:t>
            </a:r>
            <a:endParaRPr lang="en-US" sz="683" dirty="0"/>
          </a:p>
        </p:txBody>
      </p:sp>
      <p:sp>
        <p:nvSpPr>
          <p:cNvPr id="42" name="Text 13"/>
          <p:cNvSpPr/>
          <p:nvPr/>
        </p:nvSpPr>
        <p:spPr>
          <a:xfrm>
            <a:off x="7448848" y="2887266"/>
            <a:ext cx="280928"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주소록</a:t>
            </a:r>
            <a:endParaRPr lang="en-US" sz="683" dirty="0"/>
          </a:p>
        </p:txBody>
      </p:sp>
      <p:sp>
        <p:nvSpPr>
          <p:cNvPr id="43" name="Text 14"/>
          <p:cNvSpPr/>
          <p:nvPr/>
        </p:nvSpPr>
        <p:spPr>
          <a:xfrm>
            <a:off x="9155311" y="2887266"/>
            <a:ext cx="280928"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관리자</a:t>
            </a:r>
            <a:endParaRPr lang="en-US" sz="683" dirty="0"/>
          </a:p>
        </p:txBody>
      </p:sp>
      <p:sp>
        <p:nvSpPr>
          <p:cNvPr id="44" name="Text 15"/>
          <p:cNvSpPr/>
          <p:nvPr/>
        </p:nvSpPr>
        <p:spPr>
          <a:xfrm>
            <a:off x="5819775" y="3955256"/>
            <a:ext cx="395001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실행 환경 초기화</a:t>
            </a:r>
            <a:endParaRPr lang="en-US" sz="1121" dirty="0"/>
          </a:p>
        </p:txBody>
      </p:sp>
      <p:sp>
        <p:nvSpPr>
          <p:cNvPr id="45" name="Text 16"/>
          <p:cNvSpPr/>
          <p:nvPr/>
        </p:nvSpPr>
        <p:spPr>
          <a:xfrm>
            <a:off x="5819775" y="4233863"/>
            <a:ext cx="3590925"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가상 머신을 초기 상태로 되돌리려면 "런타임 &gt; 연결 해제 및 런타임 삭제" 메뉴를 사용합니다. 이 기능은 시스템 파일이 손상되거나 호환되지 않는 소프트웨어 설치로 인한 VM 손상 시 매우 유용합니다.</a:t>
            </a:r>
            <a:endParaRPr lang="en-US" sz="910" dirty="0"/>
          </a:p>
        </p:txBody>
      </p:sp>
      <p:sp>
        <p:nvSpPr>
          <p:cNvPr id="46" name="Text 17"/>
          <p:cNvSpPr/>
          <p:nvPr/>
        </p:nvSpPr>
        <p:spPr>
          <a:xfrm>
            <a:off x="5417344" y="4914900"/>
            <a:ext cx="133450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주의: 자주 작업 결과를 저장하세요!</a:t>
            </a:r>
            <a:endParaRPr lang="en-US" sz="796" dirty="0"/>
          </a:p>
        </p:txBody>
      </p:sp>
      <p:sp>
        <p:nvSpPr>
          <p:cNvPr id="47" name="Text 18"/>
          <p:cNvSpPr/>
          <p:nvPr/>
        </p:nvSpPr>
        <p:spPr>
          <a:xfrm>
            <a:off x="6937586" y="4914900"/>
            <a:ext cx="247311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VM 삭제 후 모든 설치된 라이브러리와 실행 상태가 초기화됩니다.</a:t>
            </a:r>
            <a:endParaRPr lang="en-US" sz="796" dirty="0"/>
          </a:p>
        </p:txBody>
      </p:sp>
      <p:sp>
        <p:nvSpPr>
          <p:cNvPr id="48" name="Text 19"/>
          <p:cNvSpPr/>
          <p:nvPr/>
        </p:nvSpPr>
        <p:spPr>
          <a:xfrm>
            <a:off x="309562" y="5936456"/>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28 / 36</a:t>
            </a:r>
            <a:endParaRPr lang="en-US" sz="91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655594"/>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595938"/>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4511873" cy="1083469"/>
          </a:xfrm>
          <a:prstGeom prst="rect">
            <a:avLst/>
          </a:prstGeom>
        </p:spPr>
      </p:pic>
      <p:pic>
        <p:nvPicPr>
          <p:cNvPr id="7" name="Image 5" descr="preencoded.png"/>
          <p:cNvPicPr>
            <a:picLocks noChangeAspect="1"/>
          </p:cNvPicPr>
          <p:nvPr/>
        </p:nvPicPr>
        <p:blipFill>
          <a:blip r:embed="rId8"/>
          <a:stretch>
            <a:fillRect/>
          </a:stretch>
        </p:blipFill>
        <p:spPr>
          <a:xfrm>
            <a:off x="433388" y="1664494"/>
            <a:ext cx="278606" cy="278606"/>
          </a:xfrm>
          <a:prstGeom prst="rect">
            <a:avLst/>
          </a:prstGeom>
        </p:spPr>
      </p:pic>
      <p:pic>
        <p:nvPicPr>
          <p:cNvPr id="8" name="Image 6" descr="preencoded.png"/>
          <p:cNvPicPr>
            <a:picLocks noChangeAspect="1"/>
          </p:cNvPicPr>
          <p:nvPr/>
        </p:nvPicPr>
        <p:blipFill>
          <a:blip r:embed="rId9"/>
          <a:stretch>
            <a:fillRect/>
          </a:stretch>
        </p:blipFill>
        <p:spPr>
          <a:xfrm>
            <a:off x="4945261" y="2090142"/>
            <a:ext cx="15478" cy="232172"/>
          </a:xfrm>
          <a:prstGeom prst="rect">
            <a:avLst/>
          </a:prstGeom>
        </p:spPr>
      </p:pic>
      <p:pic>
        <p:nvPicPr>
          <p:cNvPr id="9" name="Image 7" descr="preencoded.png"/>
          <p:cNvPicPr>
            <a:picLocks noChangeAspect="1"/>
          </p:cNvPicPr>
          <p:nvPr/>
        </p:nvPicPr>
        <p:blipFill>
          <a:blip r:embed="rId7"/>
          <a:stretch>
            <a:fillRect/>
          </a:stretch>
        </p:blipFill>
        <p:spPr>
          <a:xfrm>
            <a:off x="5084565" y="1540669"/>
            <a:ext cx="4511873" cy="1157353"/>
          </a:xfrm>
          <a:prstGeom prst="rect">
            <a:avLst/>
          </a:prstGeom>
        </p:spPr>
      </p:pic>
      <p:pic>
        <p:nvPicPr>
          <p:cNvPr id="10" name="Image 8" descr="preencoded.png"/>
          <p:cNvPicPr>
            <a:picLocks noChangeAspect="1"/>
          </p:cNvPicPr>
          <p:nvPr/>
        </p:nvPicPr>
        <p:blipFill>
          <a:blip r:embed="rId10"/>
          <a:stretch>
            <a:fillRect/>
          </a:stretch>
        </p:blipFill>
        <p:spPr>
          <a:xfrm>
            <a:off x="5208389" y="1664494"/>
            <a:ext cx="278606" cy="278606"/>
          </a:xfrm>
          <a:prstGeom prst="rect">
            <a:avLst/>
          </a:prstGeom>
        </p:spPr>
      </p:pic>
      <p:pic>
        <p:nvPicPr>
          <p:cNvPr id="11" name="Image 9" descr="preencoded.png"/>
          <p:cNvPicPr>
            <a:picLocks noChangeAspect="1"/>
          </p:cNvPicPr>
          <p:nvPr/>
        </p:nvPicPr>
        <p:blipFill>
          <a:blip r:embed="rId11"/>
          <a:stretch>
            <a:fillRect/>
          </a:stretch>
        </p:blipFill>
        <p:spPr>
          <a:xfrm>
            <a:off x="5579865" y="2403022"/>
            <a:ext cx="3892748" cy="259621"/>
          </a:xfrm>
          <a:prstGeom prst="rect">
            <a:avLst/>
          </a:prstGeom>
        </p:spPr>
      </p:pic>
      <p:pic>
        <p:nvPicPr>
          <p:cNvPr id="12" name="Image 10" descr="preencoded.png"/>
          <p:cNvPicPr>
            <a:picLocks noChangeAspect="1"/>
          </p:cNvPicPr>
          <p:nvPr/>
        </p:nvPicPr>
        <p:blipFill>
          <a:blip r:embed="rId12"/>
          <a:stretch>
            <a:fillRect/>
          </a:stretch>
        </p:blipFill>
        <p:spPr>
          <a:xfrm>
            <a:off x="291764" y="2745567"/>
            <a:ext cx="4511873" cy="1640681"/>
          </a:xfrm>
          <a:prstGeom prst="rect">
            <a:avLst/>
          </a:prstGeom>
        </p:spPr>
      </p:pic>
      <p:pic>
        <p:nvPicPr>
          <p:cNvPr id="13" name="Image 11" descr="preencoded.png"/>
          <p:cNvPicPr>
            <a:picLocks noChangeAspect="1"/>
          </p:cNvPicPr>
          <p:nvPr/>
        </p:nvPicPr>
        <p:blipFill>
          <a:blip r:embed="rId13"/>
          <a:stretch>
            <a:fillRect/>
          </a:stretch>
        </p:blipFill>
        <p:spPr>
          <a:xfrm>
            <a:off x="415588" y="2869392"/>
            <a:ext cx="278606" cy="278606"/>
          </a:xfrm>
          <a:prstGeom prst="rect">
            <a:avLst/>
          </a:prstGeom>
        </p:spPr>
      </p:pic>
      <p:pic>
        <p:nvPicPr>
          <p:cNvPr id="14" name="Image 12" descr="preencoded.png"/>
          <p:cNvPicPr>
            <a:picLocks noChangeAspect="1"/>
          </p:cNvPicPr>
          <p:nvPr/>
        </p:nvPicPr>
        <p:blipFill>
          <a:blip r:embed="rId9"/>
          <a:stretch>
            <a:fillRect/>
          </a:stretch>
        </p:blipFill>
        <p:spPr>
          <a:xfrm>
            <a:off x="4927462" y="3511734"/>
            <a:ext cx="15478" cy="232172"/>
          </a:xfrm>
          <a:prstGeom prst="rect">
            <a:avLst/>
          </a:prstGeom>
        </p:spPr>
      </p:pic>
      <p:pic>
        <p:nvPicPr>
          <p:cNvPr id="15" name="Image 13" descr="preencoded.png"/>
          <p:cNvPicPr>
            <a:picLocks noChangeAspect="1"/>
          </p:cNvPicPr>
          <p:nvPr/>
        </p:nvPicPr>
        <p:blipFill>
          <a:blip r:embed="rId12"/>
          <a:stretch>
            <a:fillRect/>
          </a:stretch>
        </p:blipFill>
        <p:spPr>
          <a:xfrm>
            <a:off x="5066765" y="2745567"/>
            <a:ext cx="4511873" cy="1614516"/>
          </a:xfrm>
          <a:prstGeom prst="rect">
            <a:avLst/>
          </a:prstGeom>
        </p:spPr>
      </p:pic>
      <p:pic>
        <p:nvPicPr>
          <p:cNvPr id="16" name="Image 14" descr="preencoded.png"/>
          <p:cNvPicPr>
            <a:picLocks noChangeAspect="1"/>
          </p:cNvPicPr>
          <p:nvPr/>
        </p:nvPicPr>
        <p:blipFill>
          <a:blip r:embed="rId14"/>
          <a:stretch>
            <a:fillRect/>
          </a:stretch>
        </p:blipFill>
        <p:spPr>
          <a:xfrm>
            <a:off x="5190590" y="2869392"/>
            <a:ext cx="278606" cy="278606"/>
          </a:xfrm>
          <a:prstGeom prst="rect">
            <a:avLst/>
          </a:prstGeom>
        </p:spPr>
      </p:pic>
      <p:pic>
        <p:nvPicPr>
          <p:cNvPr id="17" name="Image 15" descr="preencoded.png"/>
          <p:cNvPicPr>
            <a:picLocks noChangeAspect="1"/>
          </p:cNvPicPr>
          <p:nvPr/>
        </p:nvPicPr>
        <p:blipFill>
          <a:blip r:embed="rId11"/>
          <a:stretch>
            <a:fillRect/>
          </a:stretch>
        </p:blipFill>
        <p:spPr>
          <a:xfrm>
            <a:off x="5562065" y="3643299"/>
            <a:ext cx="3892748" cy="259621"/>
          </a:xfrm>
          <a:prstGeom prst="rect">
            <a:avLst/>
          </a:prstGeom>
        </p:spPr>
      </p:pic>
      <p:pic>
        <p:nvPicPr>
          <p:cNvPr id="18" name="Image 16" descr="preencoded.png"/>
          <p:cNvPicPr>
            <a:picLocks noChangeAspect="1"/>
          </p:cNvPicPr>
          <p:nvPr/>
        </p:nvPicPr>
        <p:blipFill>
          <a:blip r:embed="rId15"/>
          <a:stretch>
            <a:fillRect/>
          </a:stretch>
        </p:blipFill>
        <p:spPr>
          <a:xfrm>
            <a:off x="291764" y="4418126"/>
            <a:ext cx="4511873" cy="1544496"/>
          </a:xfrm>
          <a:prstGeom prst="rect">
            <a:avLst/>
          </a:prstGeom>
        </p:spPr>
      </p:pic>
      <p:pic>
        <p:nvPicPr>
          <p:cNvPr id="19" name="Image 17" descr="preencoded.png"/>
          <p:cNvPicPr>
            <a:picLocks noChangeAspect="1"/>
          </p:cNvPicPr>
          <p:nvPr/>
        </p:nvPicPr>
        <p:blipFill>
          <a:blip r:embed="rId16"/>
          <a:stretch>
            <a:fillRect/>
          </a:stretch>
        </p:blipFill>
        <p:spPr>
          <a:xfrm>
            <a:off x="415588" y="4541951"/>
            <a:ext cx="278606" cy="278606"/>
          </a:xfrm>
          <a:prstGeom prst="rect">
            <a:avLst/>
          </a:prstGeom>
        </p:spPr>
      </p:pic>
      <p:pic>
        <p:nvPicPr>
          <p:cNvPr id="20" name="Image 18" descr="preencoded.png"/>
          <p:cNvPicPr>
            <a:picLocks noChangeAspect="1"/>
          </p:cNvPicPr>
          <p:nvPr/>
        </p:nvPicPr>
        <p:blipFill>
          <a:blip r:embed="rId17"/>
          <a:stretch>
            <a:fillRect/>
          </a:stretch>
        </p:blipFill>
        <p:spPr>
          <a:xfrm>
            <a:off x="797124" y="5125887"/>
            <a:ext cx="3892748" cy="395418"/>
          </a:xfrm>
          <a:prstGeom prst="rect">
            <a:avLst/>
          </a:prstGeom>
        </p:spPr>
      </p:pic>
      <p:pic>
        <p:nvPicPr>
          <p:cNvPr id="21" name="Image 19" descr="preencoded.png"/>
          <p:cNvPicPr>
            <a:picLocks noChangeAspect="1"/>
          </p:cNvPicPr>
          <p:nvPr/>
        </p:nvPicPr>
        <p:blipFill>
          <a:blip r:embed="rId9"/>
          <a:stretch>
            <a:fillRect/>
          </a:stretch>
        </p:blipFill>
        <p:spPr>
          <a:xfrm>
            <a:off x="4937522" y="5071714"/>
            <a:ext cx="15478" cy="232172"/>
          </a:xfrm>
          <a:prstGeom prst="rect">
            <a:avLst/>
          </a:prstGeom>
        </p:spPr>
      </p:pic>
      <p:pic>
        <p:nvPicPr>
          <p:cNvPr id="22" name="Image 20" descr="preencoded.png"/>
          <p:cNvPicPr>
            <a:picLocks noChangeAspect="1"/>
          </p:cNvPicPr>
          <p:nvPr/>
        </p:nvPicPr>
        <p:blipFill>
          <a:blip r:embed="rId15"/>
          <a:stretch>
            <a:fillRect/>
          </a:stretch>
        </p:blipFill>
        <p:spPr>
          <a:xfrm>
            <a:off x="5066765" y="4418126"/>
            <a:ext cx="4511873" cy="1536567"/>
          </a:xfrm>
          <a:prstGeom prst="rect">
            <a:avLst/>
          </a:prstGeom>
        </p:spPr>
      </p:pic>
      <p:pic>
        <p:nvPicPr>
          <p:cNvPr id="23" name="Image 21" descr="preencoded.png"/>
          <p:cNvPicPr>
            <a:picLocks noChangeAspect="1"/>
          </p:cNvPicPr>
          <p:nvPr/>
        </p:nvPicPr>
        <p:blipFill>
          <a:blip r:embed="rId18"/>
          <a:stretch>
            <a:fillRect/>
          </a:stretch>
        </p:blipFill>
        <p:spPr>
          <a:xfrm>
            <a:off x="5190590" y="4541951"/>
            <a:ext cx="278606" cy="278606"/>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Google Colab 환경 구축 단계</a:t>
            </a:r>
            <a:endParaRPr lang="en-US" sz="1971" dirty="0"/>
          </a:p>
        </p:txBody>
      </p:sp>
      <p:sp>
        <p:nvSpPr>
          <p:cNvPr id="25" name="Text 1"/>
          <p:cNvSpPr/>
          <p:nvPr/>
        </p:nvSpPr>
        <p:spPr>
          <a:xfrm>
            <a:off x="537865" y="1664494"/>
            <a:ext cx="306467" cy="192360"/>
          </a:xfrm>
          <a:prstGeom prst="rect">
            <a:avLst/>
          </a:prstGeom>
          <a:noFill/>
          <a:ln/>
        </p:spPr>
        <p:txBody>
          <a:bodyPr wrap="square" lIns="0" tIns="0" rIns="0" bIns="0" rtlCol="0" anchor="t">
            <a:spAutoFit/>
          </a:bodyPr>
          <a:lstStyle/>
          <a:p>
            <a:pPr>
              <a:lnSpc>
                <a:spcPts val="1463"/>
              </a:lnSpc>
            </a:pPr>
            <a:r>
              <a:rPr lang="en-US" sz="910" b="1" dirty="0">
                <a:solidFill>
                  <a:srgbClr val="16A34A"/>
                </a:solidFill>
                <a:latin typeface="Noto Sans KR" pitchFamily="34" charset="0"/>
                <a:ea typeface="Noto Sans KR" pitchFamily="34" charset="-122"/>
                <a:cs typeface="Noto Sans KR" pitchFamily="34" charset="-120"/>
              </a:rPr>
              <a:t>1</a:t>
            </a:r>
            <a:endParaRPr lang="en-US" sz="910" dirty="0"/>
          </a:p>
        </p:txBody>
      </p:sp>
      <p:sp>
        <p:nvSpPr>
          <p:cNvPr id="26" name="Text 2"/>
          <p:cNvSpPr/>
          <p:nvPr/>
        </p:nvSpPr>
        <p:spPr>
          <a:xfrm>
            <a:off x="804862" y="1695450"/>
            <a:ext cx="177069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Google 계정으로 로그인</a:t>
            </a:r>
            <a:endParaRPr lang="en-US" sz="1121" dirty="0"/>
          </a:p>
        </p:txBody>
      </p:sp>
      <p:sp>
        <p:nvSpPr>
          <p:cNvPr id="27" name="Text 3"/>
          <p:cNvSpPr/>
          <p:nvPr/>
        </p:nvSpPr>
        <p:spPr>
          <a:xfrm>
            <a:off x="804863" y="2005013"/>
            <a:ext cx="3892748"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Colab에 접속하려면 Google 계정이 필요합니다. 브라우저에서 [https://colab.research.google.com](https://colab.research.google.com) 방문 후 Google 아이디로 로그인합니다.</a:t>
            </a:r>
            <a:endParaRPr lang="en-US" sz="910" dirty="0"/>
          </a:p>
        </p:txBody>
      </p:sp>
      <p:sp>
        <p:nvSpPr>
          <p:cNvPr id="28" name="Text 4"/>
          <p:cNvSpPr/>
          <p:nvPr/>
        </p:nvSpPr>
        <p:spPr>
          <a:xfrm>
            <a:off x="5312867" y="1664494"/>
            <a:ext cx="306467" cy="192360"/>
          </a:xfrm>
          <a:prstGeom prst="rect">
            <a:avLst/>
          </a:prstGeom>
          <a:noFill/>
          <a:ln/>
        </p:spPr>
        <p:txBody>
          <a:bodyPr wrap="square" lIns="0" tIns="0" rIns="0" bIns="0" rtlCol="0" anchor="t">
            <a:spAutoFit/>
          </a:bodyPr>
          <a:lstStyle/>
          <a:p>
            <a:pPr>
              <a:lnSpc>
                <a:spcPts val="1463"/>
              </a:lnSpc>
            </a:pPr>
            <a:r>
              <a:rPr lang="en-US" sz="910" b="1" dirty="0">
                <a:solidFill>
                  <a:srgbClr val="2563EB"/>
                </a:solidFill>
                <a:latin typeface="Noto Sans KR" pitchFamily="34" charset="0"/>
                <a:ea typeface="Noto Sans KR" pitchFamily="34" charset="-122"/>
                <a:cs typeface="Noto Sans KR" pitchFamily="34" charset="-120"/>
              </a:rPr>
              <a:t>2</a:t>
            </a:r>
            <a:endParaRPr lang="en-US" sz="910" dirty="0"/>
          </a:p>
        </p:txBody>
      </p:sp>
      <p:sp>
        <p:nvSpPr>
          <p:cNvPr id="29" name="Text 5"/>
          <p:cNvSpPr/>
          <p:nvPr/>
        </p:nvSpPr>
        <p:spPr>
          <a:xfrm>
            <a:off x="5579865" y="1695450"/>
            <a:ext cx="1183303"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Notebook 생성</a:t>
            </a:r>
            <a:endParaRPr lang="en-US" sz="1121" dirty="0"/>
          </a:p>
        </p:txBody>
      </p:sp>
      <p:sp>
        <p:nvSpPr>
          <p:cNvPr id="30" name="Text 6"/>
          <p:cNvSpPr/>
          <p:nvPr/>
        </p:nvSpPr>
        <p:spPr>
          <a:xfrm>
            <a:off x="5579865" y="2005013"/>
            <a:ext cx="389274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메뉴에서 "파일 &gt; 새 노트북"을 선택하거나, Colab 홈페이지에서 "새 노트북" 버튼을 클릭합니다. 이후 노트북 이름을 변경할 수 있습니다.</a:t>
            </a:r>
            <a:endParaRPr lang="en-US" sz="910" dirty="0"/>
          </a:p>
        </p:txBody>
      </p:sp>
      <p:sp>
        <p:nvSpPr>
          <p:cNvPr id="31" name="Text 7"/>
          <p:cNvSpPr/>
          <p:nvPr/>
        </p:nvSpPr>
        <p:spPr>
          <a:xfrm>
            <a:off x="5641777" y="2438400"/>
            <a:ext cx="4282023" cy="141064"/>
          </a:xfrm>
          <a:prstGeom prst="rect">
            <a:avLst/>
          </a:prstGeom>
          <a:noFill/>
          <a:ln/>
        </p:spPr>
        <p:txBody>
          <a:bodyPr wrap="square" lIns="0" tIns="0" rIns="0" bIns="0" rtlCol="0" anchor="t">
            <a:spAutoFit/>
          </a:bodyPr>
          <a:lstStyle/>
          <a:p>
            <a:pPr>
              <a:lnSpc>
                <a:spcPts val="1069"/>
              </a:lnSpc>
            </a:pPr>
            <a:r>
              <a:rPr lang="en-US" sz="665" dirty="0">
                <a:solidFill>
                  <a:srgbClr val="333333"/>
                </a:solidFill>
                <a:latin typeface="Arial" pitchFamily="34" charset="0"/>
                <a:ea typeface="Arial" pitchFamily="34" charset="-122"/>
                <a:cs typeface="Arial" pitchFamily="34" charset="-120"/>
              </a:rPr>
              <a:t>Day1_Session5_Colab_Setup.ipynb</a:t>
            </a:r>
            <a:endParaRPr lang="en-US" sz="665" dirty="0"/>
          </a:p>
        </p:txBody>
      </p:sp>
      <p:sp>
        <p:nvSpPr>
          <p:cNvPr id="32" name="Text 8"/>
          <p:cNvSpPr/>
          <p:nvPr/>
        </p:nvSpPr>
        <p:spPr>
          <a:xfrm>
            <a:off x="520066" y="2869392"/>
            <a:ext cx="306467" cy="192360"/>
          </a:xfrm>
          <a:prstGeom prst="rect">
            <a:avLst/>
          </a:prstGeom>
          <a:noFill/>
          <a:ln/>
        </p:spPr>
        <p:txBody>
          <a:bodyPr wrap="square" lIns="0" tIns="0" rIns="0" bIns="0" rtlCol="0" anchor="t">
            <a:spAutoFit/>
          </a:bodyPr>
          <a:lstStyle/>
          <a:p>
            <a:pPr>
              <a:lnSpc>
                <a:spcPts val="1463"/>
              </a:lnSpc>
            </a:pPr>
            <a:r>
              <a:rPr lang="en-US" sz="910" b="1" dirty="0">
                <a:solidFill>
                  <a:srgbClr val="CA8A04"/>
                </a:solidFill>
                <a:latin typeface="Noto Sans KR" pitchFamily="34" charset="0"/>
                <a:ea typeface="Noto Sans KR" pitchFamily="34" charset="-122"/>
                <a:cs typeface="Noto Sans KR" pitchFamily="34" charset="-120"/>
              </a:rPr>
              <a:t>3</a:t>
            </a:r>
            <a:endParaRPr lang="en-US" sz="910" dirty="0"/>
          </a:p>
        </p:txBody>
      </p:sp>
      <p:sp>
        <p:nvSpPr>
          <p:cNvPr id="33" name="Text 9"/>
          <p:cNvSpPr/>
          <p:nvPr/>
        </p:nvSpPr>
        <p:spPr>
          <a:xfrm>
            <a:off x="787063" y="2900348"/>
            <a:ext cx="1021556"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실행 환경 설정</a:t>
            </a:r>
            <a:endParaRPr lang="en-US" sz="1121" dirty="0"/>
          </a:p>
        </p:txBody>
      </p:sp>
      <p:sp>
        <p:nvSpPr>
          <p:cNvPr id="34" name="Text 10"/>
          <p:cNvSpPr/>
          <p:nvPr/>
        </p:nvSpPr>
        <p:spPr>
          <a:xfrm>
            <a:off x="787064" y="3209911"/>
            <a:ext cx="389274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기본적으로 CPU 환경이 설정되어 있습니다. GPU/TPU를 사용하려면 다음과 같이 변경해야 합니다.</a:t>
            </a:r>
            <a:endParaRPr lang="en-US" sz="910" dirty="0"/>
          </a:p>
        </p:txBody>
      </p:sp>
      <p:sp>
        <p:nvSpPr>
          <p:cNvPr id="35" name="Text 11"/>
          <p:cNvSpPr/>
          <p:nvPr/>
        </p:nvSpPr>
        <p:spPr>
          <a:xfrm>
            <a:off x="872193" y="3643298"/>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"실행" 메뉴 클릭</a:t>
            </a:r>
            <a:endParaRPr lang="en-US" sz="910" dirty="0"/>
          </a:p>
        </p:txBody>
      </p:sp>
      <p:sp>
        <p:nvSpPr>
          <p:cNvPr id="36" name="Text 12"/>
          <p:cNvSpPr/>
          <p:nvPr/>
        </p:nvSpPr>
        <p:spPr>
          <a:xfrm>
            <a:off x="872193" y="3829036"/>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"실행 환경 변경" 선택</a:t>
            </a:r>
            <a:endParaRPr lang="en-US" sz="910" dirty="0"/>
          </a:p>
        </p:txBody>
      </p:sp>
      <p:sp>
        <p:nvSpPr>
          <p:cNvPr id="37" name="Text 13"/>
          <p:cNvSpPr/>
          <p:nvPr/>
        </p:nvSpPr>
        <p:spPr>
          <a:xfrm>
            <a:off x="872193" y="4014773"/>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하드웨어 가속기로 GPU 또는 TPU 선택</a:t>
            </a:r>
            <a:endParaRPr lang="en-US" sz="910" dirty="0"/>
          </a:p>
        </p:txBody>
      </p:sp>
      <p:sp>
        <p:nvSpPr>
          <p:cNvPr id="38" name="Text 14"/>
          <p:cNvSpPr/>
          <p:nvPr/>
        </p:nvSpPr>
        <p:spPr>
          <a:xfrm>
            <a:off x="872193" y="4200511"/>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"저장" 버튼 클릭</a:t>
            </a:r>
            <a:endParaRPr lang="en-US" sz="910" dirty="0"/>
          </a:p>
        </p:txBody>
      </p:sp>
      <p:sp>
        <p:nvSpPr>
          <p:cNvPr id="39" name="Text 15"/>
          <p:cNvSpPr/>
          <p:nvPr/>
        </p:nvSpPr>
        <p:spPr>
          <a:xfrm>
            <a:off x="5295067" y="2869392"/>
            <a:ext cx="306467" cy="192360"/>
          </a:xfrm>
          <a:prstGeom prst="rect">
            <a:avLst/>
          </a:prstGeom>
          <a:noFill/>
          <a:ln/>
        </p:spPr>
        <p:txBody>
          <a:bodyPr wrap="square" lIns="0" tIns="0" rIns="0" bIns="0" rtlCol="0" anchor="t">
            <a:spAutoFit/>
          </a:bodyPr>
          <a:lstStyle/>
          <a:p>
            <a:pPr>
              <a:lnSpc>
                <a:spcPts val="1463"/>
              </a:lnSpc>
            </a:pPr>
            <a:r>
              <a:rPr lang="en-US" sz="910" b="1" dirty="0">
                <a:solidFill>
                  <a:srgbClr val="9333EA"/>
                </a:solidFill>
                <a:latin typeface="Noto Sans KR" pitchFamily="34" charset="0"/>
                <a:ea typeface="Noto Sans KR" pitchFamily="34" charset="-122"/>
                <a:cs typeface="Noto Sans KR" pitchFamily="34" charset="-120"/>
              </a:rPr>
              <a:t>4</a:t>
            </a:r>
            <a:endParaRPr lang="en-US" sz="910" dirty="0"/>
          </a:p>
        </p:txBody>
      </p:sp>
      <p:sp>
        <p:nvSpPr>
          <p:cNvPr id="40" name="Text 16"/>
          <p:cNvSpPr/>
          <p:nvPr/>
        </p:nvSpPr>
        <p:spPr>
          <a:xfrm>
            <a:off x="5562065" y="2900348"/>
            <a:ext cx="1174790"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필요 패키지 설치</a:t>
            </a:r>
            <a:endParaRPr lang="en-US" sz="1121" dirty="0"/>
          </a:p>
        </p:txBody>
      </p:sp>
      <p:sp>
        <p:nvSpPr>
          <p:cNvPr id="41" name="Text 17"/>
          <p:cNvSpPr/>
          <p:nvPr/>
        </p:nvSpPr>
        <p:spPr>
          <a:xfrm>
            <a:off x="5562065" y="3209911"/>
            <a:ext cx="389274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프로젝트에 필요한 외부 패키지를 Notebook 셀에서 pip 명령어로 설치합니다.</a:t>
            </a:r>
            <a:endParaRPr lang="en-US" sz="910" dirty="0"/>
          </a:p>
        </p:txBody>
      </p:sp>
      <p:sp>
        <p:nvSpPr>
          <p:cNvPr id="42" name="Text 18"/>
          <p:cNvSpPr/>
          <p:nvPr/>
        </p:nvSpPr>
        <p:spPr>
          <a:xfrm>
            <a:off x="5623977" y="3643298"/>
            <a:ext cx="4282023" cy="141064"/>
          </a:xfrm>
          <a:prstGeom prst="rect">
            <a:avLst/>
          </a:prstGeom>
          <a:noFill/>
          <a:ln/>
        </p:spPr>
        <p:txBody>
          <a:bodyPr wrap="square" lIns="0" tIns="0" rIns="0" bIns="0" rtlCol="0" anchor="t">
            <a:spAutoFit/>
          </a:bodyPr>
          <a:lstStyle/>
          <a:p>
            <a:pPr>
              <a:lnSpc>
                <a:spcPts val="1069"/>
              </a:lnSpc>
            </a:pPr>
            <a:r>
              <a:rPr lang="en-US" sz="665" dirty="0">
                <a:solidFill>
                  <a:srgbClr val="333333"/>
                </a:solidFill>
                <a:latin typeface="Arial" pitchFamily="34" charset="0"/>
                <a:ea typeface="Arial" pitchFamily="34" charset="-122"/>
                <a:cs typeface="Arial" pitchFamily="34" charset="-120"/>
              </a:rPr>
              <a:t>!pip install numpy pandas matplotlib seaborn scikit-learn</a:t>
            </a:r>
            <a:endParaRPr lang="en-US" sz="665" dirty="0"/>
          </a:p>
        </p:txBody>
      </p:sp>
      <p:sp>
        <p:nvSpPr>
          <p:cNvPr id="43" name="Text 19"/>
          <p:cNvSpPr/>
          <p:nvPr/>
        </p:nvSpPr>
        <p:spPr>
          <a:xfrm>
            <a:off x="5562065" y="3964832"/>
            <a:ext cx="4282023" cy="153888"/>
          </a:xfrm>
          <a:prstGeom prst="rect">
            <a:avLst/>
          </a:prstGeom>
          <a:noFill/>
          <a:ln/>
        </p:spPr>
        <p:txBody>
          <a:bodyPr wrap="square" lIns="0" tIns="0" rIns="0" bIns="0" rtlCol="0" anchor="t">
            <a:spAutoFit/>
          </a:bodyPr>
          <a:lstStyle/>
          <a:p>
            <a:pPr>
              <a:lnSpc>
                <a:spcPts val="1219"/>
              </a:lnSpc>
            </a:pPr>
            <a:r>
              <a:rPr lang="en-US" sz="796" i="1" dirty="0">
                <a:solidFill>
                  <a:srgbClr val="4B5563"/>
                </a:solidFill>
                <a:latin typeface="Noto Sans KR" pitchFamily="34" charset="0"/>
                <a:ea typeface="Noto Sans KR" pitchFamily="34" charset="-122"/>
                <a:cs typeface="Noto Sans KR" pitchFamily="34" charset="-120"/>
              </a:rPr>
              <a:t>설치된 패키지는 해당 가상 머신에만 저장되며, VM 초기화 후 다시 설치해야 합니다.</a:t>
            </a:r>
            <a:endParaRPr lang="en-US" sz="796" dirty="0"/>
          </a:p>
        </p:txBody>
      </p:sp>
      <p:sp>
        <p:nvSpPr>
          <p:cNvPr id="44" name="Text 20"/>
          <p:cNvSpPr/>
          <p:nvPr/>
        </p:nvSpPr>
        <p:spPr>
          <a:xfrm>
            <a:off x="520066" y="4541951"/>
            <a:ext cx="306467" cy="192360"/>
          </a:xfrm>
          <a:prstGeom prst="rect">
            <a:avLst/>
          </a:prstGeom>
          <a:noFill/>
          <a:ln/>
        </p:spPr>
        <p:txBody>
          <a:bodyPr wrap="square" lIns="0" tIns="0" rIns="0" bIns="0" rtlCol="0" anchor="t">
            <a:spAutoFit/>
          </a:bodyPr>
          <a:lstStyle/>
          <a:p>
            <a:pPr>
              <a:lnSpc>
                <a:spcPts val="1463"/>
              </a:lnSpc>
            </a:pPr>
            <a:r>
              <a:rPr lang="en-US" sz="910" b="1" dirty="0">
                <a:solidFill>
                  <a:srgbClr val="DC2626"/>
                </a:solidFill>
                <a:latin typeface="Noto Sans KR" pitchFamily="34" charset="0"/>
                <a:ea typeface="Noto Sans KR" pitchFamily="34" charset="-122"/>
                <a:cs typeface="Noto Sans KR" pitchFamily="34" charset="-120"/>
              </a:rPr>
              <a:t>5</a:t>
            </a:r>
            <a:endParaRPr lang="en-US" sz="910" dirty="0"/>
          </a:p>
        </p:txBody>
      </p:sp>
      <p:sp>
        <p:nvSpPr>
          <p:cNvPr id="45" name="Text 21"/>
          <p:cNvSpPr/>
          <p:nvPr/>
        </p:nvSpPr>
        <p:spPr>
          <a:xfrm>
            <a:off x="787063" y="4572907"/>
            <a:ext cx="1455717"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Google Drive 연결</a:t>
            </a:r>
            <a:endParaRPr lang="en-US" sz="1121" dirty="0"/>
          </a:p>
        </p:txBody>
      </p:sp>
      <p:sp>
        <p:nvSpPr>
          <p:cNvPr id="46" name="Text 22"/>
          <p:cNvSpPr/>
          <p:nvPr/>
        </p:nvSpPr>
        <p:spPr>
          <a:xfrm>
            <a:off x="787064" y="4882470"/>
            <a:ext cx="389274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데이터셋을 Colab 가상 머신에 연결하려면 Google Drive를 마운트해야 합니다.</a:t>
            </a:r>
            <a:endParaRPr lang="en-US" sz="910" dirty="0"/>
          </a:p>
        </p:txBody>
      </p:sp>
      <p:sp>
        <p:nvSpPr>
          <p:cNvPr id="47" name="Text 23"/>
          <p:cNvSpPr/>
          <p:nvPr/>
        </p:nvSpPr>
        <p:spPr>
          <a:xfrm>
            <a:off x="859036" y="5195539"/>
            <a:ext cx="1797167" cy="141064"/>
          </a:xfrm>
          <a:prstGeom prst="rect">
            <a:avLst/>
          </a:prstGeom>
          <a:noFill/>
          <a:ln/>
        </p:spPr>
        <p:txBody>
          <a:bodyPr wrap="square" lIns="0" tIns="0" rIns="0" bIns="0" rtlCol="0" anchor="t">
            <a:spAutoFit/>
          </a:bodyPr>
          <a:lstStyle/>
          <a:p>
            <a:pPr>
              <a:lnSpc>
                <a:spcPts val="1069"/>
              </a:lnSpc>
            </a:pPr>
            <a:r>
              <a:rPr lang="en-US" sz="665" dirty="0">
                <a:solidFill>
                  <a:srgbClr val="333333"/>
                </a:solidFill>
                <a:latin typeface="Arial" pitchFamily="34" charset="0"/>
                <a:ea typeface="Arial" pitchFamily="34" charset="-122"/>
                <a:cs typeface="Arial" pitchFamily="34" charset="-120"/>
              </a:rPr>
              <a:t>from google.colab import drive</a:t>
            </a:r>
            <a:endParaRPr lang="en-US" sz="665" dirty="0"/>
          </a:p>
        </p:txBody>
      </p:sp>
      <p:sp>
        <p:nvSpPr>
          <p:cNvPr id="48" name="Text 24"/>
          <p:cNvSpPr/>
          <p:nvPr/>
        </p:nvSpPr>
        <p:spPr>
          <a:xfrm>
            <a:off x="859036" y="5331335"/>
            <a:ext cx="1737178" cy="141064"/>
          </a:xfrm>
          <a:prstGeom prst="rect">
            <a:avLst/>
          </a:prstGeom>
          <a:noFill/>
          <a:ln/>
        </p:spPr>
        <p:txBody>
          <a:bodyPr wrap="square" lIns="0" tIns="0" rIns="0" bIns="0" rtlCol="0" anchor="t">
            <a:spAutoFit/>
          </a:bodyPr>
          <a:lstStyle/>
          <a:p>
            <a:pPr>
              <a:lnSpc>
                <a:spcPts val="1069"/>
              </a:lnSpc>
            </a:pPr>
            <a:r>
              <a:rPr lang="en-US" sz="665" dirty="0">
                <a:solidFill>
                  <a:srgbClr val="333333"/>
                </a:solidFill>
                <a:latin typeface="Arial" pitchFamily="34" charset="0"/>
                <a:ea typeface="Arial" pitchFamily="34" charset="-122"/>
                <a:cs typeface="Arial" pitchFamily="34" charset="-120"/>
              </a:rPr>
              <a:t>drive.mount('/content/drive')</a:t>
            </a:r>
            <a:endParaRPr lang="en-US" sz="665" dirty="0"/>
          </a:p>
        </p:txBody>
      </p:sp>
      <p:sp>
        <p:nvSpPr>
          <p:cNvPr id="49" name="Text 25"/>
          <p:cNvSpPr/>
          <p:nvPr/>
        </p:nvSpPr>
        <p:spPr>
          <a:xfrm>
            <a:off x="797124" y="5583218"/>
            <a:ext cx="389274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실행 후 생성된 인증 링크를 클릭하고 권한 코드를 입력하면 Drive에 접근할 수 있습니다.</a:t>
            </a:r>
            <a:endParaRPr lang="en-US" sz="910" dirty="0"/>
          </a:p>
        </p:txBody>
      </p:sp>
      <p:sp>
        <p:nvSpPr>
          <p:cNvPr id="50" name="Text 26"/>
          <p:cNvSpPr/>
          <p:nvPr/>
        </p:nvSpPr>
        <p:spPr>
          <a:xfrm>
            <a:off x="5295067" y="4541951"/>
            <a:ext cx="306467" cy="192360"/>
          </a:xfrm>
          <a:prstGeom prst="rect">
            <a:avLst/>
          </a:prstGeom>
          <a:noFill/>
          <a:ln/>
        </p:spPr>
        <p:txBody>
          <a:bodyPr wrap="square" lIns="0" tIns="0" rIns="0" bIns="0" rtlCol="0" anchor="t">
            <a:spAutoFit/>
          </a:bodyPr>
          <a:lstStyle/>
          <a:p>
            <a:pPr>
              <a:lnSpc>
                <a:spcPts val="1463"/>
              </a:lnSpc>
            </a:pPr>
            <a:r>
              <a:rPr lang="en-US" sz="910" b="1" dirty="0">
                <a:solidFill>
                  <a:srgbClr val="16A34A"/>
                </a:solidFill>
                <a:latin typeface="Noto Sans KR" pitchFamily="34" charset="0"/>
                <a:ea typeface="Noto Sans KR" pitchFamily="34" charset="-122"/>
                <a:cs typeface="Noto Sans KR" pitchFamily="34" charset="-120"/>
              </a:rPr>
              <a:t>6</a:t>
            </a:r>
            <a:endParaRPr lang="en-US" sz="910" dirty="0"/>
          </a:p>
        </p:txBody>
      </p:sp>
      <p:sp>
        <p:nvSpPr>
          <p:cNvPr id="51" name="Text 27"/>
          <p:cNvSpPr/>
          <p:nvPr/>
        </p:nvSpPr>
        <p:spPr>
          <a:xfrm>
            <a:off x="5562065" y="4572907"/>
            <a:ext cx="1115199"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VM 초기화 관리</a:t>
            </a:r>
            <a:endParaRPr lang="en-US" sz="1121" dirty="0"/>
          </a:p>
        </p:txBody>
      </p:sp>
      <p:sp>
        <p:nvSpPr>
          <p:cNvPr id="52" name="Text 28"/>
          <p:cNvSpPr/>
          <p:nvPr/>
        </p:nvSpPr>
        <p:spPr>
          <a:xfrm>
            <a:off x="5550456" y="4749069"/>
            <a:ext cx="389274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환경이 불안정하거나 코드 실행에 문제가 생길 때, 가상 머신을 초기화할 수 있습니다.</a:t>
            </a:r>
            <a:endParaRPr lang="en-US" sz="910" dirty="0"/>
          </a:p>
        </p:txBody>
      </p:sp>
      <p:sp>
        <p:nvSpPr>
          <p:cNvPr id="53" name="Text 29"/>
          <p:cNvSpPr/>
          <p:nvPr/>
        </p:nvSpPr>
        <p:spPr>
          <a:xfrm>
            <a:off x="5655707" y="5039646"/>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"실행" 메뉴 클릭</a:t>
            </a:r>
            <a:endParaRPr lang="en-US" sz="910" dirty="0"/>
          </a:p>
        </p:txBody>
      </p:sp>
      <p:sp>
        <p:nvSpPr>
          <p:cNvPr id="54" name="Text 30"/>
          <p:cNvSpPr/>
          <p:nvPr/>
        </p:nvSpPr>
        <p:spPr>
          <a:xfrm>
            <a:off x="5655707" y="5225384"/>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"연결 끊기 및 실행 중지" 선택</a:t>
            </a:r>
            <a:endParaRPr lang="en-US" sz="910" dirty="0"/>
          </a:p>
        </p:txBody>
      </p:sp>
      <p:sp>
        <p:nvSpPr>
          <p:cNvPr id="55" name="Text 31"/>
          <p:cNvSpPr/>
          <p:nvPr/>
        </p:nvSpPr>
        <p:spPr>
          <a:xfrm>
            <a:off x="5655707" y="5411121"/>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필요한 경우 다시 GPU/TPU 설정</a:t>
            </a:r>
            <a:endParaRPr lang="en-US" sz="910" dirty="0"/>
          </a:p>
        </p:txBody>
      </p:sp>
      <p:sp>
        <p:nvSpPr>
          <p:cNvPr id="56" name="Text 32"/>
          <p:cNvSpPr/>
          <p:nvPr/>
        </p:nvSpPr>
        <p:spPr>
          <a:xfrm>
            <a:off x="5570577" y="5627815"/>
            <a:ext cx="3892748" cy="307777"/>
          </a:xfrm>
          <a:prstGeom prst="rect">
            <a:avLst/>
          </a:prstGeom>
          <a:noFill/>
          <a:ln/>
        </p:spPr>
        <p:txBody>
          <a:bodyPr wrap="square" lIns="0" tIns="0" rIns="0" bIns="0" rtlCol="0" anchor="t">
            <a:spAutoFit/>
          </a:bodyPr>
          <a:lstStyle/>
          <a:p>
            <a:pPr>
              <a:lnSpc>
                <a:spcPts val="1219"/>
              </a:lnSpc>
            </a:pPr>
            <a:r>
              <a:rPr lang="en-US" sz="796" i="1" dirty="0">
                <a:solidFill>
                  <a:srgbClr val="4B5563"/>
                </a:solidFill>
                <a:latin typeface="Noto Sans KR" pitchFamily="34" charset="0"/>
                <a:ea typeface="Noto Sans KR" pitchFamily="34" charset="-122"/>
                <a:cs typeface="Noto Sans KR" pitchFamily="34" charset="-120"/>
              </a:rPr>
              <a:t>중요: VM은 일정 시간 동안 활성화되지 않으면 자동으로 삭제됩니다. 중요한 결과는 항상 저장하세요.</a:t>
            </a:r>
            <a:endParaRPr lang="en-US" sz="796" dirty="0"/>
          </a:p>
        </p:txBody>
      </p:sp>
      <p:sp>
        <p:nvSpPr>
          <p:cNvPr id="57" name="Text 33"/>
          <p:cNvSpPr/>
          <p:nvPr/>
        </p:nvSpPr>
        <p:spPr>
          <a:xfrm>
            <a:off x="291763" y="7104176"/>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29 / 36</a:t>
            </a:r>
            <a:endParaRPr lang="en-US" sz="91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903244"/>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843588"/>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1547813"/>
          </a:xfrm>
          <a:prstGeom prst="rect">
            <a:avLst/>
          </a:prstGeom>
        </p:spPr>
      </p:pic>
      <p:pic>
        <p:nvPicPr>
          <p:cNvPr id="7" name="Image 5" descr="preencoded.png"/>
          <p:cNvPicPr>
            <a:picLocks noChangeAspect="1"/>
          </p:cNvPicPr>
          <p:nvPr/>
        </p:nvPicPr>
        <p:blipFill>
          <a:blip r:embed="rId8"/>
          <a:stretch>
            <a:fillRect/>
          </a:stretch>
        </p:blipFill>
        <p:spPr>
          <a:xfrm>
            <a:off x="464344" y="1695450"/>
            <a:ext cx="309563" cy="309563"/>
          </a:xfrm>
          <a:prstGeom prst="rect">
            <a:avLst/>
          </a:prstGeom>
        </p:spPr>
      </p:pic>
      <p:pic>
        <p:nvPicPr>
          <p:cNvPr id="8" name="Image 6" descr="preencoded.png"/>
          <p:cNvPicPr>
            <a:picLocks noChangeAspect="1"/>
          </p:cNvPicPr>
          <p:nvPr/>
        </p:nvPicPr>
        <p:blipFill>
          <a:blip r:embed="rId9"/>
          <a:stretch>
            <a:fillRect/>
          </a:stretch>
        </p:blipFill>
        <p:spPr>
          <a:xfrm>
            <a:off x="564952" y="1788319"/>
            <a:ext cx="108347" cy="123825"/>
          </a:xfrm>
          <a:prstGeom prst="rect">
            <a:avLst/>
          </a:prstGeom>
        </p:spPr>
      </p:pic>
      <p:pic>
        <p:nvPicPr>
          <p:cNvPr id="9" name="Image 7" descr="preencoded.png"/>
          <p:cNvPicPr>
            <a:picLocks noChangeAspect="1"/>
          </p:cNvPicPr>
          <p:nvPr/>
        </p:nvPicPr>
        <p:blipFill>
          <a:blip r:embed="rId10"/>
          <a:stretch>
            <a:fillRect/>
          </a:stretch>
        </p:blipFill>
        <p:spPr>
          <a:xfrm>
            <a:off x="464344" y="2593181"/>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64344" y="2840831"/>
            <a:ext cx="123825" cy="123825"/>
          </a:xfrm>
          <a:prstGeom prst="rect">
            <a:avLst/>
          </a:prstGeom>
        </p:spPr>
      </p:pic>
      <p:pic>
        <p:nvPicPr>
          <p:cNvPr id="11" name="Image 9" descr="preencoded.png"/>
          <p:cNvPicPr>
            <a:picLocks noChangeAspect="1"/>
          </p:cNvPicPr>
          <p:nvPr/>
        </p:nvPicPr>
        <p:blipFill>
          <a:blip r:embed="rId7"/>
          <a:stretch>
            <a:fillRect/>
          </a:stretch>
        </p:blipFill>
        <p:spPr>
          <a:xfrm>
            <a:off x="5045869" y="1540669"/>
            <a:ext cx="4550569" cy="1547813"/>
          </a:xfrm>
          <a:prstGeom prst="rect">
            <a:avLst/>
          </a:prstGeom>
        </p:spPr>
      </p:pic>
      <p:pic>
        <p:nvPicPr>
          <p:cNvPr id="12" name="Image 10" descr="preencoded.png"/>
          <p:cNvPicPr>
            <a:picLocks noChangeAspect="1"/>
          </p:cNvPicPr>
          <p:nvPr/>
        </p:nvPicPr>
        <p:blipFill>
          <a:blip r:embed="rId11"/>
          <a:stretch>
            <a:fillRect/>
          </a:stretch>
        </p:blipFill>
        <p:spPr>
          <a:xfrm>
            <a:off x="5200650" y="1695450"/>
            <a:ext cx="309563" cy="309563"/>
          </a:xfrm>
          <a:prstGeom prst="rect">
            <a:avLst/>
          </a:prstGeom>
        </p:spPr>
      </p:pic>
      <p:pic>
        <p:nvPicPr>
          <p:cNvPr id="13" name="Image 11" descr="preencoded.png"/>
          <p:cNvPicPr>
            <a:picLocks noChangeAspect="1"/>
          </p:cNvPicPr>
          <p:nvPr/>
        </p:nvPicPr>
        <p:blipFill>
          <a:blip r:embed="rId12"/>
          <a:stretch>
            <a:fillRect/>
          </a:stretch>
        </p:blipFill>
        <p:spPr>
          <a:xfrm>
            <a:off x="5285780" y="1788319"/>
            <a:ext cx="139303" cy="123825"/>
          </a:xfrm>
          <a:prstGeom prst="rect">
            <a:avLst/>
          </a:prstGeom>
        </p:spPr>
      </p:pic>
      <p:pic>
        <p:nvPicPr>
          <p:cNvPr id="14" name="Image 12" descr="preencoded.png"/>
          <p:cNvPicPr>
            <a:picLocks noChangeAspect="1"/>
          </p:cNvPicPr>
          <p:nvPr/>
        </p:nvPicPr>
        <p:blipFill>
          <a:blip r:embed="rId13"/>
          <a:stretch>
            <a:fillRect/>
          </a:stretch>
        </p:blipFill>
        <p:spPr>
          <a:xfrm>
            <a:off x="5200650" y="2593181"/>
            <a:ext cx="123825" cy="123825"/>
          </a:xfrm>
          <a:prstGeom prst="rect">
            <a:avLst/>
          </a:prstGeom>
        </p:spPr>
      </p:pic>
      <p:pic>
        <p:nvPicPr>
          <p:cNvPr id="15" name="Image 13" descr="preencoded.png"/>
          <p:cNvPicPr>
            <a:picLocks noChangeAspect="1"/>
          </p:cNvPicPr>
          <p:nvPr/>
        </p:nvPicPr>
        <p:blipFill>
          <a:blip r:embed="rId13"/>
          <a:stretch>
            <a:fillRect/>
          </a:stretch>
        </p:blipFill>
        <p:spPr>
          <a:xfrm>
            <a:off x="5200650" y="2840831"/>
            <a:ext cx="123825" cy="123825"/>
          </a:xfrm>
          <a:prstGeom prst="rect">
            <a:avLst/>
          </a:prstGeom>
        </p:spPr>
      </p:pic>
      <p:pic>
        <p:nvPicPr>
          <p:cNvPr id="16" name="Image 14" descr="preencoded.png"/>
          <p:cNvPicPr>
            <a:picLocks noChangeAspect="1"/>
          </p:cNvPicPr>
          <p:nvPr/>
        </p:nvPicPr>
        <p:blipFill>
          <a:blip r:embed="rId14"/>
          <a:stretch>
            <a:fillRect/>
          </a:stretch>
        </p:blipFill>
        <p:spPr>
          <a:xfrm>
            <a:off x="312658" y="3243262"/>
            <a:ext cx="9286875" cy="1795463"/>
          </a:xfrm>
          <a:prstGeom prst="rect">
            <a:avLst/>
          </a:prstGeom>
        </p:spPr>
      </p:pic>
      <p:pic>
        <p:nvPicPr>
          <p:cNvPr id="17" name="Image 15" descr="preencoded.png"/>
          <p:cNvPicPr>
            <a:picLocks noChangeAspect="1"/>
          </p:cNvPicPr>
          <p:nvPr/>
        </p:nvPicPr>
        <p:blipFill>
          <a:blip r:embed="rId15"/>
          <a:stretch>
            <a:fillRect/>
          </a:stretch>
        </p:blipFill>
        <p:spPr>
          <a:xfrm>
            <a:off x="467439" y="3769519"/>
            <a:ext cx="2909888" cy="1114425"/>
          </a:xfrm>
          <a:prstGeom prst="rect">
            <a:avLst/>
          </a:prstGeom>
        </p:spPr>
      </p:pic>
      <p:pic>
        <p:nvPicPr>
          <p:cNvPr id="18" name="Image 16" descr="preencoded.png"/>
          <p:cNvPicPr>
            <a:picLocks noChangeAspect="1"/>
          </p:cNvPicPr>
          <p:nvPr/>
        </p:nvPicPr>
        <p:blipFill>
          <a:blip r:embed="rId16"/>
          <a:stretch>
            <a:fillRect/>
          </a:stretch>
        </p:blipFill>
        <p:spPr>
          <a:xfrm>
            <a:off x="591264" y="3893344"/>
            <a:ext cx="247650" cy="247650"/>
          </a:xfrm>
          <a:prstGeom prst="rect">
            <a:avLst/>
          </a:prstGeom>
        </p:spPr>
      </p:pic>
      <p:pic>
        <p:nvPicPr>
          <p:cNvPr id="19" name="Image 17" descr="preencoded.png"/>
          <p:cNvPicPr>
            <a:picLocks noChangeAspect="1"/>
          </p:cNvPicPr>
          <p:nvPr/>
        </p:nvPicPr>
        <p:blipFill>
          <a:blip r:embed="rId17"/>
          <a:stretch>
            <a:fillRect/>
          </a:stretch>
        </p:blipFill>
        <p:spPr>
          <a:xfrm>
            <a:off x="653177" y="3955256"/>
            <a:ext cx="123825" cy="123825"/>
          </a:xfrm>
          <a:prstGeom prst="rect">
            <a:avLst/>
          </a:prstGeom>
        </p:spPr>
      </p:pic>
      <p:pic>
        <p:nvPicPr>
          <p:cNvPr id="20" name="Image 18" descr="preencoded.png"/>
          <p:cNvPicPr>
            <a:picLocks noChangeAspect="1"/>
          </p:cNvPicPr>
          <p:nvPr/>
        </p:nvPicPr>
        <p:blipFill>
          <a:blip r:embed="rId18"/>
          <a:stretch>
            <a:fillRect/>
          </a:stretch>
        </p:blipFill>
        <p:spPr>
          <a:xfrm>
            <a:off x="3501152" y="3769519"/>
            <a:ext cx="2909888" cy="1114425"/>
          </a:xfrm>
          <a:prstGeom prst="rect">
            <a:avLst/>
          </a:prstGeom>
        </p:spPr>
      </p:pic>
      <p:pic>
        <p:nvPicPr>
          <p:cNvPr id="21" name="Image 19" descr="preencoded.png"/>
          <p:cNvPicPr>
            <a:picLocks noChangeAspect="1"/>
          </p:cNvPicPr>
          <p:nvPr/>
        </p:nvPicPr>
        <p:blipFill>
          <a:blip r:embed="rId19"/>
          <a:stretch>
            <a:fillRect/>
          </a:stretch>
        </p:blipFill>
        <p:spPr>
          <a:xfrm>
            <a:off x="3624977" y="3893344"/>
            <a:ext cx="247650" cy="247650"/>
          </a:xfrm>
          <a:prstGeom prst="rect">
            <a:avLst/>
          </a:prstGeom>
        </p:spPr>
      </p:pic>
      <p:pic>
        <p:nvPicPr>
          <p:cNvPr id="22" name="Image 20" descr="preencoded.png"/>
          <p:cNvPicPr>
            <a:picLocks noChangeAspect="1"/>
          </p:cNvPicPr>
          <p:nvPr/>
        </p:nvPicPr>
        <p:blipFill>
          <a:blip r:embed="rId20"/>
          <a:stretch>
            <a:fillRect/>
          </a:stretch>
        </p:blipFill>
        <p:spPr>
          <a:xfrm>
            <a:off x="3686889" y="3955256"/>
            <a:ext cx="123825" cy="123825"/>
          </a:xfrm>
          <a:prstGeom prst="rect">
            <a:avLst/>
          </a:prstGeom>
        </p:spPr>
      </p:pic>
      <p:pic>
        <p:nvPicPr>
          <p:cNvPr id="23" name="Image 21" descr="preencoded.png"/>
          <p:cNvPicPr>
            <a:picLocks noChangeAspect="1"/>
          </p:cNvPicPr>
          <p:nvPr/>
        </p:nvPicPr>
        <p:blipFill>
          <a:blip r:embed="rId21"/>
          <a:stretch>
            <a:fillRect/>
          </a:stretch>
        </p:blipFill>
        <p:spPr>
          <a:xfrm>
            <a:off x="6534864" y="3769519"/>
            <a:ext cx="2909888" cy="1114425"/>
          </a:xfrm>
          <a:prstGeom prst="rect">
            <a:avLst/>
          </a:prstGeom>
        </p:spPr>
      </p:pic>
      <p:pic>
        <p:nvPicPr>
          <p:cNvPr id="24" name="Image 22" descr="preencoded.png"/>
          <p:cNvPicPr>
            <a:picLocks noChangeAspect="1"/>
          </p:cNvPicPr>
          <p:nvPr/>
        </p:nvPicPr>
        <p:blipFill>
          <a:blip r:embed="rId22"/>
          <a:stretch>
            <a:fillRect/>
          </a:stretch>
        </p:blipFill>
        <p:spPr>
          <a:xfrm>
            <a:off x="6658689" y="3893344"/>
            <a:ext cx="247650" cy="247650"/>
          </a:xfrm>
          <a:prstGeom prst="rect">
            <a:avLst/>
          </a:prstGeom>
        </p:spPr>
      </p:pic>
      <p:pic>
        <p:nvPicPr>
          <p:cNvPr id="25" name="Image 23" descr="preencoded.png"/>
          <p:cNvPicPr>
            <a:picLocks noChangeAspect="1"/>
          </p:cNvPicPr>
          <p:nvPr/>
        </p:nvPicPr>
        <p:blipFill>
          <a:blip r:embed="rId23"/>
          <a:stretch>
            <a:fillRect/>
          </a:stretch>
        </p:blipFill>
        <p:spPr>
          <a:xfrm>
            <a:off x="6712863" y="3955256"/>
            <a:ext cx="139303" cy="123825"/>
          </a:xfrm>
          <a:prstGeom prst="rect">
            <a:avLst/>
          </a:prstGeom>
        </p:spPr>
      </p:pic>
      <p:pic>
        <p:nvPicPr>
          <p:cNvPr id="26" name="Image 24" descr="preencoded.png"/>
          <p:cNvPicPr>
            <a:picLocks noChangeAspect="1"/>
          </p:cNvPicPr>
          <p:nvPr/>
        </p:nvPicPr>
        <p:blipFill>
          <a:blip r:embed="rId24"/>
          <a:stretch>
            <a:fillRect/>
          </a:stretch>
        </p:blipFill>
        <p:spPr>
          <a:xfrm>
            <a:off x="315754" y="5155917"/>
            <a:ext cx="2971800" cy="1238250"/>
          </a:xfrm>
          <a:prstGeom prst="rect">
            <a:avLst/>
          </a:prstGeom>
        </p:spPr>
      </p:pic>
      <p:pic>
        <p:nvPicPr>
          <p:cNvPr id="27" name="Image 25" descr="preencoded.png"/>
          <p:cNvPicPr>
            <a:picLocks noChangeAspect="1"/>
          </p:cNvPicPr>
          <p:nvPr/>
        </p:nvPicPr>
        <p:blipFill>
          <a:blip r:embed="rId25"/>
          <a:stretch>
            <a:fillRect/>
          </a:stretch>
        </p:blipFill>
        <p:spPr>
          <a:xfrm>
            <a:off x="439579" y="5279742"/>
            <a:ext cx="247650" cy="247650"/>
          </a:xfrm>
          <a:prstGeom prst="rect">
            <a:avLst/>
          </a:prstGeom>
        </p:spPr>
      </p:pic>
      <p:pic>
        <p:nvPicPr>
          <p:cNvPr id="28" name="Image 26" descr="preencoded.png"/>
          <p:cNvPicPr>
            <a:picLocks noChangeAspect="1"/>
          </p:cNvPicPr>
          <p:nvPr/>
        </p:nvPicPr>
        <p:blipFill>
          <a:blip r:embed="rId26"/>
          <a:stretch>
            <a:fillRect/>
          </a:stretch>
        </p:blipFill>
        <p:spPr>
          <a:xfrm>
            <a:off x="501491" y="5341654"/>
            <a:ext cx="123825" cy="123825"/>
          </a:xfrm>
          <a:prstGeom prst="rect">
            <a:avLst/>
          </a:prstGeom>
        </p:spPr>
      </p:pic>
      <p:pic>
        <p:nvPicPr>
          <p:cNvPr id="29" name="Image 27" descr="preencoded.png"/>
          <p:cNvPicPr>
            <a:picLocks noChangeAspect="1"/>
          </p:cNvPicPr>
          <p:nvPr/>
        </p:nvPicPr>
        <p:blipFill>
          <a:blip r:embed="rId24"/>
          <a:stretch>
            <a:fillRect/>
          </a:stretch>
        </p:blipFill>
        <p:spPr>
          <a:xfrm>
            <a:off x="3473291" y="5155917"/>
            <a:ext cx="2971800" cy="1238250"/>
          </a:xfrm>
          <a:prstGeom prst="rect">
            <a:avLst/>
          </a:prstGeom>
        </p:spPr>
      </p:pic>
      <p:pic>
        <p:nvPicPr>
          <p:cNvPr id="30" name="Image 28" descr="preencoded.png"/>
          <p:cNvPicPr>
            <a:picLocks noChangeAspect="1"/>
          </p:cNvPicPr>
          <p:nvPr/>
        </p:nvPicPr>
        <p:blipFill>
          <a:blip r:embed="rId27"/>
          <a:stretch>
            <a:fillRect/>
          </a:stretch>
        </p:blipFill>
        <p:spPr>
          <a:xfrm>
            <a:off x="3597116" y="5279742"/>
            <a:ext cx="247650" cy="247650"/>
          </a:xfrm>
          <a:prstGeom prst="rect">
            <a:avLst/>
          </a:prstGeom>
        </p:spPr>
      </p:pic>
      <p:pic>
        <p:nvPicPr>
          <p:cNvPr id="31" name="Image 29" descr="preencoded.png"/>
          <p:cNvPicPr>
            <a:picLocks noChangeAspect="1"/>
          </p:cNvPicPr>
          <p:nvPr/>
        </p:nvPicPr>
        <p:blipFill>
          <a:blip r:embed="rId28"/>
          <a:stretch>
            <a:fillRect/>
          </a:stretch>
        </p:blipFill>
        <p:spPr>
          <a:xfrm>
            <a:off x="3659029" y="5341654"/>
            <a:ext cx="123825" cy="123825"/>
          </a:xfrm>
          <a:prstGeom prst="rect">
            <a:avLst/>
          </a:prstGeom>
        </p:spPr>
      </p:pic>
      <p:pic>
        <p:nvPicPr>
          <p:cNvPr id="32" name="Image 30" descr="preencoded.png"/>
          <p:cNvPicPr>
            <a:picLocks noChangeAspect="1"/>
          </p:cNvPicPr>
          <p:nvPr/>
        </p:nvPicPr>
        <p:blipFill>
          <a:blip r:embed="rId24"/>
          <a:stretch>
            <a:fillRect/>
          </a:stretch>
        </p:blipFill>
        <p:spPr>
          <a:xfrm>
            <a:off x="6630829" y="5155917"/>
            <a:ext cx="2971800" cy="1238250"/>
          </a:xfrm>
          <a:prstGeom prst="rect">
            <a:avLst/>
          </a:prstGeom>
        </p:spPr>
      </p:pic>
      <p:pic>
        <p:nvPicPr>
          <p:cNvPr id="33" name="Image 31" descr="preencoded.png"/>
          <p:cNvPicPr>
            <a:picLocks noChangeAspect="1"/>
          </p:cNvPicPr>
          <p:nvPr/>
        </p:nvPicPr>
        <p:blipFill>
          <a:blip r:embed="rId29"/>
          <a:stretch>
            <a:fillRect/>
          </a:stretch>
        </p:blipFill>
        <p:spPr>
          <a:xfrm>
            <a:off x="6754654" y="5279742"/>
            <a:ext cx="247650" cy="247650"/>
          </a:xfrm>
          <a:prstGeom prst="rect">
            <a:avLst/>
          </a:prstGeom>
        </p:spPr>
      </p:pic>
      <p:pic>
        <p:nvPicPr>
          <p:cNvPr id="34" name="Image 32" descr="preencoded.png"/>
          <p:cNvPicPr>
            <a:picLocks noChangeAspect="1"/>
          </p:cNvPicPr>
          <p:nvPr/>
        </p:nvPicPr>
        <p:blipFill>
          <a:blip r:embed="rId30"/>
          <a:stretch>
            <a:fillRect/>
          </a:stretch>
        </p:blipFill>
        <p:spPr>
          <a:xfrm>
            <a:off x="6816566" y="5341654"/>
            <a:ext cx="123825" cy="123825"/>
          </a:xfrm>
          <a:prstGeom prst="rect">
            <a:avLst/>
          </a:prstGeom>
        </p:spPr>
      </p:pic>
      <p:sp>
        <p:nvSpPr>
          <p:cNvPr id="35"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인공지능 모델 설계 개요</a:t>
            </a:r>
            <a:endParaRPr lang="en-US" sz="1971" dirty="0"/>
          </a:p>
        </p:txBody>
      </p:sp>
      <p:sp>
        <p:nvSpPr>
          <p:cNvPr id="36" name="Text 1"/>
          <p:cNvSpPr/>
          <p:nvPr/>
        </p:nvSpPr>
        <p:spPr>
          <a:xfrm>
            <a:off x="866776" y="1726406"/>
            <a:ext cx="808732"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지도 학습</a:t>
            </a:r>
            <a:endParaRPr lang="en-US" sz="1337" dirty="0"/>
          </a:p>
        </p:txBody>
      </p:sp>
      <p:sp>
        <p:nvSpPr>
          <p:cNvPr id="37" name="Text 2"/>
          <p:cNvSpPr/>
          <p:nvPr/>
        </p:nvSpPr>
        <p:spPr>
          <a:xfrm>
            <a:off x="464344" y="2097882"/>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"훈련 데이터에 입력과 정답(출력) 쌍이 포함되어 있으며, 알고리즘은 입력을 특정 출력에 매핑하는 방법을 배웁니다."</a:t>
            </a:r>
            <a:endParaRPr lang="en-US" sz="910" dirty="0"/>
          </a:p>
        </p:txBody>
      </p:sp>
      <p:sp>
        <p:nvSpPr>
          <p:cNvPr id="38" name="Text 3"/>
          <p:cNvSpPr/>
          <p:nvPr/>
        </p:nvSpPr>
        <p:spPr>
          <a:xfrm>
            <a:off x="650081" y="2562225"/>
            <a:ext cx="1293971"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표현형태: 입력 → 출력</a:t>
            </a:r>
            <a:endParaRPr lang="en-US" sz="910" dirty="0"/>
          </a:p>
        </p:txBody>
      </p:sp>
      <p:sp>
        <p:nvSpPr>
          <p:cNvPr id="39" name="Text 4"/>
          <p:cNvSpPr/>
          <p:nvPr/>
        </p:nvSpPr>
        <p:spPr>
          <a:xfrm>
            <a:off x="650081" y="2809875"/>
            <a:ext cx="2026087"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예: 이메일 스팸 필터링, 이미지 분류</a:t>
            </a:r>
            <a:endParaRPr lang="en-US" sz="910" dirty="0"/>
          </a:p>
        </p:txBody>
      </p:sp>
      <p:sp>
        <p:nvSpPr>
          <p:cNvPr id="40" name="Text 5"/>
          <p:cNvSpPr/>
          <p:nvPr/>
        </p:nvSpPr>
        <p:spPr>
          <a:xfrm>
            <a:off x="5603081" y="1726406"/>
            <a:ext cx="996018"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비지도 학습</a:t>
            </a:r>
            <a:endParaRPr lang="en-US" sz="1337" dirty="0"/>
          </a:p>
        </p:txBody>
      </p:sp>
      <p:sp>
        <p:nvSpPr>
          <p:cNvPr id="41" name="Text 6"/>
          <p:cNvSpPr/>
          <p:nvPr/>
        </p:nvSpPr>
        <p:spPr>
          <a:xfrm>
            <a:off x="5200650" y="2097882"/>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"정답이 없는 데이터에서 패턴을 학습하는 것입니다. 알고리즘은 레이블이 없는 데이터에서 구조를 발견합니다."</a:t>
            </a:r>
            <a:endParaRPr lang="en-US" sz="910" dirty="0"/>
          </a:p>
        </p:txBody>
      </p:sp>
      <p:sp>
        <p:nvSpPr>
          <p:cNvPr id="42" name="Text 7"/>
          <p:cNvSpPr/>
          <p:nvPr/>
        </p:nvSpPr>
        <p:spPr>
          <a:xfrm>
            <a:off x="5386388" y="2562225"/>
            <a:ext cx="1600438"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표현형태: 입력 → 구조/패턴</a:t>
            </a:r>
            <a:endParaRPr lang="en-US" sz="910" dirty="0"/>
          </a:p>
        </p:txBody>
      </p:sp>
      <p:sp>
        <p:nvSpPr>
          <p:cNvPr id="43" name="Text 8"/>
          <p:cNvSpPr/>
          <p:nvPr/>
        </p:nvSpPr>
        <p:spPr>
          <a:xfrm>
            <a:off x="5386388" y="2809875"/>
            <a:ext cx="1992035"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예: 고객 세그먼테이션, 이상치 탐지</a:t>
            </a:r>
            <a:endParaRPr lang="en-US" sz="910" dirty="0"/>
          </a:p>
        </p:txBody>
      </p:sp>
      <p:sp>
        <p:nvSpPr>
          <p:cNvPr id="44" name="Text 9"/>
          <p:cNvSpPr/>
          <p:nvPr/>
        </p:nvSpPr>
        <p:spPr>
          <a:xfrm>
            <a:off x="439579" y="3400980"/>
            <a:ext cx="9875044"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데이터 유형별 알고리즘</a:t>
            </a:r>
            <a:endParaRPr lang="en-US" sz="1337" dirty="0"/>
          </a:p>
        </p:txBody>
      </p:sp>
      <p:sp>
        <p:nvSpPr>
          <p:cNvPr id="45" name="Text 10"/>
          <p:cNvSpPr/>
          <p:nvPr/>
        </p:nvSpPr>
        <p:spPr>
          <a:xfrm>
            <a:off x="900827" y="3908822"/>
            <a:ext cx="910888"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구조화 데이터</a:t>
            </a:r>
            <a:endParaRPr lang="en-US" sz="1024" dirty="0"/>
          </a:p>
        </p:txBody>
      </p:sp>
      <p:sp>
        <p:nvSpPr>
          <p:cNvPr id="46" name="Text 11"/>
          <p:cNvSpPr/>
          <p:nvPr/>
        </p:nvSpPr>
        <p:spPr>
          <a:xfrm>
            <a:off x="436483" y="4233863"/>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로지스틱 회귀 및 선형 회귀</a:t>
            </a:r>
            <a:endParaRPr lang="en-US" sz="796" dirty="0"/>
          </a:p>
        </p:txBody>
      </p:sp>
      <p:sp>
        <p:nvSpPr>
          <p:cNvPr id="47" name="Text 12"/>
          <p:cNvSpPr/>
          <p:nvPr/>
        </p:nvSpPr>
        <p:spPr>
          <a:xfrm>
            <a:off x="436483" y="4419600"/>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의사결정나무 및 랜덤 포레스트</a:t>
            </a:r>
            <a:endParaRPr lang="en-US" sz="796" dirty="0"/>
          </a:p>
        </p:txBody>
      </p:sp>
      <p:sp>
        <p:nvSpPr>
          <p:cNvPr id="48" name="Text 13"/>
          <p:cNvSpPr/>
          <p:nvPr/>
        </p:nvSpPr>
        <p:spPr>
          <a:xfrm>
            <a:off x="436483" y="4605338"/>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그래디언트 부스팅 (GBM, XGBoost)</a:t>
            </a:r>
            <a:endParaRPr lang="en-US" sz="796" dirty="0"/>
          </a:p>
        </p:txBody>
      </p:sp>
      <p:sp>
        <p:nvSpPr>
          <p:cNvPr id="49" name="Text 14"/>
          <p:cNvSpPr/>
          <p:nvPr/>
        </p:nvSpPr>
        <p:spPr>
          <a:xfrm>
            <a:off x="3934539" y="3908822"/>
            <a:ext cx="1055608"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비구조화 데이터</a:t>
            </a:r>
            <a:endParaRPr lang="en-US" sz="1024" dirty="0"/>
          </a:p>
        </p:txBody>
      </p:sp>
      <p:sp>
        <p:nvSpPr>
          <p:cNvPr id="50" name="Text 15"/>
          <p:cNvSpPr/>
          <p:nvPr/>
        </p:nvSpPr>
        <p:spPr>
          <a:xfrm>
            <a:off x="3470195" y="4233863"/>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컨볼루션 신경망 (CNN)</a:t>
            </a:r>
            <a:endParaRPr lang="en-US" sz="796" dirty="0"/>
          </a:p>
        </p:txBody>
      </p:sp>
      <p:sp>
        <p:nvSpPr>
          <p:cNvPr id="51" name="Text 16"/>
          <p:cNvSpPr/>
          <p:nvPr/>
        </p:nvSpPr>
        <p:spPr>
          <a:xfrm>
            <a:off x="3470195" y="4419600"/>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순환 신경망 (RNN) 및 LSTM/GRU</a:t>
            </a:r>
            <a:endParaRPr lang="en-US" sz="796" dirty="0"/>
          </a:p>
        </p:txBody>
      </p:sp>
      <p:sp>
        <p:nvSpPr>
          <p:cNvPr id="52" name="Text 17"/>
          <p:cNvSpPr/>
          <p:nvPr/>
        </p:nvSpPr>
        <p:spPr>
          <a:xfrm>
            <a:off x="3470195" y="4605338"/>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자연어 처리 모델 (BERT, GPT)</a:t>
            </a:r>
            <a:endParaRPr lang="en-US" sz="796" dirty="0"/>
          </a:p>
        </p:txBody>
      </p:sp>
      <p:sp>
        <p:nvSpPr>
          <p:cNvPr id="53" name="Text 18"/>
          <p:cNvSpPr/>
          <p:nvPr/>
        </p:nvSpPr>
        <p:spPr>
          <a:xfrm>
            <a:off x="6968252" y="3908822"/>
            <a:ext cx="76616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무감독 학습</a:t>
            </a:r>
            <a:endParaRPr lang="en-US" sz="1024" dirty="0"/>
          </a:p>
        </p:txBody>
      </p:sp>
      <p:sp>
        <p:nvSpPr>
          <p:cNvPr id="54" name="Text 19"/>
          <p:cNvSpPr/>
          <p:nvPr/>
        </p:nvSpPr>
        <p:spPr>
          <a:xfrm>
            <a:off x="6503908" y="4233863"/>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k-균值 클러스터링</a:t>
            </a:r>
            <a:endParaRPr lang="en-US" sz="796" dirty="0"/>
          </a:p>
        </p:txBody>
      </p:sp>
      <p:sp>
        <p:nvSpPr>
          <p:cNvPr id="55" name="Text 20"/>
          <p:cNvSpPr/>
          <p:nvPr/>
        </p:nvSpPr>
        <p:spPr>
          <a:xfrm>
            <a:off x="6503908" y="4419600"/>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주성분 분석 (PCA)</a:t>
            </a:r>
            <a:endParaRPr lang="en-US" sz="796" dirty="0"/>
          </a:p>
        </p:txBody>
      </p:sp>
      <p:sp>
        <p:nvSpPr>
          <p:cNvPr id="56" name="Text 21"/>
          <p:cNvSpPr/>
          <p:nvPr/>
        </p:nvSpPr>
        <p:spPr>
          <a:xfrm>
            <a:off x="6503908" y="4605338"/>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오토인코더</a:t>
            </a:r>
            <a:endParaRPr lang="en-US" sz="796" dirty="0"/>
          </a:p>
        </p:txBody>
      </p:sp>
      <p:sp>
        <p:nvSpPr>
          <p:cNvPr id="57" name="Text 22"/>
          <p:cNvSpPr/>
          <p:nvPr/>
        </p:nvSpPr>
        <p:spPr>
          <a:xfrm>
            <a:off x="749141" y="5295220"/>
            <a:ext cx="6214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분류 작업</a:t>
            </a:r>
            <a:endParaRPr lang="en-US" sz="1024" dirty="0"/>
          </a:p>
        </p:txBody>
      </p:sp>
      <p:sp>
        <p:nvSpPr>
          <p:cNvPr id="58" name="Text 23"/>
          <p:cNvSpPr/>
          <p:nvPr/>
        </p:nvSpPr>
        <p:spPr>
          <a:xfrm>
            <a:off x="439579" y="5589304"/>
            <a:ext cx="299656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특정 클래스로 객체 또는 이벤트를 categorizing하는 작업</a:t>
            </a:r>
            <a:endParaRPr lang="en-US" sz="796" dirty="0"/>
          </a:p>
        </p:txBody>
      </p:sp>
      <p:sp>
        <p:nvSpPr>
          <p:cNvPr id="59" name="Text 24"/>
          <p:cNvSpPr/>
          <p:nvPr/>
        </p:nvSpPr>
        <p:spPr>
          <a:xfrm>
            <a:off x="609838" y="5805998"/>
            <a:ext cx="1838801"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예: 스팸/햄 이메일 필터링, 얼굴 인식</a:t>
            </a:r>
            <a:endParaRPr lang="en-US" sz="796" dirty="0"/>
          </a:p>
        </p:txBody>
      </p:sp>
      <p:sp>
        <p:nvSpPr>
          <p:cNvPr id="60" name="Text 25"/>
          <p:cNvSpPr/>
          <p:nvPr/>
        </p:nvSpPr>
        <p:spPr>
          <a:xfrm>
            <a:off x="3906679" y="5295220"/>
            <a:ext cx="6214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회귀 작업</a:t>
            </a:r>
            <a:endParaRPr lang="en-US" sz="1024" dirty="0"/>
          </a:p>
        </p:txBody>
      </p:sp>
      <p:sp>
        <p:nvSpPr>
          <p:cNvPr id="61" name="Text 26"/>
          <p:cNvSpPr/>
          <p:nvPr/>
        </p:nvSpPr>
        <p:spPr>
          <a:xfrm>
            <a:off x="3597116" y="5589304"/>
            <a:ext cx="299656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연속적인 값을 예측하는 작업</a:t>
            </a:r>
            <a:endParaRPr lang="en-US" sz="796" dirty="0"/>
          </a:p>
        </p:txBody>
      </p:sp>
      <p:sp>
        <p:nvSpPr>
          <p:cNvPr id="62" name="Text 27"/>
          <p:cNvSpPr/>
          <p:nvPr/>
        </p:nvSpPr>
        <p:spPr>
          <a:xfrm>
            <a:off x="3767376" y="5805998"/>
            <a:ext cx="1455717"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예: 주택 가격 예측, 온도 예측</a:t>
            </a:r>
            <a:endParaRPr lang="en-US" sz="796" dirty="0"/>
          </a:p>
        </p:txBody>
      </p:sp>
      <p:sp>
        <p:nvSpPr>
          <p:cNvPr id="63" name="Text 28"/>
          <p:cNvSpPr/>
          <p:nvPr/>
        </p:nvSpPr>
        <p:spPr>
          <a:xfrm>
            <a:off x="7064216" y="5295220"/>
            <a:ext cx="72360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클러스터링</a:t>
            </a:r>
            <a:endParaRPr lang="en-US" sz="1024" dirty="0"/>
          </a:p>
        </p:txBody>
      </p:sp>
      <p:sp>
        <p:nvSpPr>
          <p:cNvPr id="64" name="Text 29"/>
          <p:cNvSpPr/>
          <p:nvPr/>
        </p:nvSpPr>
        <p:spPr>
          <a:xfrm>
            <a:off x="6754654" y="5589304"/>
            <a:ext cx="299656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비슷한 특성을 가진 객체들을 그룹으로 나누는 작업</a:t>
            </a:r>
            <a:endParaRPr lang="en-US" sz="796" dirty="0"/>
          </a:p>
        </p:txBody>
      </p:sp>
      <p:sp>
        <p:nvSpPr>
          <p:cNvPr id="65" name="Text 30"/>
          <p:cNvSpPr/>
          <p:nvPr/>
        </p:nvSpPr>
        <p:spPr>
          <a:xfrm>
            <a:off x="6924913" y="5805998"/>
            <a:ext cx="1975009"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예: 고객 세그먼테이션, 이미지 세그먼트</a:t>
            </a:r>
            <a:endParaRPr lang="en-US" sz="796"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1109225" y="1540669"/>
            <a:ext cx="464344" cy="464344"/>
          </a:xfrm>
          <a:prstGeom prst="rect">
            <a:avLst/>
          </a:prstGeom>
        </p:spPr>
      </p:pic>
      <p:pic>
        <p:nvPicPr>
          <p:cNvPr id="7" name="Image 5" descr="preencoded.png"/>
          <p:cNvPicPr>
            <a:picLocks noChangeAspect="1"/>
          </p:cNvPicPr>
          <p:nvPr/>
        </p:nvPicPr>
        <p:blipFill>
          <a:blip r:embed="rId8"/>
          <a:stretch>
            <a:fillRect/>
          </a:stretch>
        </p:blipFill>
        <p:spPr>
          <a:xfrm>
            <a:off x="1248528" y="1649016"/>
            <a:ext cx="185738" cy="247650"/>
          </a:xfrm>
          <a:prstGeom prst="rect">
            <a:avLst/>
          </a:prstGeom>
        </p:spPr>
      </p:pic>
      <p:pic>
        <p:nvPicPr>
          <p:cNvPr id="8" name="Image 6" descr="preencoded.png"/>
          <p:cNvPicPr>
            <a:picLocks noChangeAspect="1"/>
          </p:cNvPicPr>
          <p:nvPr/>
        </p:nvPicPr>
        <p:blipFill>
          <a:blip r:embed="rId9"/>
          <a:stretch>
            <a:fillRect/>
          </a:stretch>
        </p:blipFill>
        <p:spPr>
          <a:xfrm>
            <a:off x="2141060" y="1811536"/>
            <a:ext cx="206536" cy="15478"/>
          </a:xfrm>
          <a:prstGeom prst="rect">
            <a:avLst/>
          </a:prstGeom>
        </p:spPr>
      </p:pic>
      <p:pic>
        <p:nvPicPr>
          <p:cNvPr id="9" name="Image 7" descr="preencoded.png"/>
          <p:cNvPicPr>
            <a:picLocks noChangeAspect="1"/>
          </p:cNvPicPr>
          <p:nvPr/>
        </p:nvPicPr>
        <p:blipFill>
          <a:blip r:embed="rId10"/>
          <a:stretch>
            <a:fillRect/>
          </a:stretch>
        </p:blipFill>
        <p:spPr>
          <a:xfrm>
            <a:off x="2915087" y="1540669"/>
            <a:ext cx="464344" cy="464344"/>
          </a:xfrm>
          <a:prstGeom prst="rect">
            <a:avLst/>
          </a:prstGeom>
        </p:spPr>
      </p:pic>
      <p:pic>
        <p:nvPicPr>
          <p:cNvPr id="10" name="Image 8" descr="preencoded.png"/>
          <p:cNvPicPr>
            <a:picLocks noChangeAspect="1"/>
          </p:cNvPicPr>
          <p:nvPr/>
        </p:nvPicPr>
        <p:blipFill>
          <a:blip r:embed="rId11"/>
          <a:stretch>
            <a:fillRect/>
          </a:stretch>
        </p:blipFill>
        <p:spPr>
          <a:xfrm>
            <a:off x="3065999" y="1649016"/>
            <a:ext cx="162520" cy="247650"/>
          </a:xfrm>
          <a:prstGeom prst="rect">
            <a:avLst/>
          </a:prstGeom>
        </p:spPr>
      </p:pic>
      <p:pic>
        <p:nvPicPr>
          <p:cNvPr id="11" name="Image 9" descr="preencoded.png"/>
          <p:cNvPicPr>
            <a:picLocks noChangeAspect="1"/>
          </p:cNvPicPr>
          <p:nvPr/>
        </p:nvPicPr>
        <p:blipFill>
          <a:blip r:embed="rId12"/>
          <a:stretch>
            <a:fillRect/>
          </a:stretch>
        </p:blipFill>
        <p:spPr>
          <a:xfrm>
            <a:off x="3946922" y="1811536"/>
            <a:ext cx="206536" cy="15478"/>
          </a:xfrm>
          <a:prstGeom prst="rect">
            <a:avLst/>
          </a:prstGeom>
        </p:spPr>
      </p:pic>
      <p:pic>
        <p:nvPicPr>
          <p:cNvPr id="12" name="Image 10" descr="preencoded.png"/>
          <p:cNvPicPr>
            <a:picLocks noChangeAspect="1"/>
          </p:cNvPicPr>
          <p:nvPr/>
        </p:nvPicPr>
        <p:blipFill>
          <a:blip r:embed="rId13"/>
          <a:stretch>
            <a:fillRect/>
          </a:stretch>
        </p:blipFill>
        <p:spPr>
          <a:xfrm>
            <a:off x="4720949" y="1540669"/>
            <a:ext cx="464344" cy="464344"/>
          </a:xfrm>
          <a:prstGeom prst="rect">
            <a:avLst/>
          </a:prstGeom>
        </p:spPr>
      </p:pic>
      <p:pic>
        <p:nvPicPr>
          <p:cNvPr id="13" name="Image 11" descr="preencoded.png"/>
          <p:cNvPicPr>
            <a:picLocks noChangeAspect="1"/>
          </p:cNvPicPr>
          <p:nvPr/>
        </p:nvPicPr>
        <p:blipFill>
          <a:blip r:embed="rId14"/>
          <a:stretch>
            <a:fillRect/>
          </a:stretch>
        </p:blipFill>
        <p:spPr>
          <a:xfrm>
            <a:off x="4837035" y="1649016"/>
            <a:ext cx="232172" cy="247650"/>
          </a:xfrm>
          <a:prstGeom prst="rect">
            <a:avLst/>
          </a:prstGeom>
        </p:spPr>
      </p:pic>
      <p:pic>
        <p:nvPicPr>
          <p:cNvPr id="14" name="Image 12" descr="preencoded.png"/>
          <p:cNvPicPr>
            <a:picLocks noChangeAspect="1"/>
          </p:cNvPicPr>
          <p:nvPr/>
        </p:nvPicPr>
        <p:blipFill>
          <a:blip r:embed="rId15"/>
          <a:stretch>
            <a:fillRect/>
          </a:stretch>
        </p:blipFill>
        <p:spPr>
          <a:xfrm>
            <a:off x="5752784" y="1811536"/>
            <a:ext cx="206536" cy="15478"/>
          </a:xfrm>
          <a:prstGeom prst="rect">
            <a:avLst/>
          </a:prstGeom>
        </p:spPr>
      </p:pic>
      <p:pic>
        <p:nvPicPr>
          <p:cNvPr id="15" name="Image 13" descr="preencoded.png"/>
          <p:cNvPicPr>
            <a:picLocks noChangeAspect="1"/>
          </p:cNvPicPr>
          <p:nvPr/>
        </p:nvPicPr>
        <p:blipFill>
          <a:blip r:embed="rId16"/>
          <a:stretch>
            <a:fillRect/>
          </a:stretch>
        </p:blipFill>
        <p:spPr>
          <a:xfrm>
            <a:off x="6526811" y="1540669"/>
            <a:ext cx="464344" cy="464344"/>
          </a:xfrm>
          <a:prstGeom prst="rect">
            <a:avLst/>
          </a:prstGeom>
        </p:spPr>
      </p:pic>
      <p:pic>
        <p:nvPicPr>
          <p:cNvPr id="16" name="Image 14" descr="preencoded.png"/>
          <p:cNvPicPr>
            <a:picLocks noChangeAspect="1"/>
          </p:cNvPicPr>
          <p:nvPr/>
        </p:nvPicPr>
        <p:blipFill>
          <a:blip r:embed="rId17"/>
          <a:stretch>
            <a:fillRect/>
          </a:stretch>
        </p:blipFill>
        <p:spPr>
          <a:xfrm>
            <a:off x="6677724" y="1649016"/>
            <a:ext cx="162520" cy="247650"/>
          </a:xfrm>
          <a:prstGeom prst="rect">
            <a:avLst/>
          </a:prstGeom>
        </p:spPr>
      </p:pic>
      <p:pic>
        <p:nvPicPr>
          <p:cNvPr id="17" name="Image 15" descr="preencoded.png"/>
          <p:cNvPicPr>
            <a:picLocks noChangeAspect="1"/>
          </p:cNvPicPr>
          <p:nvPr/>
        </p:nvPicPr>
        <p:blipFill>
          <a:blip r:embed="rId9"/>
          <a:stretch>
            <a:fillRect/>
          </a:stretch>
        </p:blipFill>
        <p:spPr>
          <a:xfrm>
            <a:off x="7558645" y="1811536"/>
            <a:ext cx="206536" cy="15478"/>
          </a:xfrm>
          <a:prstGeom prst="rect">
            <a:avLst/>
          </a:prstGeom>
        </p:spPr>
      </p:pic>
      <p:pic>
        <p:nvPicPr>
          <p:cNvPr id="18" name="Image 16" descr="preencoded.png"/>
          <p:cNvPicPr>
            <a:picLocks noChangeAspect="1"/>
          </p:cNvPicPr>
          <p:nvPr/>
        </p:nvPicPr>
        <p:blipFill>
          <a:blip r:embed="rId18"/>
          <a:stretch>
            <a:fillRect/>
          </a:stretch>
        </p:blipFill>
        <p:spPr>
          <a:xfrm>
            <a:off x="8332672" y="1540669"/>
            <a:ext cx="464344" cy="464344"/>
          </a:xfrm>
          <a:prstGeom prst="rect">
            <a:avLst/>
          </a:prstGeom>
        </p:spPr>
      </p:pic>
      <p:pic>
        <p:nvPicPr>
          <p:cNvPr id="19" name="Image 17" descr="preencoded.png"/>
          <p:cNvPicPr>
            <a:picLocks noChangeAspect="1"/>
          </p:cNvPicPr>
          <p:nvPr/>
        </p:nvPicPr>
        <p:blipFill>
          <a:blip r:embed="rId19"/>
          <a:stretch>
            <a:fillRect/>
          </a:stretch>
        </p:blipFill>
        <p:spPr>
          <a:xfrm>
            <a:off x="8471975" y="1649016"/>
            <a:ext cx="185738" cy="247650"/>
          </a:xfrm>
          <a:prstGeom prst="rect">
            <a:avLst/>
          </a:prstGeom>
        </p:spPr>
      </p:pic>
      <p:pic>
        <p:nvPicPr>
          <p:cNvPr id="20" name="Image 18" descr="preencoded.png"/>
          <p:cNvPicPr>
            <a:picLocks noChangeAspect="1"/>
          </p:cNvPicPr>
          <p:nvPr/>
        </p:nvPicPr>
        <p:blipFill>
          <a:blip r:embed="rId20"/>
          <a:stretch>
            <a:fillRect/>
          </a:stretch>
        </p:blipFill>
        <p:spPr>
          <a:xfrm>
            <a:off x="433388" y="2345531"/>
            <a:ext cx="1506457" cy="1300163"/>
          </a:xfrm>
          <a:prstGeom prst="rect">
            <a:avLst/>
          </a:prstGeom>
        </p:spPr>
      </p:pic>
      <p:pic>
        <p:nvPicPr>
          <p:cNvPr id="21" name="Image 19" descr="preencoded.png"/>
          <p:cNvPicPr>
            <a:picLocks noChangeAspect="1"/>
          </p:cNvPicPr>
          <p:nvPr/>
        </p:nvPicPr>
        <p:blipFill>
          <a:blip r:embed="rId21"/>
          <a:stretch>
            <a:fillRect/>
          </a:stretch>
        </p:blipFill>
        <p:spPr>
          <a:xfrm>
            <a:off x="2316519" y="2345531"/>
            <a:ext cx="1506457" cy="1300163"/>
          </a:xfrm>
          <a:prstGeom prst="rect">
            <a:avLst/>
          </a:prstGeom>
        </p:spPr>
      </p:pic>
      <p:pic>
        <p:nvPicPr>
          <p:cNvPr id="22" name="Image 20" descr="preencoded.png"/>
          <p:cNvPicPr>
            <a:picLocks noChangeAspect="1"/>
          </p:cNvPicPr>
          <p:nvPr/>
        </p:nvPicPr>
        <p:blipFill>
          <a:blip r:embed="rId22"/>
          <a:stretch>
            <a:fillRect/>
          </a:stretch>
        </p:blipFill>
        <p:spPr>
          <a:xfrm>
            <a:off x="4199651" y="2345531"/>
            <a:ext cx="1506457" cy="1300163"/>
          </a:xfrm>
          <a:prstGeom prst="rect">
            <a:avLst/>
          </a:prstGeom>
        </p:spPr>
      </p:pic>
      <p:pic>
        <p:nvPicPr>
          <p:cNvPr id="23" name="Image 21" descr="preencoded.png"/>
          <p:cNvPicPr>
            <a:picLocks noChangeAspect="1"/>
          </p:cNvPicPr>
          <p:nvPr/>
        </p:nvPicPr>
        <p:blipFill>
          <a:blip r:embed="rId20"/>
          <a:stretch>
            <a:fillRect/>
          </a:stretch>
        </p:blipFill>
        <p:spPr>
          <a:xfrm>
            <a:off x="6082783" y="2345531"/>
            <a:ext cx="1506457" cy="1300163"/>
          </a:xfrm>
          <a:prstGeom prst="rect">
            <a:avLst/>
          </a:prstGeom>
        </p:spPr>
      </p:pic>
      <p:pic>
        <p:nvPicPr>
          <p:cNvPr id="24" name="Image 22" descr="preencoded.png"/>
          <p:cNvPicPr>
            <a:picLocks noChangeAspect="1"/>
          </p:cNvPicPr>
          <p:nvPr/>
        </p:nvPicPr>
        <p:blipFill>
          <a:blip r:embed="rId21"/>
          <a:stretch>
            <a:fillRect/>
          </a:stretch>
        </p:blipFill>
        <p:spPr>
          <a:xfrm>
            <a:off x="7965915" y="2345531"/>
            <a:ext cx="1506457" cy="1300163"/>
          </a:xfrm>
          <a:prstGeom prst="rect">
            <a:avLst/>
          </a:prstGeom>
        </p:spPr>
      </p:pic>
      <p:pic>
        <p:nvPicPr>
          <p:cNvPr id="25" name="Image 23" descr="preencoded.png"/>
          <p:cNvPicPr>
            <a:picLocks noChangeAspect="1"/>
          </p:cNvPicPr>
          <p:nvPr/>
        </p:nvPicPr>
        <p:blipFill>
          <a:blip r:embed="rId23"/>
          <a:stretch>
            <a:fillRect/>
          </a:stretch>
        </p:blipFill>
        <p:spPr>
          <a:xfrm>
            <a:off x="309563" y="3893344"/>
            <a:ext cx="9286875" cy="897731"/>
          </a:xfrm>
          <a:prstGeom prst="rect">
            <a:avLst/>
          </a:prstGeom>
        </p:spPr>
      </p:pic>
      <p:pic>
        <p:nvPicPr>
          <p:cNvPr id="26" name="Image 24" descr="preencoded.png"/>
          <p:cNvPicPr>
            <a:picLocks noChangeAspect="1"/>
          </p:cNvPicPr>
          <p:nvPr/>
        </p:nvPicPr>
        <p:blipFill>
          <a:blip r:embed="rId24"/>
          <a:stretch>
            <a:fillRect/>
          </a:stretch>
        </p:blipFill>
        <p:spPr>
          <a:xfrm>
            <a:off x="433388" y="4311253"/>
            <a:ext cx="123825" cy="123825"/>
          </a:xfrm>
          <a:prstGeom prst="rect">
            <a:avLst/>
          </a:prstGeom>
        </p:spPr>
      </p:pic>
      <p:pic>
        <p:nvPicPr>
          <p:cNvPr id="27" name="Image 25" descr="preencoded.png"/>
          <p:cNvPicPr>
            <a:picLocks noChangeAspect="1"/>
          </p:cNvPicPr>
          <p:nvPr/>
        </p:nvPicPr>
        <p:blipFill>
          <a:blip r:embed="rId24"/>
          <a:stretch>
            <a:fillRect/>
          </a:stretch>
        </p:blipFill>
        <p:spPr>
          <a:xfrm>
            <a:off x="433388" y="4527947"/>
            <a:ext cx="123825" cy="123825"/>
          </a:xfrm>
          <a:prstGeom prst="rect">
            <a:avLst/>
          </a:prstGeom>
        </p:spPr>
      </p:pic>
      <p:pic>
        <p:nvPicPr>
          <p:cNvPr id="28" name="Image 26" descr="preencoded.png"/>
          <p:cNvPicPr>
            <a:picLocks noChangeAspect="1"/>
          </p:cNvPicPr>
          <p:nvPr/>
        </p:nvPicPr>
        <p:blipFill>
          <a:blip r:embed="rId24"/>
          <a:stretch>
            <a:fillRect/>
          </a:stretch>
        </p:blipFill>
        <p:spPr>
          <a:xfrm>
            <a:off x="4953000" y="4311253"/>
            <a:ext cx="123825" cy="123825"/>
          </a:xfrm>
          <a:prstGeom prst="rect">
            <a:avLst/>
          </a:prstGeom>
        </p:spPr>
      </p:pic>
      <p:pic>
        <p:nvPicPr>
          <p:cNvPr id="29" name="Image 27" descr="preencoded.png"/>
          <p:cNvPicPr>
            <a:picLocks noChangeAspect="1"/>
          </p:cNvPicPr>
          <p:nvPr/>
        </p:nvPicPr>
        <p:blipFill>
          <a:blip r:embed="rId24"/>
          <a:stretch>
            <a:fillRect/>
          </a:stretch>
        </p:blipFill>
        <p:spPr>
          <a:xfrm>
            <a:off x="4953000" y="4527947"/>
            <a:ext cx="123825" cy="123825"/>
          </a:xfrm>
          <a:prstGeom prst="rect">
            <a:avLst/>
          </a:prstGeom>
        </p:spPr>
      </p:pic>
      <p:sp>
        <p:nvSpPr>
          <p:cNvPr id="30"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모델 설계 단계</a:t>
            </a:r>
            <a:endParaRPr lang="en-US" sz="1971" dirty="0"/>
          </a:p>
        </p:txBody>
      </p:sp>
      <p:sp>
        <p:nvSpPr>
          <p:cNvPr id="31" name="Text 1"/>
          <p:cNvSpPr/>
          <p:nvPr/>
        </p:nvSpPr>
        <p:spPr>
          <a:xfrm>
            <a:off x="494272"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1. 문제 정의</a:t>
            </a:r>
            <a:endParaRPr lang="en-US" sz="1024" dirty="0"/>
          </a:p>
        </p:txBody>
      </p:sp>
      <p:sp>
        <p:nvSpPr>
          <p:cNvPr id="32" name="Text 2"/>
          <p:cNvSpPr/>
          <p:nvPr/>
        </p:nvSpPr>
        <p:spPr>
          <a:xfrm>
            <a:off x="557213" y="2747963"/>
            <a:ext cx="1258807" cy="461665"/>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예측 대상을 명확히 정의하고, 결과에 따라 적절한 분류/회귀/클러스터링 모델 유형 선택</a:t>
            </a:r>
            <a:endParaRPr lang="en-US" sz="796" dirty="0"/>
          </a:p>
        </p:txBody>
      </p:sp>
      <p:sp>
        <p:nvSpPr>
          <p:cNvPr id="33" name="Text 3"/>
          <p:cNvSpPr/>
          <p:nvPr/>
        </p:nvSpPr>
        <p:spPr>
          <a:xfrm>
            <a:off x="2377404"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2. 데이터 수집</a:t>
            </a:r>
            <a:endParaRPr lang="en-US" sz="1024" dirty="0"/>
          </a:p>
        </p:txBody>
      </p:sp>
      <p:sp>
        <p:nvSpPr>
          <p:cNvPr id="34" name="Text 4"/>
          <p:cNvSpPr/>
          <p:nvPr/>
        </p:nvSpPr>
        <p:spPr>
          <a:xfrm>
            <a:off x="2440344" y="2747963"/>
            <a:ext cx="1258807" cy="615553"/>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문제와 관련된 데이터 수집, 특성 이해, 이상값 및 결측값 확인, 구조화/비구조화 데이터 고려</a:t>
            </a:r>
            <a:endParaRPr lang="en-US" sz="796" dirty="0"/>
          </a:p>
        </p:txBody>
      </p:sp>
      <p:sp>
        <p:nvSpPr>
          <p:cNvPr id="35" name="Text 5"/>
          <p:cNvSpPr/>
          <p:nvPr/>
        </p:nvSpPr>
        <p:spPr>
          <a:xfrm>
            <a:off x="4260536"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3. 특성 공학</a:t>
            </a:r>
            <a:endParaRPr lang="en-US" sz="1024" dirty="0"/>
          </a:p>
        </p:txBody>
      </p:sp>
      <p:sp>
        <p:nvSpPr>
          <p:cNvPr id="36" name="Text 6"/>
          <p:cNvSpPr/>
          <p:nvPr/>
        </p:nvSpPr>
        <p:spPr>
          <a:xfrm>
            <a:off x="4323476" y="2747963"/>
            <a:ext cx="1258807" cy="615553"/>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원시 데이터를 모델이 이해할 수 있는 형태로 변환, 분류 데이터를 원핫 인코딩, 날짜/시간을 연속 값으로 분해</a:t>
            </a:r>
            <a:endParaRPr lang="en-US" sz="796" dirty="0"/>
          </a:p>
        </p:txBody>
      </p:sp>
      <p:sp>
        <p:nvSpPr>
          <p:cNvPr id="37" name="Text 7"/>
          <p:cNvSpPr/>
          <p:nvPr/>
        </p:nvSpPr>
        <p:spPr>
          <a:xfrm>
            <a:off x="6143667"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4. 알고리즘 선택</a:t>
            </a:r>
            <a:endParaRPr lang="en-US" sz="1024" dirty="0"/>
          </a:p>
        </p:txBody>
      </p:sp>
      <p:sp>
        <p:nvSpPr>
          <p:cNvPr id="38" name="Text 8"/>
          <p:cNvSpPr/>
          <p:nvPr/>
        </p:nvSpPr>
        <p:spPr>
          <a:xfrm>
            <a:off x="6206608" y="2747963"/>
            <a:ext cx="1258807" cy="615553"/>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데이터 유형과 목적에 따라 적절한 알고리즘 선택: 결정트리, 랜덤 포레스트, CNN, RNN, k-평균 군집 등</a:t>
            </a:r>
            <a:endParaRPr lang="en-US" sz="796" dirty="0"/>
          </a:p>
        </p:txBody>
      </p:sp>
      <p:sp>
        <p:nvSpPr>
          <p:cNvPr id="39" name="Text 9"/>
          <p:cNvSpPr/>
          <p:nvPr/>
        </p:nvSpPr>
        <p:spPr>
          <a:xfrm>
            <a:off x="8026799"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5. 평가 검증</a:t>
            </a:r>
            <a:endParaRPr lang="en-US" sz="1024" dirty="0"/>
          </a:p>
        </p:txBody>
      </p:sp>
      <p:sp>
        <p:nvSpPr>
          <p:cNvPr id="40" name="Text 10"/>
          <p:cNvSpPr/>
          <p:nvPr/>
        </p:nvSpPr>
        <p:spPr>
          <a:xfrm>
            <a:off x="8089740" y="2747963"/>
            <a:ext cx="1258807" cy="615553"/>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데이터를 학습/검증/테스트 세트로 나누고, 정확도, 정밀도, 재현율 등의 지표로 평가, 교차 검증을 통해 과적합 방지</a:t>
            </a:r>
            <a:endParaRPr lang="en-US" sz="796" dirty="0"/>
          </a:p>
        </p:txBody>
      </p:sp>
      <p:sp>
        <p:nvSpPr>
          <p:cNvPr id="41" name="Text 11"/>
          <p:cNvSpPr/>
          <p:nvPr/>
        </p:nvSpPr>
        <p:spPr>
          <a:xfrm>
            <a:off x="433387" y="4017169"/>
            <a:ext cx="9943148" cy="218008"/>
          </a:xfrm>
          <a:prstGeom prst="rect">
            <a:avLst/>
          </a:prstGeom>
          <a:noFill/>
          <a:ln/>
        </p:spPr>
        <p:txBody>
          <a:bodyPr wrap="square" lIns="0" tIns="0" rIns="0" bIns="0" rtlCol="0" anchor="t">
            <a:spAutoFit/>
          </a:bodyPr>
          <a:lstStyle/>
          <a:p>
            <a:pPr>
              <a:lnSpc>
                <a:spcPts val="1706"/>
              </a:lnSpc>
            </a:pPr>
            <a:r>
              <a:rPr lang="en-US" sz="1121" b="1" dirty="0">
                <a:solidFill>
                  <a:srgbClr val="000000"/>
                </a:solidFill>
                <a:latin typeface="Noto Sans KR" pitchFamily="34" charset="0"/>
                <a:ea typeface="Noto Sans KR" pitchFamily="34" charset="-122"/>
                <a:cs typeface="Noto Sans KR" pitchFamily="34" charset="-120"/>
              </a:rPr>
              <a:t>모델 설계 주의사항</a:t>
            </a:r>
            <a:endParaRPr lang="en-US" sz="1121" dirty="0"/>
          </a:p>
        </p:txBody>
      </p:sp>
      <p:sp>
        <p:nvSpPr>
          <p:cNvPr id="42" name="Text 12"/>
          <p:cNvSpPr/>
          <p:nvPr/>
        </p:nvSpPr>
        <p:spPr>
          <a:xfrm>
            <a:off x="619125" y="4295775"/>
            <a:ext cx="2272962"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데이터의 특성에 따라 알고리즘 선택이 달라짐</a:t>
            </a:r>
            <a:endParaRPr lang="en-US" sz="796" dirty="0"/>
          </a:p>
        </p:txBody>
      </p:sp>
      <p:sp>
        <p:nvSpPr>
          <p:cNvPr id="43" name="Text 13"/>
          <p:cNvSpPr/>
          <p:nvPr/>
        </p:nvSpPr>
        <p:spPr>
          <a:xfrm>
            <a:off x="619125" y="4512469"/>
            <a:ext cx="3413701"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비구조화 데이터의 경우 CNN, RNN 등 딥러닝 모델로 특성 자동 학습</a:t>
            </a:r>
            <a:endParaRPr lang="en-US" sz="796" dirty="0"/>
          </a:p>
        </p:txBody>
      </p:sp>
      <p:sp>
        <p:nvSpPr>
          <p:cNvPr id="44" name="Text 14"/>
          <p:cNvSpPr/>
          <p:nvPr/>
        </p:nvSpPr>
        <p:spPr>
          <a:xfrm>
            <a:off x="5138738" y="4295775"/>
            <a:ext cx="2775228"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시간 시퀀스 데이터의 경우 RNN, LSTM/GRU 모델 적용</a:t>
            </a:r>
            <a:endParaRPr lang="en-US" sz="796" dirty="0"/>
          </a:p>
        </p:txBody>
      </p:sp>
      <p:sp>
        <p:nvSpPr>
          <p:cNvPr id="45" name="Text 15"/>
          <p:cNvSpPr/>
          <p:nvPr/>
        </p:nvSpPr>
        <p:spPr>
          <a:xfrm>
            <a:off x="5138738" y="4512469"/>
            <a:ext cx="3115747"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모델 성능을 향상시키기 위해 적절한 하이퍼파라미터 조정 필요</a:t>
            </a:r>
            <a:endParaRPr lang="en-US" sz="796" dirty="0"/>
          </a:p>
        </p:txBody>
      </p:sp>
      <p:sp>
        <p:nvSpPr>
          <p:cNvPr id="46" name="Text 16"/>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31 / 36</a:t>
            </a:r>
            <a:endParaRPr lang="en-US" sz="91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92357" cy="4055269"/>
          </a:xfrm>
          <a:prstGeom prst="rect">
            <a:avLst/>
          </a:prstGeom>
        </p:spPr>
      </p:pic>
      <p:pic>
        <p:nvPicPr>
          <p:cNvPr id="7" name="Image 5" descr="preencoded.png"/>
          <p:cNvPicPr>
            <a:picLocks noChangeAspect="1"/>
          </p:cNvPicPr>
          <p:nvPr/>
        </p:nvPicPr>
        <p:blipFill>
          <a:blip r:embed="rId8"/>
          <a:stretch>
            <a:fillRect/>
          </a:stretch>
        </p:blipFill>
        <p:spPr>
          <a:xfrm>
            <a:off x="464344" y="1695450"/>
            <a:ext cx="371475" cy="371475"/>
          </a:xfrm>
          <a:prstGeom prst="rect">
            <a:avLst/>
          </a:prstGeom>
        </p:spPr>
      </p:pic>
      <p:pic>
        <p:nvPicPr>
          <p:cNvPr id="8" name="Image 6" descr="preencoded.png"/>
          <p:cNvPicPr>
            <a:picLocks noChangeAspect="1"/>
          </p:cNvPicPr>
          <p:nvPr/>
        </p:nvPicPr>
        <p:blipFill>
          <a:blip r:embed="rId9"/>
          <a:stretch>
            <a:fillRect/>
          </a:stretch>
        </p:blipFill>
        <p:spPr>
          <a:xfrm>
            <a:off x="572691" y="1772841"/>
            <a:ext cx="154781" cy="216694"/>
          </a:xfrm>
          <a:prstGeom prst="rect">
            <a:avLst/>
          </a:prstGeom>
        </p:spPr>
      </p:pic>
      <p:pic>
        <p:nvPicPr>
          <p:cNvPr id="9" name="Image 7" descr="preencoded.png"/>
          <p:cNvPicPr>
            <a:picLocks noChangeAspect="1"/>
          </p:cNvPicPr>
          <p:nvPr/>
        </p:nvPicPr>
        <p:blipFill>
          <a:blip r:embed="rId10"/>
          <a:stretch>
            <a:fillRect/>
          </a:stretch>
        </p:blipFill>
        <p:spPr>
          <a:xfrm>
            <a:off x="464344" y="2717006"/>
            <a:ext cx="2682795" cy="681038"/>
          </a:xfrm>
          <a:prstGeom prst="rect">
            <a:avLst/>
          </a:prstGeom>
        </p:spPr>
      </p:pic>
      <p:pic>
        <p:nvPicPr>
          <p:cNvPr id="10" name="Image 8" descr="preencoded.png"/>
          <p:cNvPicPr>
            <a:picLocks noChangeAspect="1"/>
          </p:cNvPicPr>
          <p:nvPr/>
        </p:nvPicPr>
        <p:blipFill>
          <a:blip r:embed="rId11"/>
          <a:stretch>
            <a:fillRect/>
          </a:stretch>
        </p:blipFill>
        <p:spPr>
          <a:xfrm>
            <a:off x="464344" y="3490912"/>
            <a:ext cx="2682795" cy="681038"/>
          </a:xfrm>
          <a:prstGeom prst="rect">
            <a:avLst/>
          </a:prstGeom>
        </p:spPr>
      </p:pic>
      <p:pic>
        <p:nvPicPr>
          <p:cNvPr id="11" name="Image 9" descr="preencoded.png"/>
          <p:cNvPicPr>
            <a:picLocks noChangeAspect="1"/>
          </p:cNvPicPr>
          <p:nvPr/>
        </p:nvPicPr>
        <p:blipFill>
          <a:blip r:embed="rId12"/>
          <a:stretch>
            <a:fillRect/>
          </a:stretch>
        </p:blipFill>
        <p:spPr>
          <a:xfrm>
            <a:off x="464344" y="4264819"/>
            <a:ext cx="2682795" cy="681038"/>
          </a:xfrm>
          <a:prstGeom prst="rect">
            <a:avLst/>
          </a:prstGeom>
        </p:spPr>
      </p:pic>
      <p:pic>
        <p:nvPicPr>
          <p:cNvPr id="12" name="Image 10" descr="preencoded.png"/>
          <p:cNvPicPr>
            <a:picLocks noChangeAspect="1"/>
          </p:cNvPicPr>
          <p:nvPr/>
        </p:nvPicPr>
        <p:blipFill>
          <a:blip r:embed="rId13"/>
          <a:stretch>
            <a:fillRect/>
          </a:stretch>
        </p:blipFill>
        <p:spPr>
          <a:xfrm>
            <a:off x="3456701" y="1540669"/>
            <a:ext cx="2992478" cy="4055269"/>
          </a:xfrm>
          <a:prstGeom prst="rect">
            <a:avLst/>
          </a:prstGeom>
        </p:spPr>
      </p:pic>
      <p:pic>
        <p:nvPicPr>
          <p:cNvPr id="13" name="Image 11" descr="preencoded.png"/>
          <p:cNvPicPr>
            <a:picLocks noChangeAspect="1"/>
          </p:cNvPicPr>
          <p:nvPr/>
        </p:nvPicPr>
        <p:blipFill>
          <a:blip r:embed="rId14"/>
          <a:stretch>
            <a:fillRect/>
          </a:stretch>
        </p:blipFill>
        <p:spPr>
          <a:xfrm>
            <a:off x="3611482" y="1695450"/>
            <a:ext cx="371475" cy="371475"/>
          </a:xfrm>
          <a:prstGeom prst="rect">
            <a:avLst/>
          </a:prstGeom>
        </p:spPr>
      </p:pic>
      <p:pic>
        <p:nvPicPr>
          <p:cNvPr id="14" name="Image 12" descr="preencoded.png"/>
          <p:cNvPicPr>
            <a:picLocks noChangeAspect="1"/>
          </p:cNvPicPr>
          <p:nvPr/>
        </p:nvPicPr>
        <p:blipFill>
          <a:blip r:embed="rId15"/>
          <a:stretch>
            <a:fillRect/>
          </a:stretch>
        </p:blipFill>
        <p:spPr>
          <a:xfrm>
            <a:off x="3719829" y="1772841"/>
            <a:ext cx="154781" cy="216694"/>
          </a:xfrm>
          <a:prstGeom prst="rect">
            <a:avLst/>
          </a:prstGeom>
        </p:spPr>
      </p:pic>
      <p:pic>
        <p:nvPicPr>
          <p:cNvPr id="15" name="Image 13" descr="preencoded.png"/>
          <p:cNvPicPr>
            <a:picLocks noChangeAspect="1"/>
          </p:cNvPicPr>
          <p:nvPr/>
        </p:nvPicPr>
        <p:blipFill>
          <a:blip r:embed="rId16"/>
          <a:stretch>
            <a:fillRect/>
          </a:stretch>
        </p:blipFill>
        <p:spPr>
          <a:xfrm>
            <a:off x="3611482" y="2717006"/>
            <a:ext cx="2682916" cy="681038"/>
          </a:xfrm>
          <a:prstGeom prst="rect">
            <a:avLst/>
          </a:prstGeom>
        </p:spPr>
      </p:pic>
      <p:pic>
        <p:nvPicPr>
          <p:cNvPr id="16" name="Image 14" descr="preencoded.png"/>
          <p:cNvPicPr>
            <a:picLocks noChangeAspect="1"/>
          </p:cNvPicPr>
          <p:nvPr/>
        </p:nvPicPr>
        <p:blipFill>
          <a:blip r:embed="rId17"/>
          <a:stretch>
            <a:fillRect/>
          </a:stretch>
        </p:blipFill>
        <p:spPr>
          <a:xfrm>
            <a:off x="3611482" y="3490912"/>
            <a:ext cx="2682916" cy="681038"/>
          </a:xfrm>
          <a:prstGeom prst="rect">
            <a:avLst/>
          </a:prstGeom>
        </p:spPr>
      </p:pic>
      <p:pic>
        <p:nvPicPr>
          <p:cNvPr id="17" name="Image 15" descr="preencoded.png"/>
          <p:cNvPicPr>
            <a:picLocks noChangeAspect="1"/>
          </p:cNvPicPr>
          <p:nvPr/>
        </p:nvPicPr>
        <p:blipFill>
          <a:blip r:embed="rId18"/>
          <a:stretch>
            <a:fillRect/>
          </a:stretch>
        </p:blipFill>
        <p:spPr>
          <a:xfrm>
            <a:off x="3611482" y="4264819"/>
            <a:ext cx="2682916" cy="681038"/>
          </a:xfrm>
          <a:prstGeom prst="rect">
            <a:avLst/>
          </a:prstGeom>
        </p:spPr>
      </p:pic>
      <p:pic>
        <p:nvPicPr>
          <p:cNvPr id="18" name="Image 16" descr="preencoded.png"/>
          <p:cNvPicPr>
            <a:picLocks noChangeAspect="1"/>
          </p:cNvPicPr>
          <p:nvPr/>
        </p:nvPicPr>
        <p:blipFill>
          <a:blip r:embed="rId19"/>
          <a:stretch>
            <a:fillRect/>
          </a:stretch>
        </p:blipFill>
        <p:spPr>
          <a:xfrm>
            <a:off x="6603960" y="1540669"/>
            <a:ext cx="2992357" cy="4055269"/>
          </a:xfrm>
          <a:prstGeom prst="rect">
            <a:avLst/>
          </a:prstGeom>
        </p:spPr>
      </p:pic>
      <p:pic>
        <p:nvPicPr>
          <p:cNvPr id="19" name="Image 17" descr="preencoded.png"/>
          <p:cNvPicPr>
            <a:picLocks noChangeAspect="1"/>
          </p:cNvPicPr>
          <p:nvPr/>
        </p:nvPicPr>
        <p:blipFill>
          <a:blip r:embed="rId20"/>
          <a:stretch>
            <a:fillRect/>
          </a:stretch>
        </p:blipFill>
        <p:spPr>
          <a:xfrm>
            <a:off x="6758741" y="1695450"/>
            <a:ext cx="371475" cy="371475"/>
          </a:xfrm>
          <a:prstGeom prst="rect">
            <a:avLst/>
          </a:prstGeom>
        </p:spPr>
      </p:pic>
      <p:pic>
        <p:nvPicPr>
          <p:cNvPr id="20" name="Image 18" descr="preencoded.png"/>
          <p:cNvPicPr>
            <a:picLocks noChangeAspect="1"/>
          </p:cNvPicPr>
          <p:nvPr/>
        </p:nvPicPr>
        <p:blipFill>
          <a:blip r:embed="rId21"/>
          <a:stretch>
            <a:fillRect/>
          </a:stretch>
        </p:blipFill>
        <p:spPr>
          <a:xfrm>
            <a:off x="6855480" y="1772841"/>
            <a:ext cx="177998" cy="216694"/>
          </a:xfrm>
          <a:prstGeom prst="rect">
            <a:avLst/>
          </a:prstGeom>
        </p:spPr>
      </p:pic>
      <p:pic>
        <p:nvPicPr>
          <p:cNvPr id="21" name="Image 19" descr="preencoded.png"/>
          <p:cNvPicPr>
            <a:picLocks noChangeAspect="1"/>
          </p:cNvPicPr>
          <p:nvPr/>
        </p:nvPicPr>
        <p:blipFill>
          <a:blip r:embed="rId22"/>
          <a:stretch>
            <a:fillRect/>
          </a:stretch>
        </p:blipFill>
        <p:spPr>
          <a:xfrm>
            <a:off x="6758741" y="2717006"/>
            <a:ext cx="2682795" cy="681038"/>
          </a:xfrm>
          <a:prstGeom prst="rect">
            <a:avLst/>
          </a:prstGeom>
        </p:spPr>
      </p:pic>
      <p:pic>
        <p:nvPicPr>
          <p:cNvPr id="22" name="Image 20" descr="preencoded.png"/>
          <p:cNvPicPr>
            <a:picLocks noChangeAspect="1"/>
          </p:cNvPicPr>
          <p:nvPr/>
        </p:nvPicPr>
        <p:blipFill>
          <a:blip r:embed="rId23"/>
          <a:stretch>
            <a:fillRect/>
          </a:stretch>
        </p:blipFill>
        <p:spPr>
          <a:xfrm>
            <a:off x="6758741" y="3490912"/>
            <a:ext cx="2682795" cy="681038"/>
          </a:xfrm>
          <a:prstGeom prst="rect">
            <a:avLst/>
          </a:prstGeom>
        </p:spPr>
      </p:pic>
      <p:pic>
        <p:nvPicPr>
          <p:cNvPr id="23" name="Image 21" descr="preencoded.png"/>
          <p:cNvPicPr>
            <a:picLocks noChangeAspect="1"/>
          </p:cNvPicPr>
          <p:nvPr/>
        </p:nvPicPr>
        <p:blipFill>
          <a:blip r:embed="rId24"/>
          <a:stretch>
            <a:fillRect/>
          </a:stretch>
        </p:blipFill>
        <p:spPr>
          <a:xfrm>
            <a:off x="6758741" y="4264819"/>
            <a:ext cx="2682795" cy="681038"/>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데이터 유형과 알고리즘 이해</a:t>
            </a:r>
            <a:endParaRPr lang="en-US" sz="1971" dirty="0"/>
          </a:p>
        </p:txBody>
      </p:sp>
      <p:sp>
        <p:nvSpPr>
          <p:cNvPr id="25" name="Text 1"/>
          <p:cNvSpPr/>
          <p:nvPr/>
        </p:nvSpPr>
        <p:spPr>
          <a:xfrm>
            <a:off x="928687" y="1772840"/>
            <a:ext cx="1123712"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구조화된 데이터</a:t>
            </a:r>
            <a:endParaRPr lang="en-US" sz="1121" dirty="0"/>
          </a:p>
        </p:txBody>
      </p:sp>
      <p:sp>
        <p:nvSpPr>
          <p:cNvPr id="26" name="Text 2"/>
          <p:cNvSpPr/>
          <p:nvPr/>
        </p:nvSpPr>
        <p:spPr>
          <a:xfrm>
            <a:off x="464344" y="2190750"/>
            <a:ext cx="268279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행과 열의 테이블 형식, 주로 숫자 또는 분류값으로 구성</a:t>
            </a:r>
            <a:endParaRPr lang="en-US" sz="910" dirty="0"/>
          </a:p>
        </p:txBody>
      </p:sp>
      <p:sp>
        <p:nvSpPr>
          <p:cNvPr id="27" name="Text 3"/>
          <p:cNvSpPr/>
          <p:nvPr/>
        </p:nvSpPr>
        <p:spPr>
          <a:xfrm>
            <a:off x="557213" y="2809875"/>
            <a:ext cx="2746763" cy="192360"/>
          </a:xfrm>
          <a:prstGeom prst="rect">
            <a:avLst/>
          </a:prstGeom>
          <a:noFill/>
          <a:ln/>
        </p:spPr>
        <p:txBody>
          <a:bodyPr wrap="square" lIns="0" tIns="0" rIns="0" bIns="0" rtlCol="0" anchor="t">
            <a:spAutoFit/>
          </a:bodyPr>
          <a:lstStyle/>
          <a:p>
            <a:pPr>
              <a:lnSpc>
                <a:spcPts val="1463"/>
              </a:lnSpc>
            </a:pPr>
            <a:r>
              <a:rPr lang="en-US" sz="910" dirty="0">
                <a:solidFill>
                  <a:srgbClr val="1D4ED8"/>
                </a:solidFill>
                <a:latin typeface="Noto Sans KR" pitchFamily="34" charset="0"/>
                <a:ea typeface="Noto Sans KR" pitchFamily="34" charset="-122"/>
                <a:cs typeface="Noto Sans KR" pitchFamily="34" charset="-120"/>
              </a:rPr>
              <a:t>로지스틱 회귀 &amp; 선형 회귀</a:t>
            </a:r>
            <a:endParaRPr lang="en-US" sz="910" dirty="0"/>
          </a:p>
        </p:txBody>
      </p:sp>
      <p:sp>
        <p:nvSpPr>
          <p:cNvPr id="28" name="Text 4"/>
          <p:cNvSpPr/>
          <p:nvPr/>
        </p:nvSpPr>
        <p:spPr>
          <a:xfrm>
            <a:off x="557213" y="2995613"/>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입력 변수와 출력 사이의 선형 관계를 가정, 이진 또는 다중 클래스 분류에 적합</a:t>
            </a:r>
            <a:endParaRPr lang="en-US" sz="796" dirty="0"/>
          </a:p>
        </p:txBody>
      </p:sp>
      <p:sp>
        <p:nvSpPr>
          <p:cNvPr id="29" name="Text 5"/>
          <p:cNvSpPr/>
          <p:nvPr/>
        </p:nvSpPr>
        <p:spPr>
          <a:xfrm>
            <a:off x="557213" y="3583781"/>
            <a:ext cx="2746763" cy="192360"/>
          </a:xfrm>
          <a:prstGeom prst="rect">
            <a:avLst/>
          </a:prstGeom>
          <a:noFill/>
          <a:ln/>
        </p:spPr>
        <p:txBody>
          <a:bodyPr wrap="square" lIns="0" tIns="0" rIns="0" bIns="0" rtlCol="0" anchor="t">
            <a:spAutoFit/>
          </a:bodyPr>
          <a:lstStyle/>
          <a:p>
            <a:pPr>
              <a:lnSpc>
                <a:spcPts val="1463"/>
              </a:lnSpc>
            </a:pPr>
            <a:r>
              <a:rPr lang="en-US" sz="910" dirty="0">
                <a:solidFill>
                  <a:srgbClr val="15803D"/>
                </a:solidFill>
                <a:latin typeface="Noto Sans KR" pitchFamily="34" charset="0"/>
                <a:ea typeface="Noto Sans KR" pitchFamily="34" charset="-122"/>
                <a:cs typeface="Noto Sans KR" pitchFamily="34" charset="-120"/>
              </a:rPr>
              <a:t>의사 결정 나무 &amp; 랜덤 포레스트</a:t>
            </a:r>
            <a:endParaRPr lang="en-US" sz="910" dirty="0"/>
          </a:p>
        </p:txBody>
      </p:sp>
      <p:sp>
        <p:nvSpPr>
          <p:cNvPr id="30" name="Text 6"/>
          <p:cNvSpPr/>
          <p:nvPr/>
        </p:nvSpPr>
        <p:spPr>
          <a:xfrm>
            <a:off x="557213" y="3769519"/>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여러 기준에 따라 데이터를 분할하는 트리 구조 모델, 랜덤 포레스트는 여러 결정 나무의 앙상블</a:t>
            </a:r>
            <a:endParaRPr lang="en-US" sz="796" dirty="0"/>
          </a:p>
        </p:txBody>
      </p:sp>
      <p:sp>
        <p:nvSpPr>
          <p:cNvPr id="31" name="Text 7"/>
          <p:cNvSpPr/>
          <p:nvPr/>
        </p:nvSpPr>
        <p:spPr>
          <a:xfrm>
            <a:off x="557213" y="4357687"/>
            <a:ext cx="2746763" cy="192360"/>
          </a:xfrm>
          <a:prstGeom prst="rect">
            <a:avLst/>
          </a:prstGeom>
          <a:noFill/>
          <a:ln/>
        </p:spPr>
        <p:txBody>
          <a:bodyPr wrap="square" lIns="0" tIns="0" rIns="0" bIns="0" rtlCol="0" anchor="t">
            <a:spAutoFit/>
          </a:bodyPr>
          <a:lstStyle/>
          <a:p>
            <a:pPr>
              <a:lnSpc>
                <a:spcPts val="1463"/>
              </a:lnSpc>
            </a:pPr>
            <a:r>
              <a:rPr lang="en-US" sz="910" dirty="0">
                <a:solidFill>
                  <a:srgbClr val="A16207"/>
                </a:solidFill>
                <a:latin typeface="Noto Sans KR" pitchFamily="34" charset="0"/>
                <a:ea typeface="Noto Sans KR" pitchFamily="34" charset="-122"/>
                <a:cs typeface="Noto Sans KR" pitchFamily="34" charset="-120"/>
              </a:rPr>
              <a:t>그래디언트 부스팅</a:t>
            </a:r>
            <a:endParaRPr lang="en-US" sz="910" dirty="0"/>
          </a:p>
        </p:txBody>
      </p:sp>
      <p:sp>
        <p:nvSpPr>
          <p:cNvPr id="32" name="Text 8"/>
          <p:cNvSpPr/>
          <p:nvPr/>
        </p:nvSpPr>
        <p:spPr>
          <a:xfrm>
            <a:off x="557213" y="4543425"/>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연속적인 약한 학습기(얕은 나무) 훈련으로 오류를 보완, 학습 속도는 느리지만 정확도는 높음</a:t>
            </a:r>
            <a:endParaRPr lang="en-US" sz="796" dirty="0"/>
          </a:p>
        </p:txBody>
      </p:sp>
      <p:sp>
        <p:nvSpPr>
          <p:cNvPr id="33" name="Text 9"/>
          <p:cNvSpPr/>
          <p:nvPr/>
        </p:nvSpPr>
        <p:spPr>
          <a:xfrm>
            <a:off x="464344" y="5286375"/>
            <a:ext cx="2951074"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예: 교통사고 예측, 인구통계 분석</a:t>
            </a:r>
            <a:endParaRPr lang="en-US" sz="796" dirty="0"/>
          </a:p>
        </p:txBody>
      </p:sp>
      <p:sp>
        <p:nvSpPr>
          <p:cNvPr id="34" name="Text 10"/>
          <p:cNvSpPr/>
          <p:nvPr/>
        </p:nvSpPr>
        <p:spPr>
          <a:xfrm>
            <a:off x="4075826" y="1772840"/>
            <a:ext cx="1276945"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비구조화된 데이터</a:t>
            </a:r>
            <a:endParaRPr lang="en-US" sz="1121" dirty="0"/>
          </a:p>
        </p:txBody>
      </p:sp>
      <p:sp>
        <p:nvSpPr>
          <p:cNvPr id="35" name="Text 11"/>
          <p:cNvSpPr/>
          <p:nvPr/>
        </p:nvSpPr>
        <p:spPr>
          <a:xfrm>
            <a:off x="3611482" y="2190750"/>
            <a:ext cx="26829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이미지, 음성, 자연어 등으로, 주로 깊은 학습 모델에 의해 처리</a:t>
            </a:r>
            <a:endParaRPr lang="en-US" sz="910" dirty="0"/>
          </a:p>
        </p:txBody>
      </p:sp>
      <p:sp>
        <p:nvSpPr>
          <p:cNvPr id="36" name="Text 12"/>
          <p:cNvSpPr/>
          <p:nvPr/>
        </p:nvSpPr>
        <p:spPr>
          <a:xfrm>
            <a:off x="3704351" y="2809875"/>
            <a:ext cx="2746896" cy="192360"/>
          </a:xfrm>
          <a:prstGeom prst="rect">
            <a:avLst/>
          </a:prstGeom>
          <a:noFill/>
          <a:ln/>
        </p:spPr>
        <p:txBody>
          <a:bodyPr wrap="square" lIns="0" tIns="0" rIns="0" bIns="0" rtlCol="0" anchor="t">
            <a:spAutoFit/>
          </a:bodyPr>
          <a:lstStyle/>
          <a:p>
            <a:pPr>
              <a:lnSpc>
                <a:spcPts val="1463"/>
              </a:lnSpc>
            </a:pPr>
            <a:r>
              <a:rPr lang="en-US" sz="910" dirty="0">
                <a:solidFill>
                  <a:srgbClr val="B91C1C"/>
                </a:solidFill>
                <a:latin typeface="Noto Sans KR" pitchFamily="34" charset="0"/>
                <a:ea typeface="Noto Sans KR" pitchFamily="34" charset="-122"/>
                <a:cs typeface="Noto Sans KR" pitchFamily="34" charset="-120"/>
              </a:rPr>
              <a:t>합성곱 신경망(CNN)</a:t>
            </a:r>
            <a:endParaRPr lang="en-US" sz="910" dirty="0"/>
          </a:p>
        </p:txBody>
      </p:sp>
      <p:sp>
        <p:nvSpPr>
          <p:cNvPr id="37" name="Text 13"/>
          <p:cNvSpPr/>
          <p:nvPr/>
        </p:nvSpPr>
        <p:spPr>
          <a:xfrm>
            <a:off x="3704351" y="2995613"/>
            <a:ext cx="2497178"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시각적 데이터 처리에 특화된 신경망, 필터로 입력 이미지의 공간 패턴을 추출</a:t>
            </a:r>
            <a:endParaRPr lang="en-US" sz="796" dirty="0"/>
          </a:p>
        </p:txBody>
      </p:sp>
      <p:sp>
        <p:nvSpPr>
          <p:cNvPr id="38" name="Text 14"/>
          <p:cNvSpPr/>
          <p:nvPr/>
        </p:nvSpPr>
        <p:spPr>
          <a:xfrm>
            <a:off x="3704351" y="3583781"/>
            <a:ext cx="2746896" cy="192360"/>
          </a:xfrm>
          <a:prstGeom prst="rect">
            <a:avLst/>
          </a:prstGeom>
          <a:noFill/>
          <a:ln/>
        </p:spPr>
        <p:txBody>
          <a:bodyPr wrap="square" lIns="0" tIns="0" rIns="0" bIns="0" rtlCol="0" anchor="t">
            <a:spAutoFit/>
          </a:bodyPr>
          <a:lstStyle/>
          <a:p>
            <a:pPr>
              <a:lnSpc>
                <a:spcPts val="1463"/>
              </a:lnSpc>
            </a:pPr>
            <a:r>
              <a:rPr lang="en-US" sz="910" dirty="0">
                <a:solidFill>
                  <a:srgbClr val="4338CA"/>
                </a:solidFill>
                <a:latin typeface="Noto Sans KR" pitchFamily="34" charset="0"/>
                <a:ea typeface="Noto Sans KR" pitchFamily="34" charset="-122"/>
                <a:cs typeface="Noto Sans KR" pitchFamily="34" charset="-120"/>
              </a:rPr>
              <a:t>순환 신경망(RNN) &amp; LSTM/GRU</a:t>
            </a:r>
            <a:endParaRPr lang="en-US" sz="910" dirty="0"/>
          </a:p>
        </p:txBody>
      </p:sp>
      <p:sp>
        <p:nvSpPr>
          <p:cNvPr id="39" name="Text 15"/>
          <p:cNvSpPr/>
          <p:nvPr/>
        </p:nvSpPr>
        <p:spPr>
          <a:xfrm>
            <a:off x="3704351" y="3769519"/>
            <a:ext cx="2497178"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시퀀스 데이터 처리, 시간 의존성을 반영, 음성 인식 및 텍스트 생성에 적합</a:t>
            </a:r>
            <a:endParaRPr lang="en-US" sz="796" dirty="0"/>
          </a:p>
        </p:txBody>
      </p:sp>
      <p:sp>
        <p:nvSpPr>
          <p:cNvPr id="40" name="Text 16"/>
          <p:cNvSpPr/>
          <p:nvPr/>
        </p:nvSpPr>
        <p:spPr>
          <a:xfrm>
            <a:off x="3704351" y="4357687"/>
            <a:ext cx="2746896" cy="192360"/>
          </a:xfrm>
          <a:prstGeom prst="rect">
            <a:avLst/>
          </a:prstGeom>
          <a:noFill/>
          <a:ln/>
        </p:spPr>
        <p:txBody>
          <a:bodyPr wrap="square" lIns="0" tIns="0" rIns="0" bIns="0" rtlCol="0" anchor="t">
            <a:spAutoFit/>
          </a:bodyPr>
          <a:lstStyle/>
          <a:p>
            <a:pPr>
              <a:lnSpc>
                <a:spcPts val="1463"/>
              </a:lnSpc>
            </a:pPr>
            <a:r>
              <a:rPr lang="en-US" sz="910" dirty="0">
                <a:solidFill>
                  <a:srgbClr val="0F766E"/>
                </a:solidFill>
                <a:latin typeface="Noto Sans KR" pitchFamily="34" charset="0"/>
                <a:ea typeface="Noto Sans KR" pitchFamily="34" charset="-122"/>
                <a:cs typeface="Noto Sans KR" pitchFamily="34" charset="-120"/>
              </a:rPr>
              <a:t>자연어 처리 모델</a:t>
            </a:r>
            <a:endParaRPr lang="en-US" sz="910" dirty="0"/>
          </a:p>
        </p:txBody>
      </p:sp>
      <p:sp>
        <p:nvSpPr>
          <p:cNvPr id="41" name="Text 17"/>
          <p:cNvSpPr/>
          <p:nvPr/>
        </p:nvSpPr>
        <p:spPr>
          <a:xfrm>
            <a:off x="3704351" y="4543425"/>
            <a:ext cx="2497178"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BERT, GPT 등 트랜스포머 기반 언어 모델, 대규모 데이터로 사전 훈련 후 특정 작업으로 미세 조정</a:t>
            </a:r>
            <a:endParaRPr lang="en-US" sz="796" dirty="0"/>
          </a:p>
        </p:txBody>
      </p:sp>
      <p:sp>
        <p:nvSpPr>
          <p:cNvPr id="42" name="Text 18"/>
          <p:cNvSpPr/>
          <p:nvPr/>
        </p:nvSpPr>
        <p:spPr>
          <a:xfrm>
            <a:off x="3611483" y="5286375"/>
            <a:ext cx="2951207"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예: CCTV 비디오의 목적물 인식, 트래픽 흐름 분석</a:t>
            </a:r>
            <a:endParaRPr lang="en-US" sz="796" dirty="0"/>
          </a:p>
        </p:txBody>
      </p:sp>
      <p:sp>
        <p:nvSpPr>
          <p:cNvPr id="43" name="Text 19"/>
          <p:cNvSpPr/>
          <p:nvPr/>
        </p:nvSpPr>
        <p:spPr>
          <a:xfrm>
            <a:off x="7223084" y="1772840"/>
            <a:ext cx="817245"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비지도 학습</a:t>
            </a:r>
            <a:endParaRPr lang="en-US" sz="1121" dirty="0"/>
          </a:p>
        </p:txBody>
      </p:sp>
      <p:sp>
        <p:nvSpPr>
          <p:cNvPr id="44" name="Text 20"/>
          <p:cNvSpPr/>
          <p:nvPr/>
        </p:nvSpPr>
        <p:spPr>
          <a:xfrm>
            <a:off x="6758741" y="2190750"/>
            <a:ext cx="2682795"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라벨이 없는 데이터에서 패턴을 발견하는 방법, 데이터의 구조를 스스로 찾음</a:t>
            </a:r>
            <a:endParaRPr lang="en-US" sz="910" dirty="0"/>
          </a:p>
        </p:txBody>
      </p:sp>
      <p:sp>
        <p:nvSpPr>
          <p:cNvPr id="45" name="Text 21"/>
          <p:cNvSpPr/>
          <p:nvPr/>
        </p:nvSpPr>
        <p:spPr>
          <a:xfrm>
            <a:off x="6851610" y="2809875"/>
            <a:ext cx="2746763" cy="192360"/>
          </a:xfrm>
          <a:prstGeom prst="rect">
            <a:avLst/>
          </a:prstGeom>
          <a:noFill/>
          <a:ln/>
        </p:spPr>
        <p:txBody>
          <a:bodyPr wrap="square" lIns="0" tIns="0" rIns="0" bIns="0" rtlCol="0" anchor="t">
            <a:spAutoFit/>
          </a:bodyPr>
          <a:lstStyle/>
          <a:p>
            <a:pPr>
              <a:lnSpc>
                <a:spcPts val="1463"/>
              </a:lnSpc>
            </a:pPr>
            <a:r>
              <a:rPr lang="en-US" sz="910" dirty="0">
                <a:solidFill>
                  <a:srgbClr val="1D4ED8"/>
                </a:solidFill>
                <a:latin typeface="Noto Sans KR" pitchFamily="34" charset="0"/>
                <a:ea typeface="Noto Sans KR" pitchFamily="34" charset="-122"/>
                <a:cs typeface="Noto Sans KR" pitchFamily="34" charset="-120"/>
              </a:rPr>
              <a:t>K-평균 군집</a:t>
            </a:r>
            <a:endParaRPr lang="en-US" sz="910" dirty="0"/>
          </a:p>
        </p:txBody>
      </p:sp>
      <p:sp>
        <p:nvSpPr>
          <p:cNvPr id="46" name="Text 22"/>
          <p:cNvSpPr/>
          <p:nvPr/>
        </p:nvSpPr>
        <p:spPr>
          <a:xfrm>
            <a:off x="6851610" y="2995613"/>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비슷한 특성을 가진 데이터 포인트를 군집화, 클러스터링 문제에 일반적으로 사용</a:t>
            </a:r>
            <a:endParaRPr lang="en-US" sz="796" dirty="0"/>
          </a:p>
        </p:txBody>
      </p:sp>
      <p:sp>
        <p:nvSpPr>
          <p:cNvPr id="47" name="Text 23"/>
          <p:cNvSpPr/>
          <p:nvPr/>
        </p:nvSpPr>
        <p:spPr>
          <a:xfrm>
            <a:off x="6851610" y="3583781"/>
            <a:ext cx="2746763" cy="192360"/>
          </a:xfrm>
          <a:prstGeom prst="rect">
            <a:avLst/>
          </a:prstGeom>
          <a:noFill/>
          <a:ln/>
        </p:spPr>
        <p:txBody>
          <a:bodyPr wrap="square" lIns="0" tIns="0" rIns="0" bIns="0" rtlCol="0" anchor="t">
            <a:spAutoFit/>
          </a:bodyPr>
          <a:lstStyle/>
          <a:p>
            <a:pPr>
              <a:lnSpc>
                <a:spcPts val="1463"/>
              </a:lnSpc>
            </a:pPr>
            <a:r>
              <a:rPr lang="en-US" sz="910" dirty="0">
                <a:solidFill>
                  <a:srgbClr val="C2410C"/>
                </a:solidFill>
                <a:latin typeface="Noto Sans KR" pitchFamily="34" charset="0"/>
                <a:ea typeface="Noto Sans KR" pitchFamily="34" charset="-122"/>
                <a:cs typeface="Noto Sans KR" pitchFamily="34" charset="-120"/>
              </a:rPr>
              <a:t>주성분 분석(PCA)</a:t>
            </a:r>
            <a:endParaRPr lang="en-US" sz="910" dirty="0"/>
          </a:p>
        </p:txBody>
      </p:sp>
      <p:sp>
        <p:nvSpPr>
          <p:cNvPr id="48" name="Text 24"/>
          <p:cNvSpPr/>
          <p:nvPr/>
        </p:nvSpPr>
        <p:spPr>
          <a:xfrm>
            <a:off x="6851610" y="3769519"/>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고차원 데이터를 더 낮은 차원으로 투영하는 기법, 정보 손실을 최소화</a:t>
            </a:r>
            <a:endParaRPr lang="en-US" sz="796" dirty="0"/>
          </a:p>
        </p:txBody>
      </p:sp>
      <p:sp>
        <p:nvSpPr>
          <p:cNvPr id="49" name="Text 25"/>
          <p:cNvSpPr/>
          <p:nvPr/>
        </p:nvSpPr>
        <p:spPr>
          <a:xfrm>
            <a:off x="6851610" y="4357687"/>
            <a:ext cx="2746763"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자동 인코더</a:t>
            </a:r>
            <a:endParaRPr lang="en-US" sz="910" dirty="0"/>
          </a:p>
        </p:txBody>
      </p:sp>
      <p:sp>
        <p:nvSpPr>
          <p:cNvPr id="50" name="Text 26"/>
          <p:cNvSpPr/>
          <p:nvPr/>
        </p:nvSpPr>
        <p:spPr>
          <a:xfrm>
            <a:off x="6851610" y="4543425"/>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비지도 학습의 대표적인 신경망 모델, 입력을 압축한 후 다시 복원하는 방식으로 특성 학습</a:t>
            </a:r>
            <a:endParaRPr lang="en-US" sz="796" dirty="0"/>
          </a:p>
        </p:txBody>
      </p:sp>
      <p:sp>
        <p:nvSpPr>
          <p:cNvPr id="51" name="Text 27"/>
          <p:cNvSpPr/>
          <p:nvPr/>
        </p:nvSpPr>
        <p:spPr>
          <a:xfrm>
            <a:off x="6758741" y="5131594"/>
            <a:ext cx="2682795"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예: 탐색적 데이터 분석, 시각화, 이후 지도 학습 모델의 입력</a:t>
            </a:r>
            <a:endParaRPr lang="en-US" sz="796" dirty="0"/>
          </a:p>
        </p:txBody>
      </p:sp>
      <p:sp>
        <p:nvSpPr>
          <p:cNvPr id="52" name="Text 28"/>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32 / 36</a:t>
            </a:r>
            <a:endParaRPr lang="en-US" sz="91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9287"/>
            <a:ext cx="9906000" cy="5788819"/>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729163"/>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2043113"/>
          </a:xfrm>
          <a:prstGeom prst="rect">
            <a:avLst/>
          </a:prstGeom>
        </p:spPr>
      </p:pic>
      <p:pic>
        <p:nvPicPr>
          <p:cNvPr id="7" name="Image 5" descr="preencoded.png"/>
          <p:cNvPicPr>
            <a:picLocks noChangeAspect="1"/>
          </p:cNvPicPr>
          <p:nvPr/>
        </p:nvPicPr>
        <p:blipFill>
          <a:blip r:embed="rId8"/>
          <a:stretch>
            <a:fillRect/>
          </a:stretch>
        </p:blipFill>
        <p:spPr>
          <a:xfrm>
            <a:off x="464344" y="1726406"/>
            <a:ext cx="185738" cy="185738"/>
          </a:xfrm>
          <a:prstGeom prst="rect">
            <a:avLst/>
          </a:prstGeom>
        </p:spPr>
      </p:pic>
      <p:pic>
        <p:nvPicPr>
          <p:cNvPr id="8" name="Image 6" descr="preencoded.png"/>
          <p:cNvPicPr>
            <a:picLocks noChangeAspect="1"/>
          </p:cNvPicPr>
          <p:nvPr/>
        </p:nvPicPr>
        <p:blipFill>
          <a:blip r:embed="rId9"/>
          <a:stretch>
            <a:fillRect/>
          </a:stretch>
        </p:blipFill>
        <p:spPr>
          <a:xfrm>
            <a:off x="464344" y="2035969"/>
            <a:ext cx="2058591" cy="711994"/>
          </a:xfrm>
          <a:prstGeom prst="rect">
            <a:avLst/>
          </a:prstGeom>
        </p:spPr>
      </p:pic>
      <p:pic>
        <p:nvPicPr>
          <p:cNvPr id="9" name="Image 7" descr="preencoded.png"/>
          <p:cNvPicPr>
            <a:picLocks noChangeAspect="1"/>
          </p:cNvPicPr>
          <p:nvPr/>
        </p:nvPicPr>
        <p:blipFill>
          <a:blip r:embed="rId10"/>
          <a:stretch>
            <a:fillRect/>
          </a:stretch>
        </p:blipFill>
        <p:spPr>
          <a:xfrm>
            <a:off x="2646759" y="2035969"/>
            <a:ext cx="2058591" cy="711994"/>
          </a:xfrm>
          <a:prstGeom prst="rect">
            <a:avLst/>
          </a:prstGeom>
        </p:spPr>
      </p:pic>
      <p:pic>
        <p:nvPicPr>
          <p:cNvPr id="10" name="Image 8" descr="preencoded.png"/>
          <p:cNvPicPr>
            <a:picLocks noChangeAspect="1"/>
          </p:cNvPicPr>
          <p:nvPr/>
        </p:nvPicPr>
        <p:blipFill>
          <a:blip r:embed="rId11"/>
          <a:stretch>
            <a:fillRect/>
          </a:stretch>
        </p:blipFill>
        <p:spPr>
          <a:xfrm>
            <a:off x="464344" y="2871787"/>
            <a:ext cx="2058591" cy="557213"/>
          </a:xfrm>
          <a:prstGeom prst="rect">
            <a:avLst/>
          </a:prstGeom>
        </p:spPr>
      </p:pic>
      <p:pic>
        <p:nvPicPr>
          <p:cNvPr id="11" name="Image 9" descr="preencoded.png"/>
          <p:cNvPicPr>
            <a:picLocks noChangeAspect="1"/>
          </p:cNvPicPr>
          <p:nvPr/>
        </p:nvPicPr>
        <p:blipFill>
          <a:blip r:embed="rId12"/>
          <a:stretch>
            <a:fillRect/>
          </a:stretch>
        </p:blipFill>
        <p:spPr>
          <a:xfrm>
            <a:off x="2646759" y="2871787"/>
            <a:ext cx="2058591" cy="557213"/>
          </a:xfrm>
          <a:prstGeom prst="rect">
            <a:avLst/>
          </a:prstGeom>
        </p:spPr>
      </p:pic>
      <p:pic>
        <p:nvPicPr>
          <p:cNvPr id="12" name="Image 10" descr="preencoded.png"/>
          <p:cNvPicPr>
            <a:picLocks noChangeAspect="1"/>
          </p:cNvPicPr>
          <p:nvPr/>
        </p:nvPicPr>
        <p:blipFill>
          <a:blip r:embed="rId13"/>
          <a:stretch>
            <a:fillRect/>
          </a:stretch>
        </p:blipFill>
        <p:spPr>
          <a:xfrm>
            <a:off x="309562" y="3707606"/>
            <a:ext cx="4550569" cy="2105025"/>
          </a:xfrm>
          <a:prstGeom prst="rect">
            <a:avLst/>
          </a:prstGeom>
        </p:spPr>
      </p:pic>
      <p:pic>
        <p:nvPicPr>
          <p:cNvPr id="13" name="Image 11" descr="preencoded.png"/>
          <p:cNvPicPr>
            <a:picLocks noChangeAspect="1"/>
          </p:cNvPicPr>
          <p:nvPr/>
        </p:nvPicPr>
        <p:blipFill>
          <a:blip r:embed="rId14"/>
          <a:stretch>
            <a:fillRect/>
          </a:stretch>
        </p:blipFill>
        <p:spPr>
          <a:xfrm>
            <a:off x="464344" y="4171950"/>
            <a:ext cx="4241006" cy="1485900"/>
          </a:xfrm>
          <a:prstGeom prst="rect">
            <a:avLst/>
          </a:prstGeom>
        </p:spPr>
      </p:pic>
      <p:pic>
        <p:nvPicPr>
          <p:cNvPr id="14" name="Image 12" descr="preencoded.png"/>
          <p:cNvPicPr>
            <a:picLocks noChangeAspect="1"/>
          </p:cNvPicPr>
          <p:nvPr/>
        </p:nvPicPr>
        <p:blipFill>
          <a:blip r:embed="rId15"/>
          <a:stretch>
            <a:fillRect/>
          </a:stretch>
        </p:blipFill>
        <p:spPr>
          <a:xfrm>
            <a:off x="5045869" y="1540669"/>
            <a:ext cx="4550569" cy="2569369"/>
          </a:xfrm>
          <a:prstGeom prst="rect">
            <a:avLst/>
          </a:prstGeom>
        </p:spPr>
      </p:pic>
      <p:pic>
        <p:nvPicPr>
          <p:cNvPr id="15" name="Image 13" descr="preencoded.png"/>
          <p:cNvPicPr>
            <a:picLocks noChangeAspect="1"/>
          </p:cNvPicPr>
          <p:nvPr/>
        </p:nvPicPr>
        <p:blipFill>
          <a:blip r:embed="rId16"/>
          <a:stretch>
            <a:fillRect/>
          </a:stretch>
        </p:blipFill>
        <p:spPr>
          <a:xfrm>
            <a:off x="5200650" y="1726406"/>
            <a:ext cx="139303" cy="185738"/>
          </a:xfrm>
          <a:prstGeom prst="rect">
            <a:avLst/>
          </a:prstGeom>
        </p:spPr>
      </p:pic>
      <p:pic>
        <p:nvPicPr>
          <p:cNvPr id="16" name="Image 14" descr="preencoded.png"/>
          <p:cNvPicPr>
            <a:picLocks noChangeAspect="1"/>
          </p:cNvPicPr>
          <p:nvPr/>
        </p:nvPicPr>
        <p:blipFill>
          <a:blip r:embed="rId17"/>
          <a:stretch>
            <a:fillRect/>
          </a:stretch>
        </p:blipFill>
        <p:spPr>
          <a:xfrm>
            <a:off x="5200650" y="2035969"/>
            <a:ext cx="4241006" cy="557213"/>
          </a:xfrm>
          <a:prstGeom prst="rect">
            <a:avLst/>
          </a:prstGeom>
        </p:spPr>
      </p:pic>
      <p:pic>
        <p:nvPicPr>
          <p:cNvPr id="17" name="Image 15" descr="preencoded.png"/>
          <p:cNvPicPr>
            <a:picLocks noChangeAspect="1"/>
          </p:cNvPicPr>
          <p:nvPr/>
        </p:nvPicPr>
        <p:blipFill>
          <a:blip r:embed="rId18"/>
          <a:stretch>
            <a:fillRect/>
          </a:stretch>
        </p:blipFill>
        <p:spPr>
          <a:xfrm>
            <a:off x="5200650" y="2717006"/>
            <a:ext cx="4241006" cy="557213"/>
          </a:xfrm>
          <a:prstGeom prst="rect">
            <a:avLst/>
          </a:prstGeom>
        </p:spPr>
      </p:pic>
      <p:pic>
        <p:nvPicPr>
          <p:cNvPr id="18" name="Image 16" descr="preencoded.png"/>
          <p:cNvPicPr>
            <a:picLocks noChangeAspect="1"/>
          </p:cNvPicPr>
          <p:nvPr/>
        </p:nvPicPr>
        <p:blipFill>
          <a:blip r:embed="rId19"/>
          <a:stretch>
            <a:fillRect/>
          </a:stretch>
        </p:blipFill>
        <p:spPr>
          <a:xfrm>
            <a:off x="5200650" y="3398044"/>
            <a:ext cx="4241006" cy="557213"/>
          </a:xfrm>
          <a:prstGeom prst="rect">
            <a:avLst/>
          </a:prstGeom>
        </p:spPr>
      </p:pic>
      <p:pic>
        <p:nvPicPr>
          <p:cNvPr id="19" name="Image 17" descr="preencoded.png"/>
          <p:cNvPicPr>
            <a:picLocks noChangeAspect="1"/>
          </p:cNvPicPr>
          <p:nvPr/>
        </p:nvPicPr>
        <p:blipFill>
          <a:blip r:embed="rId20"/>
          <a:stretch>
            <a:fillRect/>
          </a:stretch>
        </p:blipFill>
        <p:spPr>
          <a:xfrm>
            <a:off x="5045869" y="4233862"/>
            <a:ext cx="4550569" cy="1547813"/>
          </a:xfrm>
          <a:prstGeom prst="rect">
            <a:avLst/>
          </a:prstGeom>
        </p:spPr>
      </p:pic>
      <p:pic>
        <p:nvPicPr>
          <p:cNvPr id="20" name="Image 18" descr="preencoded.png"/>
          <p:cNvPicPr>
            <a:picLocks noChangeAspect="1"/>
          </p:cNvPicPr>
          <p:nvPr/>
        </p:nvPicPr>
        <p:blipFill>
          <a:blip r:embed="rId21"/>
          <a:stretch>
            <a:fillRect/>
          </a:stretch>
        </p:blipFill>
        <p:spPr>
          <a:xfrm>
            <a:off x="5200650" y="4729163"/>
            <a:ext cx="123825" cy="123825"/>
          </a:xfrm>
          <a:prstGeom prst="rect">
            <a:avLst/>
          </a:prstGeom>
        </p:spPr>
      </p:pic>
      <p:pic>
        <p:nvPicPr>
          <p:cNvPr id="21" name="Image 19" descr="preencoded.png"/>
          <p:cNvPicPr>
            <a:picLocks noChangeAspect="1"/>
          </p:cNvPicPr>
          <p:nvPr/>
        </p:nvPicPr>
        <p:blipFill>
          <a:blip r:embed="rId21"/>
          <a:stretch>
            <a:fillRect/>
          </a:stretch>
        </p:blipFill>
        <p:spPr>
          <a:xfrm>
            <a:off x="5200650" y="4976813"/>
            <a:ext cx="123825" cy="123825"/>
          </a:xfrm>
          <a:prstGeom prst="rect">
            <a:avLst/>
          </a:prstGeom>
        </p:spPr>
      </p:pic>
      <p:pic>
        <p:nvPicPr>
          <p:cNvPr id="22" name="Image 20" descr="preencoded.png"/>
          <p:cNvPicPr>
            <a:picLocks noChangeAspect="1"/>
          </p:cNvPicPr>
          <p:nvPr/>
        </p:nvPicPr>
        <p:blipFill>
          <a:blip r:embed="rId21"/>
          <a:stretch>
            <a:fillRect/>
          </a:stretch>
        </p:blipFill>
        <p:spPr>
          <a:xfrm>
            <a:off x="5200650" y="5224463"/>
            <a:ext cx="123825" cy="123825"/>
          </a:xfrm>
          <a:prstGeom prst="rect">
            <a:avLst/>
          </a:prstGeom>
        </p:spPr>
      </p:pic>
      <p:pic>
        <p:nvPicPr>
          <p:cNvPr id="23" name="Image 21" descr="preencoded.png"/>
          <p:cNvPicPr>
            <a:picLocks noChangeAspect="1"/>
          </p:cNvPicPr>
          <p:nvPr/>
        </p:nvPicPr>
        <p:blipFill>
          <a:blip r:embed="rId21"/>
          <a:stretch>
            <a:fillRect/>
          </a:stretch>
        </p:blipFill>
        <p:spPr>
          <a:xfrm>
            <a:off x="5200650" y="5472113"/>
            <a:ext cx="123825" cy="123825"/>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모델 평가 지표</a:t>
            </a:r>
            <a:endParaRPr lang="en-US" sz="1971" dirty="0"/>
          </a:p>
        </p:txBody>
      </p:sp>
      <p:sp>
        <p:nvSpPr>
          <p:cNvPr id="25" name="Text 1"/>
          <p:cNvSpPr/>
          <p:nvPr/>
        </p:nvSpPr>
        <p:spPr>
          <a:xfrm>
            <a:off x="711994" y="1695450"/>
            <a:ext cx="4665107"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분류 모델 지표</a:t>
            </a:r>
            <a:endParaRPr lang="en-US" sz="1337" dirty="0"/>
          </a:p>
        </p:txBody>
      </p:sp>
      <p:sp>
        <p:nvSpPr>
          <p:cNvPr id="26" name="Text 2"/>
          <p:cNvSpPr/>
          <p:nvPr/>
        </p:nvSpPr>
        <p:spPr>
          <a:xfrm>
            <a:off x="557213" y="2128837"/>
            <a:ext cx="2060138"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정확도 (Accuracy)</a:t>
            </a:r>
            <a:endParaRPr lang="en-US" sz="1024" dirty="0"/>
          </a:p>
        </p:txBody>
      </p:sp>
      <p:sp>
        <p:nvSpPr>
          <p:cNvPr id="27" name="Text 3"/>
          <p:cNvSpPr/>
          <p:nvPr/>
        </p:nvSpPr>
        <p:spPr>
          <a:xfrm>
            <a:off x="557213" y="2345531"/>
            <a:ext cx="2060138"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분류된 항목 중 실제 관련 항목의 비율</a:t>
            </a:r>
            <a:endParaRPr lang="en-US" sz="796" dirty="0"/>
          </a:p>
        </p:txBody>
      </p:sp>
      <p:sp>
        <p:nvSpPr>
          <p:cNvPr id="28" name="Text 4"/>
          <p:cNvSpPr/>
          <p:nvPr/>
        </p:nvSpPr>
        <p:spPr>
          <a:xfrm>
            <a:off x="2739629" y="2128837"/>
            <a:ext cx="2060138"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정밀도 (Precision)</a:t>
            </a:r>
            <a:endParaRPr lang="en-US" sz="1024" dirty="0"/>
          </a:p>
        </p:txBody>
      </p:sp>
      <p:sp>
        <p:nvSpPr>
          <p:cNvPr id="29" name="Text 5"/>
          <p:cNvSpPr/>
          <p:nvPr/>
        </p:nvSpPr>
        <p:spPr>
          <a:xfrm>
            <a:off x="2739628" y="2345531"/>
            <a:ext cx="1872853"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검색된 항목 중 실제로 관련된 항목의 비율</a:t>
            </a:r>
            <a:endParaRPr lang="en-US" sz="796" dirty="0"/>
          </a:p>
        </p:txBody>
      </p:sp>
      <p:sp>
        <p:nvSpPr>
          <p:cNvPr id="30" name="Text 6"/>
          <p:cNvSpPr/>
          <p:nvPr/>
        </p:nvSpPr>
        <p:spPr>
          <a:xfrm>
            <a:off x="557213" y="2964656"/>
            <a:ext cx="2060138"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재현율 (Recall)</a:t>
            </a:r>
            <a:endParaRPr lang="en-US" sz="1024" dirty="0"/>
          </a:p>
        </p:txBody>
      </p:sp>
      <p:sp>
        <p:nvSpPr>
          <p:cNvPr id="31" name="Text 7"/>
          <p:cNvSpPr/>
          <p:nvPr/>
        </p:nvSpPr>
        <p:spPr>
          <a:xfrm>
            <a:off x="557213" y="3181350"/>
            <a:ext cx="2060138"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모든 관련 항목 중 검색된 항목의 비율</a:t>
            </a:r>
            <a:endParaRPr lang="en-US" sz="796" dirty="0"/>
          </a:p>
        </p:txBody>
      </p:sp>
      <p:sp>
        <p:nvSpPr>
          <p:cNvPr id="32" name="Text 8"/>
          <p:cNvSpPr/>
          <p:nvPr/>
        </p:nvSpPr>
        <p:spPr>
          <a:xfrm>
            <a:off x="2739629" y="2964656"/>
            <a:ext cx="2060138"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F1 점수</a:t>
            </a:r>
            <a:endParaRPr lang="en-US" sz="1024" dirty="0"/>
          </a:p>
        </p:txBody>
      </p:sp>
      <p:sp>
        <p:nvSpPr>
          <p:cNvPr id="33" name="Text 9"/>
          <p:cNvSpPr/>
          <p:nvPr/>
        </p:nvSpPr>
        <p:spPr>
          <a:xfrm>
            <a:off x="2739629" y="3181350"/>
            <a:ext cx="2060138"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정밀도와 재현율의 조화평균</a:t>
            </a:r>
            <a:endParaRPr lang="en-US" sz="796" dirty="0"/>
          </a:p>
        </p:txBody>
      </p:sp>
      <p:sp>
        <p:nvSpPr>
          <p:cNvPr id="34" name="Text 10"/>
          <p:cNvSpPr/>
          <p:nvPr/>
        </p:nvSpPr>
        <p:spPr>
          <a:xfrm>
            <a:off x="464344" y="3862387"/>
            <a:ext cx="4665107"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F1 점수의 의미</a:t>
            </a:r>
            <a:endParaRPr lang="en-US" sz="1121" dirty="0"/>
          </a:p>
        </p:txBody>
      </p:sp>
      <p:sp>
        <p:nvSpPr>
          <p:cNvPr id="35" name="Text 11"/>
          <p:cNvSpPr/>
          <p:nvPr/>
        </p:nvSpPr>
        <p:spPr>
          <a:xfrm>
            <a:off x="5401866" y="1695450"/>
            <a:ext cx="4665107"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회귀 모델 지표</a:t>
            </a:r>
            <a:endParaRPr lang="en-US" sz="1337" dirty="0"/>
          </a:p>
        </p:txBody>
      </p:sp>
      <p:sp>
        <p:nvSpPr>
          <p:cNvPr id="36" name="Text 12"/>
          <p:cNvSpPr/>
          <p:nvPr/>
        </p:nvSpPr>
        <p:spPr>
          <a:xfrm>
            <a:off x="5293519" y="2128837"/>
            <a:ext cx="4460796"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균방오차 (MSE)</a:t>
            </a:r>
            <a:endParaRPr lang="en-US" sz="1024" dirty="0"/>
          </a:p>
        </p:txBody>
      </p:sp>
      <p:sp>
        <p:nvSpPr>
          <p:cNvPr id="37" name="Text 13"/>
          <p:cNvSpPr/>
          <p:nvPr/>
        </p:nvSpPr>
        <p:spPr>
          <a:xfrm>
            <a:off x="5293519" y="2345531"/>
            <a:ext cx="446079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예측값과 실제값의 제곱 차이의 평균</a:t>
            </a:r>
            <a:endParaRPr lang="en-US" sz="796" dirty="0"/>
          </a:p>
        </p:txBody>
      </p:sp>
      <p:sp>
        <p:nvSpPr>
          <p:cNvPr id="38" name="Text 14"/>
          <p:cNvSpPr/>
          <p:nvPr/>
        </p:nvSpPr>
        <p:spPr>
          <a:xfrm>
            <a:off x="5293519" y="2809875"/>
            <a:ext cx="4460796"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평균절대오차 (MAE)</a:t>
            </a:r>
            <a:endParaRPr lang="en-US" sz="1024" dirty="0"/>
          </a:p>
        </p:txBody>
      </p:sp>
      <p:sp>
        <p:nvSpPr>
          <p:cNvPr id="39" name="Text 15"/>
          <p:cNvSpPr/>
          <p:nvPr/>
        </p:nvSpPr>
        <p:spPr>
          <a:xfrm>
            <a:off x="5293519" y="3026569"/>
            <a:ext cx="446079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예측값과 실제값의 절대 차이의 평균</a:t>
            </a:r>
            <a:endParaRPr lang="en-US" sz="796" dirty="0"/>
          </a:p>
        </p:txBody>
      </p:sp>
      <p:sp>
        <p:nvSpPr>
          <p:cNvPr id="40" name="Text 16"/>
          <p:cNvSpPr/>
          <p:nvPr/>
        </p:nvSpPr>
        <p:spPr>
          <a:xfrm>
            <a:off x="5293519" y="3490912"/>
            <a:ext cx="4460796"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결정계수 (R²)</a:t>
            </a:r>
            <a:endParaRPr lang="en-US" sz="1024" dirty="0"/>
          </a:p>
        </p:txBody>
      </p:sp>
      <p:sp>
        <p:nvSpPr>
          <p:cNvPr id="41" name="Text 17"/>
          <p:cNvSpPr/>
          <p:nvPr/>
        </p:nvSpPr>
        <p:spPr>
          <a:xfrm>
            <a:off x="5293519" y="3707606"/>
            <a:ext cx="446079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회귀 모델의 설명력을 나타내는 지표</a:t>
            </a:r>
            <a:endParaRPr lang="en-US" sz="796" dirty="0"/>
          </a:p>
        </p:txBody>
      </p:sp>
      <p:sp>
        <p:nvSpPr>
          <p:cNvPr id="42" name="Text 18"/>
          <p:cNvSpPr/>
          <p:nvPr/>
        </p:nvSpPr>
        <p:spPr>
          <a:xfrm>
            <a:off x="5200650" y="4388644"/>
            <a:ext cx="4665107"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지표 활용</a:t>
            </a:r>
            <a:endParaRPr lang="en-US" sz="1121" dirty="0"/>
          </a:p>
        </p:txBody>
      </p:sp>
      <p:sp>
        <p:nvSpPr>
          <p:cNvPr id="43" name="Text 19"/>
          <p:cNvSpPr/>
          <p:nvPr/>
        </p:nvSpPr>
        <p:spPr>
          <a:xfrm>
            <a:off x="5386388" y="4698206"/>
            <a:ext cx="195798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이진 분류: 정밀도, 재현율, F1 점수</a:t>
            </a:r>
            <a:endParaRPr lang="en-US" sz="910" dirty="0"/>
          </a:p>
        </p:txBody>
      </p:sp>
      <p:sp>
        <p:nvSpPr>
          <p:cNvPr id="44" name="Text 20"/>
          <p:cNvSpPr/>
          <p:nvPr/>
        </p:nvSpPr>
        <p:spPr>
          <a:xfrm>
            <a:off x="5386388" y="4945856"/>
            <a:ext cx="150679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다중 분류: 정확도, F1 점수</a:t>
            </a:r>
            <a:endParaRPr lang="en-US" sz="910" dirty="0"/>
          </a:p>
        </p:txBody>
      </p:sp>
      <p:sp>
        <p:nvSpPr>
          <p:cNvPr id="45" name="Text 21"/>
          <p:cNvSpPr/>
          <p:nvPr/>
        </p:nvSpPr>
        <p:spPr>
          <a:xfrm>
            <a:off x="5386388" y="5193506"/>
            <a:ext cx="143869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회귀 문제: MSE, MAE, R²</a:t>
            </a:r>
            <a:endParaRPr lang="en-US" sz="910" dirty="0"/>
          </a:p>
        </p:txBody>
      </p:sp>
      <p:sp>
        <p:nvSpPr>
          <p:cNvPr id="46" name="Text 22"/>
          <p:cNvSpPr/>
          <p:nvPr/>
        </p:nvSpPr>
        <p:spPr>
          <a:xfrm>
            <a:off x="5386388" y="5441156"/>
            <a:ext cx="188987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불균형 데이터: F1 점수가 더 유용</a:t>
            </a:r>
            <a:endParaRPr lang="en-US" sz="910" dirty="0"/>
          </a:p>
        </p:txBody>
      </p:sp>
      <p:sp>
        <p:nvSpPr>
          <p:cNvPr id="47" name="Text 23"/>
          <p:cNvSpPr/>
          <p:nvPr/>
        </p:nvSpPr>
        <p:spPr>
          <a:xfrm>
            <a:off x="309562" y="5936456"/>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33 / 36</a:t>
            </a:r>
            <a:endParaRPr lang="en-US" sz="91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92357" cy="1826419"/>
          </a:xfrm>
          <a:prstGeom prst="rect">
            <a:avLst/>
          </a:prstGeom>
        </p:spPr>
      </p:pic>
      <p:pic>
        <p:nvPicPr>
          <p:cNvPr id="7" name="Image 5" descr="preencoded.png"/>
          <p:cNvPicPr>
            <a:picLocks noChangeAspect="1"/>
          </p:cNvPicPr>
          <p:nvPr/>
        </p:nvPicPr>
        <p:blipFill>
          <a:blip r:embed="rId8"/>
          <a:stretch>
            <a:fillRect/>
          </a:stretch>
        </p:blipFill>
        <p:spPr>
          <a:xfrm>
            <a:off x="309563" y="1540669"/>
            <a:ext cx="2992357" cy="371475"/>
          </a:xfrm>
          <a:prstGeom prst="rect">
            <a:avLst/>
          </a:prstGeom>
        </p:spPr>
      </p:pic>
      <p:pic>
        <p:nvPicPr>
          <p:cNvPr id="8" name="Image 6" descr="preencoded.png"/>
          <p:cNvPicPr>
            <a:picLocks noChangeAspect="1"/>
          </p:cNvPicPr>
          <p:nvPr/>
        </p:nvPicPr>
        <p:blipFill>
          <a:blip r:embed="rId9"/>
          <a:stretch>
            <a:fillRect/>
          </a:stretch>
        </p:blipFill>
        <p:spPr>
          <a:xfrm>
            <a:off x="386953" y="1618059"/>
            <a:ext cx="193477" cy="216694"/>
          </a:xfrm>
          <a:prstGeom prst="rect">
            <a:avLst/>
          </a:prstGeom>
        </p:spPr>
      </p:pic>
      <p:pic>
        <p:nvPicPr>
          <p:cNvPr id="9" name="Image 7" descr="preencoded.png"/>
          <p:cNvPicPr>
            <a:picLocks noChangeAspect="1"/>
          </p:cNvPicPr>
          <p:nvPr/>
        </p:nvPicPr>
        <p:blipFill>
          <a:blip r:embed="rId10"/>
          <a:stretch>
            <a:fillRect/>
          </a:stretch>
        </p:blipFill>
        <p:spPr>
          <a:xfrm>
            <a:off x="3456701" y="1540669"/>
            <a:ext cx="2992478" cy="1826419"/>
          </a:xfrm>
          <a:prstGeom prst="rect">
            <a:avLst/>
          </a:prstGeom>
        </p:spPr>
      </p:pic>
      <p:pic>
        <p:nvPicPr>
          <p:cNvPr id="10" name="Image 8" descr="preencoded.png"/>
          <p:cNvPicPr>
            <a:picLocks noChangeAspect="1"/>
          </p:cNvPicPr>
          <p:nvPr/>
        </p:nvPicPr>
        <p:blipFill>
          <a:blip r:embed="rId11"/>
          <a:stretch>
            <a:fillRect/>
          </a:stretch>
        </p:blipFill>
        <p:spPr>
          <a:xfrm>
            <a:off x="3456701" y="1540669"/>
            <a:ext cx="2992478" cy="371475"/>
          </a:xfrm>
          <a:prstGeom prst="rect">
            <a:avLst/>
          </a:prstGeom>
        </p:spPr>
      </p:pic>
      <p:pic>
        <p:nvPicPr>
          <p:cNvPr id="11" name="Image 9" descr="preencoded.png"/>
          <p:cNvPicPr>
            <a:picLocks noChangeAspect="1"/>
          </p:cNvPicPr>
          <p:nvPr/>
        </p:nvPicPr>
        <p:blipFill>
          <a:blip r:embed="rId12"/>
          <a:stretch>
            <a:fillRect/>
          </a:stretch>
        </p:blipFill>
        <p:spPr>
          <a:xfrm>
            <a:off x="3534092" y="1618059"/>
            <a:ext cx="154781" cy="216694"/>
          </a:xfrm>
          <a:prstGeom prst="rect">
            <a:avLst/>
          </a:prstGeom>
        </p:spPr>
      </p:pic>
      <p:pic>
        <p:nvPicPr>
          <p:cNvPr id="12" name="Image 10" descr="preencoded.png"/>
          <p:cNvPicPr>
            <a:picLocks noChangeAspect="1"/>
          </p:cNvPicPr>
          <p:nvPr/>
        </p:nvPicPr>
        <p:blipFill>
          <a:blip r:embed="rId13"/>
          <a:stretch>
            <a:fillRect/>
          </a:stretch>
        </p:blipFill>
        <p:spPr>
          <a:xfrm>
            <a:off x="6603960" y="1540669"/>
            <a:ext cx="2992357" cy="1826419"/>
          </a:xfrm>
          <a:prstGeom prst="rect">
            <a:avLst/>
          </a:prstGeom>
        </p:spPr>
      </p:pic>
      <p:pic>
        <p:nvPicPr>
          <p:cNvPr id="13" name="Image 11" descr="preencoded.png"/>
          <p:cNvPicPr>
            <a:picLocks noChangeAspect="1"/>
          </p:cNvPicPr>
          <p:nvPr/>
        </p:nvPicPr>
        <p:blipFill>
          <a:blip r:embed="rId14"/>
          <a:stretch>
            <a:fillRect/>
          </a:stretch>
        </p:blipFill>
        <p:spPr>
          <a:xfrm>
            <a:off x="6603960" y="1540669"/>
            <a:ext cx="2992357" cy="371475"/>
          </a:xfrm>
          <a:prstGeom prst="rect">
            <a:avLst/>
          </a:prstGeom>
        </p:spPr>
      </p:pic>
      <p:pic>
        <p:nvPicPr>
          <p:cNvPr id="14" name="Image 12" descr="preencoded.png"/>
          <p:cNvPicPr>
            <a:picLocks noChangeAspect="1"/>
          </p:cNvPicPr>
          <p:nvPr/>
        </p:nvPicPr>
        <p:blipFill>
          <a:blip r:embed="rId15"/>
          <a:stretch>
            <a:fillRect/>
          </a:stretch>
        </p:blipFill>
        <p:spPr>
          <a:xfrm>
            <a:off x="6681350" y="1618059"/>
            <a:ext cx="154781" cy="216694"/>
          </a:xfrm>
          <a:prstGeom prst="rect">
            <a:avLst/>
          </a:prstGeom>
        </p:spPr>
      </p:pic>
      <p:pic>
        <p:nvPicPr>
          <p:cNvPr id="15" name="Image 13" descr="preencoded.png"/>
          <p:cNvPicPr>
            <a:picLocks noChangeAspect="1"/>
          </p:cNvPicPr>
          <p:nvPr/>
        </p:nvPicPr>
        <p:blipFill>
          <a:blip r:embed="rId16"/>
          <a:stretch>
            <a:fillRect/>
          </a:stretch>
        </p:blipFill>
        <p:spPr>
          <a:xfrm>
            <a:off x="309563" y="3521869"/>
            <a:ext cx="2992357" cy="2012156"/>
          </a:xfrm>
          <a:prstGeom prst="rect">
            <a:avLst/>
          </a:prstGeom>
        </p:spPr>
      </p:pic>
      <p:pic>
        <p:nvPicPr>
          <p:cNvPr id="16" name="Image 14" descr="preencoded.png"/>
          <p:cNvPicPr>
            <a:picLocks noChangeAspect="1"/>
          </p:cNvPicPr>
          <p:nvPr/>
        </p:nvPicPr>
        <p:blipFill>
          <a:blip r:embed="rId17"/>
          <a:stretch>
            <a:fillRect/>
          </a:stretch>
        </p:blipFill>
        <p:spPr>
          <a:xfrm>
            <a:off x="309563" y="3521869"/>
            <a:ext cx="2992357" cy="371475"/>
          </a:xfrm>
          <a:prstGeom prst="rect">
            <a:avLst/>
          </a:prstGeom>
        </p:spPr>
      </p:pic>
      <p:pic>
        <p:nvPicPr>
          <p:cNvPr id="17" name="Image 15" descr="preencoded.png"/>
          <p:cNvPicPr>
            <a:picLocks noChangeAspect="1"/>
          </p:cNvPicPr>
          <p:nvPr/>
        </p:nvPicPr>
        <p:blipFill>
          <a:blip r:embed="rId18"/>
          <a:stretch>
            <a:fillRect/>
          </a:stretch>
        </p:blipFill>
        <p:spPr>
          <a:xfrm>
            <a:off x="386953" y="3599259"/>
            <a:ext cx="154781" cy="216694"/>
          </a:xfrm>
          <a:prstGeom prst="rect">
            <a:avLst/>
          </a:prstGeom>
        </p:spPr>
      </p:pic>
      <p:pic>
        <p:nvPicPr>
          <p:cNvPr id="18" name="Image 16" descr="preencoded.png"/>
          <p:cNvPicPr>
            <a:picLocks noChangeAspect="1"/>
          </p:cNvPicPr>
          <p:nvPr/>
        </p:nvPicPr>
        <p:blipFill>
          <a:blip r:embed="rId19"/>
          <a:stretch>
            <a:fillRect/>
          </a:stretch>
        </p:blipFill>
        <p:spPr>
          <a:xfrm>
            <a:off x="3456701" y="3521869"/>
            <a:ext cx="2992478" cy="2012156"/>
          </a:xfrm>
          <a:prstGeom prst="rect">
            <a:avLst/>
          </a:prstGeom>
        </p:spPr>
      </p:pic>
      <p:pic>
        <p:nvPicPr>
          <p:cNvPr id="19" name="Image 17" descr="preencoded.png"/>
          <p:cNvPicPr>
            <a:picLocks noChangeAspect="1"/>
          </p:cNvPicPr>
          <p:nvPr/>
        </p:nvPicPr>
        <p:blipFill>
          <a:blip r:embed="rId20"/>
          <a:stretch>
            <a:fillRect/>
          </a:stretch>
        </p:blipFill>
        <p:spPr>
          <a:xfrm>
            <a:off x="3456701" y="3521869"/>
            <a:ext cx="2992478" cy="371475"/>
          </a:xfrm>
          <a:prstGeom prst="rect">
            <a:avLst/>
          </a:prstGeom>
        </p:spPr>
      </p:pic>
      <p:pic>
        <p:nvPicPr>
          <p:cNvPr id="20" name="Image 18" descr="preencoded.png"/>
          <p:cNvPicPr>
            <a:picLocks noChangeAspect="1"/>
          </p:cNvPicPr>
          <p:nvPr/>
        </p:nvPicPr>
        <p:blipFill>
          <a:blip r:embed="rId21"/>
          <a:stretch>
            <a:fillRect/>
          </a:stretch>
        </p:blipFill>
        <p:spPr>
          <a:xfrm>
            <a:off x="3534092" y="3599259"/>
            <a:ext cx="177998" cy="216694"/>
          </a:xfrm>
          <a:prstGeom prst="rect">
            <a:avLst/>
          </a:prstGeom>
        </p:spPr>
      </p:pic>
      <p:pic>
        <p:nvPicPr>
          <p:cNvPr id="21" name="Image 19" descr="preencoded.png"/>
          <p:cNvPicPr>
            <a:picLocks noChangeAspect="1"/>
          </p:cNvPicPr>
          <p:nvPr/>
        </p:nvPicPr>
        <p:blipFill>
          <a:blip r:embed="rId22"/>
          <a:stretch>
            <a:fillRect/>
          </a:stretch>
        </p:blipFill>
        <p:spPr>
          <a:xfrm>
            <a:off x="6603960" y="3521869"/>
            <a:ext cx="2992357" cy="2012156"/>
          </a:xfrm>
          <a:prstGeom prst="rect">
            <a:avLst/>
          </a:prstGeom>
        </p:spPr>
      </p:pic>
      <p:pic>
        <p:nvPicPr>
          <p:cNvPr id="22" name="Image 20" descr="preencoded.png"/>
          <p:cNvPicPr>
            <a:picLocks noChangeAspect="1"/>
          </p:cNvPicPr>
          <p:nvPr/>
        </p:nvPicPr>
        <p:blipFill>
          <a:blip r:embed="rId23"/>
          <a:stretch>
            <a:fillRect/>
          </a:stretch>
        </p:blipFill>
        <p:spPr>
          <a:xfrm>
            <a:off x="6603960" y="3521869"/>
            <a:ext cx="2992357" cy="371475"/>
          </a:xfrm>
          <a:prstGeom prst="rect">
            <a:avLst/>
          </a:prstGeom>
        </p:spPr>
      </p:pic>
      <p:pic>
        <p:nvPicPr>
          <p:cNvPr id="23" name="Image 21" descr="preencoded.png"/>
          <p:cNvPicPr>
            <a:picLocks noChangeAspect="1"/>
          </p:cNvPicPr>
          <p:nvPr/>
        </p:nvPicPr>
        <p:blipFill>
          <a:blip r:embed="rId24"/>
          <a:stretch>
            <a:fillRect/>
          </a:stretch>
        </p:blipFill>
        <p:spPr>
          <a:xfrm>
            <a:off x="6681350" y="3599259"/>
            <a:ext cx="116086" cy="216694"/>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과정 구성 및 주요 주제</a:t>
            </a:r>
            <a:endParaRPr lang="en-US" sz="1971" dirty="0"/>
          </a:p>
        </p:txBody>
      </p:sp>
      <p:sp>
        <p:nvSpPr>
          <p:cNvPr id="25" name="Text 1"/>
          <p:cNvSpPr/>
          <p:nvPr/>
        </p:nvSpPr>
        <p:spPr>
          <a:xfrm>
            <a:off x="673299" y="1618059"/>
            <a:ext cx="1404640"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1일차: AI 전환 개념</a:t>
            </a:r>
            <a:endParaRPr lang="en-US" sz="1121" dirty="0"/>
          </a:p>
        </p:txBody>
      </p:sp>
      <p:sp>
        <p:nvSpPr>
          <p:cNvPr id="26" name="Text 2"/>
          <p:cNvSpPr/>
          <p:nvPr/>
        </p:nvSpPr>
        <p:spPr>
          <a:xfrm>
            <a:off x="433388" y="2035969"/>
            <a:ext cx="3019178"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27" name="Text 3"/>
          <p:cNvSpPr/>
          <p:nvPr/>
        </p:nvSpPr>
        <p:spPr>
          <a:xfrm>
            <a:off x="456605" y="2283619"/>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 전환 시대 및 응용 방식</a:t>
            </a:r>
            <a:endParaRPr lang="en-US" sz="910" dirty="0"/>
          </a:p>
        </p:txBody>
      </p:sp>
      <p:sp>
        <p:nvSpPr>
          <p:cNvPr id="28" name="Text 4"/>
          <p:cNvSpPr/>
          <p:nvPr/>
        </p:nvSpPr>
        <p:spPr>
          <a:xfrm>
            <a:off x="456605" y="2469356"/>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스마트시티 AI </a:t>
            </a:r>
            <a:r>
              <a:rPr lang="ko-KR" altLang="en-US" sz="910" dirty="0">
                <a:solidFill>
                  <a:srgbClr val="4B5563"/>
                </a:solidFill>
                <a:latin typeface="Noto Sans KR" pitchFamily="34" charset="0"/>
                <a:ea typeface="Noto Sans KR" pitchFamily="34" charset="-122"/>
                <a:cs typeface="Noto Sans KR" pitchFamily="34" charset="-120"/>
              </a:rPr>
              <a:t>설계</a:t>
            </a:r>
            <a:r>
              <a:rPr lang="en-US" sz="910" dirty="0">
                <a:solidFill>
                  <a:srgbClr val="4B5563"/>
                </a:solidFill>
                <a:latin typeface="Noto Sans KR" pitchFamily="34" charset="0"/>
                <a:ea typeface="Noto Sans KR" pitchFamily="34" charset="-122"/>
                <a:cs typeface="Noto Sans KR" pitchFamily="34" charset="-120"/>
              </a:rPr>
              <a:t> 기술 개요</a:t>
            </a:r>
            <a:endParaRPr lang="en-US" sz="910" dirty="0"/>
          </a:p>
        </p:txBody>
      </p:sp>
      <p:sp>
        <p:nvSpPr>
          <p:cNvPr id="29" name="Text 5"/>
          <p:cNvSpPr/>
          <p:nvPr/>
        </p:nvSpPr>
        <p:spPr>
          <a:xfrm>
            <a:off x="456605" y="2655094"/>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 전환 개념 및 시스템 최적화</a:t>
            </a:r>
            <a:endParaRPr lang="en-US" sz="910" dirty="0"/>
          </a:p>
        </p:txBody>
      </p:sp>
      <p:sp>
        <p:nvSpPr>
          <p:cNvPr id="30" name="Text 6"/>
          <p:cNvSpPr/>
          <p:nvPr/>
        </p:nvSpPr>
        <p:spPr>
          <a:xfrm>
            <a:off x="433388" y="3088481"/>
            <a:ext cx="3019178"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코딩 환경: Python 기본 설정</a:t>
            </a:r>
            <a:endParaRPr lang="en-US" sz="796" dirty="0"/>
          </a:p>
        </p:txBody>
      </p:sp>
      <p:sp>
        <p:nvSpPr>
          <p:cNvPr id="31" name="Text 7"/>
          <p:cNvSpPr/>
          <p:nvPr/>
        </p:nvSpPr>
        <p:spPr>
          <a:xfrm>
            <a:off x="3781742" y="1618059"/>
            <a:ext cx="2196346"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2일차: Python 및 </a:t>
            </a:r>
            <a:r>
              <a:rPr lang="ko-KR" altLang="en-US" sz="1121" b="1" dirty="0">
                <a:solidFill>
                  <a:srgbClr val="FFFFFF"/>
                </a:solidFill>
                <a:latin typeface="Noto Sans KR" pitchFamily="34" charset="0"/>
                <a:ea typeface="Noto Sans KR" pitchFamily="34" charset="-122"/>
                <a:cs typeface="Noto Sans KR" pitchFamily="34" charset="-120"/>
              </a:rPr>
              <a:t>빅</a:t>
            </a:r>
            <a:r>
              <a:rPr lang="en-US" sz="1121" b="1" dirty="0">
                <a:solidFill>
                  <a:srgbClr val="FFFFFF"/>
                </a:solidFill>
                <a:latin typeface="Noto Sans KR" pitchFamily="34" charset="0"/>
                <a:ea typeface="Noto Sans KR" pitchFamily="34" charset="-122"/>
                <a:cs typeface="Noto Sans KR" pitchFamily="34" charset="-120"/>
              </a:rPr>
              <a:t> 데이터</a:t>
            </a:r>
            <a:endParaRPr lang="en-US" sz="1121" dirty="0"/>
          </a:p>
        </p:txBody>
      </p:sp>
      <p:sp>
        <p:nvSpPr>
          <p:cNvPr id="32" name="Text 8"/>
          <p:cNvSpPr/>
          <p:nvPr/>
        </p:nvSpPr>
        <p:spPr>
          <a:xfrm>
            <a:off x="3580526" y="2035969"/>
            <a:ext cx="301931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33" name="Text 9"/>
          <p:cNvSpPr/>
          <p:nvPr/>
        </p:nvSpPr>
        <p:spPr>
          <a:xfrm>
            <a:off x="3603744" y="2283619"/>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Python 환경 설정</a:t>
            </a:r>
            <a:endParaRPr lang="en-US" sz="910" dirty="0"/>
          </a:p>
        </p:txBody>
      </p:sp>
      <p:sp>
        <p:nvSpPr>
          <p:cNvPr id="34" name="Text 10"/>
          <p:cNvSpPr/>
          <p:nvPr/>
        </p:nvSpPr>
        <p:spPr>
          <a:xfrm>
            <a:off x="3603744" y="2469356"/>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깊은 학습 모델 (CNN, DNN) 이론</a:t>
            </a:r>
            <a:endParaRPr lang="en-US" sz="910" dirty="0"/>
          </a:p>
        </p:txBody>
      </p:sp>
      <p:sp>
        <p:nvSpPr>
          <p:cNvPr id="35" name="Text 11"/>
          <p:cNvSpPr/>
          <p:nvPr/>
        </p:nvSpPr>
        <p:spPr>
          <a:xfrm>
            <a:off x="3603744" y="2655094"/>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기상 데이터를 이용한 사고 예측 모델링 실습</a:t>
            </a:r>
            <a:endParaRPr lang="en-US" sz="910" dirty="0"/>
          </a:p>
        </p:txBody>
      </p:sp>
      <p:sp>
        <p:nvSpPr>
          <p:cNvPr id="36" name="Text 12"/>
          <p:cNvSpPr/>
          <p:nvPr/>
        </p:nvSpPr>
        <p:spPr>
          <a:xfrm>
            <a:off x="3580526" y="3088481"/>
            <a:ext cx="3019311"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실습: Python을 이용한 데이터 분석</a:t>
            </a:r>
            <a:endParaRPr lang="en-US" sz="796" dirty="0"/>
          </a:p>
        </p:txBody>
      </p:sp>
      <p:sp>
        <p:nvSpPr>
          <p:cNvPr id="37" name="Text 13"/>
          <p:cNvSpPr/>
          <p:nvPr/>
        </p:nvSpPr>
        <p:spPr>
          <a:xfrm>
            <a:off x="6929000" y="1618059"/>
            <a:ext cx="2494300"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3일차: YOLO 8을 이용한 시각 분석</a:t>
            </a:r>
            <a:endParaRPr lang="en-US" sz="1121" dirty="0"/>
          </a:p>
        </p:txBody>
      </p:sp>
      <p:sp>
        <p:nvSpPr>
          <p:cNvPr id="38" name="Text 14"/>
          <p:cNvSpPr/>
          <p:nvPr/>
        </p:nvSpPr>
        <p:spPr>
          <a:xfrm>
            <a:off x="6727785" y="2035969"/>
            <a:ext cx="3019178"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39" name="Text 15"/>
          <p:cNvSpPr/>
          <p:nvPr/>
        </p:nvSpPr>
        <p:spPr>
          <a:xfrm>
            <a:off x="6751002" y="2283619"/>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이미지 분류 및 목적 검출 이론</a:t>
            </a:r>
            <a:endParaRPr lang="en-US" sz="910" dirty="0"/>
          </a:p>
        </p:txBody>
      </p:sp>
      <p:sp>
        <p:nvSpPr>
          <p:cNvPr id="40" name="Text 16"/>
          <p:cNvSpPr/>
          <p:nvPr/>
        </p:nvSpPr>
        <p:spPr>
          <a:xfrm>
            <a:off x="6751002" y="2469356"/>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YOLO 8 설치 및 설정</a:t>
            </a:r>
            <a:endParaRPr lang="en-US" sz="910" dirty="0"/>
          </a:p>
        </p:txBody>
      </p:sp>
      <p:sp>
        <p:nvSpPr>
          <p:cNvPr id="41" name="Text 17"/>
          <p:cNvSpPr/>
          <p:nvPr/>
        </p:nvSpPr>
        <p:spPr>
          <a:xfrm>
            <a:off x="6751002" y="2655094"/>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지하침습 위험 예측에 YOLO 8 응용</a:t>
            </a:r>
            <a:endParaRPr lang="en-US" sz="910" dirty="0"/>
          </a:p>
        </p:txBody>
      </p:sp>
      <p:sp>
        <p:nvSpPr>
          <p:cNvPr id="42" name="Text 18"/>
          <p:cNvSpPr/>
          <p:nvPr/>
        </p:nvSpPr>
        <p:spPr>
          <a:xfrm>
            <a:off x="6727785" y="3088481"/>
            <a:ext cx="3019178"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실습: YOLO 8 설치 및 기본 모델 훈련</a:t>
            </a:r>
            <a:endParaRPr lang="en-US" sz="796" dirty="0"/>
          </a:p>
        </p:txBody>
      </p:sp>
      <p:sp>
        <p:nvSpPr>
          <p:cNvPr id="43" name="Text 19"/>
          <p:cNvSpPr/>
          <p:nvPr/>
        </p:nvSpPr>
        <p:spPr>
          <a:xfrm>
            <a:off x="634603" y="3599259"/>
            <a:ext cx="1762184"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4일차: AI </a:t>
            </a:r>
            <a:r>
              <a:rPr lang="ko-KR" altLang="en-US" sz="1121" b="1" dirty="0">
                <a:solidFill>
                  <a:srgbClr val="FFFFFF"/>
                </a:solidFill>
                <a:latin typeface="Noto Sans KR" pitchFamily="34" charset="0"/>
                <a:ea typeface="Noto Sans KR" pitchFamily="34" charset="-122"/>
                <a:cs typeface="Noto Sans KR" pitchFamily="34" charset="-120"/>
              </a:rPr>
              <a:t>설계</a:t>
            </a:r>
            <a:r>
              <a:rPr lang="en-US" sz="1121" b="1" dirty="0">
                <a:solidFill>
                  <a:srgbClr val="FFFFFF"/>
                </a:solidFill>
                <a:latin typeface="Noto Sans KR" pitchFamily="34" charset="0"/>
                <a:ea typeface="Noto Sans KR" pitchFamily="34" charset="-122"/>
                <a:cs typeface="Noto Sans KR" pitchFamily="34" charset="-120"/>
              </a:rPr>
              <a:t> 상업 모델</a:t>
            </a:r>
            <a:endParaRPr lang="en-US" sz="1121" dirty="0"/>
          </a:p>
        </p:txBody>
      </p:sp>
      <p:sp>
        <p:nvSpPr>
          <p:cNvPr id="44" name="Text 20"/>
          <p:cNvSpPr/>
          <p:nvPr/>
        </p:nvSpPr>
        <p:spPr>
          <a:xfrm>
            <a:off x="433388" y="4017169"/>
            <a:ext cx="3019178"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45" name="Text 21"/>
          <p:cNvSpPr/>
          <p:nvPr/>
        </p:nvSpPr>
        <p:spPr>
          <a:xfrm>
            <a:off x="456605" y="4264819"/>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상업 모델 유형 및 BM Canvas 작성</a:t>
            </a:r>
            <a:endParaRPr lang="en-US" sz="910" dirty="0"/>
          </a:p>
        </p:txBody>
      </p:sp>
      <p:sp>
        <p:nvSpPr>
          <p:cNvPr id="46" name="Text 22"/>
          <p:cNvSpPr/>
          <p:nvPr/>
        </p:nvSpPr>
        <p:spPr>
          <a:xfrm>
            <a:off x="456605" y="4450556"/>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AI를 활용한 기후 재난 안전 영역 상업 모델 설계</a:t>
            </a:r>
            <a:endParaRPr lang="en-US" sz="910" dirty="0"/>
          </a:p>
        </p:txBody>
      </p:sp>
      <p:sp>
        <p:nvSpPr>
          <p:cNvPr id="47" name="Text 23"/>
          <p:cNvSpPr/>
          <p:nvPr/>
        </p:nvSpPr>
        <p:spPr>
          <a:xfrm>
            <a:off x="456605" y="4636294"/>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a:solidFill>
                  <a:srgbClr val="4B5563"/>
                </a:solidFill>
                <a:latin typeface="Noto Sans KR" pitchFamily="34" charset="0"/>
                <a:ea typeface="Noto Sans KR" pitchFamily="34" charset="-122"/>
                <a:cs typeface="Noto Sans KR" pitchFamily="34" charset="-120"/>
              </a:rPr>
              <a:t>스마트시티 전략</a:t>
            </a:r>
            <a:endParaRPr lang="en-US" sz="910" dirty="0"/>
          </a:p>
        </p:txBody>
      </p:sp>
      <p:sp>
        <p:nvSpPr>
          <p:cNvPr id="48" name="Text 24"/>
          <p:cNvSpPr/>
          <p:nvPr/>
        </p:nvSpPr>
        <p:spPr>
          <a:xfrm>
            <a:off x="433388" y="5255419"/>
            <a:ext cx="3019178"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도구: BM Canvas 템플릿 작성</a:t>
            </a:r>
            <a:endParaRPr lang="en-US" sz="796" dirty="0"/>
          </a:p>
        </p:txBody>
      </p:sp>
      <p:sp>
        <p:nvSpPr>
          <p:cNvPr id="49" name="Text 25"/>
          <p:cNvSpPr/>
          <p:nvPr/>
        </p:nvSpPr>
        <p:spPr>
          <a:xfrm>
            <a:off x="3804959" y="3599259"/>
            <a:ext cx="2307015"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5일차: 스마트시티 프로젝트 계획</a:t>
            </a:r>
            <a:endParaRPr lang="en-US" sz="1121" dirty="0"/>
          </a:p>
        </p:txBody>
      </p:sp>
      <p:sp>
        <p:nvSpPr>
          <p:cNvPr id="50" name="Text 26"/>
          <p:cNvSpPr/>
          <p:nvPr/>
        </p:nvSpPr>
        <p:spPr>
          <a:xfrm>
            <a:off x="3580526" y="4017169"/>
            <a:ext cx="301931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51" name="Text 27"/>
          <p:cNvSpPr/>
          <p:nvPr/>
        </p:nvSpPr>
        <p:spPr>
          <a:xfrm>
            <a:off x="3603744" y="4264819"/>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 코딩 실습</a:t>
            </a:r>
            <a:endParaRPr lang="en-US" sz="910" dirty="0"/>
          </a:p>
        </p:txBody>
      </p:sp>
      <p:sp>
        <p:nvSpPr>
          <p:cNvPr id="52" name="Text 28"/>
          <p:cNvSpPr/>
          <p:nvPr/>
        </p:nvSpPr>
        <p:spPr>
          <a:xfrm>
            <a:off x="3603744" y="4450556"/>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데이터 수집 및 전처리</a:t>
            </a:r>
            <a:endParaRPr lang="en-US" sz="910" dirty="0"/>
          </a:p>
        </p:txBody>
      </p:sp>
      <p:sp>
        <p:nvSpPr>
          <p:cNvPr id="53" name="Text 29"/>
          <p:cNvSpPr/>
          <p:nvPr/>
        </p:nvSpPr>
        <p:spPr>
          <a:xfrm>
            <a:off x="3603744" y="4636294"/>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Python 프로젝트 설계</a:t>
            </a:r>
            <a:endParaRPr lang="en-US" sz="910" dirty="0"/>
          </a:p>
        </p:txBody>
      </p:sp>
      <p:sp>
        <p:nvSpPr>
          <p:cNvPr id="54" name="Text 30"/>
          <p:cNvSpPr/>
          <p:nvPr/>
        </p:nvSpPr>
        <p:spPr>
          <a:xfrm>
            <a:off x="3603744" y="4822031"/>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팀 프로젝트 기획 및 구현</a:t>
            </a:r>
            <a:endParaRPr lang="en-US" sz="910" dirty="0"/>
          </a:p>
        </p:txBody>
      </p:sp>
      <p:sp>
        <p:nvSpPr>
          <p:cNvPr id="55" name="Text 31"/>
          <p:cNvSpPr/>
          <p:nvPr/>
        </p:nvSpPr>
        <p:spPr>
          <a:xfrm>
            <a:off x="3580526" y="5255419"/>
            <a:ext cx="3019311"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실습: Python을 이용한 간단한 AI 모델 구현</a:t>
            </a:r>
            <a:endParaRPr lang="en-US" sz="796" dirty="0"/>
          </a:p>
        </p:txBody>
      </p:sp>
      <p:sp>
        <p:nvSpPr>
          <p:cNvPr id="56" name="Text 32"/>
          <p:cNvSpPr/>
          <p:nvPr/>
        </p:nvSpPr>
        <p:spPr>
          <a:xfrm>
            <a:off x="6890305" y="3599259"/>
            <a:ext cx="2051626"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6일차: 프로젝트 발표 및 평가</a:t>
            </a:r>
            <a:endParaRPr lang="en-US" sz="1121" dirty="0"/>
          </a:p>
        </p:txBody>
      </p:sp>
      <p:sp>
        <p:nvSpPr>
          <p:cNvPr id="57" name="Text 33"/>
          <p:cNvSpPr/>
          <p:nvPr/>
        </p:nvSpPr>
        <p:spPr>
          <a:xfrm>
            <a:off x="6727785" y="4017169"/>
            <a:ext cx="3019178"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58" name="Text 34"/>
          <p:cNvSpPr/>
          <p:nvPr/>
        </p:nvSpPr>
        <p:spPr>
          <a:xfrm>
            <a:off x="6751002" y="4264819"/>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프로젝트 완료도 향상</a:t>
            </a:r>
            <a:endParaRPr lang="en-US" sz="910" dirty="0"/>
          </a:p>
        </p:txBody>
      </p:sp>
      <p:sp>
        <p:nvSpPr>
          <p:cNvPr id="59" name="Text 35"/>
          <p:cNvSpPr/>
          <p:nvPr/>
        </p:nvSpPr>
        <p:spPr>
          <a:xfrm>
            <a:off x="6751002" y="4450556"/>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다중 엔진 비교 (TensorFlow, PyTorch, ONNX)</a:t>
            </a:r>
            <a:endParaRPr lang="en-US" sz="910" dirty="0"/>
          </a:p>
        </p:txBody>
      </p:sp>
      <p:sp>
        <p:nvSpPr>
          <p:cNvPr id="60" name="Text 36"/>
          <p:cNvSpPr/>
          <p:nvPr/>
        </p:nvSpPr>
        <p:spPr>
          <a:xfrm>
            <a:off x="6751002" y="4636294"/>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팀 결과 발표 및 종합 평가</a:t>
            </a:r>
            <a:endParaRPr lang="en-US" sz="910" dirty="0"/>
          </a:p>
        </p:txBody>
      </p:sp>
      <p:sp>
        <p:nvSpPr>
          <p:cNvPr id="61" name="Text 37"/>
          <p:cNvSpPr/>
          <p:nvPr/>
        </p:nvSpPr>
        <p:spPr>
          <a:xfrm>
            <a:off x="6751002" y="4822031"/>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Google Colab 환경 구축 및 활용</a:t>
            </a:r>
            <a:endParaRPr lang="en-US" sz="910" dirty="0"/>
          </a:p>
        </p:txBody>
      </p:sp>
      <p:sp>
        <p:nvSpPr>
          <p:cNvPr id="62" name="Text 38"/>
          <p:cNvSpPr/>
          <p:nvPr/>
        </p:nvSpPr>
        <p:spPr>
          <a:xfrm>
            <a:off x="6727785" y="5255419"/>
            <a:ext cx="3019178"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실습: Colab을 이용한 모델 훈련 및 평가</a:t>
            </a:r>
            <a:endParaRPr lang="en-US" sz="796" dirty="0"/>
          </a:p>
        </p:txBody>
      </p:sp>
      <p:sp>
        <p:nvSpPr>
          <p:cNvPr id="63" name="Text 39"/>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6 / 36</a:t>
            </a:r>
            <a:endParaRPr lang="en-US" sz="91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222206"/>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162550"/>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4643438"/>
          </a:xfrm>
          <a:prstGeom prst="rect">
            <a:avLst/>
          </a:prstGeom>
        </p:spPr>
      </p:pic>
      <p:pic>
        <p:nvPicPr>
          <p:cNvPr id="7" name="Image 5" descr="preencoded.png"/>
          <p:cNvPicPr>
            <a:picLocks noChangeAspect="1"/>
          </p:cNvPicPr>
          <p:nvPr/>
        </p:nvPicPr>
        <p:blipFill>
          <a:blip r:embed="rId8"/>
          <a:stretch>
            <a:fillRect/>
          </a:stretch>
        </p:blipFill>
        <p:spPr>
          <a:xfrm>
            <a:off x="495300" y="2840831"/>
            <a:ext cx="4179094" cy="1485900"/>
          </a:xfrm>
          <a:prstGeom prst="rect">
            <a:avLst/>
          </a:prstGeom>
        </p:spPr>
      </p:pic>
      <p:pic>
        <p:nvPicPr>
          <p:cNvPr id="8" name="Image 6" descr="preencoded.png"/>
          <p:cNvPicPr>
            <a:picLocks noChangeAspect="1"/>
          </p:cNvPicPr>
          <p:nvPr/>
        </p:nvPicPr>
        <p:blipFill>
          <a:blip r:embed="rId9"/>
          <a:stretch>
            <a:fillRect/>
          </a:stretch>
        </p:blipFill>
        <p:spPr>
          <a:xfrm>
            <a:off x="495300" y="4729163"/>
            <a:ext cx="154781" cy="123825"/>
          </a:xfrm>
          <a:prstGeom prst="rect">
            <a:avLst/>
          </a:prstGeom>
        </p:spPr>
      </p:pic>
      <p:pic>
        <p:nvPicPr>
          <p:cNvPr id="9" name="Image 7" descr="preencoded.png"/>
          <p:cNvPicPr>
            <a:picLocks noChangeAspect="1"/>
          </p:cNvPicPr>
          <p:nvPr/>
        </p:nvPicPr>
        <p:blipFill>
          <a:blip r:embed="rId10"/>
          <a:stretch>
            <a:fillRect/>
          </a:stretch>
        </p:blipFill>
        <p:spPr>
          <a:xfrm>
            <a:off x="495300" y="4976813"/>
            <a:ext cx="154781" cy="123825"/>
          </a:xfrm>
          <a:prstGeom prst="rect">
            <a:avLst/>
          </a:prstGeom>
        </p:spPr>
      </p:pic>
      <p:pic>
        <p:nvPicPr>
          <p:cNvPr id="10" name="Image 8" descr="preencoded.png"/>
          <p:cNvPicPr>
            <a:picLocks noChangeAspect="1"/>
          </p:cNvPicPr>
          <p:nvPr/>
        </p:nvPicPr>
        <p:blipFill>
          <a:blip r:embed="rId11"/>
          <a:stretch>
            <a:fillRect/>
          </a:stretch>
        </p:blipFill>
        <p:spPr>
          <a:xfrm>
            <a:off x="495300" y="5410200"/>
            <a:ext cx="154781" cy="123825"/>
          </a:xfrm>
          <a:prstGeom prst="rect">
            <a:avLst/>
          </a:prstGeom>
        </p:spPr>
      </p:pic>
      <p:pic>
        <p:nvPicPr>
          <p:cNvPr id="11" name="Image 9" descr="preencoded.png"/>
          <p:cNvPicPr>
            <a:picLocks noChangeAspect="1"/>
          </p:cNvPicPr>
          <p:nvPr/>
        </p:nvPicPr>
        <p:blipFill>
          <a:blip r:embed="rId12"/>
          <a:stretch>
            <a:fillRect/>
          </a:stretch>
        </p:blipFill>
        <p:spPr>
          <a:xfrm>
            <a:off x="495300" y="5657850"/>
            <a:ext cx="123825" cy="123825"/>
          </a:xfrm>
          <a:prstGeom prst="rect">
            <a:avLst/>
          </a:prstGeom>
        </p:spPr>
      </p:pic>
      <p:pic>
        <p:nvPicPr>
          <p:cNvPr id="12" name="Image 10" descr="preencoded.png"/>
          <p:cNvPicPr>
            <a:picLocks noChangeAspect="1"/>
          </p:cNvPicPr>
          <p:nvPr/>
        </p:nvPicPr>
        <p:blipFill>
          <a:blip r:embed="rId7"/>
          <a:stretch>
            <a:fillRect/>
          </a:stretch>
        </p:blipFill>
        <p:spPr>
          <a:xfrm>
            <a:off x="5045869" y="1540669"/>
            <a:ext cx="4550569" cy="4643438"/>
          </a:xfrm>
          <a:prstGeom prst="rect">
            <a:avLst/>
          </a:prstGeom>
        </p:spPr>
      </p:pic>
      <p:pic>
        <p:nvPicPr>
          <p:cNvPr id="13" name="Image 11" descr="preencoded.png"/>
          <p:cNvPicPr>
            <a:picLocks noChangeAspect="1"/>
          </p:cNvPicPr>
          <p:nvPr/>
        </p:nvPicPr>
        <p:blipFill>
          <a:blip r:embed="rId13"/>
          <a:stretch>
            <a:fillRect/>
          </a:stretch>
        </p:blipFill>
        <p:spPr>
          <a:xfrm>
            <a:off x="5231606" y="2593181"/>
            <a:ext cx="4179094" cy="557213"/>
          </a:xfrm>
          <a:prstGeom prst="rect">
            <a:avLst/>
          </a:prstGeom>
        </p:spPr>
      </p:pic>
      <p:pic>
        <p:nvPicPr>
          <p:cNvPr id="14" name="Image 12" descr="preencoded.png"/>
          <p:cNvPicPr>
            <a:picLocks noChangeAspect="1"/>
          </p:cNvPicPr>
          <p:nvPr/>
        </p:nvPicPr>
        <p:blipFill>
          <a:blip r:embed="rId14"/>
          <a:stretch>
            <a:fillRect/>
          </a:stretch>
        </p:blipFill>
        <p:spPr>
          <a:xfrm>
            <a:off x="5324475" y="2717006"/>
            <a:ext cx="92869" cy="123825"/>
          </a:xfrm>
          <a:prstGeom prst="rect">
            <a:avLst/>
          </a:prstGeom>
        </p:spPr>
      </p:pic>
      <p:pic>
        <p:nvPicPr>
          <p:cNvPr id="15" name="Image 13" descr="preencoded.png"/>
          <p:cNvPicPr>
            <a:picLocks noChangeAspect="1"/>
          </p:cNvPicPr>
          <p:nvPr/>
        </p:nvPicPr>
        <p:blipFill>
          <a:blip r:embed="rId15"/>
          <a:stretch>
            <a:fillRect/>
          </a:stretch>
        </p:blipFill>
        <p:spPr>
          <a:xfrm>
            <a:off x="5231606" y="3274219"/>
            <a:ext cx="4179094" cy="557213"/>
          </a:xfrm>
          <a:prstGeom prst="rect">
            <a:avLst/>
          </a:prstGeom>
        </p:spPr>
      </p:pic>
      <p:pic>
        <p:nvPicPr>
          <p:cNvPr id="16" name="Image 14" descr="preencoded.png"/>
          <p:cNvPicPr>
            <a:picLocks noChangeAspect="1"/>
          </p:cNvPicPr>
          <p:nvPr/>
        </p:nvPicPr>
        <p:blipFill>
          <a:blip r:embed="rId16"/>
          <a:stretch>
            <a:fillRect/>
          </a:stretch>
        </p:blipFill>
        <p:spPr>
          <a:xfrm>
            <a:off x="5324475" y="3398044"/>
            <a:ext cx="123825" cy="123825"/>
          </a:xfrm>
          <a:prstGeom prst="rect">
            <a:avLst/>
          </a:prstGeom>
        </p:spPr>
      </p:pic>
      <p:pic>
        <p:nvPicPr>
          <p:cNvPr id="17" name="Image 15" descr="preencoded.png"/>
          <p:cNvPicPr>
            <a:picLocks noChangeAspect="1"/>
          </p:cNvPicPr>
          <p:nvPr/>
        </p:nvPicPr>
        <p:blipFill>
          <a:blip r:embed="rId17"/>
          <a:stretch>
            <a:fillRect/>
          </a:stretch>
        </p:blipFill>
        <p:spPr>
          <a:xfrm>
            <a:off x="5231606" y="3955256"/>
            <a:ext cx="4179094" cy="711994"/>
          </a:xfrm>
          <a:prstGeom prst="rect">
            <a:avLst/>
          </a:prstGeom>
        </p:spPr>
      </p:pic>
      <p:pic>
        <p:nvPicPr>
          <p:cNvPr id="18" name="Image 16" descr="preencoded.png"/>
          <p:cNvPicPr>
            <a:picLocks noChangeAspect="1"/>
          </p:cNvPicPr>
          <p:nvPr/>
        </p:nvPicPr>
        <p:blipFill>
          <a:blip r:embed="rId18"/>
          <a:stretch>
            <a:fillRect/>
          </a:stretch>
        </p:blipFill>
        <p:spPr>
          <a:xfrm>
            <a:off x="5324475" y="4079081"/>
            <a:ext cx="154781" cy="123825"/>
          </a:xfrm>
          <a:prstGeom prst="rect">
            <a:avLst/>
          </a:prstGeom>
        </p:spPr>
      </p:pic>
      <p:pic>
        <p:nvPicPr>
          <p:cNvPr id="19" name="Image 17" descr="preencoded.png"/>
          <p:cNvPicPr>
            <a:picLocks noChangeAspect="1"/>
          </p:cNvPicPr>
          <p:nvPr/>
        </p:nvPicPr>
        <p:blipFill>
          <a:blip r:embed="rId19"/>
          <a:stretch>
            <a:fillRect/>
          </a:stretch>
        </p:blipFill>
        <p:spPr>
          <a:xfrm>
            <a:off x="5231606" y="4791075"/>
            <a:ext cx="4179094" cy="711994"/>
          </a:xfrm>
          <a:prstGeom prst="rect">
            <a:avLst/>
          </a:prstGeom>
        </p:spPr>
      </p:pic>
      <p:pic>
        <p:nvPicPr>
          <p:cNvPr id="20" name="Image 18" descr="preencoded.png"/>
          <p:cNvPicPr>
            <a:picLocks noChangeAspect="1"/>
          </p:cNvPicPr>
          <p:nvPr/>
        </p:nvPicPr>
        <p:blipFill>
          <a:blip r:embed="rId20"/>
          <a:stretch>
            <a:fillRect/>
          </a:stretch>
        </p:blipFill>
        <p:spPr>
          <a:xfrm>
            <a:off x="5324475" y="4914900"/>
            <a:ext cx="123825" cy="123825"/>
          </a:xfrm>
          <a:prstGeom prst="rect">
            <a:avLst/>
          </a:prstGeom>
        </p:spPr>
      </p:pic>
      <p:sp>
        <p:nvSpPr>
          <p:cNvPr id="2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데이터 전처리와 후처리</a:t>
            </a:r>
            <a:endParaRPr lang="en-US" sz="1971" dirty="0"/>
          </a:p>
        </p:txBody>
      </p:sp>
      <p:sp>
        <p:nvSpPr>
          <p:cNvPr id="22" name="Text 1"/>
          <p:cNvSpPr/>
          <p:nvPr/>
        </p:nvSpPr>
        <p:spPr>
          <a:xfrm>
            <a:off x="495300"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데이터 전처리</a:t>
            </a:r>
            <a:endParaRPr lang="en-US" sz="1337" dirty="0"/>
          </a:p>
        </p:txBody>
      </p:sp>
      <p:sp>
        <p:nvSpPr>
          <p:cNvPr id="23" name="Text 2"/>
          <p:cNvSpPr/>
          <p:nvPr/>
        </p:nvSpPr>
        <p:spPr>
          <a:xfrm>
            <a:off x="495300" y="2097881"/>
            <a:ext cx="4597003" cy="185738"/>
          </a:xfrm>
          <a:prstGeom prst="rect">
            <a:avLst/>
          </a:prstGeom>
          <a:noFill/>
          <a:ln/>
        </p:spPr>
        <p:txBody>
          <a:bodyPr wrap="square" lIns="0" tIns="0" rIns="0" bIns="0" rtlCol="0" anchor="t"/>
          <a:lstStyle/>
          <a:p>
            <a:pPr>
              <a:lnSpc>
                <a:spcPts val="1463"/>
              </a:lnSpc>
            </a:pPr>
            <a:r>
              <a:rPr lang="en-US" sz="910" dirty="0">
                <a:solidFill>
                  <a:srgbClr val="16A34A"/>
                </a:solidFill>
                <a:latin typeface="Noto Sans KR" pitchFamily="34" charset="0"/>
                <a:ea typeface="Noto Sans KR" pitchFamily="34" charset="-122"/>
                <a:cs typeface="Noto Sans KR" pitchFamily="34" charset="-120"/>
              </a:rPr>
              <a:t>정의:</a:t>
            </a:r>
            <a:r>
              <a:rPr lang="en-US" sz="910" dirty="0">
                <a:solidFill>
                  <a:srgbClr val="4B5563"/>
                </a:solidFill>
                <a:latin typeface="Noto Sans KR" pitchFamily="34" charset="0"/>
                <a:ea typeface="Noto Sans KR" pitchFamily="34" charset="-122"/>
                <a:cs typeface="Noto Sans KR" pitchFamily="34" charset="-120"/>
              </a:rPr>
              <a:t>"데이터 분석 전에 </a:t>
            </a:r>
            <a:r>
              <a:rPr lang="en-US" sz="910">
                <a:solidFill>
                  <a:srgbClr val="4B5563"/>
                </a:solidFill>
                <a:latin typeface="Noto Sans KR" pitchFamily="34" charset="0"/>
                <a:ea typeface="Noto Sans KR" pitchFamily="34" charset="-122"/>
                <a:cs typeface="Noto Sans KR" pitchFamily="34" charset="-120"/>
              </a:rPr>
              <a:t>데이터를 처리, 필터링하고 </a:t>
            </a:r>
            <a:r>
              <a:rPr lang="en-US" sz="910" dirty="0">
                <a:solidFill>
                  <a:srgbClr val="4B5563"/>
                </a:solidFill>
                <a:latin typeface="Noto Sans KR" pitchFamily="34" charset="0"/>
                <a:ea typeface="Noto Sans KR" pitchFamily="34" charset="-122"/>
                <a:cs typeface="Noto Sans KR" pitchFamily="34" charset="-120"/>
              </a:rPr>
              <a:t>향상시키는 과정"</a:t>
            </a:r>
            <a:endParaRPr lang="en-US" sz="910" dirty="0"/>
          </a:p>
        </p:txBody>
      </p:sp>
      <p:sp>
        <p:nvSpPr>
          <p:cNvPr id="24" name="Text 3"/>
          <p:cNvSpPr/>
          <p:nvPr/>
        </p:nvSpPr>
        <p:spPr>
          <a:xfrm>
            <a:off x="495300" y="2345531"/>
            <a:ext cx="4179094" cy="371475"/>
          </a:xfrm>
          <a:prstGeom prst="rect">
            <a:avLst/>
          </a:prstGeom>
          <a:noFill/>
          <a:ln/>
        </p:spPr>
        <p:txBody>
          <a:bodyPr wrap="square" lIns="0" tIns="0" rIns="0" bIns="0" rtlCol="0" anchor="t"/>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목적:모델이 쉽게 이해할 수 있는 형태로 데이터를 변환하고, 노이즈를 줄여 데이터 품질을 개선</a:t>
            </a:r>
            <a:endParaRPr lang="en-US" sz="910" dirty="0"/>
          </a:p>
        </p:txBody>
      </p:sp>
      <p:sp>
        <p:nvSpPr>
          <p:cNvPr id="25" name="Text 4"/>
          <p:cNvSpPr/>
          <p:nvPr/>
        </p:nvSpPr>
        <p:spPr>
          <a:xfrm>
            <a:off x="495300" y="4450556"/>
            <a:ext cx="4597003"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주요 단계:</a:t>
            </a:r>
            <a:endParaRPr lang="en-US" sz="910" dirty="0"/>
          </a:p>
        </p:txBody>
      </p:sp>
      <p:sp>
        <p:nvSpPr>
          <p:cNvPr id="26" name="Text 5"/>
          <p:cNvSpPr/>
          <p:nvPr/>
        </p:nvSpPr>
        <p:spPr>
          <a:xfrm>
            <a:off x="711994" y="4698206"/>
            <a:ext cx="842784"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데이터 클리닝:</a:t>
            </a:r>
            <a:endParaRPr lang="en-US" sz="910" dirty="0"/>
          </a:p>
        </p:txBody>
      </p:sp>
      <p:sp>
        <p:nvSpPr>
          <p:cNvPr id="27" name="Text 6"/>
          <p:cNvSpPr/>
          <p:nvPr/>
        </p:nvSpPr>
        <p:spPr>
          <a:xfrm>
            <a:off x="1509117" y="4698206"/>
            <a:ext cx="234957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중복 항목 삭제, 누락 값 처리, 이상치 검출</a:t>
            </a:r>
            <a:endParaRPr lang="en-US" sz="910" dirty="0"/>
          </a:p>
        </p:txBody>
      </p:sp>
      <p:sp>
        <p:nvSpPr>
          <p:cNvPr id="28" name="Text 7"/>
          <p:cNvSpPr/>
          <p:nvPr/>
        </p:nvSpPr>
        <p:spPr>
          <a:xfrm>
            <a:off x="711994" y="4945856"/>
            <a:ext cx="859810"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정규화/표준화:</a:t>
            </a:r>
            <a:endParaRPr lang="en-US" sz="910" dirty="0"/>
          </a:p>
        </p:txBody>
      </p:sp>
      <p:sp>
        <p:nvSpPr>
          <p:cNvPr id="29" name="Text 8"/>
          <p:cNvSpPr/>
          <p:nvPr/>
        </p:nvSpPr>
        <p:spPr>
          <a:xfrm>
            <a:off x="1524596" y="4945856"/>
            <a:ext cx="388500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값을 공통된 스케일로 변환 (0-1 사이로, 또는 평균 0, 표준편차 1로)</a:t>
            </a:r>
            <a:endParaRPr lang="en-US" sz="910" dirty="0"/>
          </a:p>
        </p:txBody>
      </p:sp>
      <p:sp>
        <p:nvSpPr>
          <p:cNvPr id="30" name="Text 9"/>
          <p:cNvSpPr/>
          <p:nvPr/>
        </p:nvSpPr>
        <p:spPr>
          <a:xfrm>
            <a:off x="711994" y="5379244"/>
            <a:ext cx="876836"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인코딩 및 변환:</a:t>
            </a:r>
            <a:endParaRPr lang="en-US" sz="910" dirty="0"/>
          </a:p>
        </p:txBody>
      </p:sp>
      <p:sp>
        <p:nvSpPr>
          <p:cNvPr id="31" name="Text 10"/>
          <p:cNvSpPr/>
          <p:nvPr/>
        </p:nvSpPr>
        <p:spPr>
          <a:xfrm>
            <a:off x="1540073" y="5379244"/>
            <a:ext cx="333708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범주형 데이터를 숫자로, 시간 데이터를 파생 특성으로 분해</a:t>
            </a:r>
            <a:endParaRPr lang="en-US" sz="910" dirty="0"/>
          </a:p>
        </p:txBody>
      </p:sp>
      <p:sp>
        <p:nvSpPr>
          <p:cNvPr id="32" name="Text 11"/>
          <p:cNvSpPr/>
          <p:nvPr/>
        </p:nvSpPr>
        <p:spPr>
          <a:xfrm>
            <a:off x="681038" y="5626894"/>
            <a:ext cx="1328023"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피처 선택 및 차원 축소:</a:t>
            </a:r>
            <a:endParaRPr lang="en-US" sz="910" dirty="0"/>
          </a:p>
        </p:txBody>
      </p:sp>
      <p:sp>
        <p:nvSpPr>
          <p:cNvPr id="33" name="Text 12"/>
          <p:cNvSpPr/>
          <p:nvPr/>
        </p:nvSpPr>
        <p:spPr>
          <a:xfrm>
            <a:off x="1919288" y="5626894"/>
            <a:ext cx="392370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불필요한 변수 제거, PCA 등을 통해 고차원 데이터를 더 작은 차원으로 투영</a:t>
            </a:r>
            <a:endParaRPr lang="en-US" sz="910" dirty="0"/>
          </a:p>
        </p:txBody>
      </p:sp>
      <p:sp>
        <p:nvSpPr>
          <p:cNvPr id="34" name="Text 13"/>
          <p:cNvSpPr/>
          <p:nvPr/>
        </p:nvSpPr>
        <p:spPr>
          <a:xfrm>
            <a:off x="5231606"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후처리 및 모델 개선</a:t>
            </a:r>
            <a:endParaRPr lang="en-US" sz="1337" dirty="0"/>
          </a:p>
        </p:txBody>
      </p:sp>
      <p:sp>
        <p:nvSpPr>
          <p:cNvPr id="35" name="Text 14"/>
          <p:cNvSpPr/>
          <p:nvPr/>
        </p:nvSpPr>
        <p:spPr>
          <a:xfrm>
            <a:off x="5231606" y="2097881"/>
            <a:ext cx="4179094" cy="371475"/>
          </a:xfrm>
          <a:prstGeom prst="rect">
            <a:avLst/>
          </a:prstGeom>
          <a:noFill/>
          <a:ln/>
        </p:spPr>
        <p:txBody>
          <a:bodyPr wrap="square" lIns="0" tIns="0" rIns="0" bIns="0" rtlCol="0" anchor="t"/>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모델이 결과를 생성한 후, 이를 조정하고 해석하는 과정이 필요합니다. 이는</a:t>
            </a:r>
            <a:r>
              <a:rPr lang="en-US" sz="910" dirty="0">
                <a:solidFill>
                  <a:srgbClr val="16A34A"/>
                </a:solidFill>
                <a:latin typeface="Noto Sans KR" pitchFamily="34" charset="0"/>
                <a:ea typeface="Noto Sans KR" pitchFamily="34" charset="-122"/>
                <a:cs typeface="Noto Sans KR" pitchFamily="34" charset="-120"/>
              </a:rPr>
              <a:t>후처리</a:t>
            </a:r>
            <a:r>
              <a:rPr lang="en-US" sz="910" dirty="0">
                <a:solidFill>
                  <a:srgbClr val="4B5563"/>
                </a:solidFill>
                <a:latin typeface="Noto Sans KR" pitchFamily="34" charset="0"/>
                <a:ea typeface="Noto Sans KR" pitchFamily="34" charset="-122"/>
                <a:cs typeface="Noto Sans KR" pitchFamily="34" charset="-120"/>
              </a:rPr>
              <a:t>라고 합니다.</a:t>
            </a:r>
            <a:endParaRPr lang="en-US" sz="910" dirty="0"/>
          </a:p>
        </p:txBody>
      </p:sp>
      <p:sp>
        <p:nvSpPr>
          <p:cNvPr id="36" name="Text 15"/>
          <p:cNvSpPr/>
          <p:nvPr/>
        </p:nvSpPr>
        <p:spPr>
          <a:xfrm>
            <a:off x="5479256" y="2686050"/>
            <a:ext cx="587395" cy="192360"/>
          </a:xfrm>
          <a:prstGeom prst="rect">
            <a:avLst/>
          </a:prstGeom>
          <a:noFill/>
          <a:ln/>
        </p:spPr>
        <p:txBody>
          <a:bodyPr wrap="square" lIns="0" tIns="0" rIns="0" bIns="0" rtlCol="0" anchor="t">
            <a:spAutoFit/>
          </a:bodyPr>
          <a:lstStyle/>
          <a:p>
            <a:pPr>
              <a:lnSpc>
                <a:spcPts val="1463"/>
              </a:lnSpc>
            </a:pPr>
            <a:r>
              <a:rPr lang="en-US" sz="910" dirty="0">
                <a:solidFill>
                  <a:srgbClr val="1D4ED8"/>
                </a:solidFill>
                <a:latin typeface="Noto Sans KR" pitchFamily="34" charset="0"/>
                <a:ea typeface="Noto Sans KR" pitchFamily="34" charset="-122"/>
                <a:cs typeface="Noto Sans KR" pitchFamily="34" charset="-120"/>
              </a:rPr>
              <a:t>확률 교정:</a:t>
            </a:r>
            <a:endParaRPr lang="en-US" sz="910" dirty="0"/>
          </a:p>
        </p:txBody>
      </p:sp>
      <p:sp>
        <p:nvSpPr>
          <p:cNvPr id="37" name="Text 16"/>
          <p:cNvSpPr/>
          <p:nvPr/>
        </p:nvSpPr>
        <p:spPr>
          <a:xfrm>
            <a:off x="5324475" y="2902744"/>
            <a:ext cx="4392692"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분류 모델의 확률 출력을 다시 조정하여 실제 사건 발생 확률과 일치시키기</a:t>
            </a:r>
            <a:endParaRPr lang="en-US" sz="796" dirty="0"/>
          </a:p>
        </p:txBody>
      </p:sp>
      <p:sp>
        <p:nvSpPr>
          <p:cNvPr id="38" name="Text 17"/>
          <p:cNvSpPr/>
          <p:nvPr/>
        </p:nvSpPr>
        <p:spPr>
          <a:xfrm>
            <a:off x="5510213" y="3367087"/>
            <a:ext cx="595908" cy="192360"/>
          </a:xfrm>
          <a:prstGeom prst="rect">
            <a:avLst/>
          </a:prstGeom>
          <a:noFill/>
          <a:ln/>
        </p:spPr>
        <p:txBody>
          <a:bodyPr wrap="square" lIns="0" tIns="0" rIns="0" bIns="0" rtlCol="0" anchor="t">
            <a:spAutoFit/>
          </a:bodyPr>
          <a:lstStyle/>
          <a:p>
            <a:pPr>
              <a:lnSpc>
                <a:spcPts val="1463"/>
              </a:lnSpc>
            </a:pPr>
            <a:r>
              <a:rPr lang="ko-KR" altLang="en-US" sz="910">
                <a:solidFill>
                  <a:srgbClr val="C2410C"/>
                </a:solidFill>
                <a:latin typeface="Noto Sans KR" pitchFamily="34" charset="0"/>
                <a:ea typeface="Noto Sans KR" pitchFamily="34" charset="-122"/>
                <a:cs typeface="Noto Sans KR" pitchFamily="34" charset="-120"/>
              </a:rPr>
              <a:t>임계</a:t>
            </a:r>
            <a:r>
              <a:rPr lang="en-US" sz="910">
                <a:solidFill>
                  <a:srgbClr val="C2410C"/>
                </a:solidFill>
                <a:latin typeface="Noto Sans KR" pitchFamily="34" charset="0"/>
                <a:ea typeface="Noto Sans KR" pitchFamily="34" charset="-122"/>
                <a:cs typeface="Noto Sans KR" pitchFamily="34" charset="-120"/>
              </a:rPr>
              <a:t>값 </a:t>
            </a:r>
            <a:r>
              <a:rPr lang="en-US" sz="910" dirty="0">
                <a:solidFill>
                  <a:srgbClr val="C2410C"/>
                </a:solidFill>
                <a:latin typeface="Noto Sans KR" pitchFamily="34" charset="0"/>
                <a:ea typeface="Noto Sans KR" pitchFamily="34" charset="-122"/>
                <a:cs typeface="Noto Sans KR" pitchFamily="34" charset="-120"/>
              </a:rPr>
              <a:t>조정:</a:t>
            </a:r>
            <a:endParaRPr lang="en-US" sz="910" dirty="0"/>
          </a:p>
        </p:txBody>
      </p:sp>
      <p:sp>
        <p:nvSpPr>
          <p:cNvPr id="39" name="Text 18"/>
          <p:cNvSpPr/>
          <p:nvPr/>
        </p:nvSpPr>
        <p:spPr>
          <a:xfrm>
            <a:off x="5324475" y="3583781"/>
            <a:ext cx="4392692"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데이터 불균형 문제에서 정밀도와 재현율을 균형 있게 맞추기 위해 적절한 임계값 설정</a:t>
            </a:r>
            <a:endParaRPr lang="en-US" sz="796" dirty="0"/>
          </a:p>
        </p:txBody>
      </p:sp>
      <p:sp>
        <p:nvSpPr>
          <p:cNvPr id="40" name="Text 19"/>
          <p:cNvSpPr/>
          <p:nvPr/>
        </p:nvSpPr>
        <p:spPr>
          <a:xfrm>
            <a:off x="5541169" y="4048125"/>
            <a:ext cx="1004530" cy="192360"/>
          </a:xfrm>
          <a:prstGeom prst="rect">
            <a:avLst/>
          </a:prstGeom>
          <a:noFill/>
          <a:ln/>
        </p:spPr>
        <p:txBody>
          <a:bodyPr wrap="square" lIns="0" tIns="0" rIns="0" bIns="0" rtlCol="0" anchor="t">
            <a:spAutoFit/>
          </a:bodyPr>
          <a:lstStyle/>
          <a:p>
            <a:pPr>
              <a:lnSpc>
                <a:spcPts val="1463"/>
              </a:lnSpc>
            </a:pPr>
            <a:r>
              <a:rPr lang="en-US" sz="910" dirty="0">
                <a:solidFill>
                  <a:srgbClr val="15803D"/>
                </a:solidFill>
                <a:latin typeface="Noto Sans KR" pitchFamily="34" charset="0"/>
                <a:ea typeface="Noto Sans KR" pitchFamily="34" charset="-122"/>
                <a:cs typeface="Noto Sans KR" pitchFamily="34" charset="-120"/>
              </a:rPr>
              <a:t>스무딩 및 필터링:</a:t>
            </a:r>
            <a:endParaRPr lang="en-US" sz="910" dirty="0"/>
          </a:p>
        </p:txBody>
      </p:sp>
      <p:sp>
        <p:nvSpPr>
          <p:cNvPr id="41" name="Text 20"/>
          <p:cNvSpPr/>
          <p:nvPr/>
        </p:nvSpPr>
        <p:spPr>
          <a:xfrm>
            <a:off x="5324475" y="4264819"/>
            <a:ext cx="3993356"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시간 시리즈 예측에서 이동 평균 또는 지수 스무딩과 같은 기법을 적용하여 결과의 불규칙성을 줄이기</a:t>
            </a:r>
            <a:endParaRPr lang="en-US" sz="796" dirty="0"/>
          </a:p>
        </p:txBody>
      </p:sp>
      <p:sp>
        <p:nvSpPr>
          <p:cNvPr id="42" name="Text 21"/>
          <p:cNvSpPr/>
          <p:nvPr/>
        </p:nvSpPr>
        <p:spPr>
          <a:xfrm>
            <a:off x="5510213" y="4883944"/>
            <a:ext cx="1166276" cy="192360"/>
          </a:xfrm>
          <a:prstGeom prst="rect">
            <a:avLst/>
          </a:prstGeom>
          <a:noFill/>
          <a:ln/>
        </p:spPr>
        <p:txBody>
          <a:bodyPr wrap="square" lIns="0" tIns="0" rIns="0" bIns="0" rtlCol="0" anchor="t">
            <a:spAutoFit/>
          </a:bodyPr>
          <a:lstStyle/>
          <a:p>
            <a:pPr>
              <a:lnSpc>
                <a:spcPts val="1463"/>
              </a:lnSpc>
            </a:pPr>
            <a:r>
              <a:rPr lang="en-US" sz="910" dirty="0">
                <a:solidFill>
                  <a:srgbClr val="7E22CE"/>
                </a:solidFill>
                <a:latin typeface="Noto Sans KR" pitchFamily="34" charset="0"/>
                <a:ea typeface="Noto Sans KR" pitchFamily="34" charset="-122"/>
                <a:cs typeface="Noto Sans KR" pitchFamily="34" charset="-120"/>
              </a:rPr>
              <a:t>결과 시각화 및 해석:</a:t>
            </a:r>
            <a:endParaRPr lang="en-US" sz="910" dirty="0"/>
          </a:p>
        </p:txBody>
      </p:sp>
      <p:sp>
        <p:nvSpPr>
          <p:cNvPr id="43" name="Text 22"/>
          <p:cNvSpPr/>
          <p:nvPr/>
        </p:nvSpPr>
        <p:spPr>
          <a:xfrm>
            <a:off x="5324475" y="5100638"/>
            <a:ext cx="3993356"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모델 예측 결과를 차트, 지도, 대시보드 등을 통해 시각화하여 현장 직원이 쉽게 결과를 해석하고 결정을 내릴 수 있도록 도와주기</a:t>
            </a:r>
            <a:endParaRPr lang="en-US" sz="796" dirty="0"/>
          </a:p>
        </p:txBody>
      </p:sp>
      <p:sp>
        <p:nvSpPr>
          <p:cNvPr id="44" name="Text 23"/>
          <p:cNvSpPr/>
          <p:nvPr/>
        </p:nvSpPr>
        <p:spPr>
          <a:xfrm>
            <a:off x="309562" y="7012781"/>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34 / 36</a:t>
            </a:r>
            <a:endParaRPr lang="en-US" sz="91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43425"/>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1009948" y="1540669"/>
            <a:ext cx="804863" cy="309563"/>
          </a:xfrm>
          <a:prstGeom prst="rect">
            <a:avLst/>
          </a:prstGeom>
        </p:spPr>
      </p:pic>
      <p:pic>
        <p:nvPicPr>
          <p:cNvPr id="7" name="Image 5" descr="preencoded.png"/>
          <p:cNvPicPr>
            <a:picLocks noChangeAspect="1"/>
          </p:cNvPicPr>
          <p:nvPr/>
        </p:nvPicPr>
        <p:blipFill>
          <a:blip r:embed="rId8"/>
          <a:stretch>
            <a:fillRect/>
          </a:stretch>
        </p:blipFill>
        <p:spPr>
          <a:xfrm>
            <a:off x="1892201" y="1687711"/>
            <a:ext cx="495300" cy="15478"/>
          </a:xfrm>
          <a:prstGeom prst="rect">
            <a:avLst/>
          </a:prstGeom>
        </p:spPr>
      </p:pic>
      <p:pic>
        <p:nvPicPr>
          <p:cNvPr id="8" name="Image 6" descr="preencoded.png"/>
          <p:cNvPicPr>
            <a:picLocks noChangeAspect="1"/>
          </p:cNvPicPr>
          <p:nvPr/>
        </p:nvPicPr>
        <p:blipFill>
          <a:blip r:embed="rId9"/>
          <a:stretch>
            <a:fillRect/>
          </a:stretch>
        </p:blipFill>
        <p:spPr>
          <a:xfrm>
            <a:off x="2464892" y="1540669"/>
            <a:ext cx="1067991" cy="309563"/>
          </a:xfrm>
          <a:prstGeom prst="rect">
            <a:avLst/>
          </a:prstGeom>
        </p:spPr>
      </p:pic>
      <p:pic>
        <p:nvPicPr>
          <p:cNvPr id="9" name="Image 7" descr="preencoded.png"/>
          <p:cNvPicPr>
            <a:picLocks noChangeAspect="1"/>
          </p:cNvPicPr>
          <p:nvPr/>
        </p:nvPicPr>
        <p:blipFill>
          <a:blip r:embed="rId8"/>
          <a:stretch>
            <a:fillRect/>
          </a:stretch>
        </p:blipFill>
        <p:spPr>
          <a:xfrm>
            <a:off x="3610273" y="1687711"/>
            <a:ext cx="495300" cy="15478"/>
          </a:xfrm>
          <a:prstGeom prst="rect">
            <a:avLst/>
          </a:prstGeom>
        </p:spPr>
      </p:pic>
      <p:pic>
        <p:nvPicPr>
          <p:cNvPr id="10" name="Image 8" descr="preencoded.png"/>
          <p:cNvPicPr>
            <a:picLocks noChangeAspect="1"/>
          </p:cNvPicPr>
          <p:nvPr/>
        </p:nvPicPr>
        <p:blipFill>
          <a:blip r:embed="rId10"/>
          <a:stretch>
            <a:fillRect/>
          </a:stretch>
        </p:blipFill>
        <p:spPr>
          <a:xfrm>
            <a:off x="4182964" y="1540669"/>
            <a:ext cx="1106686" cy="309563"/>
          </a:xfrm>
          <a:prstGeom prst="rect">
            <a:avLst/>
          </a:prstGeom>
        </p:spPr>
      </p:pic>
      <p:pic>
        <p:nvPicPr>
          <p:cNvPr id="11" name="Image 9" descr="preencoded.png"/>
          <p:cNvPicPr>
            <a:picLocks noChangeAspect="1"/>
          </p:cNvPicPr>
          <p:nvPr/>
        </p:nvPicPr>
        <p:blipFill>
          <a:blip r:embed="rId8"/>
          <a:stretch>
            <a:fillRect/>
          </a:stretch>
        </p:blipFill>
        <p:spPr>
          <a:xfrm>
            <a:off x="5367040" y="1687711"/>
            <a:ext cx="495300" cy="15478"/>
          </a:xfrm>
          <a:prstGeom prst="rect">
            <a:avLst/>
          </a:prstGeom>
        </p:spPr>
      </p:pic>
      <p:pic>
        <p:nvPicPr>
          <p:cNvPr id="12" name="Image 10" descr="preencoded.png"/>
          <p:cNvPicPr>
            <a:picLocks noChangeAspect="1"/>
          </p:cNvPicPr>
          <p:nvPr/>
        </p:nvPicPr>
        <p:blipFill>
          <a:blip r:embed="rId11"/>
          <a:stretch>
            <a:fillRect/>
          </a:stretch>
        </p:blipFill>
        <p:spPr>
          <a:xfrm>
            <a:off x="5939732" y="1540669"/>
            <a:ext cx="1292423" cy="309563"/>
          </a:xfrm>
          <a:prstGeom prst="rect">
            <a:avLst/>
          </a:prstGeom>
        </p:spPr>
      </p:pic>
      <p:pic>
        <p:nvPicPr>
          <p:cNvPr id="13" name="Image 11" descr="preencoded.png"/>
          <p:cNvPicPr>
            <a:picLocks noChangeAspect="1"/>
          </p:cNvPicPr>
          <p:nvPr/>
        </p:nvPicPr>
        <p:blipFill>
          <a:blip r:embed="rId8"/>
          <a:stretch>
            <a:fillRect/>
          </a:stretch>
        </p:blipFill>
        <p:spPr>
          <a:xfrm>
            <a:off x="7309545" y="1687711"/>
            <a:ext cx="495300" cy="15478"/>
          </a:xfrm>
          <a:prstGeom prst="rect">
            <a:avLst/>
          </a:prstGeom>
        </p:spPr>
      </p:pic>
      <p:pic>
        <p:nvPicPr>
          <p:cNvPr id="14" name="Image 12" descr="preencoded.png"/>
          <p:cNvPicPr>
            <a:picLocks noChangeAspect="1"/>
          </p:cNvPicPr>
          <p:nvPr/>
        </p:nvPicPr>
        <p:blipFill>
          <a:blip r:embed="rId12"/>
          <a:stretch>
            <a:fillRect/>
          </a:stretch>
        </p:blipFill>
        <p:spPr>
          <a:xfrm>
            <a:off x="7882236" y="1540669"/>
            <a:ext cx="1013817" cy="309563"/>
          </a:xfrm>
          <a:prstGeom prst="rect">
            <a:avLst/>
          </a:prstGeom>
        </p:spPr>
      </p:pic>
      <p:pic>
        <p:nvPicPr>
          <p:cNvPr id="15" name="Image 13" descr="preencoded.png"/>
          <p:cNvPicPr>
            <a:picLocks noChangeAspect="1"/>
          </p:cNvPicPr>
          <p:nvPr/>
        </p:nvPicPr>
        <p:blipFill>
          <a:blip r:embed="rId13"/>
          <a:stretch>
            <a:fillRect/>
          </a:stretch>
        </p:blipFill>
        <p:spPr>
          <a:xfrm>
            <a:off x="309562" y="2097881"/>
            <a:ext cx="4550569" cy="1640681"/>
          </a:xfrm>
          <a:prstGeom prst="rect">
            <a:avLst/>
          </a:prstGeom>
        </p:spPr>
      </p:pic>
      <p:pic>
        <p:nvPicPr>
          <p:cNvPr id="16" name="Image 14" descr="preencoded.png"/>
          <p:cNvPicPr>
            <a:picLocks noChangeAspect="1"/>
          </p:cNvPicPr>
          <p:nvPr/>
        </p:nvPicPr>
        <p:blipFill>
          <a:blip r:embed="rId14"/>
          <a:stretch>
            <a:fillRect/>
          </a:stretch>
        </p:blipFill>
        <p:spPr>
          <a:xfrm>
            <a:off x="464344" y="2252662"/>
            <a:ext cx="309563" cy="309563"/>
          </a:xfrm>
          <a:prstGeom prst="rect">
            <a:avLst/>
          </a:prstGeom>
        </p:spPr>
      </p:pic>
      <p:pic>
        <p:nvPicPr>
          <p:cNvPr id="17" name="Image 15" descr="preencoded.png"/>
          <p:cNvPicPr>
            <a:picLocks noChangeAspect="1"/>
          </p:cNvPicPr>
          <p:nvPr/>
        </p:nvPicPr>
        <p:blipFill>
          <a:blip r:embed="rId15"/>
          <a:stretch>
            <a:fillRect/>
          </a:stretch>
        </p:blipFill>
        <p:spPr>
          <a:xfrm>
            <a:off x="530127" y="2299097"/>
            <a:ext cx="177998" cy="216694"/>
          </a:xfrm>
          <a:prstGeom prst="rect">
            <a:avLst/>
          </a:prstGeom>
        </p:spPr>
      </p:pic>
      <p:pic>
        <p:nvPicPr>
          <p:cNvPr id="18" name="Image 16" descr="preencoded.png"/>
          <p:cNvPicPr>
            <a:picLocks noChangeAspect="1"/>
          </p:cNvPicPr>
          <p:nvPr/>
        </p:nvPicPr>
        <p:blipFill>
          <a:blip r:embed="rId16"/>
          <a:stretch>
            <a:fillRect/>
          </a:stretch>
        </p:blipFill>
        <p:spPr>
          <a:xfrm>
            <a:off x="464344" y="2686050"/>
            <a:ext cx="123825" cy="123825"/>
          </a:xfrm>
          <a:prstGeom prst="rect">
            <a:avLst/>
          </a:prstGeom>
        </p:spPr>
      </p:pic>
      <p:pic>
        <p:nvPicPr>
          <p:cNvPr id="19" name="Image 17" descr="preencoded.png"/>
          <p:cNvPicPr>
            <a:picLocks noChangeAspect="1"/>
          </p:cNvPicPr>
          <p:nvPr/>
        </p:nvPicPr>
        <p:blipFill>
          <a:blip r:embed="rId16"/>
          <a:stretch>
            <a:fillRect/>
          </a:stretch>
        </p:blipFill>
        <p:spPr>
          <a:xfrm>
            <a:off x="464344" y="2933700"/>
            <a:ext cx="123825" cy="123825"/>
          </a:xfrm>
          <a:prstGeom prst="rect">
            <a:avLst/>
          </a:prstGeom>
        </p:spPr>
      </p:pic>
      <p:pic>
        <p:nvPicPr>
          <p:cNvPr id="20" name="Image 18" descr="preencoded.png"/>
          <p:cNvPicPr>
            <a:picLocks noChangeAspect="1"/>
          </p:cNvPicPr>
          <p:nvPr/>
        </p:nvPicPr>
        <p:blipFill>
          <a:blip r:embed="rId16"/>
          <a:stretch>
            <a:fillRect/>
          </a:stretch>
        </p:blipFill>
        <p:spPr>
          <a:xfrm>
            <a:off x="464344" y="3181350"/>
            <a:ext cx="123825" cy="123825"/>
          </a:xfrm>
          <a:prstGeom prst="rect">
            <a:avLst/>
          </a:prstGeom>
        </p:spPr>
      </p:pic>
      <p:pic>
        <p:nvPicPr>
          <p:cNvPr id="21" name="Image 19" descr="preencoded.png"/>
          <p:cNvPicPr>
            <a:picLocks noChangeAspect="1"/>
          </p:cNvPicPr>
          <p:nvPr/>
        </p:nvPicPr>
        <p:blipFill>
          <a:blip r:embed="rId13"/>
          <a:stretch>
            <a:fillRect/>
          </a:stretch>
        </p:blipFill>
        <p:spPr>
          <a:xfrm>
            <a:off x="5045869" y="2097881"/>
            <a:ext cx="4550569" cy="1640681"/>
          </a:xfrm>
          <a:prstGeom prst="rect">
            <a:avLst/>
          </a:prstGeom>
        </p:spPr>
      </p:pic>
      <p:pic>
        <p:nvPicPr>
          <p:cNvPr id="22" name="Image 20" descr="preencoded.png"/>
          <p:cNvPicPr>
            <a:picLocks noChangeAspect="1"/>
          </p:cNvPicPr>
          <p:nvPr/>
        </p:nvPicPr>
        <p:blipFill>
          <a:blip r:embed="rId17"/>
          <a:stretch>
            <a:fillRect/>
          </a:stretch>
        </p:blipFill>
        <p:spPr>
          <a:xfrm>
            <a:off x="5200650" y="2252662"/>
            <a:ext cx="309563" cy="309563"/>
          </a:xfrm>
          <a:prstGeom prst="rect">
            <a:avLst/>
          </a:prstGeom>
        </p:spPr>
      </p:pic>
      <p:pic>
        <p:nvPicPr>
          <p:cNvPr id="23" name="Image 21" descr="preencoded.png"/>
          <p:cNvPicPr>
            <a:picLocks noChangeAspect="1"/>
          </p:cNvPicPr>
          <p:nvPr/>
        </p:nvPicPr>
        <p:blipFill>
          <a:blip r:embed="rId18"/>
          <a:stretch>
            <a:fillRect/>
          </a:stretch>
        </p:blipFill>
        <p:spPr>
          <a:xfrm>
            <a:off x="5285780" y="2299097"/>
            <a:ext cx="139303" cy="216694"/>
          </a:xfrm>
          <a:prstGeom prst="rect">
            <a:avLst/>
          </a:prstGeom>
        </p:spPr>
      </p:pic>
      <p:pic>
        <p:nvPicPr>
          <p:cNvPr id="24" name="Image 22" descr="preencoded.png"/>
          <p:cNvPicPr>
            <a:picLocks noChangeAspect="1"/>
          </p:cNvPicPr>
          <p:nvPr/>
        </p:nvPicPr>
        <p:blipFill>
          <a:blip r:embed="rId16"/>
          <a:stretch>
            <a:fillRect/>
          </a:stretch>
        </p:blipFill>
        <p:spPr>
          <a:xfrm>
            <a:off x="5200650" y="2686050"/>
            <a:ext cx="123825" cy="123825"/>
          </a:xfrm>
          <a:prstGeom prst="rect">
            <a:avLst/>
          </a:prstGeom>
        </p:spPr>
      </p:pic>
      <p:pic>
        <p:nvPicPr>
          <p:cNvPr id="25" name="Image 23" descr="preencoded.png"/>
          <p:cNvPicPr>
            <a:picLocks noChangeAspect="1"/>
          </p:cNvPicPr>
          <p:nvPr/>
        </p:nvPicPr>
        <p:blipFill>
          <a:blip r:embed="rId16"/>
          <a:stretch>
            <a:fillRect/>
          </a:stretch>
        </p:blipFill>
        <p:spPr>
          <a:xfrm>
            <a:off x="5200650" y="2933700"/>
            <a:ext cx="123825" cy="123825"/>
          </a:xfrm>
          <a:prstGeom prst="rect">
            <a:avLst/>
          </a:prstGeom>
        </p:spPr>
      </p:pic>
      <p:pic>
        <p:nvPicPr>
          <p:cNvPr id="26" name="Image 24" descr="preencoded.png"/>
          <p:cNvPicPr>
            <a:picLocks noChangeAspect="1"/>
          </p:cNvPicPr>
          <p:nvPr/>
        </p:nvPicPr>
        <p:blipFill>
          <a:blip r:embed="rId16"/>
          <a:stretch>
            <a:fillRect/>
          </a:stretch>
        </p:blipFill>
        <p:spPr>
          <a:xfrm>
            <a:off x="5200650" y="3181350"/>
            <a:ext cx="123825" cy="123825"/>
          </a:xfrm>
          <a:prstGeom prst="rect">
            <a:avLst/>
          </a:prstGeom>
        </p:spPr>
      </p:pic>
      <p:pic>
        <p:nvPicPr>
          <p:cNvPr id="27" name="Image 25" descr="preencoded.png"/>
          <p:cNvPicPr>
            <a:picLocks noChangeAspect="1"/>
          </p:cNvPicPr>
          <p:nvPr/>
        </p:nvPicPr>
        <p:blipFill>
          <a:blip r:embed="rId19"/>
          <a:stretch>
            <a:fillRect/>
          </a:stretch>
        </p:blipFill>
        <p:spPr>
          <a:xfrm>
            <a:off x="5200650" y="3429000"/>
            <a:ext cx="92869" cy="123825"/>
          </a:xfrm>
          <a:prstGeom prst="rect">
            <a:avLst/>
          </a:prstGeom>
        </p:spPr>
      </p:pic>
      <p:pic>
        <p:nvPicPr>
          <p:cNvPr id="28" name="Image 26" descr="preencoded.png"/>
          <p:cNvPicPr>
            <a:picLocks noChangeAspect="1"/>
          </p:cNvPicPr>
          <p:nvPr/>
        </p:nvPicPr>
        <p:blipFill>
          <a:blip r:embed="rId13"/>
          <a:stretch>
            <a:fillRect/>
          </a:stretch>
        </p:blipFill>
        <p:spPr>
          <a:xfrm>
            <a:off x="309562" y="3924300"/>
            <a:ext cx="4550569" cy="1640681"/>
          </a:xfrm>
          <a:prstGeom prst="rect">
            <a:avLst/>
          </a:prstGeom>
        </p:spPr>
      </p:pic>
      <p:pic>
        <p:nvPicPr>
          <p:cNvPr id="29" name="Image 27" descr="preencoded.png"/>
          <p:cNvPicPr>
            <a:picLocks noChangeAspect="1"/>
          </p:cNvPicPr>
          <p:nvPr/>
        </p:nvPicPr>
        <p:blipFill>
          <a:blip r:embed="rId20"/>
          <a:stretch>
            <a:fillRect/>
          </a:stretch>
        </p:blipFill>
        <p:spPr>
          <a:xfrm>
            <a:off x="464344" y="4079081"/>
            <a:ext cx="309563" cy="309563"/>
          </a:xfrm>
          <a:prstGeom prst="rect">
            <a:avLst/>
          </a:prstGeom>
        </p:spPr>
      </p:pic>
      <p:pic>
        <p:nvPicPr>
          <p:cNvPr id="30" name="Image 28" descr="preencoded.png"/>
          <p:cNvPicPr>
            <a:picLocks noChangeAspect="1"/>
          </p:cNvPicPr>
          <p:nvPr/>
        </p:nvPicPr>
        <p:blipFill>
          <a:blip r:embed="rId21"/>
          <a:stretch>
            <a:fillRect/>
          </a:stretch>
        </p:blipFill>
        <p:spPr>
          <a:xfrm>
            <a:off x="549474" y="4125516"/>
            <a:ext cx="139303" cy="216694"/>
          </a:xfrm>
          <a:prstGeom prst="rect">
            <a:avLst/>
          </a:prstGeom>
        </p:spPr>
      </p:pic>
      <p:pic>
        <p:nvPicPr>
          <p:cNvPr id="31" name="Image 29" descr="preencoded.png"/>
          <p:cNvPicPr>
            <a:picLocks noChangeAspect="1"/>
          </p:cNvPicPr>
          <p:nvPr/>
        </p:nvPicPr>
        <p:blipFill>
          <a:blip r:embed="rId16"/>
          <a:stretch>
            <a:fillRect/>
          </a:stretch>
        </p:blipFill>
        <p:spPr>
          <a:xfrm>
            <a:off x="464344" y="4512469"/>
            <a:ext cx="123825" cy="123825"/>
          </a:xfrm>
          <a:prstGeom prst="rect">
            <a:avLst/>
          </a:prstGeom>
        </p:spPr>
      </p:pic>
      <p:pic>
        <p:nvPicPr>
          <p:cNvPr id="32" name="Image 30" descr="preencoded.png"/>
          <p:cNvPicPr>
            <a:picLocks noChangeAspect="1"/>
          </p:cNvPicPr>
          <p:nvPr/>
        </p:nvPicPr>
        <p:blipFill>
          <a:blip r:embed="rId16"/>
          <a:stretch>
            <a:fillRect/>
          </a:stretch>
        </p:blipFill>
        <p:spPr>
          <a:xfrm>
            <a:off x="464344" y="4760119"/>
            <a:ext cx="123825" cy="123825"/>
          </a:xfrm>
          <a:prstGeom prst="rect">
            <a:avLst/>
          </a:prstGeom>
        </p:spPr>
      </p:pic>
      <p:pic>
        <p:nvPicPr>
          <p:cNvPr id="33" name="Image 31" descr="preencoded.png"/>
          <p:cNvPicPr>
            <a:picLocks noChangeAspect="1"/>
          </p:cNvPicPr>
          <p:nvPr/>
        </p:nvPicPr>
        <p:blipFill>
          <a:blip r:embed="rId16"/>
          <a:stretch>
            <a:fillRect/>
          </a:stretch>
        </p:blipFill>
        <p:spPr>
          <a:xfrm>
            <a:off x="464344" y="5007769"/>
            <a:ext cx="123825" cy="123825"/>
          </a:xfrm>
          <a:prstGeom prst="rect">
            <a:avLst/>
          </a:prstGeom>
        </p:spPr>
      </p:pic>
      <p:pic>
        <p:nvPicPr>
          <p:cNvPr id="34" name="Image 32" descr="preencoded.png"/>
          <p:cNvPicPr>
            <a:picLocks noChangeAspect="1"/>
          </p:cNvPicPr>
          <p:nvPr/>
        </p:nvPicPr>
        <p:blipFill>
          <a:blip r:embed="rId13"/>
          <a:stretch>
            <a:fillRect/>
          </a:stretch>
        </p:blipFill>
        <p:spPr>
          <a:xfrm>
            <a:off x="5045869" y="3924300"/>
            <a:ext cx="4550569" cy="1640681"/>
          </a:xfrm>
          <a:prstGeom prst="rect">
            <a:avLst/>
          </a:prstGeom>
        </p:spPr>
      </p:pic>
      <p:pic>
        <p:nvPicPr>
          <p:cNvPr id="35" name="Image 33" descr="preencoded.png"/>
          <p:cNvPicPr>
            <a:picLocks noChangeAspect="1"/>
          </p:cNvPicPr>
          <p:nvPr/>
        </p:nvPicPr>
        <p:blipFill>
          <a:blip r:embed="rId22"/>
          <a:stretch>
            <a:fillRect/>
          </a:stretch>
        </p:blipFill>
        <p:spPr>
          <a:xfrm>
            <a:off x="5200650" y="4079081"/>
            <a:ext cx="309563" cy="309563"/>
          </a:xfrm>
          <a:prstGeom prst="rect">
            <a:avLst/>
          </a:prstGeom>
        </p:spPr>
      </p:pic>
      <p:pic>
        <p:nvPicPr>
          <p:cNvPr id="36" name="Image 34" descr="preencoded.png"/>
          <p:cNvPicPr>
            <a:picLocks noChangeAspect="1"/>
          </p:cNvPicPr>
          <p:nvPr/>
        </p:nvPicPr>
        <p:blipFill>
          <a:blip r:embed="rId23"/>
          <a:stretch>
            <a:fillRect/>
          </a:stretch>
        </p:blipFill>
        <p:spPr>
          <a:xfrm>
            <a:off x="5285780" y="4125516"/>
            <a:ext cx="139303" cy="216694"/>
          </a:xfrm>
          <a:prstGeom prst="rect">
            <a:avLst/>
          </a:prstGeom>
        </p:spPr>
      </p:pic>
      <p:pic>
        <p:nvPicPr>
          <p:cNvPr id="37" name="Image 35" descr="preencoded.png"/>
          <p:cNvPicPr>
            <a:picLocks noChangeAspect="1"/>
          </p:cNvPicPr>
          <p:nvPr/>
        </p:nvPicPr>
        <p:blipFill>
          <a:blip r:embed="rId16"/>
          <a:stretch>
            <a:fillRect/>
          </a:stretch>
        </p:blipFill>
        <p:spPr>
          <a:xfrm>
            <a:off x="5200650" y="4512469"/>
            <a:ext cx="123825" cy="123825"/>
          </a:xfrm>
          <a:prstGeom prst="rect">
            <a:avLst/>
          </a:prstGeom>
        </p:spPr>
      </p:pic>
      <p:pic>
        <p:nvPicPr>
          <p:cNvPr id="38" name="Image 36" descr="preencoded.png"/>
          <p:cNvPicPr>
            <a:picLocks noChangeAspect="1"/>
          </p:cNvPicPr>
          <p:nvPr/>
        </p:nvPicPr>
        <p:blipFill>
          <a:blip r:embed="rId16"/>
          <a:stretch>
            <a:fillRect/>
          </a:stretch>
        </p:blipFill>
        <p:spPr>
          <a:xfrm>
            <a:off x="5200650" y="4760119"/>
            <a:ext cx="123825" cy="123825"/>
          </a:xfrm>
          <a:prstGeom prst="rect">
            <a:avLst/>
          </a:prstGeom>
        </p:spPr>
      </p:pic>
      <p:pic>
        <p:nvPicPr>
          <p:cNvPr id="39" name="Image 37" descr="preencoded.png"/>
          <p:cNvPicPr>
            <a:picLocks noChangeAspect="1"/>
          </p:cNvPicPr>
          <p:nvPr/>
        </p:nvPicPr>
        <p:blipFill>
          <a:blip r:embed="rId16"/>
          <a:stretch>
            <a:fillRect/>
          </a:stretch>
        </p:blipFill>
        <p:spPr>
          <a:xfrm>
            <a:off x="5200650" y="5007769"/>
            <a:ext cx="123825" cy="123825"/>
          </a:xfrm>
          <a:prstGeom prst="rect">
            <a:avLst/>
          </a:prstGeom>
        </p:spPr>
      </p:pic>
      <p:pic>
        <p:nvPicPr>
          <p:cNvPr id="40" name="Image 38" descr="preencoded.png"/>
          <p:cNvPicPr>
            <a:picLocks noChangeAspect="1"/>
          </p:cNvPicPr>
          <p:nvPr/>
        </p:nvPicPr>
        <p:blipFill>
          <a:blip r:embed="rId19"/>
          <a:stretch>
            <a:fillRect/>
          </a:stretch>
        </p:blipFill>
        <p:spPr>
          <a:xfrm>
            <a:off x="5200650" y="5255419"/>
            <a:ext cx="92869" cy="123825"/>
          </a:xfrm>
          <a:prstGeom prst="rect">
            <a:avLst/>
          </a:prstGeom>
        </p:spPr>
      </p:pic>
      <p:sp>
        <p:nvSpPr>
          <p:cNvPr id="4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전처리 주요 단계</a:t>
            </a:r>
            <a:endParaRPr lang="en-US" sz="1971" dirty="0"/>
          </a:p>
        </p:txBody>
      </p:sp>
      <p:sp>
        <p:nvSpPr>
          <p:cNvPr id="42" name="Text 1"/>
          <p:cNvSpPr/>
          <p:nvPr/>
        </p:nvSpPr>
        <p:spPr>
          <a:xfrm>
            <a:off x="1133773" y="1540669"/>
            <a:ext cx="885349" cy="192360"/>
          </a:xfrm>
          <a:prstGeom prst="rect">
            <a:avLst/>
          </a:prstGeom>
          <a:noFill/>
          <a:ln/>
        </p:spPr>
        <p:txBody>
          <a:bodyPr wrap="square" lIns="0" tIns="0" rIns="0" bIns="0" rtlCol="0" anchor="t">
            <a:spAutoFit/>
          </a:bodyPr>
          <a:lstStyle/>
          <a:p>
            <a:pPr>
              <a:lnSpc>
                <a:spcPts val="1463"/>
              </a:lnSpc>
            </a:pPr>
            <a:r>
              <a:rPr lang="en-US" sz="910" dirty="0">
                <a:solidFill>
                  <a:srgbClr val="2563EB"/>
                </a:solidFill>
                <a:latin typeface="Noto Sans KR" pitchFamily="34" charset="0"/>
                <a:ea typeface="Noto Sans KR" pitchFamily="34" charset="-122"/>
                <a:cs typeface="Noto Sans KR" pitchFamily="34" charset="-120"/>
              </a:rPr>
              <a:t>Raw Data</a:t>
            </a:r>
            <a:endParaRPr lang="en-US" sz="910" dirty="0"/>
          </a:p>
        </p:txBody>
      </p:sp>
      <p:sp>
        <p:nvSpPr>
          <p:cNvPr id="43" name="Text 2"/>
          <p:cNvSpPr/>
          <p:nvPr/>
        </p:nvSpPr>
        <p:spPr>
          <a:xfrm>
            <a:off x="2588717" y="1540669"/>
            <a:ext cx="1174790" cy="192360"/>
          </a:xfrm>
          <a:prstGeom prst="rect">
            <a:avLst/>
          </a:prstGeom>
          <a:noFill/>
          <a:ln/>
        </p:spPr>
        <p:txBody>
          <a:bodyPr wrap="square" lIns="0" tIns="0" rIns="0" bIns="0" rtlCol="0" anchor="t">
            <a:spAutoFit/>
          </a:bodyPr>
          <a:lstStyle/>
          <a:p>
            <a:pPr>
              <a:lnSpc>
                <a:spcPts val="1463"/>
              </a:lnSpc>
            </a:pPr>
            <a:r>
              <a:rPr lang="en-US" sz="910" dirty="0">
                <a:solidFill>
                  <a:srgbClr val="DC2626"/>
                </a:solidFill>
                <a:latin typeface="Noto Sans KR" pitchFamily="34" charset="0"/>
                <a:ea typeface="Noto Sans KR" pitchFamily="34" charset="-122"/>
                <a:cs typeface="Noto Sans KR" pitchFamily="34" charset="-120"/>
              </a:rPr>
              <a:t>Data Cleaning</a:t>
            </a:r>
            <a:endParaRPr lang="en-US" sz="910" dirty="0"/>
          </a:p>
        </p:txBody>
      </p:sp>
      <p:sp>
        <p:nvSpPr>
          <p:cNvPr id="44" name="Text 3"/>
          <p:cNvSpPr/>
          <p:nvPr/>
        </p:nvSpPr>
        <p:spPr>
          <a:xfrm>
            <a:off x="4306789" y="1540669"/>
            <a:ext cx="1217355" cy="192360"/>
          </a:xfrm>
          <a:prstGeom prst="rect">
            <a:avLst/>
          </a:prstGeom>
          <a:noFill/>
          <a:ln/>
        </p:spPr>
        <p:txBody>
          <a:bodyPr wrap="square" lIns="0" tIns="0" rIns="0" bIns="0" rtlCol="0" anchor="t">
            <a:spAutoFit/>
          </a:bodyPr>
          <a:lstStyle/>
          <a:p>
            <a:pPr>
              <a:lnSpc>
                <a:spcPts val="1463"/>
              </a:lnSpc>
            </a:pPr>
            <a:r>
              <a:rPr lang="en-US" sz="910" dirty="0">
                <a:solidFill>
                  <a:srgbClr val="CA8A04"/>
                </a:solidFill>
                <a:latin typeface="Noto Sans KR" pitchFamily="34" charset="0"/>
                <a:ea typeface="Noto Sans KR" pitchFamily="34" charset="-122"/>
                <a:cs typeface="Noto Sans KR" pitchFamily="34" charset="-120"/>
              </a:rPr>
              <a:t>Normalization</a:t>
            </a:r>
            <a:endParaRPr lang="en-US" sz="910" dirty="0"/>
          </a:p>
        </p:txBody>
      </p:sp>
      <p:sp>
        <p:nvSpPr>
          <p:cNvPr id="45" name="Text 4"/>
          <p:cNvSpPr/>
          <p:nvPr/>
        </p:nvSpPr>
        <p:spPr>
          <a:xfrm>
            <a:off x="6063556" y="1540669"/>
            <a:ext cx="1421665" cy="192360"/>
          </a:xfrm>
          <a:prstGeom prst="rect">
            <a:avLst/>
          </a:prstGeom>
          <a:noFill/>
          <a:ln/>
        </p:spPr>
        <p:txBody>
          <a:bodyPr wrap="square" lIns="0" tIns="0" rIns="0" bIns="0" rtlCol="0" anchor="t">
            <a:spAutoFit/>
          </a:bodyPr>
          <a:lstStyle/>
          <a:p>
            <a:pPr>
              <a:lnSpc>
                <a:spcPts val="1463"/>
              </a:lnSpc>
            </a:pPr>
            <a:r>
              <a:rPr lang="en-US" sz="910" dirty="0">
                <a:solidFill>
                  <a:srgbClr val="16A34A"/>
                </a:solidFill>
                <a:latin typeface="Noto Sans KR" pitchFamily="34" charset="0"/>
                <a:ea typeface="Noto Sans KR" pitchFamily="34" charset="-122"/>
                <a:cs typeface="Noto Sans KR" pitchFamily="34" charset="-120"/>
              </a:rPr>
              <a:t>Feature Selection</a:t>
            </a:r>
            <a:endParaRPr lang="en-US" sz="910" dirty="0"/>
          </a:p>
        </p:txBody>
      </p:sp>
      <p:sp>
        <p:nvSpPr>
          <p:cNvPr id="46" name="Text 5"/>
          <p:cNvSpPr/>
          <p:nvPr/>
        </p:nvSpPr>
        <p:spPr>
          <a:xfrm>
            <a:off x="8006061" y="1540669"/>
            <a:ext cx="1115199" cy="192360"/>
          </a:xfrm>
          <a:prstGeom prst="rect">
            <a:avLst/>
          </a:prstGeom>
          <a:noFill/>
          <a:ln/>
        </p:spPr>
        <p:txBody>
          <a:bodyPr wrap="square" lIns="0" tIns="0" rIns="0" bIns="0" rtlCol="0" anchor="t">
            <a:spAutoFit/>
          </a:bodyPr>
          <a:lstStyle/>
          <a:p>
            <a:pPr>
              <a:lnSpc>
                <a:spcPts val="1463"/>
              </a:lnSpc>
            </a:pPr>
            <a:r>
              <a:rPr lang="en-US" sz="910" dirty="0">
                <a:solidFill>
                  <a:srgbClr val="9333EA"/>
                </a:solidFill>
                <a:latin typeface="Noto Sans KR" pitchFamily="34" charset="0"/>
                <a:ea typeface="Noto Sans KR" pitchFamily="34" charset="-122"/>
                <a:cs typeface="Noto Sans KR" pitchFamily="34" charset="-120"/>
              </a:rPr>
              <a:t>Model Ready</a:t>
            </a:r>
            <a:endParaRPr lang="en-US" sz="910" dirty="0"/>
          </a:p>
        </p:txBody>
      </p:sp>
      <p:sp>
        <p:nvSpPr>
          <p:cNvPr id="47" name="Text 6"/>
          <p:cNvSpPr/>
          <p:nvPr/>
        </p:nvSpPr>
        <p:spPr>
          <a:xfrm>
            <a:off x="866775" y="2299097"/>
            <a:ext cx="817245"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데이터 정제</a:t>
            </a:r>
            <a:endParaRPr lang="en-US" sz="1121" dirty="0"/>
          </a:p>
        </p:txBody>
      </p:sp>
      <p:sp>
        <p:nvSpPr>
          <p:cNvPr id="48" name="Text 7"/>
          <p:cNvSpPr/>
          <p:nvPr/>
        </p:nvSpPr>
        <p:spPr>
          <a:xfrm>
            <a:off x="650082" y="2655094"/>
            <a:ext cx="8342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중복 항목 제거</a:t>
            </a:r>
            <a:endParaRPr lang="en-US" sz="910" dirty="0"/>
          </a:p>
        </p:txBody>
      </p:sp>
      <p:sp>
        <p:nvSpPr>
          <p:cNvPr id="49" name="Text 8"/>
          <p:cNvSpPr/>
          <p:nvPr/>
        </p:nvSpPr>
        <p:spPr>
          <a:xfrm>
            <a:off x="650081" y="2902744"/>
            <a:ext cx="276671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누락값 처리 (평균값/중위수로 대체 또는 행 삭제)</a:t>
            </a:r>
            <a:endParaRPr lang="en-US" sz="910" dirty="0"/>
          </a:p>
        </p:txBody>
      </p:sp>
      <p:sp>
        <p:nvSpPr>
          <p:cNvPr id="50" name="Text 9"/>
          <p:cNvSpPr/>
          <p:nvPr/>
        </p:nvSpPr>
        <p:spPr>
          <a:xfrm>
            <a:off x="650081" y="3150394"/>
            <a:ext cx="251983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이상치 처리 (예: 박스플롯 분석, z-점수 검출)</a:t>
            </a:r>
            <a:endParaRPr lang="en-US" sz="910" dirty="0"/>
          </a:p>
        </p:txBody>
      </p:sp>
      <p:sp>
        <p:nvSpPr>
          <p:cNvPr id="51" name="Text 10"/>
          <p:cNvSpPr/>
          <p:nvPr/>
        </p:nvSpPr>
        <p:spPr>
          <a:xfrm>
            <a:off x="5603081" y="2299097"/>
            <a:ext cx="987504"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정규화/표준화</a:t>
            </a:r>
            <a:endParaRPr lang="en-US" sz="1121" dirty="0"/>
          </a:p>
        </p:txBody>
      </p:sp>
      <p:sp>
        <p:nvSpPr>
          <p:cNvPr id="52" name="Text 11"/>
          <p:cNvSpPr/>
          <p:nvPr/>
        </p:nvSpPr>
        <p:spPr>
          <a:xfrm>
            <a:off x="5386388" y="2655094"/>
            <a:ext cx="137910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값을 공통 스케일로 변환</a:t>
            </a:r>
            <a:endParaRPr lang="en-US" sz="910" dirty="0"/>
          </a:p>
        </p:txBody>
      </p:sp>
      <p:sp>
        <p:nvSpPr>
          <p:cNvPr id="53" name="Text 12"/>
          <p:cNvSpPr/>
          <p:nvPr/>
        </p:nvSpPr>
        <p:spPr>
          <a:xfrm>
            <a:off x="5386388" y="2902744"/>
            <a:ext cx="147274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정규화: 0에서 1로 값 조정</a:t>
            </a:r>
            <a:endParaRPr lang="en-US" sz="910" dirty="0"/>
          </a:p>
        </p:txBody>
      </p:sp>
      <p:sp>
        <p:nvSpPr>
          <p:cNvPr id="54" name="Text 13"/>
          <p:cNvSpPr/>
          <p:nvPr/>
        </p:nvSpPr>
        <p:spPr>
          <a:xfrm>
            <a:off x="5386387" y="3150394"/>
            <a:ext cx="242619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표준화: 평균=0, 표준편차=1로 스케일 조정</a:t>
            </a:r>
            <a:endParaRPr lang="en-US" sz="910" dirty="0"/>
          </a:p>
        </p:txBody>
      </p:sp>
      <p:sp>
        <p:nvSpPr>
          <p:cNvPr id="55" name="Text 14"/>
          <p:cNvSpPr/>
          <p:nvPr/>
        </p:nvSpPr>
        <p:spPr>
          <a:xfrm>
            <a:off x="5355432" y="3398044"/>
            <a:ext cx="383934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그래디언트 기반 알고리즘 (로지스틱 회귀, 신경망) 학습 안정성 개선</a:t>
            </a:r>
            <a:endParaRPr lang="en-US" sz="910" dirty="0"/>
          </a:p>
        </p:txBody>
      </p:sp>
      <p:sp>
        <p:nvSpPr>
          <p:cNvPr id="56" name="Text 15"/>
          <p:cNvSpPr/>
          <p:nvPr/>
        </p:nvSpPr>
        <p:spPr>
          <a:xfrm>
            <a:off x="866775" y="4125515"/>
            <a:ext cx="83427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인코딩/변환</a:t>
            </a:r>
            <a:endParaRPr lang="en-US" sz="1121" dirty="0"/>
          </a:p>
        </p:txBody>
      </p:sp>
      <p:sp>
        <p:nvSpPr>
          <p:cNvPr id="57" name="Text 16"/>
          <p:cNvSpPr/>
          <p:nvPr/>
        </p:nvSpPr>
        <p:spPr>
          <a:xfrm>
            <a:off x="650081" y="4481512"/>
            <a:ext cx="1634490"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범주형 데이터를 숫자로 변환</a:t>
            </a:r>
            <a:endParaRPr lang="en-US" sz="910" dirty="0"/>
          </a:p>
        </p:txBody>
      </p:sp>
      <p:sp>
        <p:nvSpPr>
          <p:cNvPr id="58" name="Text 17"/>
          <p:cNvSpPr/>
          <p:nvPr/>
        </p:nvSpPr>
        <p:spPr>
          <a:xfrm>
            <a:off x="650081" y="4729162"/>
            <a:ext cx="228147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원핫 인코딩: 각 범주를 이진 벡터로 표현</a:t>
            </a:r>
            <a:endParaRPr lang="en-US" sz="910" dirty="0"/>
          </a:p>
        </p:txBody>
      </p:sp>
      <p:sp>
        <p:nvSpPr>
          <p:cNvPr id="59" name="Text 18"/>
          <p:cNvSpPr/>
          <p:nvPr/>
        </p:nvSpPr>
        <p:spPr>
          <a:xfrm>
            <a:off x="650082" y="4976812"/>
            <a:ext cx="315831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시간 데이터 분해: 연도, 월, 일, 시간대 등 파생 특성 생성</a:t>
            </a:r>
            <a:endParaRPr lang="en-US" sz="910" dirty="0"/>
          </a:p>
        </p:txBody>
      </p:sp>
      <p:sp>
        <p:nvSpPr>
          <p:cNvPr id="60" name="Text 19"/>
          <p:cNvSpPr/>
          <p:nvPr/>
        </p:nvSpPr>
        <p:spPr>
          <a:xfrm>
            <a:off x="5603081" y="4125515"/>
            <a:ext cx="1396127"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특성 선택/차원 축소</a:t>
            </a:r>
            <a:endParaRPr lang="en-US" sz="1121" dirty="0"/>
          </a:p>
        </p:txBody>
      </p:sp>
      <p:sp>
        <p:nvSpPr>
          <p:cNvPr id="61" name="Text 20"/>
          <p:cNvSpPr/>
          <p:nvPr/>
        </p:nvSpPr>
        <p:spPr>
          <a:xfrm>
            <a:off x="5386387" y="4481512"/>
            <a:ext cx="224742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과도한 변수는 과적합 및 계산 비용 증가</a:t>
            </a:r>
            <a:endParaRPr lang="en-US" sz="910" dirty="0"/>
          </a:p>
        </p:txBody>
      </p:sp>
      <p:sp>
        <p:nvSpPr>
          <p:cNvPr id="62" name="Text 21"/>
          <p:cNvSpPr/>
          <p:nvPr/>
        </p:nvSpPr>
        <p:spPr>
          <a:xfrm>
            <a:off x="5386388" y="4729162"/>
            <a:ext cx="320938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상관성 분석 또는 중요성 평가를 통해 필요한 특성만 유지</a:t>
            </a:r>
            <a:endParaRPr lang="en-US" sz="910" dirty="0"/>
          </a:p>
        </p:txBody>
      </p:sp>
      <p:sp>
        <p:nvSpPr>
          <p:cNvPr id="63" name="Text 22"/>
          <p:cNvSpPr/>
          <p:nvPr/>
        </p:nvSpPr>
        <p:spPr>
          <a:xfrm>
            <a:off x="5386387" y="4976812"/>
            <a:ext cx="391596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PCA와 같은 차원 축소 기법은 고차원 데이터를 더 작은 차원으로 투영</a:t>
            </a:r>
            <a:endParaRPr lang="en-US" sz="910" dirty="0"/>
          </a:p>
        </p:txBody>
      </p:sp>
      <p:sp>
        <p:nvSpPr>
          <p:cNvPr id="64" name="Text 23"/>
          <p:cNvSpPr/>
          <p:nvPr/>
        </p:nvSpPr>
        <p:spPr>
          <a:xfrm>
            <a:off x="5355431" y="5224462"/>
            <a:ext cx="2179320"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정보 손실을 최소화하면서 차원을 줄임</a:t>
            </a:r>
            <a:endParaRPr lang="en-US" sz="910" dirty="0"/>
          </a:p>
        </p:txBody>
      </p:sp>
      <p:sp>
        <p:nvSpPr>
          <p:cNvPr id="65" name="Text 24"/>
          <p:cNvSpPr/>
          <p:nvPr/>
        </p:nvSpPr>
        <p:spPr>
          <a:xfrm>
            <a:off x="309562" y="575071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35 / 36</a:t>
            </a:r>
            <a:endParaRPr lang="en-US" sz="91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717506"/>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657850"/>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2673846" y="1540669"/>
            <a:ext cx="681038" cy="495300"/>
          </a:xfrm>
          <a:prstGeom prst="rect">
            <a:avLst/>
          </a:prstGeom>
        </p:spPr>
      </p:pic>
      <p:pic>
        <p:nvPicPr>
          <p:cNvPr id="7" name="Image 5" descr="preencoded.png"/>
          <p:cNvPicPr>
            <a:picLocks noChangeAspect="1"/>
          </p:cNvPicPr>
          <p:nvPr/>
        </p:nvPicPr>
        <p:blipFill>
          <a:blip r:embed="rId8"/>
          <a:stretch>
            <a:fillRect/>
          </a:stretch>
        </p:blipFill>
        <p:spPr>
          <a:xfrm>
            <a:off x="2936975" y="1602581"/>
            <a:ext cx="154781" cy="216694"/>
          </a:xfrm>
          <a:prstGeom prst="rect">
            <a:avLst/>
          </a:prstGeom>
        </p:spPr>
      </p:pic>
      <p:pic>
        <p:nvPicPr>
          <p:cNvPr id="8" name="Image 6" descr="preencoded.png"/>
          <p:cNvPicPr>
            <a:picLocks noChangeAspect="1"/>
          </p:cNvPicPr>
          <p:nvPr/>
        </p:nvPicPr>
        <p:blipFill>
          <a:blip r:embed="rId9"/>
          <a:stretch>
            <a:fillRect/>
          </a:stretch>
        </p:blipFill>
        <p:spPr>
          <a:xfrm>
            <a:off x="3432275" y="1780580"/>
            <a:ext cx="495300" cy="15478"/>
          </a:xfrm>
          <a:prstGeom prst="rect">
            <a:avLst/>
          </a:prstGeom>
        </p:spPr>
      </p:pic>
      <p:pic>
        <p:nvPicPr>
          <p:cNvPr id="9" name="Image 7" descr="preencoded.png"/>
          <p:cNvPicPr>
            <a:picLocks noChangeAspect="1"/>
          </p:cNvPicPr>
          <p:nvPr/>
        </p:nvPicPr>
        <p:blipFill>
          <a:blip r:embed="rId10"/>
          <a:stretch>
            <a:fillRect/>
          </a:stretch>
        </p:blipFill>
        <p:spPr>
          <a:xfrm>
            <a:off x="4004966" y="1540669"/>
            <a:ext cx="549473" cy="495300"/>
          </a:xfrm>
          <a:prstGeom prst="rect">
            <a:avLst/>
          </a:prstGeom>
        </p:spPr>
      </p:pic>
      <p:pic>
        <p:nvPicPr>
          <p:cNvPr id="10" name="Image 8" descr="preencoded.png"/>
          <p:cNvPicPr>
            <a:picLocks noChangeAspect="1"/>
          </p:cNvPicPr>
          <p:nvPr/>
        </p:nvPicPr>
        <p:blipFill>
          <a:blip r:embed="rId11"/>
          <a:stretch>
            <a:fillRect/>
          </a:stretch>
        </p:blipFill>
        <p:spPr>
          <a:xfrm>
            <a:off x="4182964" y="1602581"/>
            <a:ext cx="193477" cy="216694"/>
          </a:xfrm>
          <a:prstGeom prst="rect">
            <a:avLst/>
          </a:prstGeom>
        </p:spPr>
      </p:pic>
      <p:pic>
        <p:nvPicPr>
          <p:cNvPr id="11" name="Image 9" descr="preencoded.png"/>
          <p:cNvPicPr>
            <a:picLocks noChangeAspect="1"/>
          </p:cNvPicPr>
          <p:nvPr/>
        </p:nvPicPr>
        <p:blipFill>
          <a:blip r:embed="rId9"/>
          <a:stretch>
            <a:fillRect/>
          </a:stretch>
        </p:blipFill>
        <p:spPr>
          <a:xfrm>
            <a:off x="4631829" y="1780580"/>
            <a:ext cx="495300" cy="15478"/>
          </a:xfrm>
          <a:prstGeom prst="rect">
            <a:avLst/>
          </a:prstGeom>
        </p:spPr>
      </p:pic>
      <p:pic>
        <p:nvPicPr>
          <p:cNvPr id="12" name="Image 10" descr="preencoded.png"/>
          <p:cNvPicPr>
            <a:picLocks noChangeAspect="1"/>
          </p:cNvPicPr>
          <p:nvPr/>
        </p:nvPicPr>
        <p:blipFill>
          <a:blip r:embed="rId12"/>
          <a:stretch>
            <a:fillRect/>
          </a:stretch>
        </p:blipFill>
        <p:spPr>
          <a:xfrm>
            <a:off x="5204520" y="1540669"/>
            <a:ext cx="681038" cy="495300"/>
          </a:xfrm>
          <a:prstGeom prst="rect">
            <a:avLst/>
          </a:prstGeom>
        </p:spPr>
      </p:pic>
      <p:pic>
        <p:nvPicPr>
          <p:cNvPr id="13" name="Image 11" descr="preencoded.png"/>
          <p:cNvPicPr>
            <a:picLocks noChangeAspect="1"/>
          </p:cNvPicPr>
          <p:nvPr/>
        </p:nvPicPr>
        <p:blipFill>
          <a:blip r:embed="rId13"/>
          <a:stretch>
            <a:fillRect/>
          </a:stretch>
        </p:blipFill>
        <p:spPr>
          <a:xfrm>
            <a:off x="5467648" y="1602581"/>
            <a:ext cx="154781" cy="216694"/>
          </a:xfrm>
          <a:prstGeom prst="rect">
            <a:avLst/>
          </a:prstGeom>
        </p:spPr>
      </p:pic>
      <p:pic>
        <p:nvPicPr>
          <p:cNvPr id="14" name="Image 12" descr="preencoded.png"/>
          <p:cNvPicPr>
            <a:picLocks noChangeAspect="1"/>
          </p:cNvPicPr>
          <p:nvPr/>
        </p:nvPicPr>
        <p:blipFill>
          <a:blip r:embed="rId9"/>
          <a:stretch>
            <a:fillRect/>
          </a:stretch>
        </p:blipFill>
        <p:spPr>
          <a:xfrm>
            <a:off x="5962947" y="1780580"/>
            <a:ext cx="495300" cy="15478"/>
          </a:xfrm>
          <a:prstGeom prst="rect">
            <a:avLst/>
          </a:prstGeom>
        </p:spPr>
      </p:pic>
      <p:pic>
        <p:nvPicPr>
          <p:cNvPr id="15" name="Image 13" descr="preencoded.png"/>
          <p:cNvPicPr>
            <a:picLocks noChangeAspect="1"/>
          </p:cNvPicPr>
          <p:nvPr/>
        </p:nvPicPr>
        <p:blipFill>
          <a:blip r:embed="rId14"/>
          <a:stretch>
            <a:fillRect/>
          </a:stretch>
        </p:blipFill>
        <p:spPr>
          <a:xfrm>
            <a:off x="6535639" y="1540669"/>
            <a:ext cx="696516" cy="495300"/>
          </a:xfrm>
          <a:prstGeom prst="rect">
            <a:avLst/>
          </a:prstGeom>
        </p:spPr>
      </p:pic>
      <p:pic>
        <p:nvPicPr>
          <p:cNvPr id="16" name="Image 14" descr="preencoded.png"/>
          <p:cNvPicPr>
            <a:picLocks noChangeAspect="1"/>
          </p:cNvPicPr>
          <p:nvPr/>
        </p:nvPicPr>
        <p:blipFill>
          <a:blip r:embed="rId15"/>
          <a:stretch>
            <a:fillRect/>
          </a:stretch>
        </p:blipFill>
        <p:spPr>
          <a:xfrm>
            <a:off x="6825854" y="1602581"/>
            <a:ext cx="116086" cy="216694"/>
          </a:xfrm>
          <a:prstGeom prst="rect">
            <a:avLst/>
          </a:prstGeom>
        </p:spPr>
      </p:pic>
      <p:pic>
        <p:nvPicPr>
          <p:cNvPr id="17" name="Image 15" descr="preencoded.png"/>
          <p:cNvPicPr>
            <a:picLocks noChangeAspect="1"/>
          </p:cNvPicPr>
          <p:nvPr/>
        </p:nvPicPr>
        <p:blipFill>
          <a:blip r:embed="rId16"/>
          <a:stretch>
            <a:fillRect/>
          </a:stretch>
        </p:blipFill>
        <p:spPr>
          <a:xfrm>
            <a:off x="309562" y="2283619"/>
            <a:ext cx="4550569" cy="1857375"/>
          </a:xfrm>
          <a:prstGeom prst="rect">
            <a:avLst/>
          </a:prstGeom>
        </p:spPr>
      </p:pic>
      <p:pic>
        <p:nvPicPr>
          <p:cNvPr id="18" name="Image 16" descr="preencoded.png"/>
          <p:cNvPicPr>
            <a:picLocks noChangeAspect="1"/>
          </p:cNvPicPr>
          <p:nvPr/>
        </p:nvPicPr>
        <p:blipFill>
          <a:blip r:embed="rId17"/>
          <a:stretch>
            <a:fillRect/>
          </a:stretch>
        </p:blipFill>
        <p:spPr>
          <a:xfrm>
            <a:off x="2352675" y="2438400"/>
            <a:ext cx="464344" cy="464344"/>
          </a:xfrm>
          <a:prstGeom prst="rect">
            <a:avLst/>
          </a:prstGeom>
        </p:spPr>
      </p:pic>
      <p:pic>
        <p:nvPicPr>
          <p:cNvPr id="19" name="Image 17" descr="preencoded.png"/>
          <p:cNvPicPr>
            <a:picLocks noChangeAspect="1"/>
          </p:cNvPicPr>
          <p:nvPr/>
        </p:nvPicPr>
        <p:blipFill>
          <a:blip r:embed="rId18"/>
          <a:stretch>
            <a:fillRect/>
          </a:stretch>
        </p:blipFill>
        <p:spPr>
          <a:xfrm>
            <a:off x="2468761" y="2546747"/>
            <a:ext cx="232172" cy="247650"/>
          </a:xfrm>
          <a:prstGeom prst="rect">
            <a:avLst/>
          </a:prstGeom>
        </p:spPr>
      </p:pic>
      <p:pic>
        <p:nvPicPr>
          <p:cNvPr id="20" name="Image 18" descr="preencoded.png"/>
          <p:cNvPicPr>
            <a:picLocks noChangeAspect="1"/>
          </p:cNvPicPr>
          <p:nvPr/>
        </p:nvPicPr>
        <p:blipFill>
          <a:blip r:embed="rId19"/>
          <a:stretch>
            <a:fillRect/>
          </a:stretch>
        </p:blipFill>
        <p:spPr>
          <a:xfrm>
            <a:off x="464344" y="3336131"/>
            <a:ext cx="123825" cy="123825"/>
          </a:xfrm>
          <a:prstGeom prst="rect">
            <a:avLst/>
          </a:prstGeom>
        </p:spPr>
      </p:pic>
      <p:pic>
        <p:nvPicPr>
          <p:cNvPr id="21" name="Image 19" descr="preencoded.png"/>
          <p:cNvPicPr>
            <a:picLocks noChangeAspect="1"/>
          </p:cNvPicPr>
          <p:nvPr/>
        </p:nvPicPr>
        <p:blipFill>
          <a:blip r:embed="rId19"/>
          <a:stretch>
            <a:fillRect/>
          </a:stretch>
        </p:blipFill>
        <p:spPr>
          <a:xfrm>
            <a:off x="464344" y="3583781"/>
            <a:ext cx="123825" cy="123825"/>
          </a:xfrm>
          <a:prstGeom prst="rect">
            <a:avLst/>
          </a:prstGeom>
        </p:spPr>
      </p:pic>
      <p:pic>
        <p:nvPicPr>
          <p:cNvPr id="22" name="Image 20" descr="preencoded.png"/>
          <p:cNvPicPr>
            <a:picLocks noChangeAspect="1"/>
          </p:cNvPicPr>
          <p:nvPr/>
        </p:nvPicPr>
        <p:blipFill>
          <a:blip r:embed="rId19"/>
          <a:stretch>
            <a:fillRect/>
          </a:stretch>
        </p:blipFill>
        <p:spPr>
          <a:xfrm>
            <a:off x="464344" y="3831431"/>
            <a:ext cx="123825" cy="123825"/>
          </a:xfrm>
          <a:prstGeom prst="rect">
            <a:avLst/>
          </a:prstGeom>
        </p:spPr>
      </p:pic>
      <p:pic>
        <p:nvPicPr>
          <p:cNvPr id="23" name="Image 21" descr="preencoded.png"/>
          <p:cNvPicPr>
            <a:picLocks noChangeAspect="1"/>
          </p:cNvPicPr>
          <p:nvPr/>
        </p:nvPicPr>
        <p:blipFill>
          <a:blip r:embed="rId16"/>
          <a:stretch>
            <a:fillRect/>
          </a:stretch>
        </p:blipFill>
        <p:spPr>
          <a:xfrm>
            <a:off x="5045869" y="2283619"/>
            <a:ext cx="4550569" cy="1857375"/>
          </a:xfrm>
          <a:prstGeom prst="rect">
            <a:avLst/>
          </a:prstGeom>
        </p:spPr>
      </p:pic>
      <p:pic>
        <p:nvPicPr>
          <p:cNvPr id="24" name="Image 22" descr="preencoded.png"/>
          <p:cNvPicPr>
            <a:picLocks noChangeAspect="1"/>
          </p:cNvPicPr>
          <p:nvPr/>
        </p:nvPicPr>
        <p:blipFill>
          <a:blip r:embed="rId20"/>
          <a:stretch>
            <a:fillRect/>
          </a:stretch>
        </p:blipFill>
        <p:spPr>
          <a:xfrm>
            <a:off x="7088981" y="2438400"/>
            <a:ext cx="464344" cy="464344"/>
          </a:xfrm>
          <a:prstGeom prst="rect">
            <a:avLst/>
          </a:prstGeom>
        </p:spPr>
      </p:pic>
      <p:pic>
        <p:nvPicPr>
          <p:cNvPr id="25" name="Image 23" descr="preencoded.png"/>
          <p:cNvPicPr>
            <a:picLocks noChangeAspect="1"/>
          </p:cNvPicPr>
          <p:nvPr/>
        </p:nvPicPr>
        <p:blipFill>
          <a:blip r:embed="rId21"/>
          <a:stretch>
            <a:fillRect/>
          </a:stretch>
        </p:blipFill>
        <p:spPr>
          <a:xfrm>
            <a:off x="7228284" y="2546747"/>
            <a:ext cx="185738" cy="247650"/>
          </a:xfrm>
          <a:prstGeom prst="rect">
            <a:avLst/>
          </a:prstGeom>
        </p:spPr>
      </p:pic>
      <p:pic>
        <p:nvPicPr>
          <p:cNvPr id="26" name="Image 24" descr="preencoded.png"/>
          <p:cNvPicPr>
            <a:picLocks noChangeAspect="1"/>
          </p:cNvPicPr>
          <p:nvPr/>
        </p:nvPicPr>
        <p:blipFill>
          <a:blip r:embed="rId19"/>
          <a:stretch>
            <a:fillRect/>
          </a:stretch>
        </p:blipFill>
        <p:spPr>
          <a:xfrm>
            <a:off x="5200650" y="3336131"/>
            <a:ext cx="123825" cy="123825"/>
          </a:xfrm>
          <a:prstGeom prst="rect">
            <a:avLst/>
          </a:prstGeom>
        </p:spPr>
      </p:pic>
      <p:pic>
        <p:nvPicPr>
          <p:cNvPr id="27" name="Image 25" descr="preencoded.png"/>
          <p:cNvPicPr>
            <a:picLocks noChangeAspect="1"/>
          </p:cNvPicPr>
          <p:nvPr/>
        </p:nvPicPr>
        <p:blipFill>
          <a:blip r:embed="rId19"/>
          <a:stretch>
            <a:fillRect/>
          </a:stretch>
        </p:blipFill>
        <p:spPr>
          <a:xfrm>
            <a:off x="5200650" y="3583781"/>
            <a:ext cx="123825" cy="123825"/>
          </a:xfrm>
          <a:prstGeom prst="rect">
            <a:avLst/>
          </a:prstGeom>
        </p:spPr>
      </p:pic>
      <p:pic>
        <p:nvPicPr>
          <p:cNvPr id="28" name="Image 26" descr="preencoded.png"/>
          <p:cNvPicPr>
            <a:picLocks noChangeAspect="1"/>
          </p:cNvPicPr>
          <p:nvPr/>
        </p:nvPicPr>
        <p:blipFill>
          <a:blip r:embed="rId19"/>
          <a:stretch>
            <a:fillRect/>
          </a:stretch>
        </p:blipFill>
        <p:spPr>
          <a:xfrm>
            <a:off x="5200650" y="3831431"/>
            <a:ext cx="123825" cy="123825"/>
          </a:xfrm>
          <a:prstGeom prst="rect">
            <a:avLst/>
          </a:prstGeom>
        </p:spPr>
      </p:pic>
      <p:pic>
        <p:nvPicPr>
          <p:cNvPr id="29" name="Image 27" descr="preencoded.png"/>
          <p:cNvPicPr>
            <a:picLocks noChangeAspect="1"/>
          </p:cNvPicPr>
          <p:nvPr/>
        </p:nvPicPr>
        <p:blipFill>
          <a:blip r:embed="rId22"/>
          <a:stretch>
            <a:fillRect/>
          </a:stretch>
        </p:blipFill>
        <p:spPr>
          <a:xfrm>
            <a:off x="309562" y="4326731"/>
            <a:ext cx="4550569" cy="2043113"/>
          </a:xfrm>
          <a:prstGeom prst="rect">
            <a:avLst/>
          </a:prstGeom>
        </p:spPr>
      </p:pic>
      <p:pic>
        <p:nvPicPr>
          <p:cNvPr id="30" name="Image 28" descr="preencoded.png"/>
          <p:cNvPicPr>
            <a:picLocks noChangeAspect="1"/>
          </p:cNvPicPr>
          <p:nvPr/>
        </p:nvPicPr>
        <p:blipFill>
          <a:blip r:embed="rId23"/>
          <a:stretch>
            <a:fillRect/>
          </a:stretch>
        </p:blipFill>
        <p:spPr>
          <a:xfrm>
            <a:off x="2352675" y="4481512"/>
            <a:ext cx="464344" cy="464344"/>
          </a:xfrm>
          <a:prstGeom prst="rect">
            <a:avLst/>
          </a:prstGeom>
        </p:spPr>
      </p:pic>
      <p:pic>
        <p:nvPicPr>
          <p:cNvPr id="31" name="Image 29" descr="preencoded.png"/>
          <p:cNvPicPr>
            <a:picLocks noChangeAspect="1"/>
          </p:cNvPicPr>
          <p:nvPr/>
        </p:nvPicPr>
        <p:blipFill>
          <a:blip r:embed="rId24"/>
          <a:stretch>
            <a:fillRect/>
          </a:stretch>
        </p:blipFill>
        <p:spPr>
          <a:xfrm>
            <a:off x="2491978" y="4589859"/>
            <a:ext cx="185738" cy="247650"/>
          </a:xfrm>
          <a:prstGeom prst="rect">
            <a:avLst/>
          </a:prstGeom>
        </p:spPr>
      </p:pic>
      <p:pic>
        <p:nvPicPr>
          <p:cNvPr id="32" name="Image 30" descr="preencoded.png"/>
          <p:cNvPicPr>
            <a:picLocks noChangeAspect="1"/>
          </p:cNvPicPr>
          <p:nvPr/>
        </p:nvPicPr>
        <p:blipFill>
          <a:blip r:embed="rId19"/>
          <a:stretch>
            <a:fillRect/>
          </a:stretch>
        </p:blipFill>
        <p:spPr>
          <a:xfrm>
            <a:off x="464344" y="5379244"/>
            <a:ext cx="123825" cy="123825"/>
          </a:xfrm>
          <a:prstGeom prst="rect">
            <a:avLst/>
          </a:prstGeom>
        </p:spPr>
      </p:pic>
      <p:pic>
        <p:nvPicPr>
          <p:cNvPr id="33" name="Image 31" descr="preencoded.png"/>
          <p:cNvPicPr>
            <a:picLocks noChangeAspect="1"/>
          </p:cNvPicPr>
          <p:nvPr/>
        </p:nvPicPr>
        <p:blipFill>
          <a:blip r:embed="rId19"/>
          <a:stretch>
            <a:fillRect/>
          </a:stretch>
        </p:blipFill>
        <p:spPr>
          <a:xfrm>
            <a:off x="464344" y="5812631"/>
            <a:ext cx="123825" cy="123825"/>
          </a:xfrm>
          <a:prstGeom prst="rect">
            <a:avLst/>
          </a:prstGeom>
        </p:spPr>
      </p:pic>
      <p:pic>
        <p:nvPicPr>
          <p:cNvPr id="34" name="Image 32" descr="preencoded.png"/>
          <p:cNvPicPr>
            <a:picLocks noChangeAspect="1"/>
          </p:cNvPicPr>
          <p:nvPr/>
        </p:nvPicPr>
        <p:blipFill>
          <a:blip r:embed="rId19"/>
          <a:stretch>
            <a:fillRect/>
          </a:stretch>
        </p:blipFill>
        <p:spPr>
          <a:xfrm>
            <a:off x="464344" y="6060281"/>
            <a:ext cx="123825" cy="123825"/>
          </a:xfrm>
          <a:prstGeom prst="rect">
            <a:avLst/>
          </a:prstGeom>
        </p:spPr>
      </p:pic>
      <p:pic>
        <p:nvPicPr>
          <p:cNvPr id="35" name="Image 33" descr="preencoded.png"/>
          <p:cNvPicPr>
            <a:picLocks noChangeAspect="1"/>
          </p:cNvPicPr>
          <p:nvPr/>
        </p:nvPicPr>
        <p:blipFill>
          <a:blip r:embed="rId22"/>
          <a:stretch>
            <a:fillRect/>
          </a:stretch>
        </p:blipFill>
        <p:spPr>
          <a:xfrm>
            <a:off x="5045869" y="4326731"/>
            <a:ext cx="4550569" cy="2043113"/>
          </a:xfrm>
          <a:prstGeom prst="rect">
            <a:avLst/>
          </a:prstGeom>
        </p:spPr>
      </p:pic>
      <p:pic>
        <p:nvPicPr>
          <p:cNvPr id="36" name="Image 34" descr="preencoded.png"/>
          <p:cNvPicPr>
            <a:picLocks noChangeAspect="1"/>
          </p:cNvPicPr>
          <p:nvPr/>
        </p:nvPicPr>
        <p:blipFill>
          <a:blip r:embed="rId25"/>
          <a:stretch>
            <a:fillRect/>
          </a:stretch>
        </p:blipFill>
        <p:spPr>
          <a:xfrm>
            <a:off x="7088981" y="4481512"/>
            <a:ext cx="464344" cy="464344"/>
          </a:xfrm>
          <a:prstGeom prst="rect">
            <a:avLst/>
          </a:prstGeom>
        </p:spPr>
      </p:pic>
      <p:pic>
        <p:nvPicPr>
          <p:cNvPr id="37" name="Image 35" descr="preencoded.png"/>
          <p:cNvPicPr>
            <a:picLocks noChangeAspect="1"/>
          </p:cNvPicPr>
          <p:nvPr/>
        </p:nvPicPr>
        <p:blipFill>
          <a:blip r:embed="rId26"/>
          <a:stretch>
            <a:fillRect/>
          </a:stretch>
        </p:blipFill>
        <p:spPr>
          <a:xfrm>
            <a:off x="7216676" y="4589859"/>
            <a:ext cx="208955" cy="247650"/>
          </a:xfrm>
          <a:prstGeom prst="rect">
            <a:avLst/>
          </a:prstGeom>
        </p:spPr>
      </p:pic>
      <p:pic>
        <p:nvPicPr>
          <p:cNvPr id="38" name="Image 36" descr="preencoded.png"/>
          <p:cNvPicPr>
            <a:picLocks noChangeAspect="1"/>
          </p:cNvPicPr>
          <p:nvPr/>
        </p:nvPicPr>
        <p:blipFill>
          <a:blip r:embed="rId19"/>
          <a:stretch>
            <a:fillRect/>
          </a:stretch>
        </p:blipFill>
        <p:spPr>
          <a:xfrm>
            <a:off x="5200650" y="5379244"/>
            <a:ext cx="123825" cy="123825"/>
          </a:xfrm>
          <a:prstGeom prst="rect">
            <a:avLst/>
          </a:prstGeom>
        </p:spPr>
      </p:pic>
      <p:pic>
        <p:nvPicPr>
          <p:cNvPr id="39" name="Image 37" descr="preencoded.png"/>
          <p:cNvPicPr>
            <a:picLocks noChangeAspect="1"/>
          </p:cNvPicPr>
          <p:nvPr/>
        </p:nvPicPr>
        <p:blipFill>
          <a:blip r:embed="rId19"/>
          <a:stretch>
            <a:fillRect/>
          </a:stretch>
        </p:blipFill>
        <p:spPr>
          <a:xfrm>
            <a:off x="5200650" y="5626894"/>
            <a:ext cx="123825" cy="123825"/>
          </a:xfrm>
          <a:prstGeom prst="rect">
            <a:avLst/>
          </a:prstGeom>
        </p:spPr>
      </p:pic>
      <p:pic>
        <p:nvPicPr>
          <p:cNvPr id="40" name="Image 38" descr="preencoded.png"/>
          <p:cNvPicPr>
            <a:picLocks noChangeAspect="1"/>
          </p:cNvPicPr>
          <p:nvPr/>
        </p:nvPicPr>
        <p:blipFill>
          <a:blip r:embed="rId19"/>
          <a:stretch>
            <a:fillRect/>
          </a:stretch>
        </p:blipFill>
        <p:spPr>
          <a:xfrm>
            <a:off x="5200650" y="5874544"/>
            <a:ext cx="123825" cy="123825"/>
          </a:xfrm>
          <a:prstGeom prst="rect">
            <a:avLst/>
          </a:prstGeom>
        </p:spPr>
      </p:pic>
      <p:sp>
        <p:nvSpPr>
          <p:cNvPr id="4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후처리와 모델 개선</a:t>
            </a:r>
            <a:endParaRPr lang="en-US" sz="1971" dirty="0"/>
          </a:p>
        </p:txBody>
      </p:sp>
      <p:sp>
        <p:nvSpPr>
          <p:cNvPr id="42" name="Text 1"/>
          <p:cNvSpPr/>
          <p:nvPr/>
        </p:nvSpPr>
        <p:spPr>
          <a:xfrm>
            <a:off x="2776002" y="1819275"/>
            <a:ext cx="476726" cy="153888"/>
          </a:xfrm>
          <a:prstGeom prst="rect">
            <a:avLst/>
          </a:prstGeom>
          <a:noFill/>
          <a:ln/>
        </p:spPr>
        <p:txBody>
          <a:bodyPr wrap="square" lIns="0" tIns="0" rIns="0" bIns="0" rtlCol="0" anchor="t">
            <a:spAutoFit/>
          </a:bodyPr>
          <a:lstStyle/>
          <a:p>
            <a:pPr algn="ctr">
              <a:lnSpc>
                <a:spcPts val="1219"/>
              </a:lnSpc>
            </a:pPr>
            <a:r>
              <a:rPr lang="en-US" sz="796" dirty="0">
                <a:solidFill>
                  <a:srgbClr val="1E40AF"/>
                </a:solidFill>
                <a:latin typeface="Noto Sans KR" pitchFamily="34" charset="0"/>
                <a:ea typeface="Noto Sans KR" pitchFamily="34" charset="-122"/>
                <a:cs typeface="Noto Sans KR" pitchFamily="34" charset="-120"/>
              </a:rPr>
              <a:t>모델 출력</a:t>
            </a:r>
            <a:endParaRPr lang="en-US" sz="796" dirty="0"/>
          </a:p>
        </p:txBody>
      </p:sp>
      <p:sp>
        <p:nvSpPr>
          <p:cNvPr id="43" name="Text 2"/>
          <p:cNvSpPr/>
          <p:nvPr/>
        </p:nvSpPr>
        <p:spPr>
          <a:xfrm>
            <a:off x="4113699" y="1819275"/>
            <a:ext cx="332005" cy="153888"/>
          </a:xfrm>
          <a:prstGeom prst="rect">
            <a:avLst/>
          </a:prstGeom>
          <a:noFill/>
          <a:ln/>
        </p:spPr>
        <p:txBody>
          <a:bodyPr wrap="square" lIns="0" tIns="0" rIns="0" bIns="0" rtlCol="0" anchor="t">
            <a:spAutoFit/>
          </a:bodyPr>
          <a:lstStyle/>
          <a:p>
            <a:pPr algn="ctr">
              <a:lnSpc>
                <a:spcPts val="1219"/>
              </a:lnSpc>
            </a:pPr>
            <a:r>
              <a:rPr lang="en-US" sz="796" dirty="0">
                <a:solidFill>
                  <a:srgbClr val="854D0E"/>
                </a:solidFill>
                <a:latin typeface="Noto Sans KR" pitchFamily="34" charset="0"/>
                <a:ea typeface="Noto Sans KR" pitchFamily="34" charset="-122"/>
                <a:cs typeface="Noto Sans KR" pitchFamily="34" charset="-120"/>
              </a:rPr>
              <a:t>후처리</a:t>
            </a:r>
            <a:endParaRPr lang="en-US" sz="796" dirty="0"/>
          </a:p>
        </p:txBody>
      </p:sp>
      <p:sp>
        <p:nvSpPr>
          <p:cNvPr id="44" name="Text 3"/>
          <p:cNvSpPr/>
          <p:nvPr/>
        </p:nvSpPr>
        <p:spPr>
          <a:xfrm>
            <a:off x="5306676" y="1819275"/>
            <a:ext cx="476726" cy="153888"/>
          </a:xfrm>
          <a:prstGeom prst="rect">
            <a:avLst/>
          </a:prstGeom>
          <a:noFill/>
          <a:ln/>
        </p:spPr>
        <p:txBody>
          <a:bodyPr wrap="square" lIns="0" tIns="0" rIns="0" bIns="0" rtlCol="0" anchor="t">
            <a:spAutoFit/>
          </a:bodyPr>
          <a:lstStyle/>
          <a:p>
            <a:pPr algn="ctr">
              <a:lnSpc>
                <a:spcPts val="1219"/>
              </a:lnSpc>
            </a:pPr>
            <a:r>
              <a:rPr lang="en-US" sz="796" dirty="0">
                <a:solidFill>
                  <a:srgbClr val="166534"/>
                </a:solidFill>
                <a:latin typeface="Noto Sans KR" pitchFamily="34" charset="0"/>
                <a:ea typeface="Noto Sans KR" pitchFamily="34" charset="-122"/>
                <a:cs typeface="Noto Sans KR" pitchFamily="34" charset="-120"/>
              </a:rPr>
              <a:t>결과 해석</a:t>
            </a:r>
            <a:endParaRPr lang="en-US" sz="796" dirty="0"/>
          </a:p>
        </p:txBody>
      </p:sp>
      <p:sp>
        <p:nvSpPr>
          <p:cNvPr id="45" name="Text 4"/>
          <p:cNvSpPr/>
          <p:nvPr/>
        </p:nvSpPr>
        <p:spPr>
          <a:xfrm>
            <a:off x="6549364" y="1819275"/>
            <a:ext cx="672526" cy="153888"/>
          </a:xfrm>
          <a:prstGeom prst="rect">
            <a:avLst/>
          </a:prstGeom>
          <a:noFill/>
          <a:ln/>
        </p:spPr>
        <p:txBody>
          <a:bodyPr wrap="square" lIns="0" tIns="0" rIns="0" bIns="0" rtlCol="0" anchor="t">
            <a:spAutoFit/>
          </a:bodyPr>
          <a:lstStyle/>
          <a:p>
            <a:pPr algn="ctr">
              <a:lnSpc>
                <a:spcPts val="1219"/>
              </a:lnSpc>
            </a:pPr>
            <a:r>
              <a:rPr lang="ko-KR" altLang="en-US" sz="796">
                <a:solidFill>
                  <a:srgbClr val="6B21A8"/>
                </a:solidFill>
                <a:latin typeface="Noto Sans KR" pitchFamily="34" charset="0"/>
                <a:ea typeface="Noto Sans KR" pitchFamily="34" charset="-122"/>
                <a:cs typeface="Noto Sans KR" pitchFamily="34" charset="-120"/>
              </a:rPr>
              <a:t>의사결정</a:t>
            </a:r>
            <a:r>
              <a:rPr lang="en-US" sz="796">
                <a:solidFill>
                  <a:srgbClr val="6B21A8"/>
                </a:solidFill>
                <a:latin typeface="Noto Sans KR" pitchFamily="34" charset="0"/>
                <a:ea typeface="Noto Sans KR" pitchFamily="34" charset="-122"/>
                <a:cs typeface="Noto Sans KR" pitchFamily="34" charset="-120"/>
              </a:rPr>
              <a:t> </a:t>
            </a:r>
            <a:r>
              <a:rPr lang="en-US" sz="796" dirty="0">
                <a:solidFill>
                  <a:srgbClr val="6B21A8"/>
                </a:solidFill>
                <a:latin typeface="Noto Sans KR" pitchFamily="34" charset="0"/>
                <a:ea typeface="Noto Sans KR" pitchFamily="34" charset="-122"/>
                <a:cs typeface="Noto Sans KR" pitchFamily="34" charset="-120"/>
              </a:rPr>
              <a:t>지원</a:t>
            </a:r>
            <a:endParaRPr lang="en-US" sz="796" dirty="0"/>
          </a:p>
        </p:txBody>
      </p:sp>
      <p:sp>
        <p:nvSpPr>
          <p:cNvPr id="46" name="Text 5"/>
          <p:cNvSpPr/>
          <p:nvPr/>
        </p:nvSpPr>
        <p:spPr>
          <a:xfrm>
            <a:off x="252293" y="2995612"/>
            <a:ext cx="4665107"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확률 보정</a:t>
            </a:r>
            <a:endParaRPr lang="en-US" sz="1121" dirty="0"/>
          </a:p>
        </p:txBody>
      </p:sp>
      <p:sp>
        <p:nvSpPr>
          <p:cNvPr id="47" name="Text 6"/>
          <p:cNvSpPr/>
          <p:nvPr/>
        </p:nvSpPr>
        <p:spPr>
          <a:xfrm>
            <a:off x="650082" y="3305175"/>
            <a:ext cx="3626525"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분류 모델의 확률 출력을 재조정하여 실제 사건 발생 확률과 일치</a:t>
            </a:r>
            <a:endParaRPr lang="en-US" sz="910" dirty="0"/>
          </a:p>
        </p:txBody>
      </p:sp>
      <p:sp>
        <p:nvSpPr>
          <p:cNvPr id="48" name="Text 7"/>
          <p:cNvSpPr/>
          <p:nvPr/>
        </p:nvSpPr>
        <p:spPr>
          <a:xfrm>
            <a:off x="650082" y="3552825"/>
            <a:ext cx="3209389"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로지스틱 회귀 또는 의사결정 트리 기반 모델의 확률 보정</a:t>
            </a:r>
            <a:endParaRPr lang="en-US" sz="910" dirty="0"/>
          </a:p>
        </p:txBody>
      </p:sp>
      <p:sp>
        <p:nvSpPr>
          <p:cNvPr id="49" name="Text 8"/>
          <p:cNvSpPr/>
          <p:nvPr/>
        </p:nvSpPr>
        <p:spPr>
          <a:xfrm>
            <a:off x="650081" y="3800475"/>
            <a:ext cx="3098721"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CalibratedClassifierCV 같은 도구를 이용한 확률 보정</a:t>
            </a:r>
            <a:endParaRPr lang="en-US" sz="910" dirty="0"/>
          </a:p>
        </p:txBody>
      </p:sp>
      <p:sp>
        <p:nvSpPr>
          <p:cNvPr id="50" name="Text 9"/>
          <p:cNvSpPr/>
          <p:nvPr/>
        </p:nvSpPr>
        <p:spPr>
          <a:xfrm>
            <a:off x="4988600" y="2995612"/>
            <a:ext cx="4665107"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임계값 설정</a:t>
            </a:r>
            <a:endParaRPr lang="en-US" sz="1121" dirty="0"/>
          </a:p>
        </p:txBody>
      </p:sp>
      <p:sp>
        <p:nvSpPr>
          <p:cNvPr id="51" name="Text 10"/>
          <p:cNvSpPr/>
          <p:nvPr/>
        </p:nvSpPr>
        <p:spPr>
          <a:xfrm>
            <a:off x="5386387" y="3305175"/>
            <a:ext cx="4264998"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데이터 불균형 문제에서 정밀도와 재현율의 균형을 맞추기 위한 임계값 설정</a:t>
            </a:r>
            <a:endParaRPr lang="en-US" sz="910" dirty="0"/>
          </a:p>
        </p:txBody>
      </p:sp>
      <p:sp>
        <p:nvSpPr>
          <p:cNvPr id="52" name="Text 11"/>
          <p:cNvSpPr/>
          <p:nvPr/>
        </p:nvSpPr>
        <p:spPr>
          <a:xfrm>
            <a:off x="5386387" y="3552825"/>
            <a:ext cx="4188381"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재난 예측에서 미검출(탐지되지 않은)을 최소화하기 위해 낮은 임계값 설정</a:t>
            </a:r>
            <a:endParaRPr lang="en-US" sz="910" dirty="0"/>
          </a:p>
        </p:txBody>
      </p:sp>
      <p:sp>
        <p:nvSpPr>
          <p:cNvPr id="53" name="Text 12"/>
          <p:cNvSpPr/>
          <p:nvPr/>
        </p:nvSpPr>
        <p:spPr>
          <a:xfrm>
            <a:off x="5386388" y="3800475"/>
            <a:ext cx="2724150"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ROC 곡선과 PR 곡선을 통해 임계값의 영향 분석</a:t>
            </a:r>
            <a:endParaRPr lang="en-US" sz="910" dirty="0"/>
          </a:p>
        </p:txBody>
      </p:sp>
      <p:sp>
        <p:nvSpPr>
          <p:cNvPr id="54" name="Text 13"/>
          <p:cNvSpPr/>
          <p:nvPr/>
        </p:nvSpPr>
        <p:spPr>
          <a:xfrm>
            <a:off x="252293" y="5038725"/>
            <a:ext cx="4665107"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평활화 및 필터링</a:t>
            </a:r>
            <a:endParaRPr lang="en-US" sz="1121" dirty="0"/>
          </a:p>
        </p:txBody>
      </p:sp>
      <p:sp>
        <p:nvSpPr>
          <p:cNvPr id="55" name="Text 14"/>
          <p:cNvSpPr/>
          <p:nvPr/>
        </p:nvSpPr>
        <p:spPr>
          <a:xfrm>
            <a:off x="650081" y="5348287"/>
            <a:ext cx="4055269"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시간 시리즈 예측에서 결과의 불규칙성을 줄이기 위한 이동 평균 또는 지수적 평활</a:t>
            </a:r>
            <a:endParaRPr lang="en-US" sz="910" dirty="0"/>
          </a:p>
        </p:txBody>
      </p:sp>
      <p:sp>
        <p:nvSpPr>
          <p:cNvPr id="56" name="Text 15"/>
          <p:cNvSpPr/>
          <p:nvPr/>
        </p:nvSpPr>
        <p:spPr>
          <a:xfrm>
            <a:off x="650082" y="5781675"/>
            <a:ext cx="3081695"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이미지 처리 후의 노이즈 감소 필터 또는 형태학적 연산</a:t>
            </a:r>
            <a:endParaRPr lang="en-US" sz="910" dirty="0"/>
          </a:p>
        </p:txBody>
      </p:sp>
      <p:sp>
        <p:nvSpPr>
          <p:cNvPr id="57" name="Text 16"/>
          <p:cNvSpPr/>
          <p:nvPr/>
        </p:nvSpPr>
        <p:spPr>
          <a:xfrm>
            <a:off x="650082" y="6029325"/>
            <a:ext cx="3592473"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예측 결과의 불필요한 변동을 제거하여 보다 안정적인 출력 제공</a:t>
            </a:r>
            <a:endParaRPr lang="en-US" sz="910" dirty="0"/>
          </a:p>
        </p:txBody>
      </p:sp>
      <p:sp>
        <p:nvSpPr>
          <p:cNvPr id="58" name="Text 17"/>
          <p:cNvSpPr/>
          <p:nvPr/>
        </p:nvSpPr>
        <p:spPr>
          <a:xfrm>
            <a:off x="4988600" y="5038725"/>
            <a:ext cx="4665107"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결과 시각화 및 해석</a:t>
            </a:r>
            <a:endParaRPr lang="en-US" sz="1121" dirty="0"/>
          </a:p>
        </p:txBody>
      </p:sp>
      <p:sp>
        <p:nvSpPr>
          <p:cNvPr id="59" name="Text 18"/>
          <p:cNvSpPr/>
          <p:nvPr/>
        </p:nvSpPr>
        <p:spPr>
          <a:xfrm>
            <a:off x="5386388" y="5348287"/>
            <a:ext cx="2988052"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모델 예측 결과를 차트, 지도, 대시보드 등으로 시각화</a:t>
            </a:r>
            <a:endParaRPr lang="en-US" sz="910" dirty="0"/>
          </a:p>
        </p:txBody>
      </p:sp>
      <p:sp>
        <p:nvSpPr>
          <p:cNvPr id="60" name="Text 19"/>
          <p:cNvSpPr/>
          <p:nvPr/>
        </p:nvSpPr>
        <p:spPr>
          <a:xfrm>
            <a:off x="5386388" y="5595937"/>
            <a:ext cx="3498831"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필드 인원이 결과를 쉽게 해석하고 결정을 내릴 수 있도록 도움</a:t>
            </a:r>
            <a:endParaRPr lang="en-US" sz="910" dirty="0"/>
          </a:p>
        </p:txBody>
      </p:sp>
      <p:sp>
        <p:nvSpPr>
          <p:cNvPr id="61" name="Text 20"/>
          <p:cNvSpPr/>
          <p:nvPr/>
        </p:nvSpPr>
        <p:spPr>
          <a:xfrm>
            <a:off x="5386387" y="5843587"/>
            <a:ext cx="2596456"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복잡한 AI 출력을 직관적인 인터페이스로 변환</a:t>
            </a:r>
            <a:endParaRPr lang="en-US" sz="910" dirty="0"/>
          </a:p>
        </p:txBody>
      </p:sp>
      <p:sp>
        <p:nvSpPr>
          <p:cNvPr id="62" name="Text 21"/>
          <p:cNvSpPr/>
          <p:nvPr/>
        </p:nvSpPr>
        <p:spPr>
          <a:xfrm>
            <a:off x="-154782" y="7198519"/>
            <a:ext cx="10215563" cy="192360"/>
          </a:xfrm>
          <a:prstGeom prst="rect">
            <a:avLst/>
          </a:prstGeom>
          <a:noFill/>
          <a:ln/>
        </p:spPr>
        <p:txBody>
          <a:bodyPr wrap="square" lIns="0" tIns="0" rIns="0" bIns="0" rtlCol="0" anchor="t">
            <a:spAutoFit/>
          </a:bodyPr>
          <a:lstStyle/>
          <a:p>
            <a:pPr algn="ctr">
              <a:lnSpc>
                <a:spcPts val="1463"/>
              </a:lnSpc>
            </a:pPr>
            <a:r>
              <a:rPr lang="en-US" sz="910" i="1" dirty="0">
                <a:solidFill>
                  <a:srgbClr val="4B5563"/>
                </a:solidFill>
                <a:latin typeface="Noto Sans KR" pitchFamily="34" charset="0"/>
                <a:ea typeface="Noto Sans KR" pitchFamily="34" charset="-122"/>
                <a:cs typeface="Noto Sans KR" pitchFamily="34" charset="-120"/>
              </a:rPr>
              <a:t>후처리는 모델의 '마무리' 단계로, 최종 결과의 품질과 활용도를 크게 높입니다.</a:t>
            </a:r>
            <a:endParaRPr lang="en-US" sz="910" dirty="0"/>
          </a:p>
        </p:txBody>
      </p:sp>
      <p:sp>
        <p:nvSpPr>
          <p:cNvPr id="63" name="Text 22"/>
          <p:cNvSpPr/>
          <p:nvPr/>
        </p:nvSpPr>
        <p:spPr>
          <a:xfrm>
            <a:off x="309562" y="7508081"/>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36 / 36</a:t>
            </a:r>
            <a:endParaRPr lang="en-US" sz="91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10" y="2809795"/>
            <a:ext cx="4557421" cy="476678"/>
          </a:xfrm>
          <a:prstGeom prst="rect">
            <a:avLst/>
          </a:prstGeom>
          <a:noFill/>
          <a:ln/>
        </p:spPr>
        <p:txBody>
          <a:bodyPr wrap="none" lIns="0" tIns="0" rIns="0" bIns="0" rtlCol="0" anchor="t"/>
          <a:lstStyle/>
          <a:p>
            <a:pPr>
              <a:lnSpc>
                <a:spcPts val="3724"/>
              </a:lnSpc>
            </a:pP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스마트시티 인프라 핵심기술 </a:t>
            </a:r>
          </a:p>
          <a:p>
            <a:pPr>
              <a:lnSpc>
                <a:spcPts val="3724"/>
              </a:lnSpc>
            </a:pP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도시 빅데이터 활용</a:t>
            </a: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endParaRPr lang="en-US" sz="2979" dirty="0"/>
          </a:p>
        </p:txBody>
      </p:sp>
      <p:sp>
        <p:nvSpPr>
          <p:cNvPr id="4" name="Text 1"/>
          <p:cNvSpPr/>
          <p:nvPr/>
        </p:nvSpPr>
        <p:spPr>
          <a:xfrm>
            <a:off x="531094" y="4282797"/>
            <a:ext cx="5056833" cy="518678"/>
          </a:xfrm>
          <a:prstGeom prst="rect">
            <a:avLst/>
          </a:prstGeom>
          <a:noFill/>
          <a:ln/>
        </p:spPr>
        <p:txBody>
          <a:bodyPr wrap="square" lIns="0" tIns="0" rIns="0" bIns="0" rtlCol="0" anchor="t"/>
          <a:lstStyle/>
          <a:p>
            <a:pPr>
              <a:lnSpc>
                <a:spcPts val="2031"/>
              </a:lnSpc>
            </a:pPr>
            <a:r>
              <a:rPr lang="ko-KR" altLang="en-US" sz="1253" dirty="0">
                <a:solidFill>
                  <a:srgbClr val="272525"/>
                </a:solidFill>
                <a:latin typeface="Source Sans 3" pitchFamily="34" charset="0"/>
                <a:ea typeface="Source Sans 3" pitchFamily="34" charset="-122"/>
                <a:cs typeface="Source Sans 3" pitchFamily="34" charset="-120"/>
              </a:rPr>
              <a:t>빅</a:t>
            </a:r>
            <a:r>
              <a:rPr lang="en-US" sz="1253" dirty="0">
                <a:solidFill>
                  <a:srgbClr val="272525"/>
                </a:solidFill>
                <a:latin typeface="Source Sans 3" pitchFamily="34" charset="0"/>
                <a:ea typeface="Source Sans 3" pitchFamily="34" charset="-122"/>
                <a:cs typeface="Source Sans 3" pitchFamily="34" charset="-120"/>
              </a:rPr>
              <a:t> 데이터를 활용한 선형/비선형 예측 모델링의 기초와 실무 적용 방법을 학습합니다.</a:t>
            </a:r>
            <a:endParaRPr lang="en-US" sz="1253"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err="1"/>
              <a:t>NumPy</a:t>
            </a:r>
            <a:r>
              <a:rPr lang="en-US" altLang="ko-KR" dirty="0"/>
              <a:t> </a:t>
            </a:r>
            <a:r>
              <a:rPr lang="ko-KR" altLang="en-US" dirty="0"/>
              <a:t>라이브러리 </a:t>
            </a:r>
          </a:p>
        </p:txBody>
      </p:sp>
    </p:spTree>
    <p:extLst>
      <p:ext uri="{BB962C8B-B14F-4D97-AF65-F5344CB8AC3E}">
        <p14:creationId xmlns:p14="http://schemas.microsoft.com/office/powerpoint/2010/main" val="3616499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859903" y="256582"/>
            <a:ext cx="6570148" cy="381849"/>
          </a:xfrm>
        </p:spPr>
        <p:txBody>
          <a:bodyPr/>
          <a:lstStyle/>
          <a:p>
            <a:r>
              <a:rPr lang="ko-KR" altLang="en-US" dirty="0"/>
              <a:t>목차</a:t>
            </a:r>
          </a:p>
        </p:txBody>
      </p:sp>
      <p:sp>
        <p:nvSpPr>
          <p:cNvPr id="2" name="내용 개체 틀 1"/>
          <p:cNvSpPr>
            <a:spLocks noGrp="1"/>
          </p:cNvSpPr>
          <p:nvPr>
            <p:ph idx="1"/>
          </p:nvPr>
        </p:nvSpPr>
        <p:spPr/>
        <p:txBody>
          <a:bodyPr>
            <a:normAutofit/>
          </a:bodyPr>
          <a:lstStyle/>
          <a:p>
            <a:pPr>
              <a:lnSpc>
                <a:spcPct val="150000"/>
              </a:lnSpc>
            </a:pPr>
            <a:r>
              <a:rPr lang="en-US" altLang="ko-KR" b="1" dirty="0" err="1"/>
              <a:t>Numpy</a:t>
            </a:r>
            <a:endParaRPr lang="en-US" altLang="ko-KR" b="1" dirty="0"/>
          </a:p>
          <a:p>
            <a:pPr>
              <a:lnSpc>
                <a:spcPct val="150000"/>
              </a:lnSpc>
            </a:pPr>
            <a:r>
              <a:rPr lang="en-US" altLang="ko-KR" b="1" dirty="0" err="1"/>
              <a:t>Ndarray</a:t>
            </a:r>
            <a:r>
              <a:rPr lang="en-US" altLang="ko-KR" b="1" dirty="0"/>
              <a:t> </a:t>
            </a:r>
            <a:r>
              <a:rPr lang="ko-KR" altLang="en-US" b="1" dirty="0" err="1"/>
              <a:t>다차원배열</a:t>
            </a:r>
            <a:endParaRPr lang="en-US" altLang="ko-KR" b="1" dirty="0"/>
          </a:p>
          <a:p>
            <a:pPr>
              <a:lnSpc>
                <a:spcPct val="150000"/>
              </a:lnSpc>
            </a:pPr>
            <a:r>
              <a:rPr lang="ko-KR" altLang="en-US" b="1" dirty="0"/>
              <a:t>배열의 생성</a:t>
            </a:r>
            <a:endParaRPr lang="en-US" altLang="ko-KR" b="1" dirty="0"/>
          </a:p>
          <a:p>
            <a:pPr>
              <a:lnSpc>
                <a:spcPct val="150000"/>
              </a:lnSpc>
            </a:pPr>
            <a:r>
              <a:rPr lang="ko-KR" altLang="en-US" b="1" dirty="0"/>
              <a:t>모양 변경</a:t>
            </a:r>
            <a:endParaRPr lang="en-US" altLang="ko-KR" b="1" dirty="0"/>
          </a:p>
          <a:p>
            <a:pPr>
              <a:lnSpc>
                <a:spcPct val="150000"/>
              </a:lnSpc>
            </a:pPr>
            <a:r>
              <a:rPr lang="ko-KR" altLang="en-US" b="1" dirty="0"/>
              <a:t>기본 연산</a:t>
            </a:r>
            <a:endParaRPr lang="en-US" altLang="ko-KR" b="1" dirty="0"/>
          </a:p>
          <a:p>
            <a:pPr>
              <a:lnSpc>
                <a:spcPct val="150000"/>
              </a:lnSpc>
            </a:pPr>
            <a:r>
              <a:rPr lang="ko-KR" altLang="en-US" b="1" dirty="0"/>
              <a:t>인덱싱과 </a:t>
            </a:r>
            <a:r>
              <a:rPr lang="ko-KR" altLang="en-US" b="1" dirty="0" err="1"/>
              <a:t>슬라이싱</a:t>
            </a:r>
            <a:endParaRPr lang="en-US" altLang="ko-KR" b="1" dirty="0"/>
          </a:p>
          <a:p>
            <a:pPr>
              <a:lnSpc>
                <a:spcPct val="150000"/>
              </a:lnSpc>
            </a:pPr>
            <a:r>
              <a:rPr lang="ko-KR" altLang="en-US" b="1" dirty="0"/>
              <a:t>배열 쌓기</a:t>
            </a:r>
            <a:endParaRPr lang="en-US" altLang="ko-KR" b="1" dirty="0"/>
          </a:p>
          <a:p>
            <a:pPr>
              <a:lnSpc>
                <a:spcPct val="150000"/>
              </a:lnSpc>
            </a:pPr>
            <a:r>
              <a:rPr lang="ko-KR" altLang="en-US" b="1" dirty="0"/>
              <a:t>배열 분할</a:t>
            </a:r>
            <a:endParaRPr lang="en-US" altLang="ko-KR" b="1" dirty="0"/>
          </a:p>
          <a:p>
            <a:pPr>
              <a:lnSpc>
                <a:spcPct val="150000"/>
              </a:lnSpc>
            </a:pPr>
            <a:r>
              <a:rPr lang="ko-KR" altLang="en-US" b="1" dirty="0"/>
              <a:t>수학 함수</a:t>
            </a:r>
            <a:endParaRPr lang="en-US" altLang="ko-KR" b="1" dirty="0"/>
          </a:p>
          <a:p>
            <a:pPr>
              <a:lnSpc>
                <a:spcPct val="150000"/>
              </a:lnSpc>
            </a:pPr>
            <a:r>
              <a:rPr lang="ko-KR" altLang="en-US" b="1" dirty="0"/>
              <a:t>선형 대수</a:t>
            </a:r>
            <a:endParaRPr lang="en-US" altLang="ko-KR" b="1" dirty="0"/>
          </a:p>
          <a:p>
            <a:pPr>
              <a:lnSpc>
                <a:spcPct val="150000"/>
              </a:lnSpc>
            </a:pPr>
            <a:r>
              <a:rPr lang="ko-KR" altLang="en-US" b="1" dirty="0"/>
              <a:t>랜덤</a:t>
            </a:r>
            <a:endParaRPr lang="en-US" altLang="ko-KR" b="1" dirty="0"/>
          </a:p>
          <a:p>
            <a:pPr>
              <a:lnSpc>
                <a:spcPct val="150000"/>
              </a:lnSpc>
            </a:pPr>
            <a:r>
              <a:rPr lang="ko-KR" altLang="en-US" b="1" dirty="0"/>
              <a:t>파일 저장 및 로드</a:t>
            </a:r>
            <a:endParaRPr lang="ko-KR" altLang="en-US" dirty="0"/>
          </a:p>
        </p:txBody>
      </p:sp>
    </p:spTree>
    <p:extLst>
      <p:ext uri="{BB962C8B-B14F-4D97-AF65-F5344CB8AC3E}">
        <p14:creationId xmlns:p14="http://schemas.microsoft.com/office/powerpoint/2010/main" val="1624946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시작하기 전에</a:t>
            </a:r>
          </a:p>
        </p:txBody>
      </p:sp>
      <p:sp>
        <p:nvSpPr>
          <p:cNvPr id="2" name="내용 개체 틀 1"/>
          <p:cNvSpPr>
            <a:spLocks noGrp="1"/>
          </p:cNvSpPr>
          <p:nvPr>
            <p:ph idx="1"/>
          </p:nvPr>
        </p:nvSpPr>
        <p:spPr/>
        <p:txBody>
          <a:bodyPr/>
          <a:lstStyle/>
          <a:p>
            <a:pPr marL="0" indent="0">
              <a:lnSpc>
                <a:spcPct val="150000"/>
              </a:lnSpc>
              <a:buNone/>
            </a:pPr>
            <a:r>
              <a:rPr lang="en-US" altLang="ko-KR" b="1" dirty="0">
                <a:solidFill>
                  <a:srgbClr val="FF0000"/>
                </a:solidFill>
              </a:rPr>
              <a:t>[</a:t>
            </a:r>
            <a:r>
              <a:rPr lang="ko-KR" altLang="en-US" b="1" dirty="0">
                <a:solidFill>
                  <a:srgbClr val="FF0000"/>
                </a:solidFill>
              </a:rPr>
              <a:t>핵심 키워드</a:t>
            </a:r>
            <a:r>
              <a:rPr lang="en-US" altLang="ko-KR" b="1" dirty="0">
                <a:solidFill>
                  <a:srgbClr val="FF0000"/>
                </a:solidFill>
              </a:rPr>
              <a:t>] </a:t>
            </a:r>
            <a:r>
              <a:rPr lang="en-US" altLang="ko-KR" dirty="0"/>
              <a:t>: ones, zeros, reshape, full, </a:t>
            </a:r>
          </a:p>
          <a:p>
            <a:pPr marL="0" indent="0">
              <a:lnSpc>
                <a:spcPct val="150000"/>
              </a:lnSpc>
              <a:buNone/>
            </a:pPr>
            <a:endParaRPr lang="en-US" altLang="ko-KR" dirty="0"/>
          </a:p>
          <a:p>
            <a:pPr marL="0" indent="0">
              <a:lnSpc>
                <a:spcPct val="150000"/>
              </a:lnSpc>
              <a:buNone/>
            </a:pPr>
            <a:r>
              <a:rPr lang="en-US" altLang="ko-KR" b="1" dirty="0">
                <a:solidFill>
                  <a:srgbClr val="FF0000"/>
                </a:solidFill>
              </a:rPr>
              <a:t>[</a:t>
            </a:r>
            <a:r>
              <a:rPr lang="ko-KR" altLang="en-US" b="1" dirty="0">
                <a:solidFill>
                  <a:srgbClr val="FF0000"/>
                </a:solidFill>
              </a:rPr>
              <a:t>핵심 포인트</a:t>
            </a:r>
            <a:r>
              <a:rPr lang="en-US" altLang="ko-KR" b="1" dirty="0">
                <a:solidFill>
                  <a:srgbClr val="FF0000"/>
                </a:solidFill>
              </a:rPr>
              <a:t>]</a:t>
            </a:r>
          </a:p>
          <a:p>
            <a:pPr marL="0" indent="0">
              <a:lnSpc>
                <a:spcPct val="150000"/>
              </a:lnSpc>
              <a:buNone/>
            </a:pPr>
            <a:r>
              <a:rPr lang="ko-KR" altLang="en-US" dirty="0"/>
              <a:t>클래스의 부가적인 기능에 대해 알아본다</a:t>
            </a:r>
            <a:r>
              <a:rPr lang="en-US" altLang="ko-KR" dirty="0"/>
              <a:t>.</a:t>
            </a:r>
          </a:p>
        </p:txBody>
      </p:sp>
    </p:spTree>
    <p:extLst>
      <p:ext uri="{BB962C8B-B14F-4D97-AF65-F5344CB8AC3E}">
        <p14:creationId xmlns:p14="http://schemas.microsoft.com/office/powerpoint/2010/main" val="1492960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시작하기 전에</a:t>
            </a:r>
          </a:p>
        </p:txBody>
      </p:sp>
      <p:sp>
        <p:nvSpPr>
          <p:cNvPr id="2" name="내용 개체 틀 1"/>
          <p:cNvSpPr>
            <a:spLocks noGrp="1"/>
          </p:cNvSpPr>
          <p:nvPr>
            <p:ph idx="1"/>
          </p:nvPr>
        </p:nvSpPr>
        <p:spPr/>
        <p:txBody>
          <a:bodyPr/>
          <a:lstStyle/>
          <a:p>
            <a:pPr>
              <a:lnSpc>
                <a:spcPct val="150000"/>
              </a:lnSpc>
            </a:pPr>
            <a:r>
              <a:rPr lang="ko-KR" altLang="en-US" dirty="0">
                <a:solidFill>
                  <a:srgbClr val="C00000"/>
                </a:solidFill>
              </a:rPr>
              <a:t>과학적 컴퓨팅을 위한 기본 패키지이다</a:t>
            </a:r>
            <a:r>
              <a:rPr lang="en-US" altLang="ko-KR" dirty="0">
                <a:solidFill>
                  <a:srgbClr val="C00000"/>
                </a:solidFill>
              </a:rPr>
              <a:t>.</a:t>
            </a:r>
          </a:p>
          <a:p>
            <a:pPr lvl="1">
              <a:lnSpc>
                <a:spcPct val="150000"/>
              </a:lnSpc>
            </a:pPr>
            <a:r>
              <a:rPr lang="ko-KR" altLang="en-US" dirty="0"/>
              <a:t>강력한 </a:t>
            </a:r>
            <a:r>
              <a:rPr lang="en-US" altLang="ko-KR" dirty="0"/>
              <a:t>N</a:t>
            </a:r>
            <a:r>
              <a:rPr lang="ko-KR" altLang="en-US" dirty="0"/>
              <a:t>차원 배열 객체</a:t>
            </a:r>
            <a:endParaRPr lang="en-US" altLang="ko-KR" dirty="0"/>
          </a:p>
          <a:p>
            <a:pPr lvl="1">
              <a:lnSpc>
                <a:spcPct val="150000"/>
              </a:lnSpc>
            </a:pPr>
            <a:r>
              <a:rPr lang="ko-KR" altLang="en-US" dirty="0"/>
              <a:t>정교한 </a:t>
            </a:r>
            <a:r>
              <a:rPr lang="en-US" altLang="ko-KR" dirty="0"/>
              <a:t>(</a:t>
            </a:r>
            <a:r>
              <a:rPr lang="ko-KR" altLang="en-US" dirty="0"/>
              <a:t>방송</a:t>
            </a:r>
            <a:r>
              <a:rPr lang="en-US" altLang="ko-KR" dirty="0"/>
              <a:t>) </a:t>
            </a:r>
            <a:r>
              <a:rPr lang="ko-KR" altLang="en-US" dirty="0"/>
              <a:t>기능 </a:t>
            </a:r>
            <a:r>
              <a:rPr lang="en-US" altLang="ko-KR" dirty="0"/>
              <a:t>- </a:t>
            </a:r>
            <a:r>
              <a:rPr lang="ko-KR" altLang="en-US" dirty="0"/>
              <a:t>배열과 </a:t>
            </a:r>
            <a:r>
              <a:rPr lang="ko-KR" altLang="en-US" dirty="0" err="1"/>
              <a:t>스칼라값의</a:t>
            </a:r>
            <a:r>
              <a:rPr lang="ko-KR" altLang="en-US" dirty="0"/>
              <a:t> 계산</a:t>
            </a:r>
            <a:endParaRPr lang="en-US" altLang="ko-KR" dirty="0"/>
          </a:p>
          <a:p>
            <a:pPr lvl="1">
              <a:lnSpc>
                <a:spcPct val="150000"/>
              </a:lnSpc>
            </a:pPr>
            <a:r>
              <a:rPr lang="en-US" altLang="ko-KR" dirty="0"/>
              <a:t>C/C++ </a:t>
            </a:r>
            <a:r>
              <a:rPr lang="ko-KR" altLang="en-US" dirty="0"/>
              <a:t>및 </a:t>
            </a:r>
            <a:r>
              <a:rPr lang="en-US" altLang="ko-KR" dirty="0"/>
              <a:t>Fortran </a:t>
            </a:r>
            <a:r>
              <a:rPr lang="ko-KR" altLang="en-US" dirty="0"/>
              <a:t>코드 통합을 위한 도구</a:t>
            </a:r>
            <a:endParaRPr lang="en-US" altLang="ko-KR" dirty="0"/>
          </a:p>
          <a:p>
            <a:pPr lvl="1">
              <a:lnSpc>
                <a:spcPct val="150000"/>
              </a:lnSpc>
            </a:pPr>
            <a:r>
              <a:rPr lang="ko-KR" altLang="en-US" dirty="0"/>
              <a:t>유용한 선형 대수</a:t>
            </a:r>
            <a:r>
              <a:rPr lang="en-US" altLang="ko-KR" dirty="0"/>
              <a:t>, </a:t>
            </a:r>
            <a:r>
              <a:rPr lang="ko-KR" altLang="en-US" dirty="0" err="1"/>
              <a:t>푸리에</a:t>
            </a:r>
            <a:r>
              <a:rPr lang="ko-KR" altLang="en-US" dirty="0"/>
              <a:t> 변환 및 </a:t>
            </a:r>
            <a:r>
              <a:rPr lang="ko-KR" altLang="en-US" dirty="0" err="1"/>
              <a:t>난수</a:t>
            </a:r>
            <a:r>
              <a:rPr lang="ko-KR" altLang="en-US" dirty="0"/>
              <a:t> 기능</a:t>
            </a:r>
            <a:endParaRPr lang="en-US" altLang="ko-KR" dirty="0"/>
          </a:p>
          <a:p>
            <a:pPr lvl="1">
              <a:lnSpc>
                <a:spcPct val="150000"/>
              </a:lnSpc>
            </a:pPr>
            <a:endParaRPr lang="en-US" altLang="ko-KR" dirty="0"/>
          </a:p>
        </p:txBody>
      </p:sp>
    </p:spTree>
    <p:extLst>
      <p:ext uri="{BB962C8B-B14F-4D97-AF65-F5344CB8AC3E}">
        <p14:creationId xmlns:p14="http://schemas.microsoft.com/office/powerpoint/2010/main" val="2623928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err="1"/>
              <a:t>NumPy</a:t>
            </a:r>
            <a:endParaRPr lang="ko-KR" altLang="en-US" dirty="0"/>
          </a:p>
        </p:txBody>
      </p:sp>
      <p:sp>
        <p:nvSpPr>
          <p:cNvPr id="2" name="내용 개체 틀 1"/>
          <p:cNvSpPr>
            <a:spLocks noGrp="1"/>
          </p:cNvSpPr>
          <p:nvPr>
            <p:ph idx="1"/>
          </p:nvPr>
        </p:nvSpPr>
        <p:spPr>
          <a:xfrm>
            <a:off x="838200" y="654008"/>
            <a:ext cx="8229600" cy="5500726"/>
          </a:xfrm>
        </p:spPr>
        <p:txBody>
          <a:bodyPr>
            <a:noAutofit/>
          </a:bodyPr>
          <a:lstStyle/>
          <a:p>
            <a:pPr>
              <a:lnSpc>
                <a:spcPct val="150000"/>
              </a:lnSpc>
            </a:pPr>
            <a:r>
              <a:rPr lang="ko-KR" altLang="en-US" sz="1300" dirty="0"/>
              <a:t>강력한 </a:t>
            </a:r>
            <a:r>
              <a:rPr lang="en-US" altLang="ko-KR" sz="1300" dirty="0"/>
              <a:t>N</a:t>
            </a:r>
            <a:r>
              <a:rPr lang="ko-KR" altLang="en-US" sz="1300" dirty="0"/>
              <a:t>차원 배열 객체로 범용적 데이터 처리를 위한 다차원 컨테이너 </a:t>
            </a:r>
            <a:endParaRPr lang="en-US" altLang="ko-KR" sz="1300" dirty="0"/>
          </a:p>
          <a:p>
            <a:pPr lvl="1">
              <a:lnSpc>
                <a:spcPct val="150000"/>
              </a:lnSpc>
            </a:pPr>
            <a:r>
              <a:rPr lang="ko-KR" altLang="en-US" sz="1300" dirty="0"/>
              <a:t>과학 연산을 위한 </a:t>
            </a:r>
            <a:r>
              <a:rPr lang="ko-KR" altLang="en-US" sz="1300" dirty="0" err="1"/>
              <a:t>파이썬</a:t>
            </a:r>
            <a:r>
              <a:rPr lang="ko-KR" altLang="en-US" sz="1300" dirty="0"/>
              <a:t> 핵심 라이브러리 중 하나로 빠른 고성능 연산을 위해 </a:t>
            </a:r>
            <a:r>
              <a:rPr lang="en-US" altLang="ko-KR" sz="1300" dirty="0"/>
              <a:t>C</a:t>
            </a:r>
            <a:r>
              <a:rPr lang="ko-KR" altLang="en-US" sz="1300" dirty="0"/>
              <a:t>언어로 구현</a:t>
            </a:r>
            <a:endParaRPr lang="en-US" altLang="ko-KR" sz="1300" dirty="0"/>
          </a:p>
          <a:p>
            <a:pPr lvl="2">
              <a:lnSpc>
                <a:spcPct val="150000"/>
              </a:lnSpc>
            </a:pPr>
            <a:r>
              <a:rPr lang="ko-KR" altLang="en-US" sz="1300" dirty="0" err="1"/>
              <a:t>파이썬의</a:t>
            </a:r>
            <a:r>
              <a:rPr lang="ko-KR" altLang="en-US" sz="1300" dirty="0"/>
              <a:t> 편의성과 </a:t>
            </a:r>
            <a:r>
              <a:rPr lang="en-US" altLang="ko-KR" sz="1300" dirty="0"/>
              <a:t>C</a:t>
            </a:r>
            <a:r>
              <a:rPr lang="ko-KR" altLang="en-US" sz="1300" dirty="0"/>
              <a:t>언어의 연산 능력을 동시에 이용</a:t>
            </a:r>
            <a:endParaRPr lang="en-US" altLang="ko-KR" sz="1300" dirty="0"/>
          </a:p>
          <a:p>
            <a:pPr lvl="1">
              <a:lnSpc>
                <a:spcPct val="150000"/>
              </a:lnSpc>
            </a:pPr>
            <a:r>
              <a:rPr lang="ko-KR" altLang="en-US" sz="1300" dirty="0"/>
              <a:t>벡터부터 </a:t>
            </a:r>
            <a:r>
              <a:rPr lang="ko-KR" altLang="en-US" sz="1300" dirty="0" err="1"/>
              <a:t>텐서에</a:t>
            </a:r>
            <a:r>
              <a:rPr lang="ko-KR" altLang="en-US" sz="1300" dirty="0"/>
              <a:t> 이르기까지 다양한 방법으로 만드는 다차원 배열 제공하며</a:t>
            </a:r>
            <a:r>
              <a:rPr lang="en-US" altLang="ko-KR" sz="1300" dirty="0"/>
              <a:t>, </a:t>
            </a:r>
            <a:r>
              <a:rPr lang="ko-KR" altLang="en-US" sz="1300" dirty="0"/>
              <a:t>선형대수 문제를 쉽게 처리할 수 있음 </a:t>
            </a:r>
            <a:endParaRPr lang="en-US" altLang="ko-KR" sz="1300" dirty="0"/>
          </a:p>
          <a:p>
            <a:pPr lvl="2">
              <a:lnSpc>
                <a:spcPct val="150000"/>
              </a:lnSpc>
            </a:pPr>
            <a:r>
              <a:rPr lang="ko-KR" altLang="en-US" sz="1300" dirty="0"/>
              <a:t>스칼라 </a:t>
            </a:r>
            <a:r>
              <a:rPr lang="en-US" altLang="ko-KR" sz="1300" dirty="0"/>
              <a:t>scalar</a:t>
            </a:r>
          </a:p>
          <a:p>
            <a:pPr lvl="3">
              <a:lnSpc>
                <a:spcPct val="150000"/>
              </a:lnSpc>
            </a:pPr>
            <a:r>
              <a:rPr lang="ko-KR" altLang="en-US" sz="1300" dirty="0"/>
              <a:t>하나의 값</a:t>
            </a:r>
            <a:r>
              <a:rPr lang="en-US" altLang="ko-KR" sz="1300" dirty="0"/>
              <a:t>. a = 10 </a:t>
            </a:r>
          </a:p>
          <a:p>
            <a:pPr lvl="2">
              <a:lnSpc>
                <a:spcPct val="150000"/>
              </a:lnSpc>
            </a:pPr>
            <a:r>
              <a:rPr lang="ko-KR" altLang="en-US" sz="1300" dirty="0"/>
              <a:t>벡터 </a:t>
            </a:r>
            <a:r>
              <a:rPr lang="en-US" altLang="ko-KR" sz="1300" dirty="0"/>
              <a:t>vector </a:t>
            </a:r>
          </a:p>
          <a:p>
            <a:pPr lvl="3">
              <a:lnSpc>
                <a:spcPct val="150000"/>
              </a:lnSpc>
            </a:pPr>
            <a:r>
              <a:rPr lang="ko-KR" altLang="en-US" sz="1300" dirty="0"/>
              <a:t>순서가 있는 </a:t>
            </a:r>
            <a:r>
              <a:rPr lang="en-US" altLang="ko-KR" sz="1300" dirty="0"/>
              <a:t>1</a:t>
            </a:r>
            <a:r>
              <a:rPr lang="ko-KR" altLang="en-US" sz="1300" dirty="0"/>
              <a:t>차원 배열</a:t>
            </a:r>
            <a:r>
              <a:rPr lang="en-US" altLang="ko-KR" sz="1300" dirty="0"/>
              <a:t>. x = [0, 1, 2] </a:t>
            </a:r>
          </a:p>
          <a:p>
            <a:pPr lvl="3">
              <a:lnSpc>
                <a:spcPct val="150000"/>
              </a:lnSpc>
            </a:pPr>
            <a:r>
              <a:rPr lang="ko-KR" altLang="en-US" sz="1300" dirty="0"/>
              <a:t>순서가 없는 배열은 집합 </a:t>
            </a:r>
            <a:r>
              <a:rPr lang="en-US" altLang="ko-KR" sz="1300" dirty="0"/>
              <a:t>set </a:t>
            </a:r>
          </a:p>
          <a:p>
            <a:pPr lvl="2">
              <a:lnSpc>
                <a:spcPct val="150000"/>
              </a:lnSpc>
            </a:pPr>
            <a:r>
              <a:rPr lang="ko-KR" altLang="en-US" sz="1300" dirty="0"/>
              <a:t>행렬 </a:t>
            </a:r>
            <a:r>
              <a:rPr lang="en-US" altLang="ko-KR" sz="1300" dirty="0"/>
              <a:t>matrix </a:t>
            </a:r>
          </a:p>
          <a:p>
            <a:pPr lvl="3">
              <a:lnSpc>
                <a:spcPct val="150000"/>
              </a:lnSpc>
            </a:pPr>
            <a:r>
              <a:rPr lang="ko-KR" altLang="en-US" sz="1300" dirty="0"/>
              <a:t>벡터 </a:t>
            </a:r>
            <a:r>
              <a:rPr lang="en-US" altLang="ko-KR" sz="1300" dirty="0"/>
              <a:t>m</a:t>
            </a:r>
            <a:r>
              <a:rPr lang="ko-KR" altLang="en-US" sz="1300" dirty="0"/>
              <a:t>이 </a:t>
            </a:r>
            <a:r>
              <a:rPr lang="en-US" altLang="ko-KR" sz="1300" dirty="0"/>
              <a:t>n</a:t>
            </a:r>
            <a:r>
              <a:rPr lang="ko-KR" altLang="en-US" sz="1300" dirty="0"/>
              <a:t>개 존재</a:t>
            </a:r>
            <a:r>
              <a:rPr lang="en-US" altLang="ko-KR" sz="1300" dirty="0"/>
              <a:t>(m x n)</a:t>
            </a:r>
            <a:r>
              <a:rPr lang="ko-KR" altLang="en-US" sz="1300" dirty="0"/>
              <a:t>하는 </a:t>
            </a:r>
            <a:r>
              <a:rPr lang="en-US" altLang="ko-KR" sz="1300" dirty="0"/>
              <a:t>2</a:t>
            </a:r>
            <a:r>
              <a:rPr lang="ko-KR" altLang="en-US" sz="1300" dirty="0"/>
              <a:t>차원 배열 </a:t>
            </a:r>
            <a:endParaRPr lang="en-US" altLang="ko-KR" sz="1300" dirty="0"/>
          </a:p>
          <a:p>
            <a:pPr lvl="3">
              <a:lnSpc>
                <a:spcPct val="150000"/>
              </a:lnSpc>
            </a:pPr>
            <a:r>
              <a:rPr lang="en-US" altLang="ko-KR" sz="1300" dirty="0"/>
              <a:t>1 x n </a:t>
            </a:r>
            <a:r>
              <a:rPr lang="ko-KR" altLang="en-US" sz="1300" dirty="0"/>
              <a:t>행 </a:t>
            </a:r>
            <a:r>
              <a:rPr lang="en-US" altLang="ko-KR" sz="1300" dirty="0"/>
              <a:t>row </a:t>
            </a:r>
            <a:r>
              <a:rPr lang="ko-KR" altLang="en-US" sz="1300" dirty="0"/>
              <a:t>벡터 </a:t>
            </a:r>
            <a:r>
              <a:rPr lang="en-US" altLang="ko-KR" sz="1300" dirty="0"/>
              <a:t>[[1 2]] </a:t>
            </a:r>
            <a:r>
              <a:rPr lang="ko-KR" altLang="en-US" sz="1300" dirty="0"/>
              <a:t>와 </a:t>
            </a:r>
            <a:r>
              <a:rPr lang="en-US" altLang="ko-KR" sz="1300" dirty="0"/>
              <a:t>m x 1 </a:t>
            </a:r>
            <a:r>
              <a:rPr lang="ko-KR" altLang="en-US" sz="1300" dirty="0"/>
              <a:t>열 </a:t>
            </a:r>
            <a:r>
              <a:rPr lang="en-US" altLang="ko-KR" sz="1300" dirty="0"/>
              <a:t>column </a:t>
            </a:r>
            <a:r>
              <a:rPr lang="ko-KR" altLang="en-US" sz="1300" dirty="0"/>
              <a:t>벡터 </a:t>
            </a:r>
            <a:r>
              <a:rPr lang="en-US" altLang="ko-KR" sz="1300" dirty="0"/>
              <a:t>[[1] [2]] </a:t>
            </a:r>
            <a:r>
              <a:rPr lang="ko-KR" altLang="en-US" sz="1300" dirty="0"/>
              <a:t>는 서로 전치 관계 </a:t>
            </a:r>
            <a:endParaRPr lang="en-US" altLang="ko-KR" sz="1300" dirty="0"/>
          </a:p>
          <a:p>
            <a:pPr lvl="2">
              <a:lnSpc>
                <a:spcPct val="150000"/>
              </a:lnSpc>
            </a:pPr>
            <a:r>
              <a:rPr lang="ko-KR" altLang="en-US" sz="1300" dirty="0" err="1"/>
              <a:t>텐서</a:t>
            </a:r>
            <a:r>
              <a:rPr lang="ko-KR" altLang="en-US" sz="1300" dirty="0"/>
              <a:t> </a:t>
            </a:r>
            <a:r>
              <a:rPr lang="en-US" altLang="ko-KR" sz="1300" dirty="0"/>
              <a:t>tensor </a:t>
            </a:r>
          </a:p>
          <a:p>
            <a:pPr lvl="3">
              <a:lnSpc>
                <a:spcPct val="150000"/>
              </a:lnSpc>
            </a:pPr>
            <a:r>
              <a:rPr lang="ko-KR" altLang="en-US" sz="1300" dirty="0"/>
              <a:t>같은 크기의 행렬로 구성된 </a:t>
            </a:r>
            <a:r>
              <a:rPr lang="en-US" altLang="ko-KR" sz="1300" dirty="0"/>
              <a:t>3</a:t>
            </a:r>
            <a:r>
              <a:rPr lang="ko-KR" altLang="en-US" sz="1300" dirty="0"/>
              <a:t>차원 이상 배열 </a:t>
            </a:r>
            <a:endParaRPr lang="en-US" altLang="ko-KR" sz="1300" dirty="0"/>
          </a:p>
          <a:p>
            <a:pPr lvl="1">
              <a:lnSpc>
                <a:spcPct val="150000"/>
              </a:lnSpc>
            </a:pPr>
            <a:r>
              <a:rPr lang="ko-KR" altLang="en-US" sz="1300" dirty="0"/>
              <a:t>인기있는 </a:t>
            </a:r>
            <a:r>
              <a:rPr lang="ko-KR" altLang="en-US" sz="1300" dirty="0" err="1"/>
              <a:t>서드파티</a:t>
            </a:r>
            <a:r>
              <a:rPr lang="ko-KR" altLang="en-US" sz="1300" dirty="0"/>
              <a:t> 라이브러리들이 </a:t>
            </a:r>
            <a:r>
              <a:rPr lang="en-US" altLang="ko-KR" sz="1300" dirty="0" err="1"/>
              <a:t>NumPy</a:t>
            </a:r>
            <a:r>
              <a:rPr lang="ko-KR" altLang="en-US" sz="1300" dirty="0"/>
              <a:t>를 기본 자료구조로 사용하거나 호환됨 </a:t>
            </a:r>
            <a:endParaRPr lang="en-US" altLang="ko-KR" sz="1300" dirty="0"/>
          </a:p>
          <a:p>
            <a:pPr lvl="2">
              <a:lnSpc>
                <a:spcPct val="150000"/>
              </a:lnSpc>
            </a:pPr>
            <a:r>
              <a:rPr lang="en-US" altLang="ko-KR" sz="1300" dirty="0" err="1"/>
              <a:t>matplotlib</a:t>
            </a:r>
            <a:r>
              <a:rPr lang="en-US" altLang="ko-KR" sz="1300" dirty="0"/>
              <a:t>, pandas, </a:t>
            </a:r>
            <a:r>
              <a:rPr lang="en-US" altLang="ko-KR" sz="1300" dirty="0" err="1"/>
              <a:t>opencv</a:t>
            </a:r>
            <a:r>
              <a:rPr lang="en-US" altLang="ko-KR" sz="1300" dirty="0"/>
              <a:t>, </a:t>
            </a:r>
            <a:r>
              <a:rPr lang="en-US" altLang="ko-KR" sz="1300" dirty="0" err="1"/>
              <a:t>pytorch</a:t>
            </a:r>
            <a:r>
              <a:rPr lang="en-US" altLang="ko-KR" sz="1300" dirty="0"/>
              <a:t>, </a:t>
            </a:r>
            <a:r>
              <a:rPr lang="en-US" altLang="ko-KR" sz="1300" dirty="0" err="1"/>
              <a:t>tensorflow</a:t>
            </a:r>
            <a:r>
              <a:rPr lang="en-US" altLang="ko-KR" sz="1300" dirty="0"/>
              <a:t> </a:t>
            </a:r>
            <a:r>
              <a:rPr lang="ko-KR" altLang="en-US" sz="1300" dirty="0"/>
              <a:t>등 </a:t>
            </a:r>
          </a:p>
        </p:txBody>
      </p:sp>
    </p:spTree>
    <p:extLst>
      <p:ext uri="{BB962C8B-B14F-4D97-AF65-F5344CB8AC3E}">
        <p14:creationId xmlns:p14="http://schemas.microsoft.com/office/powerpoint/2010/main" val="559349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521302" y="958808"/>
            <a:ext cx="2870348" cy="4508732"/>
          </a:xfrm>
          <a:prstGeom prst="rect">
            <a:avLst/>
          </a:prstGeom>
        </p:spPr>
      </p:pic>
      <p:sp>
        <p:nvSpPr>
          <p:cNvPr id="2" name="제목 1"/>
          <p:cNvSpPr>
            <a:spLocks noGrp="1"/>
          </p:cNvSpPr>
          <p:nvPr>
            <p:ph type="title"/>
          </p:nvPr>
        </p:nvSpPr>
        <p:spPr/>
        <p:txBody>
          <a:bodyPr/>
          <a:lstStyle/>
          <a:p>
            <a:r>
              <a:rPr lang="en-US" altLang="ko-KR" dirty="0" err="1"/>
              <a:t>ndarray</a:t>
            </a:r>
            <a:endParaRPr lang="ko-KR" altLang="en-US" dirty="0"/>
          </a:p>
        </p:txBody>
      </p:sp>
      <p:sp>
        <p:nvSpPr>
          <p:cNvPr id="3" name="내용 개체 틀 2"/>
          <p:cNvSpPr>
            <a:spLocks noGrp="1"/>
          </p:cNvSpPr>
          <p:nvPr>
            <p:ph idx="1"/>
          </p:nvPr>
        </p:nvSpPr>
        <p:spPr>
          <a:xfrm>
            <a:off x="476250" y="1062020"/>
            <a:ext cx="6089502" cy="5500726"/>
          </a:xfrm>
        </p:spPr>
        <p:txBody>
          <a:bodyPr>
            <a:normAutofit/>
          </a:bodyPr>
          <a:lstStyle/>
          <a:p>
            <a:r>
              <a:rPr lang="en-US" altLang="ko-KR" sz="1200" dirty="0" err="1"/>
              <a:t>NumPy</a:t>
            </a:r>
            <a:r>
              <a:rPr lang="ko-KR" altLang="en-US" sz="1200" dirty="0"/>
              <a:t>의 다차원 배열 객체</a:t>
            </a:r>
          </a:p>
          <a:p>
            <a:pPr lvl="1"/>
            <a:r>
              <a:rPr lang="en-US" altLang="ko-KR" sz="1200" dirty="0" err="1"/>
              <a:t>ndarray</a:t>
            </a:r>
            <a:r>
              <a:rPr lang="ko-KR" altLang="en-US" sz="1200" dirty="0"/>
              <a:t>의 주요 속성</a:t>
            </a:r>
          </a:p>
          <a:p>
            <a:pPr lvl="2"/>
            <a:r>
              <a:rPr lang="en-US" altLang="ko-KR" sz="1200" dirty="0" err="1"/>
              <a:t>ndarray.ndim</a:t>
            </a:r>
            <a:r>
              <a:rPr lang="en-US" altLang="ko-KR" sz="1200" dirty="0"/>
              <a:t>: </a:t>
            </a:r>
            <a:r>
              <a:rPr lang="ko-KR" altLang="en-US" sz="1200" dirty="0"/>
              <a:t>배열의 축 </a:t>
            </a:r>
            <a:r>
              <a:rPr lang="en-US" altLang="ko-KR" sz="1200" dirty="0"/>
              <a:t>axis (</a:t>
            </a:r>
            <a:r>
              <a:rPr lang="ko-KR" altLang="en-US" sz="1200" dirty="0"/>
              <a:t>차원 </a:t>
            </a:r>
            <a:r>
              <a:rPr lang="en-US" altLang="ko-KR" sz="1200" dirty="0"/>
              <a:t>dimensions ) </a:t>
            </a:r>
            <a:r>
              <a:rPr lang="ko-KR" altLang="en-US" sz="1200" dirty="0"/>
              <a:t>수</a:t>
            </a:r>
          </a:p>
          <a:p>
            <a:pPr lvl="2"/>
            <a:r>
              <a:rPr lang="en-US" altLang="ko-KR" sz="1200" dirty="0" err="1"/>
              <a:t>ndarray</a:t>
            </a:r>
            <a:r>
              <a:rPr lang="en-US" altLang="ko-KR" sz="1200" dirty="0"/>
              <a:t>. shape : </a:t>
            </a:r>
            <a:r>
              <a:rPr lang="ko-KR" altLang="en-US" sz="1200" dirty="0"/>
              <a:t>배열의 차원으로</a:t>
            </a:r>
            <a:r>
              <a:rPr lang="en-US" altLang="ko-KR" sz="1200" dirty="0"/>
              <a:t>, </a:t>
            </a:r>
            <a:r>
              <a:rPr lang="ko-KR" altLang="en-US" sz="1200" dirty="0"/>
              <a:t>각 차원 배열의 크기를 정수 </a:t>
            </a:r>
            <a:r>
              <a:rPr lang="ko-KR" altLang="en-US" sz="1200" dirty="0" err="1"/>
              <a:t>튜플로</a:t>
            </a:r>
            <a:r>
              <a:rPr lang="ko-KR" altLang="en-US" sz="1200" dirty="0"/>
              <a:t> 나타냄</a:t>
            </a:r>
            <a:r>
              <a:rPr lang="en-US" altLang="ko-KR" sz="1200" dirty="0"/>
              <a:t>. </a:t>
            </a:r>
          </a:p>
          <a:p>
            <a:pPr lvl="3"/>
            <a:r>
              <a:rPr lang="en-US" altLang="ko-KR" sz="1200" dirty="0"/>
              <a:t>(4 axis 0,), (4 axis 0, 3 axis 1), (2 axis 0, 4 axis 1, 3 axis 2)</a:t>
            </a:r>
          </a:p>
          <a:p>
            <a:pPr lvl="3"/>
            <a:r>
              <a:rPr lang="en-US" altLang="ko-KR" sz="1200" dirty="0"/>
              <a:t>4 ≒ (4,) ➡ (1, 4): 1x4 </a:t>
            </a:r>
            <a:r>
              <a:rPr lang="ko-KR" altLang="en-US" sz="1200" dirty="0"/>
              <a:t>행 벡터</a:t>
            </a:r>
          </a:p>
          <a:p>
            <a:pPr lvl="3"/>
            <a:r>
              <a:rPr lang="en-US" altLang="ko-KR" sz="1200" dirty="0"/>
              <a:t>(4, 1): 4x1 </a:t>
            </a:r>
            <a:r>
              <a:rPr lang="ko-KR" altLang="en-US" sz="1200" dirty="0"/>
              <a:t>열 벡터</a:t>
            </a:r>
          </a:p>
          <a:p>
            <a:pPr lvl="2"/>
            <a:r>
              <a:rPr lang="en-US" altLang="ko-KR" sz="1200" dirty="0" err="1"/>
              <a:t>ndarray.size</a:t>
            </a:r>
            <a:r>
              <a:rPr lang="en-US" altLang="ko-KR" sz="1200" dirty="0"/>
              <a:t>: </a:t>
            </a:r>
            <a:r>
              <a:rPr lang="ko-KR" altLang="en-US" sz="1200" dirty="0"/>
              <a:t>배열의 총 요소 수로</a:t>
            </a:r>
            <a:r>
              <a:rPr lang="en-US" altLang="ko-KR" sz="1200" dirty="0"/>
              <a:t>, </a:t>
            </a:r>
            <a:r>
              <a:rPr lang="ko-KR" altLang="en-US" sz="1200" dirty="0"/>
              <a:t>각 차원 배열의 크기를 모두 곱한 값</a:t>
            </a:r>
          </a:p>
          <a:p>
            <a:pPr lvl="2"/>
            <a:r>
              <a:rPr lang="en-US" altLang="ko-KR" sz="1200" dirty="0" err="1"/>
              <a:t>ndarray.dtype</a:t>
            </a:r>
            <a:r>
              <a:rPr lang="en-US" altLang="ko-KR" sz="1200" dirty="0"/>
              <a:t>: </a:t>
            </a:r>
            <a:r>
              <a:rPr lang="ko-KR" altLang="en-US" sz="1200" dirty="0"/>
              <a:t>배열 요소 타입</a:t>
            </a:r>
          </a:p>
          <a:p>
            <a:pPr lvl="3"/>
            <a:r>
              <a:rPr lang="ko-KR" altLang="en-US" sz="1200" dirty="0"/>
              <a:t>정수</a:t>
            </a:r>
            <a:r>
              <a:rPr lang="en-US" altLang="ko-KR" sz="1200" dirty="0"/>
              <a:t>: numpy.int8, numpy.int16, numpy.int32, numpy.int64 (== </a:t>
            </a:r>
            <a:r>
              <a:rPr lang="en-US" altLang="ko-KR" sz="1200" dirty="0" err="1"/>
              <a:t>int</a:t>
            </a:r>
            <a:r>
              <a:rPr lang="en-US" altLang="ko-KR" sz="1200" dirty="0"/>
              <a:t>, </a:t>
            </a:r>
            <a:r>
              <a:rPr lang="ko-KR" altLang="en-US" sz="1200" dirty="0"/>
              <a:t>정수 기본 타입</a:t>
            </a:r>
            <a:r>
              <a:rPr lang="en-US" altLang="ko-KR" sz="1200" dirty="0"/>
              <a:t>)</a:t>
            </a:r>
          </a:p>
          <a:p>
            <a:pPr lvl="3"/>
            <a:r>
              <a:rPr lang="ko-KR" altLang="en-US" sz="1200" dirty="0"/>
              <a:t>실수</a:t>
            </a:r>
            <a:r>
              <a:rPr lang="en-US" altLang="ko-KR" sz="1200" dirty="0"/>
              <a:t>: numpy.float16, numpy.float32, numpy.float64 (== float, </a:t>
            </a:r>
            <a:r>
              <a:rPr lang="ko-KR" altLang="en-US" sz="1200" dirty="0"/>
              <a:t>실수 기본 타입</a:t>
            </a:r>
            <a:r>
              <a:rPr lang="en-US" altLang="ko-KR" sz="1200" dirty="0"/>
              <a:t>), nympy.float128</a:t>
            </a:r>
          </a:p>
          <a:p>
            <a:pPr lvl="3"/>
            <a:r>
              <a:rPr lang="ko-KR" altLang="en-US" sz="1200" dirty="0"/>
              <a:t>기타</a:t>
            </a:r>
            <a:r>
              <a:rPr lang="en-US" altLang="ko-KR" sz="1200" dirty="0"/>
              <a:t>: </a:t>
            </a:r>
            <a:r>
              <a:rPr lang="en-US" altLang="ko-KR" sz="1200" dirty="0" err="1"/>
              <a:t>numpy.complex</a:t>
            </a:r>
            <a:r>
              <a:rPr lang="en-US" altLang="ko-KR" sz="1200" dirty="0"/>
              <a:t>, </a:t>
            </a:r>
            <a:r>
              <a:rPr lang="en-US" altLang="ko-KR" sz="1200" dirty="0" err="1"/>
              <a:t>numpy.bool</a:t>
            </a:r>
            <a:r>
              <a:rPr lang="en-US" altLang="ko-KR" sz="1200" dirty="0"/>
              <a:t>, </a:t>
            </a:r>
            <a:r>
              <a:rPr lang="en-US" altLang="ko-KR" sz="1200" dirty="0" err="1"/>
              <a:t>numpy.str</a:t>
            </a:r>
            <a:r>
              <a:rPr lang="en-US" altLang="ko-KR" sz="1200" dirty="0"/>
              <a:t>, </a:t>
            </a:r>
            <a:r>
              <a:rPr lang="en-US" altLang="ko-KR" sz="1200" dirty="0" err="1"/>
              <a:t>numpy.object</a:t>
            </a:r>
            <a:endParaRPr lang="en-US" altLang="ko-KR" sz="1200" dirty="0"/>
          </a:p>
          <a:p>
            <a:pPr lvl="2"/>
            <a:r>
              <a:rPr lang="en-US" altLang="ko-KR" sz="1200" dirty="0" err="1"/>
              <a:t>ndarray.itmesize</a:t>
            </a:r>
            <a:r>
              <a:rPr lang="en-US" altLang="ko-KR" sz="1200" dirty="0"/>
              <a:t>: </a:t>
            </a:r>
            <a:r>
              <a:rPr lang="ko-KR" altLang="en-US" sz="1200" dirty="0"/>
              <a:t>바이트 단위 배열 요소의 크기 </a:t>
            </a:r>
            <a:r>
              <a:rPr lang="en-US" altLang="ko-KR" sz="1200" dirty="0"/>
              <a:t>(</a:t>
            </a:r>
            <a:r>
              <a:rPr lang="ko-KR" altLang="en-US" sz="1200" dirty="0"/>
              <a:t>요소 타입 크기</a:t>
            </a:r>
            <a:r>
              <a:rPr lang="en-US" altLang="ko-KR" sz="1200" dirty="0"/>
              <a:t>)</a:t>
            </a:r>
          </a:p>
          <a:p>
            <a:pPr lvl="2"/>
            <a:r>
              <a:rPr lang="en-US" altLang="ko-KR" sz="1200" dirty="0" err="1"/>
              <a:t>ndarray.data</a:t>
            </a:r>
            <a:r>
              <a:rPr lang="en-US" altLang="ko-KR" sz="1200" dirty="0"/>
              <a:t>: </a:t>
            </a:r>
            <a:r>
              <a:rPr lang="ko-KR" altLang="en-US" sz="1200" dirty="0"/>
              <a:t>실제 배열 요소를 포함하는 버퍼로</a:t>
            </a:r>
            <a:r>
              <a:rPr lang="en-US" altLang="ko-KR" sz="1200" dirty="0"/>
              <a:t>, </a:t>
            </a:r>
            <a:r>
              <a:rPr lang="ko-KR" altLang="en-US" sz="1200" dirty="0"/>
              <a:t>이미지나 오디오 같은 바이너리 데이터를 다룰 때 사용</a:t>
            </a:r>
          </a:p>
          <a:p>
            <a:endParaRPr lang="ko-KR" altLang="en-US" sz="1200" dirty="0"/>
          </a:p>
        </p:txBody>
      </p:sp>
    </p:spTree>
    <p:extLst>
      <p:ext uri="{BB962C8B-B14F-4D97-AF65-F5344CB8AC3E}">
        <p14:creationId xmlns:p14="http://schemas.microsoft.com/office/powerpoint/2010/main" val="3151898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C3C53-FBBB-49A0-B1C7-F5CB154440E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E8C7955-72A8-55B7-8C84-F27963150822}"/>
              </a:ext>
            </a:extLst>
          </p:cNvPr>
          <p:cNvPicPr>
            <a:picLocks noChangeAspect="1"/>
          </p:cNvPicPr>
          <p:nvPr/>
        </p:nvPicPr>
        <p:blipFill>
          <a:blip r:embed="rId3"/>
          <a:stretch>
            <a:fillRect/>
          </a:stretch>
        </p:blipFill>
        <p:spPr>
          <a:xfrm>
            <a:off x="6191250" y="642938"/>
            <a:ext cx="3714750" cy="5572125"/>
          </a:xfrm>
          <a:prstGeom prst="rect">
            <a:avLst/>
          </a:prstGeom>
        </p:spPr>
      </p:pic>
      <p:sp>
        <p:nvSpPr>
          <p:cNvPr id="3" name="Text 0">
            <a:extLst>
              <a:ext uri="{FF2B5EF4-FFF2-40B4-BE49-F238E27FC236}">
                <a16:creationId xmlns:a16="http://schemas.microsoft.com/office/drawing/2014/main" id="{2CA134D7-613E-7F03-1EED-CB4ACE5E3E0E}"/>
              </a:ext>
            </a:extLst>
          </p:cNvPr>
          <p:cNvSpPr/>
          <p:nvPr/>
        </p:nvSpPr>
        <p:spPr>
          <a:xfrm>
            <a:off x="247328" y="2448639"/>
            <a:ext cx="4557421" cy="476678"/>
          </a:xfrm>
          <a:prstGeom prst="rect">
            <a:avLst/>
          </a:prstGeom>
          <a:noFill/>
          <a:ln/>
        </p:spPr>
        <p:txBody>
          <a:bodyPr wrap="none" lIns="0" tIns="0" rIns="0" bIns="0" rtlCol="0" anchor="t"/>
          <a:lstStyle/>
          <a:p>
            <a:pPr fontAlgn="base"/>
            <a:r>
              <a:rPr lang="ko-KR" altLang="en-US" sz="2600" dirty="0"/>
              <a:t>스마트시티 개요 및 도시 인프라의 역할</a:t>
            </a:r>
          </a:p>
        </p:txBody>
      </p:sp>
      <p:sp>
        <p:nvSpPr>
          <p:cNvPr id="4" name="Text 1">
            <a:extLst>
              <a:ext uri="{FF2B5EF4-FFF2-40B4-BE49-F238E27FC236}">
                <a16:creationId xmlns:a16="http://schemas.microsoft.com/office/drawing/2014/main" id="{528BEBB9-DE8C-6D08-DFF0-7766780FE11A}"/>
              </a:ext>
            </a:extLst>
          </p:cNvPr>
          <p:cNvSpPr/>
          <p:nvPr/>
        </p:nvSpPr>
        <p:spPr>
          <a:xfrm>
            <a:off x="567209" y="3529528"/>
            <a:ext cx="5056833" cy="518678"/>
          </a:xfrm>
          <a:prstGeom prst="rect">
            <a:avLst/>
          </a:prstGeom>
          <a:noFill/>
          <a:ln/>
        </p:spPr>
        <p:txBody>
          <a:bodyPr wrap="square" lIns="0" tIns="0" rIns="0" bIns="0" rtlCol="0" anchor="t"/>
          <a:lstStyle/>
          <a:p>
            <a:pPr fontAlgn="base"/>
            <a:r>
              <a:rPr lang="ko-KR" altLang="en-US" sz="1463" dirty="0"/>
              <a:t>스마트시티 개요 및 도시 </a:t>
            </a:r>
            <a:r>
              <a:rPr lang="ko-KR" altLang="en-US" sz="1463"/>
              <a:t>인프라의 역할을 학습합니다</a:t>
            </a:r>
            <a:r>
              <a:rPr lang="en-US" altLang="ko-KR" sz="1463" dirty="0"/>
              <a:t>.</a:t>
            </a:r>
            <a:endParaRPr lang="ko-KR" altLang="en-US" sz="1463" dirty="0"/>
          </a:p>
        </p:txBody>
      </p:sp>
    </p:spTree>
    <p:extLst>
      <p:ext uri="{BB962C8B-B14F-4D97-AF65-F5344CB8AC3E}">
        <p14:creationId xmlns:p14="http://schemas.microsoft.com/office/powerpoint/2010/main" val="2056582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배열 생성</a:t>
            </a:r>
          </a:p>
        </p:txBody>
      </p:sp>
      <p:sp>
        <p:nvSpPr>
          <p:cNvPr id="3" name="내용 개체 틀 2"/>
          <p:cNvSpPr>
            <a:spLocks noGrp="1"/>
          </p:cNvSpPr>
          <p:nvPr>
            <p:ph idx="1"/>
          </p:nvPr>
        </p:nvSpPr>
        <p:spPr/>
        <p:txBody>
          <a:bodyPr/>
          <a:lstStyle/>
          <a:p>
            <a:r>
              <a:rPr lang="ko-KR" altLang="en-US" dirty="0" err="1"/>
              <a:t>파이썬</a:t>
            </a:r>
            <a:r>
              <a:rPr lang="ko-KR" altLang="en-US" dirty="0"/>
              <a:t> 객체 </a:t>
            </a:r>
            <a:r>
              <a:rPr lang="en-US" altLang="ko-KR" dirty="0"/>
              <a:t>(</a:t>
            </a:r>
            <a:r>
              <a:rPr lang="ko-KR" altLang="en-US" dirty="0"/>
              <a:t>리스트</a:t>
            </a:r>
            <a:r>
              <a:rPr lang="en-US" altLang="ko-KR" dirty="0"/>
              <a:t>, </a:t>
            </a:r>
            <a:r>
              <a:rPr lang="ko-KR" altLang="en-US" dirty="0" err="1"/>
              <a:t>튜플</a:t>
            </a:r>
            <a:r>
              <a:rPr lang="en-US" altLang="ko-KR" dirty="0"/>
              <a:t>)</a:t>
            </a:r>
          </a:p>
          <a:p>
            <a:pPr lvl="1"/>
            <a:r>
              <a:rPr lang="en-US" altLang="ko-KR" dirty="0"/>
              <a:t>2</a:t>
            </a:r>
            <a:r>
              <a:rPr lang="ko-KR" altLang="en-US" dirty="0"/>
              <a:t>차원 이상은 반드시 열의 개수가 일치해야 함</a:t>
            </a:r>
          </a:p>
          <a:p>
            <a:pPr lvl="1"/>
            <a:r>
              <a:rPr lang="ko-KR" altLang="en-US" dirty="0"/>
              <a:t>요소 중에 실수가 하나라도 포함되면 실수 타입</a:t>
            </a:r>
          </a:p>
          <a:p>
            <a:pPr lvl="1"/>
            <a:r>
              <a:rPr lang="ko-KR" altLang="en-US" dirty="0"/>
              <a:t>정수 요소의 디폴트 타입은 </a:t>
            </a:r>
            <a:r>
              <a:rPr lang="en-US" altLang="ko-KR" dirty="0"/>
              <a:t>int64</a:t>
            </a:r>
            <a:r>
              <a:rPr lang="ko-KR" altLang="en-US" dirty="0"/>
              <a:t>이고 실수 요소의 디폴트 타입은 </a:t>
            </a:r>
            <a:r>
              <a:rPr lang="en-US" altLang="ko-KR" dirty="0"/>
              <a:t>float64</a:t>
            </a:r>
          </a:p>
          <a:p>
            <a:endParaRPr lang="ko-KR" altLang="en-US" dirty="0"/>
          </a:p>
        </p:txBody>
      </p:sp>
      <p:sp>
        <p:nvSpPr>
          <p:cNvPr id="5" name="직사각형 4"/>
          <p:cNvSpPr/>
          <p:nvPr/>
        </p:nvSpPr>
        <p:spPr>
          <a:xfrm>
            <a:off x="1092200" y="2475290"/>
            <a:ext cx="7874000" cy="2123658"/>
          </a:xfrm>
          <a:prstGeom prst="rect">
            <a:avLst/>
          </a:prstGeom>
          <a:solidFill>
            <a:schemeClr val="tx1"/>
          </a:solidFill>
        </p:spPr>
        <p:txBody>
          <a:bodyPr wrap="square">
            <a:spAutoFit/>
          </a:bodyPr>
          <a:lstStyle/>
          <a:p>
            <a:pPr latinLnBrk="1"/>
            <a:r>
              <a:rPr lang="en-US" altLang="ko-KR" sz="1600" dirty="0">
                <a:solidFill>
                  <a:srgbClr val="C586C0"/>
                </a:solidFill>
                <a:latin typeface="Consolas" panose="020B0609020204030204" pitchFamily="49" charset="0"/>
                <a:ea typeface="맑은 고딕" panose="020B0503020000020004" pitchFamily="50" charset="-127"/>
              </a:rPr>
              <a:t>import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4EC9B0"/>
                </a:solidFill>
                <a:latin typeface="Consolas" panose="020B0609020204030204" pitchFamily="49" charset="0"/>
                <a:ea typeface="맑은 고딕" panose="020B0503020000020004" pitchFamily="50" charset="-127"/>
              </a:rPr>
              <a:t>numpy</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586C0"/>
                </a:solidFill>
                <a:latin typeface="Consolas" panose="020B0609020204030204" pitchFamily="49" charset="0"/>
                <a:ea typeface="맑은 고딕" panose="020B0503020000020004" pitchFamily="50" charset="-127"/>
              </a:rPr>
              <a:t>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4EC9B0"/>
                </a:solidFill>
                <a:latin typeface="Consolas" panose="020B0609020204030204" pitchFamily="49" charset="0"/>
                <a:ea typeface="맑은 고딕" panose="020B0503020000020004" pitchFamily="50" charset="-127"/>
              </a:rPr>
              <a:t>np</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569CD6"/>
                </a:solidFill>
                <a:latin typeface="Consolas" panose="020B0609020204030204" pitchFamily="49" charset="0"/>
                <a:ea typeface="맑은 고딕" panose="020B0503020000020004" pitchFamily="50" charset="-127"/>
              </a:rPr>
              <a:t>lambda</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m</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o</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m</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o</a:t>
            </a:r>
            <a:r>
              <a:rPr lang="en-US" altLang="ko-KR" sz="1600" dirty="0" err="1">
                <a:solidFill>
                  <a:srgbClr val="D4D4D4"/>
                </a:solidFill>
                <a:latin typeface="Consolas" panose="020B0609020204030204" pitchFamily="49" charset="0"/>
                <a:ea typeface="맑은 고딕" panose="020B0503020000020004" pitchFamily="50" charset="-127"/>
              </a:rPr>
              <a:t>.shape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o</a:t>
            </a:r>
            <a:r>
              <a:rPr lang="en-US" altLang="ko-KR" sz="1600" dirty="0" err="1">
                <a:solidFill>
                  <a:srgbClr val="D4D4D4"/>
                </a:solidFill>
                <a:latin typeface="Consolas" panose="020B0609020204030204" pitchFamily="49" charset="0"/>
                <a:ea typeface="맑은 고딕" panose="020B0503020000020004" pitchFamily="50" charset="-127"/>
              </a:rPr>
              <a:t>.dtype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7BA7D"/>
                </a:solidFill>
                <a:latin typeface="Consolas" panose="020B0609020204030204" pitchFamily="49" charset="0"/>
                <a:ea typeface="맑은 고딕" panose="020B0503020000020004" pitchFamily="50" charset="-127"/>
              </a:rPr>
              <a:t>\n</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o</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7BA7D"/>
                </a:solidFill>
                <a:latin typeface="Consolas" panose="020B0609020204030204" pitchFamily="49" charset="0"/>
                <a:ea typeface="맑은 고딕" panose="020B0503020000020004" pitchFamily="50" charset="-127"/>
              </a:rPr>
              <a:t>\n</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a1</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array</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2</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3</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4</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dtype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4EC9B0"/>
                </a:solidFill>
                <a:latin typeface="Consolas" panose="020B0609020204030204" pitchFamily="49" charset="0"/>
                <a:ea typeface="맑은 고딕" panose="020B0503020000020004" pitchFamily="50" charset="-127"/>
              </a:rPr>
              <a:t>np</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int8</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a2</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array</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1.5</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7</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9</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10</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a3</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array</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2</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3</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4</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7</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9</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10</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a1</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"a2:"</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a2</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"a3:"</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a3</a:t>
            </a:r>
            <a:r>
              <a:rPr lang="en-US" altLang="ko-KR" sz="16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933906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배열 생성</a:t>
            </a:r>
          </a:p>
        </p:txBody>
      </p:sp>
      <p:sp>
        <p:nvSpPr>
          <p:cNvPr id="3" name="내용 개체 틀 2"/>
          <p:cNvSpPr>
            <a:spLocks noGrp="1"/>
          </p:cNvSpPr>
          <p:nvPr>
            <p:ph idx="1"/>
          </p:nvPr>
        </p:nvSpPr>
        <p:spPr/>
        <p:txBody>
          <a:bodyPr/>
          <a:lstStyle/>
          <a:p>
            <a:r>
              <a:rPr lang="ko-KR" altLang="en-US" dirty="0"/>
              <a:t> 범위 기반</a:t>
            </a:r>
          </a:p>
          <a:p>
            <a:pPr lvl="1"/>
            <a:r>
              <a:rPr lang="en-US" altLang="ko-KR" dirty="0" err="1"/>
              <a:t>arange</a:t>
            </a:r>
            <a:r>
              <a:rPr lang="en-US" altLang="ko-KR" dirty="0"/>
              <a:t>()</a:t>
            </a:r>
            <a:r>
              <a:rPr lang="ko-KR" altLang="en-US" dirty="0"/>
              <a:t>는 </a:t>
            </a:r>
            <a:r>
              <a:rPr lang="en-US" altLang="ko-KR" dirty="0"/>
              <a:t>range()</a:t>
            </a:r>
            <a:r>
              <a:rPr lang="ko-KR" altLang="en-US" dirty="0"/>
              <a:t>처럼 주어진 </a:t>
            </a:r>
            <a:r>
              <a:rPr lang="en-US" altLang="ko-KR" dirty="0"/>
              <a:t>[start, stop)</a:t>
            </a:r>
            <a:r>
              <a:rPr lang="ko-KR" altLang="en-US" dirty="0"/>
              <a:t>에서 균일한 정수 또는 실수 배열 반환</a:t>
            </a:r>
          </a:p>
          <a:p>
            <a:pPr lvl="2"/>
            <a:r>
              <a:rPr lang="en-US" altLang="ko-KR" dirty="0" err="1"/>
              <a:t>numpy.arange</a:t>
            </a:r>
            <a:r>
              <a:rPr lang="en-US" altLang="ko-KR" dirty="0"/>
              <a:t>([start]stop, [step,]</a:t>
            </a:r>
            <a:r>
              <a:rPr lang="en-US" altLang="ko-KR" dirty="0" err="1"/>
              <a:t>dtype</a:t>
            </a:r>
            <a:r>
              <a:rPr lang="en-US" altLang="ko-KR" dirty="0"/>
              <a:t>=None)</a:t>
            </a:r>
          </a:p>
          <a:p>
            <a:pPr lvl="1"/>
            <a:r>
              <a:rPr lang="en-US" altLang="ko-KR" dirty="0" err="1"/>
              <a:t>linspace</a:t>
            </a:r>
            <a:r>
              <a:rPr lang="en-US" altLang="ko-KR" dirty="0"/>
              <a:t>()</a:t>
            </a:r>
            <a:r>
              <a:rPr lang="ko-KR" altLang="en-US" dirty="0"/>
              <a:t>는 </a:t>
            </a:r>
            <a:r>
              <a:rPr lang="en-US" altLang="ko-KR" dirty="0" err="1"/>
              <a:t>arange</a:t>
            </a:r>
            <a:r>
              <a:rPr lang="en-US" altLang="ko-KR" dirty="0"/>
              <a:t>()</a:t>
            </a:r>
            <a:r>
              <a:rPr lang="ko-KR" altLang="en-US" dirty="0"/>
              <a:t>와 유사하나 </a:t>
            </a:r>
            <a:r>
              <a:rPr lang="en-US" altLang="ko-KR" dirty="0"/>
              <a:t>step</a:t>
            </a:r>
            <a:r>
              <a:rPr lang="ko-KR" altLang="en-US" dirty="0"/>
              <a:t>이 실수이면 오차가 발생할 수 있으므로 개수 사용</a:t>
            </a:r>
          </a:p>
          <a:p>
            <a:pPr lvl="2"/>
            <a:r>
              <a:rPr lang="en-US" altLang="ko-KR" dirty="0" err="1"/>
              <a:t>numpy.linspace</a:t>
            </a:r>
            <a:r>
              <a:rPr lang="en-US" altLang="ko-KR" dirty="0"/>
              <a:t>(start, stop, </a:t>
            </a:r>
            <a:r>
              <a:rPr lang="en-US" altLang="ko-KR" dirty="0" err="1"/>
              <a:t>num</a:t>
            </a:r>
            <a:r>
              <a:rPr lang="en-US" altLang="ko-KR" dirty="0"/>
              <a:t>=50, endpoint=True, </a:t>
            </a:r>
            <a:r>
              <a:rPr lang="en-US" altLang="ko-KR" dirty="0" err="1"/>
              <a:t>retstep</a:t>
            </a:r>
            <a:r>
              <a:rPr lang="en-US" altLang="ko-KR" dirty="0"/>
              <a:t>=False, </a:t>
            </a:r>
            <a:r>
              <a:rPr lang="en-US" altLang="ko-KR" dirty="0" err="1"/>
              <a:t>dtype</a:t>
            </a:r>
            <a:r>
              <a:rPr lang="en-US" altLang="ko-KR" dirty="0"/>
              <a:t>=None, axis=0)</a:t>
            </a:r>
          </a:p>
          <a:p>
            <a:endParaRPr lang="ko-KR" altLang="en-US" dirty="0"/>
          </a:p>
        </p:txBody>
      </p:sp>
      <p:sp>
        <p:nvSpPr>
          <p:cNvPr id="5" name="직사각형 4"/>
          <p:cNvSpPr/>
          <p:nvPr/>
        </p:nvSpPr>
        <p:spPr>
          <a:xfrm>
            <a:off x="1419225" y="3393640"/>
            <a:ext cx="7067550" cy="2062103"/>
          </a:xfrm>
          <a:prstGeom prst="rect">
            <a:avLst/>
          </a:prstGeom>
          <a:solidFill>
            <a:schemeClr val="tx1"/>
          </a:solidFill>
        </p:spPr>
        <p:txBody>
          <a:bodyPr wrap="square">
            <a:spAutoFit/>
          </a:bodyPr>
          <a:lstStyle/>
          <a:p>
            <a:pPr latinLnBrk="1"/>
            <a:r>
              <a:rPr lang="en-US" altLang="ko-KR" sz="1600" dirty="0">
                <a:solidFill>
                  <a:srgbClr val="C586C0"/>
                </a:solidFill>
                <a:latin typeface="Consolas" panose="020B0609020204030204" pitchFamily="49" charset="0"/>
                <a:ea typeface="맑은 고딕" panose="020B0503020000020004" pitchFamily="50" charset="-127"/>
              </a:rPr>
              <a:t>import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4EC9B0"/>
                </a:solidFill>
                <a:latin typeface="Consolas" panose="020B0609020204030204" pitchFamily="49" charset="0"/>
                <a:ea typeface="맑은 고딕" panose="020B0503020000020004" pitchFamily="50" charset="-127"/>
              </a:rPr>
              <a:t>numpy</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586C0"/>
                </a:solidFill>
                <a:latin typeface="Consolas" panose="020B0609020204030204" pitchFamily="49" charset="0"/>
                <a:ea typeface="맑은 고딕" panose="020B0503020000020004" pitchFamily="50" charset="-127"/>
              </a:rPr>
              <a:t>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4EC9B0"/>
                </a:solidFill>
                <a:latin typeface="Consolas" panose="020B0609020204030204" pitchFamily="49" charset="0"/>
                <a:ea typeface="맑은 고딕" panose="020B0503020000020004" pitchFamily="50" charset="-127"/>
              </a:rPr>
              <a:t>np</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569CD6"/>
                </a:solidFill>
                <a:latin typeface="Consolas" panose="020B0609020204030204" pitchFamily="49" charset="0"/>
                <a:ea typeface="맑은 고딕" panose="020B0503020000020004" pitchFamily="50" charset="-127"/>
              </a:rPr>
              <a:t>lambda</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m</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o</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m</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o</a:t>
            </a:r>
            <a:r>
              <a:rPr lang="en-US" altLang="ko-KR" sz="1600" dirty="0" err="1">
                <a:solidFill>
                  <a:srgbClr val="D4D4D4"/>
                </a:solidFill>
                <a:latin typeface="Consolas" panose="020B0609020204030204" pitchFamily="49" charset="0"/>
                <a:ea typeface="맑은 고딕" panose="020B0503020000020004" pitchFamily="50" charset="-127"/>
              </a:rPr>
              <a:t>.shape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o</a:t>
            </a:r>
            <a:r>
              <a:rPr lang="en-US" altLang="ko-KR" sz="1600" dirty="0" err="1">
                <a:solidFill>
                  <a:srgbClr val="D4D4D4"/>
                </a:solidFill>
                <a:latin typeface="Consolas" panose="020B0609020204030204" pitchFamily="49" charset="0"/>
                <a:ea typeface="맑은 고딕" panose="020B0503020000020004" pitchFamily="50" charset="-127"/>
              </a:rPr>
              <a:t>.dtype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7BA7D"/>
                </a:solidFill>
                <a:latin typeface="Consolas" panose="020B0609020204030204" pitchFamily="49" charset="0"/>
                <a:ea typeface="맑은 고딕" panose="020B0503020000020004" pitchFamily="50" charset="-127"/>
              </a:rPr>
              <a:t>\n</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o</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7BA7D"/>
                </a:solidFill>
                <a:latin typeface="Consolas" panose="020B0609020204030204" pitchFamily="49" charset="0"/>
                <a:ea typeface="맑은 고딕" panose="020B0503020000020004" pitchFamily="50" charset="-127"/>
              </a:rPr>
              <a:t>\n</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a1</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arange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27</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a2</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arange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10</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0.5</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a3</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linspace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10</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20</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a1</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"a2:"</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a2</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"a3:"</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a3</a:t>
            </a:r>
            <a:r>
              <a:rPr lang="en-US" altLang="ko-KR" sz="16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3856255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배열 생성</a:t>
            </a:r>
          </a:p>
        </p:txBody>
      </p:sp>
      <p:sp>
        <p:nvSpPr>
          <p:cNvPr id="3" name="내용 개체 틀 2"/>
          <p:cNvSpPr>
            <a:spLocks noGrp="1"/>
          </p:cNvSpPr>
          <p:nvPr>
            <p:ph idx="1"/>
          </p:nvPr>
        </p:nvSpPr>
        <p:spPr>
          <a:xfrm>
            <a:off x="920750" y="935020"/>
            <a:ext cx="8229600" cy="5500726"/>
          </a:xfrm>
        </p:spPr>
        <p:txBody>
          <a:bodyPr/>
          <a:lstStyle/>
          <a:p>
            <a:r>
              <a:rPr lang="ko-KR" altLang="en-US" dirty="0"/>
              <a:t>특정 값으로 초기화</a:t>
            </a:r>
          </a:p>
          <a:p>
            <a:pPr lvl="1"/>
            <a:r>
              <a:rPr lang="en-US" altLang="ko-KR" dirty="0" err="1"/>
              <a:t>numpy.zeros</a:t>
            </a:r>
            <a:r>
              <a:rPr lang="en-US" altLang="ko-KR" dirty="0"/>
              <a:t>(shape, </a:t>
            </a:r>
            <a:r>
              <a:rPr lang="en-US" altLang="ko-KR" dirty="0" err="1"/>
              <a:t>dtype</a:t>
            </a:r>
            <a:r>
              <a:rPr lang="en-US" altLang="ko-KR" dirty="0"/>
              <a:t>=float): </a:t>
            </a:r>
            <a:r>
              <a:rPr lang="ko-KR" altLang="en-US" dirty="0"/>
              <a:t>배열 전체를 </a:t>
            </a:r>
            <a:r>
              <a:rPr lang="en-US" altLang="ko-KR" dirty="0"/>
              <a:t>0</a:t>
            </a:r>
            <a:r>
              <a:rPr lang="ko-KR" altLang="en-US" dirty="0"/>
              <a:t>으로 초기화</a:t>
            </a:r>
          </a:p>
          <a:p>
            <a:pPr lvl="1"/>
            <a:r>
              <a:rPr lang="en-US" altLang="ko-KR" dirty="0" err="1"/>
              <a:t>numpy.ones</a:t>
            </a:r>
            <a:r>
              <a:rPr lang="en-US" altLang="ko-KR" dirty="0"/>
              <a:t>(shape, </a:t>
            </a:r>
            <a:r>
              <a:rPr lang="en-US" altLang="ko-KR" dirty="0" err="1"/>
              <a:t>dtype</a:t>
            </a:r>
            <a:r>
              <a:rPr lang="en-US" altLang="ko-KR" dirty="0"/>
              <a:t>=None): </a:t>
            </a:r>
            <a:r>
              <a:rPr lang="ko-KR" altLang="en-US" dirty="0"/>
              <a:t>배열 전체를 </a:t>
            </a:r>
            <a:r>
              <a:rPr lang="en-US" altLang="ko-KR" dirty="0"/>
              <a:t>1</a:t>
            </a:r>
            <a:r>
              <a:rPr lang="ko-KR" altLang="en-US" dirty="0"/>
              <a:t>로 초기화</a:t>
            </a:r>
            <a:r>
              <a:rPr lang="en-US" altLang="ko-KR" dirty="0"/>
              <a:t>. </a:t>
            </a:r>
            <a:r>
              <a:rPr lang="ko-KR" altLang="en-US" dirty="0"/>
              <a:t>기본 타입은 </a:t>
            </a:r>
            <a:r>
              <a:rPr lang="en-US" altLang="ko-KR" dirty="0"/>
              <a:t>float</a:t>
            </a:r>
            <a:endParaRPr lang="ko-KR" altLang="en-US" dirty="0"/>
          </a:p>
          <a:p>
            <a:pPr lvl="1"/>
            <a:r>
              <a:rPr lang="en-US" altLang="ko-KR" dirty="0" err="1"/>
              <a:t>numpy.full</a:t>
            </a:r>
            <a:r>
              <a:rPr lang="en-US" altLang="ko-KR" dirty="0"/>
              <a:t>(shape, </a:t>
            </a:r>
            <a:r>
              <a:rPr lang="en-US" altLang="ko-KR" dirty="0" err="1"/>
              <a:t>fill_value</a:t>
            </a:r>
            <a:r>
              <a:rPr lang="en-US" altLang="ko-KR" dirty="0"/>
              <a:t>, </a:t>
            </a:r>
            <a:r>
              <a:rPr lang="en-US" altLang="ko-KR" dirty="0" err="1"/>
              <a:t>dtype</a:t>
            </a:r>
            <a:r>
              <a:rPr lang="en-US" altLang="ko-KR" dirty="0"/>
              <a:t>=None): </a:t>
            </a:r>
            <a:r>
              <a:rPr lang="ko-KR" altLang="en-US" dirty="0"/>
              <a:t>배열 전체를 전달한 값으로 초기화</a:t>
            </a:r>
          </a:p>
          <a:p>
            <a:pPr lvl="1"/>
            <a:r>
              <a:rPr lang="en-US" altLang="ko-KR" dirty="0" err="1"/>
              <a:t>numpy.eye</a:t>
            </a:r>
            <a:r>
              <a:rPr lang="en-US" altLang="ko-KR" dirty="0"/>
              <a:t>(N, M=None, k=0, </a:t>
            </a:r>
            <a:r>
              <a:rPr lang="en-US" altLang="ko-KR" dirty="0" err="1"/>
              <a:t>dtype</a:t>
            </a:r>
            <a:r>
              <a:rPr lang="en-US" altLang="ko-KR" dirty="0"/>
              <a:t>=float): N x M </a:t>
            </a:r>
            <a:r>
              <a:rPr lang="ko-KR" altLang="en-US" dirty="0"/>
              <a:t>배열에 대해 대각선이 </a:t>
            </a:r>
            <a:r>
              <a:rPr lang="en-US" altLang="ko-KR" dirty="0"/>
              <a:t>1</a:t>
            </a:r>
            <a:r>
              <a:rPr lang="ko-KR" altLang="en-US" dirty="0"/>
              <a:t>이고 나머지는 </a:t>
            </a:r>
            <a:r>
              <a:rPr lang="en-US" altLang="ko-KR" dirty="0"/>
              <a:t>0</a:t>
            </a:r>
            <a:r>
              <a:rPr lang="ko-KR" altLang="en-US" dirty="0"/>
              <a:t>으로 초기화</a:t>
            </a:r>
          </a:p>
          <a:p>
            <a:pPr lvl="2"/>
            <a:r>
              <a:rPr lang="en-US" altLang="ko-KR" dirty="0"/>
              <a:t>M</a:t>
            </a:r>
            <a:r>
              <a:rPr lang="ko-KR" altLang="en-US" dirty="0"/>
              <a:t>을 생략하면 </a:t>
            </a:r>
            <a:r>
              <a:rPr lang="en-US" altLang="ko-KR" dirty="0"/>
              <a:t>M=N (</a:t>
            </a:r>
            <a:r>
              <a:rPr lang="ko-KR" altLang="en-US" dirty="0" err="1"/>
              <a:t>항등</a:t>
            </a:r>
            <a:r>
              <a:rPr lang="ko-KR" altLang="en-US" dirty="0"/>
              <a:t> 또는 단위 행렬 </a:t>
            </a:r>
            <a:r>
              <a:rPr lang="en-US" altLang="ko-KR" dirty="0"/>
              <a:t>identity matrix) , k</a:t>
            </a:r>
            <a:r>
              <a:rPr lang="ko-KR" altLang="en-US" dirty="0"/>
              <a:t>는 대각선 인덱스로 </a:t>
            </a:r>
            <a:r>
              <a:rPr lang="en-US" altLang="ko-KR" dirty="0"/>
              <a:t>0</a:t>
            </a:r>
            <a:r>
              <a:rPr lang="ko-KR" altLang="en-US" dirty="0"/>
              <a:t>은 기준 대각</a:t>
            </a:r>
            <a:r>
              <a:rPr lang="en-US" altLang="ko-KR" dirty="0"/>
              <a:t>, </a:t>
            </a:r>
            <a:r>
              <a:rPr lang="ko-KR" altLang="en-US" dirty="0"/>
              <a:t>양수는 기준 대각 위쪽</a:t>
            </a:r>
            <a:r>
              <a:rPr lang="en-US" altLang="ko-KR" dirty="0"/>
              <a:t>, </a:t>
            </a:r>
            <a:r>
              <a:rPr lang="ko-KR" altLang="en-US" dirty="0"/>
              <a:t>음수는 아래쪽</a:t>
            </a:r>
          </a:p>
          <a:p>
            <a:pPr lvl="1"/>
            <a:r>
              <a:rPr lang="en-US" altLang="ko-KR" dirty="0" err="1"/>
              <a:t>numpy.diag</a:t>
            </a:r>
            <a:r>
              <a:rPr lang="en-US" altLang="ko-KR" dirty="0"/>
              <a:t>(a, k=0): </a:t>
            </a:r>
            <a:r>
              <a:rPr lang="ko-KR" altLang="en-US" dirty="0"/>
              <a:t>단위 행렬의 대각선 값들을 하나의 배열로 반환</a:t>
            </a:r>
          </a:p>
          <a:p>
            <a:endParaRPr lang="ko-KR" altLang="en-US" dirty="0"/>
          </a:p>
        </p:txBody>
      </p:sp>
      <p:sp>
        <p:nvSpPr>
          <p:cNvPr id="5" name="직사각형 4"/>
          <p:cNvSpPr/>
          <p:nvPr/>
        </p:nvSpPr>
        <p:spPr>
          <a:xfrm>
            <a:off x="1428750" y="3598894"/>
            <a:ext cx="7327900" cy="2554545"/>
          </a:xfrm>
          <a:prstGeom prst="rect">
            <a:avLst/>
          </a:prstGeom>
          <a:solidFill>
            <a:schemeClr val="tx1"/>
          </a:solidFill>
        </p:spPr>
        <p:txBody>
          <a:bodyPr wrap="square">
            <a:spAutoFit/>
          </a:bodyPr>
          <a:lstStyle/>
          <a:p>
            <a:pPr latinLnBrk="1"/>
            <a:r>
              <a:rPr lang="en-US" altLang="ko-KR" sz="1600" dirty="0">
                <a:solidFill>
                  <a:srgbClr val="C586C0"/>
                </a:solidFill>
                <a:latin typeface="Consolas" panose="020B0609020204030204" pitchFamily="49" charset="0"/>
                <a:ea typeface="맑은 고딕" panose="020B0503020000020004" pitchFamily="50" charset="-127"/>
              </a:rPr>
              <a:t>import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4EC9B0"/>
                </a:solidFill>
                <a:latin typeface="Consolas" panose="020B0609020204030204" pitchFamily="49" charset="0"/>
                <a:ea typeface="맑은 고딕" panose="020B0503020000020004" pitchFamily="50" charset="-127"/>
              </a:rPr>
              <a:t>numpy</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586C0"/>
                </a:solidFill>
                <a:latin typeface="Consolas" panose="020B0609020204030204" pitchFamily="49" charset="0"/>
                <a:ea typeface="맑은 고딕" panose="020B0503020000020004" pitchFamily="50" charset="-127"/>
              </a:rPr>
              <a:t>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4EC9B0"/>
                </a:solidFill>
                <a:latin typeface="Consolas" panose="020B0609020204030204" pitchFamily="49" charset="0"/>
                <a:ea typeface="맑은 고딕" panose="020B0503020000020004" pitchFamily="50" charset="-127"/>
              </a:rPr>
              <a:t>np</a:t>
            </a:r>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569CD6"/>
                </a:solidFill>
                <a:latin typeface="Consolas" panose="020B0609020204030204" pitchFamily="49" charset="0"/>
                <a:ea typeface="맑은 고딕" panose="020B0503020000020004" pitchFamily="50" charset="-127"/>
              </a:rPr>
              <a:t>lambda</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m</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o</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m</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o</a:t>
            </a:r>
            <a:r>
              <a:rPr lang="en-US" altLang="ko-KR" sz="1600" dirty="0" err="1">
                <a:solidFill>
                  <a:srgbClr val="D4D4D4"/>
                </a:solidFill>
                <a:latin typeface="Consolas" panose="020B0609020204030204" pitchFamily="49" charset="0"/>
                <a:ea typeface="맑은 고딕" panose="020B0503020000020004" pitchFamily="50" charset="-127"/>
              </a:rPr>
              <a:t>.shape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o</a:t>
            </a:r>
            <a:r>
              <a:rPr lang="en-US" altLang="ko-KR" sz="1600" dirty="0" err="1">
                <a:solidFill>
                  <a:srgbClr val="D4D4D4"/>
                </a:solidFill>
                <a:latin typeface="Consolas" panose="020B0609020204030204" pitchFamily="49" charset="0"/>
                <a:ea typeface="맑은 고딕" panose="020B0503020000020004" pitchFamily="50" charset="-127"/>
              </a:rPr>
              <a:t>.dtype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7BA7D"/>
                </a:solidFill>
                <a:latin typeface="Consolas" panose="020B0609020204030204" pitchFamily="49" charset="0"/>
                <a:ea typeface="맑은 고딕" panose="020B0503020000020004" pitchFamily="50" charset="-127"/>
              </a:rPr>
              <a:t>\n</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o</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7BA7D"/>
                </a:solidFill>
                <a:latin typeface="Consolas" panose="020B0609020204030204" pitchFamily="49" charset="0"/>
                <a:ea typeface="맑은 고딕" panose="020B0503020000020004" pitchFamily="50" charset="-127"/>
              </a:rPr>
              <a:t>\n</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a:t>
            </a:r>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a0</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zeros</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5</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a1</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zeros</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5</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dtype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err="1">
                <a:solidFill>
                  <a:srgbClr val="4EC9B0"/>
                </a:solidFill>
                <a:latin typeface="Consolas" panose="020B0609020204030204" pitchFamily="49" charset="0"/>
                <a:ea typeface="맑은 고딕" panose="020B0503020000020004" pitchFamily="50" charset="-127"/>
              </a:rPr>
              <a:t>int</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a2</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ones</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3</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4</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dtype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err="1">
                <a:solidFill>
                  <a:srgbClr val="4EC9B0"/>
                </a:solidFill>
                <a:latin typeface="Consolas" panose="020B0609020204030204" pitchFamily="49" charset="0"/>
                <a:ea typeface="맑은 고딕" panose="020B0503020000020004" pitchFamily="50" charset="-127"/>
              </a:rPr>
              <a:t>int</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a3</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full</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2</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3</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a4</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eye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5</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k</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a5</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a:t>
            </a:r>
            <a:r>
              <a:rPr lang="en-US" altLang="ko-KR" sz="1600" dirty="0" err="1">
                <a:solidFill>
                  <a:srgbClr val="DCDCAA"/>
                </a:solidFill>
                <a:latin typeface="Consolas" panose="020B0609020204030204" pitchFamily="49" charset="0"/>
                <a:ea typeface="맑은 고딕" panose="020B0503020000020004" pitchFamily="50" charset="-127"/>
              </a:rPr>
              <a:t>diag</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a4</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k</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a:t>
            </a:r>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"a0:"</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a0</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a1</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"a2:"</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a2</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"a3:"</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a3</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"a4:"</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a4</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"a5:"</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a5</a:t>
            </a:r>
            <a:r>
              <a:rPr lang="en-US" altLang="ko-KR" sz="16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209661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배열 생성</a:t>
            </a:r>
          </a:p>
        </p:txBody>
      </p:sp>
      <p:sp>
        <p:nvSpPr>
          <p:cNvPr id="3" name="내용 개체 틀 2"/>
          <p:cNvSpPr>
            <a:spLocks noGrp="1"/>
          </p:cNvSpPr>
          <p:nvPr>
            <p:ph idx="1"/>
          </p:nvPr>
        </p:nvSpPr>
        <p:spPr/>
        <p:txBody>
          <a:bodyPr/>
          <a:lstStyle/>
          <a:p>
            <a:r>
              <a:rPr lang="ko-KR" altLang="en-US" dirty="0"/>
              <a:t>기존 배열 복사</a:t>
            </a:r>
          </a:p>
          <a:p>
            <a:pPr lvl="1"/>
            <a:r>
              <a:rPr lang="en-US" altLang="ko-KR" dirty="0" err="1"/>
              <a:t>numpy.ones_like</a:t>
            </a:r>
            <a:r>
              <a:rPr lang="en-US" altLang="ko-KR" dirty="0"/>
              <a:t>(a, </a:t>
            </a:r>
            <a:r>
              <a:rPr lang="en-US" altLang="ko-KR" dirty="0" err="1"/>
              <a:t>dtype</a:t>
            </a:r>
            <a:r>
              <a:rPr lang="en-US" altLang="ko-KR" dirty="0"/>
              <a:t>=None): 1</a:t>
            </a:r>
            <a:r>
              <a:rPr lang="ko-KR" altLang="en-US" dirty="0"/>
              <a:t>로 채워진 배열</a:t>
            </a:r>
          </a:p>
          <a:p>
            <a:pPr lvl="1"/>
            <a:r>
              <a:rPr lang="en-US" altLang="ko-KR" dirty="0" err="1"/>
              <a:t>numpy.zeros_like</a:t>
            </a:r>
            <a:r>
              <a:rPr lang="en-US" altLang="ko-KR" dirty="0"/>
              <a:t>(a, </a:t>
            </a:r>
            <a:r>
              <a:rPr lang="en-US" altLang="ko-KR" dirty="0" err="1"/>
              <a:t>dtype</a:t>
            </a:r>
            <a:r>
              <a:rPr lang="en-US" altLang="ko-KR" dirty="0"/>
              <a:t>-None): 0</a:t>
            </a:r>
            <a:r>
              <a:rPr lang="ko-KR" altLang="en-US" dirty="0"/>
              <a:t>으로 채워진 배열</a:t>
            </a:r>
          </a:p>
          <a:p>
            <a:pPr lvl="1"/>
            <a:r>
              <a:rPr lang="en-US" altLang="ko-KR" dirty="0" err="1"/>
              <a:t>Numpy.full_like</a:t>
            </a:r>
            <a:r>
              <a:rPr lang="en-US" altLang="ko-KR" dirty="0"/>
              <a:t>(a, </a:t>
            </a:r>
            <a:r>
              <a:rPr lang="en-US" altLang="ko-KR" dirty="0" err="1"/>
              <a:t>fill_value</a:t>
            </a:r>
            <a:r>
              <a:rPr lang="en-US" altLang="ko-KR" dirty="0"/>
              <a:t>, </a:t>
            </a:r>
            <a:r>
              <a:rPr lang="en-US" altLang="ko-KR" dirty="0" err="1"/>
              <a:t>dtype</a:t>
            </a:r>
            <a:r>
              <a:rPr lang="en-US" altLang="ko-KR" dirty="0"/>
              <a:t>=None): </a:t>
            </a:r>
            <a:r>
              <a:rPr lang="ko-KR" altLang="en-US" dirty="0"/>
              <a:t>전달한 값으로 채워진 배열</a:t>
            </a:r>
          </a:p>
          <a:p>
            <a:endParaRPr lang="ko-KR" altLang="en-US" dirty="0"/>
          </a:p>
        </p:txBody>
      </p:sp>
      <p:sp>
        <p:nvSpPr>
          <p:cNvPr id="5" name="직사각형 4"/>
          <p:cNvSpPr/>
          <p:nvPr/>
        </p:nvSpPr>
        <p:spPr>
          <a:xfrm>
            <a:off x="1092200" y="2317751"/>
            <a:ext cx="7975600" cy="3555261"/>
          </a:xfrm>
          <a:prstGeom prst="rect">
            <a:avLst/>
          </a:prstGeom>
          <a:solidFill>
            <a:schemeClr val="tx1"/>
          </a:solidFill>
        </p:spPr>
        <p:txBody>
          <a:bodyPr wrap="square">
            <a:spAutoFit/>
          </a:bodyPr>
          <a:lstStyle/>
          <a:p>
            <a:pPr latinLnBrk="1"/>
            <a:r>
              <a:rPr lang="en-US" altLang="ko-KR" sz="1600" dirty="0">
                <a:solidFill>
                  <a:srgbClr val="C586C0"/>
                </a:solidFill>
                <a:latin typeface="Consolas" panose="020B0609020204030204" pitchFamily="49" charset="0"/>
                <a:ea typeface="맑은 고딕" panose="020B0503020000020004" pitchFamily="50" charset="-127"/>
              </a:rPr>
              <a:t>import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D4D4D4"/>
                </a:solidFill>
                <a:latin typeface="Consolas" panose="020B0609020204030204" pitchFamily="49" charset="0"/>
                <a:ea typeface="맑은 고딕" panose="020B0503020000020004" pitchFamily="50" charset="-127"/>
              </a:rPr>
              <a:t>numpy</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586C0"/>
                </a:solidFill>
                <a:latin typeface="Consolas" panose="020B0609020204030204" pitchFamily="49" charset="0"/>
                <a:ea typeface="맑은 고딕" panose="020B0503020000020004" pitchFamily="50" charset="-127"/>
              </a:rPr>
              <a:t>as</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4EC9B0"/>
                </a:solidFill>
                <a:latin typeface="Consolas" panose="020B0609020204030204" pitchFamily="49" charset="0"/>
                <a:ea typeface="맑은 고딕" panose="020B0503020000020004" pitchFamily="50" charset="-127"/>
              </a:rPr>
              <a:t>np</a:t>
            </a:r>
            <a:endParaRPr lang="en-US" altLang="ko-KR" sz="1600" dirty="0">
              <a:solidFill>
                <a:srgbClr val="D4D4D4"/>
              </a:solidFill>
              <a:latin typeface="Consolas" panose="020B0609020204030204" pitchFamily="49" charset="0"/>
              <a:ea typeface="맑은 고딕" panose="020B0503020000020004" pitchFamily="50" charset="-127"/>
            </a:endParaRPr>
          </a:p>
          <a:p>
            <a:pPr latinLnBrk="1"/>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569CD6"/>
                </a:solidFill>
                <a:latin typeface="Consolas" panose="020B0609020204030204" pitchFamily="49" charset="0"/>
                <a:ea typeface="맑은 고딕" panose="020B0503020000020004" pitchFamily="50" charset="-127"/>
              </a:rPr>
              <a:t>lambda</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m</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o</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a:solidFill>
                  <a:srgbClr val="DCDCAA"/>
                </a:solidFill>
                <a:latin typeface="Consolas" panose="020B0609020204030204" pitchFamily="49" charset="0"/>
                <a:ea typeface="맑은 고딕" panose="020B0503020000020004" pitchFamily="50" charset="-127"/>
              </a:rPr>
              <a:t>print</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m</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o</a:t>
            </a:r>
            <a:r>
              <a:rPr lang="en-US" altLang="ko-KR" sz="1600" dirty="0" err="1">
                <a:solidFill>
                  <a:srgbClr val="D4D4D4"/>
                </a:solidFill>
                <a:latin typeface="Consolas" panose="020B0609020204030204" pitchFamily="49" charset="0"/>
                <a:ea typeface="맑은 고딕" panose="020B0503020000020004" pitchFamily="50" charset="-127"/>
              </a:rPr>
              <a:t>.shape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err="1">
                <a:solidFill>
                  <a:srgbClr val="9CDCFE"/>
                </a:solidFill>
                <a:latin typeface="Consolas" panose="020B0609020204030204" pitchFamily="49" charset="0"/>
                <a:ea typeface="맑은 고딕" panose="020B0503020000020004" pitchFamily="50" charset="-127"/>
              </a:rPr>
              <a:t>o</a:t>
            </a:r>
            <a:r>
              <a:rPr lang="en-US" altLang="ko-KR" sz="1600" dirty="0" err="1">
                <a:solidFill>
                  <a:srgbClr val="D4D4D4"/>
                </a:solidFill>
                <a:latin typeface="Consolas" panose="020B0609020204030204" pitchFamily="49" charset="0"/>
                <a:ea typeface="맑은 고딕" panose="020B0503020000020004" pitchFamily="50" charset="-127"/>
              </a:rPr>
              <a:t>.dtype</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7BA7D"/>
                </a:solidFill>
                <a:latin typeface="Consolas" panose="020B0609020204030204" pitchFamily="49" charset="0"/>
                <a:ea typeface="맑은 고딕" panose="020B0503020000020004" pitchFamily="50" charset="-127"/>
              </a:rPr>
              <a:t>\n</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o</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7BA7D"/>
                </a:solidFill>
                <a:latin typeface="Consolas" panose="020B0609020204030204" pitchFamily="49" charset="0"/>
                <a:ea typeface="맑은 고딕" panose="020B0503020000020004" pitchFamily="50" charset="-127"/>
              </a:rPr>
              <a:t>\n</a:t>
            </a:r>
            <a:r>
              <a:rPr lang="en-US" altLang="ko-KR" sz="1600" dirty="0">
                <a:solidFill>
                  <a:srgbClr val="CE9178"/>
                </a:solidFill>
                <a:latin typeface="Consolas" panose="020B0609020204030204" pitchFamily="49" charset="0"/>
                <a:ea typeface="맑은 고딕" panose="020B0503020000020004" pitchFamily="50" charset="-127"/>
              </a:rPr>
              <a:t>'</a:t>
            </a:r>
            <a:r>
              <a:rPr lang="en-US" altLang="ko-KR" sz="1600" dirty="0">
                <a:solidFill>
                  <a:srgbClr val="D4D4D4"/>
                </a:solidFill>
                <a:latin typeface="Consolas" panose="020B0609020204030204" pitchFamily="49" charset="0"/>
                <a:ea typeface="맑은 고딕" panose="020B0503020000020004" pitchFamily="50" charset="-127"/>
              </a:rPr>
              <a:t>)</a:t>
            </a:r>
          </a:p>
          <a:p>
            <a:pPr latinLnBrk="1"/>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a</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.linspace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12</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12</a:t>
            </a:r>
            <a:r>
              <a:rPr lang="en-US" altLang="ko-KR" sz="1600" dirty="0">
                <a:solidFill>
                  <a:srgbClr val="D4D4D4"/>
                </a:solidFill>
                <a:latin typeface="Consolas" panose="020B0609020204030204" pitchFamily="49" charset="0"/>
                <a:ea typeface="맑은 고딕" panose="020B0503020000020004" pitchFamily="50" charset="-127"/>
              </a:rPr>
              <a:t>).reshape((</a:t>
            </a:r>
            <a:r>
              <a:rPr lang="en-US" altLang="ko-KR" sz="1600" dirty="0">
                <a:solidFill>
                  <a:srgbClr val="B5CEA8"/>
                </a:solidFill>
                <a:latin typeface="Consolas" panose="020B0609020204030204" pitchFamily="49" charset="0"/>
                <a:ea typeface="맑은 고딕" panose="020B0503020000020004" pitchFamily="50" charset="-127"/>
              </a:rPr>
              <a:t>2</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3</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2</a:t>
            </a:r>
            <a:r>
              <a:rPr lang="en-US" altLang="ko-KR" sz="1600" dirty="0">
                <a:solidFill>
                  <a:srgbClr val="D4D4D4"/>
                </a:solidFill>
                <a:latin typeface="Consolas" panose="020B0609020204030204" pitchFamily="49" charset="0"/>
                <a:ea typeface="맑은 고딕" panose="020B0503020000020004" pitchFamily="50" charset="-127"/>
              </a:rPr>
              <a:t>))</a:t>
            </a:r>
          </a:p>
          <a:p>
            <a:pPr latinLnBrk="1"/>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b1</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.ones_like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a</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b2</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.zeros_like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a</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b3</a:t>
            </a:r>
            <a:r>
              <a:rPr lang="en-US" altLang="ko-KR" sz="1600" dirty="0">
                <a:solidFill>
                  <a:srgbClr val="D4D4D4"/>
                </a:solidFill>
                <a:latin typeface="Consolas" panose="020B0609020204030204" pitchFamily="49" charset="0"/>
                <a:ea typeface="맑은 고딕" panose="020B0503020000020004" pitchFamily="50" charset="-127"/>
              </a:rPr>
              <a:t> = </a:t>
            </a:r>
            <a:r>
              <a:rPr lang="en-US" altLang="ko-KR" sz="1600" dirty="0" err="1">
                <a:solidFill>
                  <a:srgbClr val="4EC9B0"/>
                </a:solidFill>
                <a:latin typeface="Consolas" panose="020B0609020204030204" pitchFamily="49" charset="0"/>
                <a:ea typeface="맑은 고딕" panose="020B0503020000020004" pitchFamily="50" charset="-127"/>
              </a:rPr>
              <a:t>np</a:t>
            </a:r>
            <a:r>
              <a:rPr lang="en-US" altLang="ko-KR" sz="1600" dirty="0" err="1">
                <a:solidFill>
                  <a:srgbClr val="D4D4D4"/>
                </a:solidFill>
                <a:latin typeface="Consolas" panose="020B0609020204030204" pitchFamily="49" charset="0"/>
                <a:ea typeface="맑은 고딕" panose="020B0503020000020004" pitchFamily="50" charset="-127"/>
              </a:rPr>
              <a:t>.full_like</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9CDCFE"/>
                </a:solidFill>
                <a:latin typeface="Consolas" panose="020B0609020204030204" pitchFamily="49" charset="0"/>
                <a:ea typeface="맑은 고딕" panose="020B0503020000020004" pitchFamily="50" charset="-127"/>
              </a:rPr>
              <a:t>a</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B5CEA8"/>
                </a:solidFill>
                <a:latin typeface="Consolas" panose="020B0609020204030204" pitchFamily="49" charset="0"/>
                <a:ea typeface="맑은 고딕" panose="020B0503020000020004" pitchFamily="50" charset="-127"/>
              </a:rPr>
              <a:t>1</a:t>
            </a:r>
            <a:r>
              <a:rPr lang="en-US" altLang="ko-KR" sz="1600" dirty="0">
                <a:solidFill>
                  <a:srgbClr val="D4D4D4"/>
                </a:solidFill>
                <a:latin typeface="Consolas" panose="020B0609020204030204" pitchFamily="49" charset="0"/>
                <a:ea typeface="맑은 고딕" panose="020B0503020000020004" pitchFamily="50" charset="-127"/>
              </a:rPr>
              <a:t>)</a:t>
            </a:r>
          </a:p>
          <a:p>
            <a:pPr latinLnBrk="1"/>
            <a:br>
              <a:rPr lang="en-US" altLang="ko-KR" sz="1600" dirty="0">
                <a:solidFill>
                  <a:srgbClr val="D4D4D4"/>
                </a:solidFill>
                <a:latin typeface="Consolas" panose="020B0609020204030204" pitchFamily="49" charset="0"/>
                <a:ea typeface="맑은 고딕" panose="020B0503020000020004" pitchFamily="50" charset="-127"/>
              </a:rPr>
            </a:br>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"a:"</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a</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"b1:"</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b1</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"b2:"</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b2</a:t>
            </a:r>
            <a:r>
              <a:rPr lang="en-US" altLang="ko-KR" sz="1600" dirty="0">
                <a:solidFill>
                  <a:srgbClr val="D4D4D4"/>
                </a:solidFill>
                <a:latin typeface="Consolas" panose="020B0609020204030204" pitchFamily="49" charset="0"/>
                <a:ea typeface="맑은 고딕" panose="020B0503020000020004" pitchFamily="50" charset="-127"/>
              </a:rPr>
              <a:t>)</a:t>
            </a:r>
          </a:p>
          <a:p>
            <a:pPr latinLnBrk="1"/>
            <a:r>
              <a:rPr lang="en-US" altLang="ko-KR" sz="1600" dirty="0">
                <a:solidFill>
                  <a:srgbClr val="9CDCFE"/>
                </a:solidFill>
                <a:latin typeface="Consolas" panose="020B0609020204030204" pitchFamily="49" charset="0"/>
                <a:ea typeface="맑은 고딕" panose="020B0503020000020004" pitchFamily="50" charset="-127"/>
              </a:rPr>
              <a:t>show</a:t>
            </a:r>
            <a:r>
              <a:rPr lang="en-US" altLang="ko-KR" sz="1600" dirty="0">
                <a:solidFill>
                  <a:srgbClr val="D4D4D4"/>
                </a:solidFill>
                <a:latin typeface="Consolas" panose="020B0609020204030204" pitchFamily="49" charset="0"/>
                <a:ea typeface="맑은 고딕" panose="020B0503020000020004" pitchFamily="50" charset="-127"/>
              </a:rPr>
              <a:t>(</a:t>
            </a:r>
            <a:r>
              <a:rPr lang="en-US" altLang="ko-KR" sz="1600" dirty="0">
                <a:solidFill>
                  <a:srgbClr val="CE9178"/>
                </a:solidFill>
                <a:latin typeface="Consolas" panose="020B0609020204030204" pitchFamily="49" charset="0"/>
                <a:ea typeface="맑은 고딕" panose="020B0503020000020004" pitchFamily="50" charset="-127"/>
              </a:rPr>
              <a:t>"b3:"</a:t>
            </a:r>
            <a:r>
              <a:rPr lang="en-US" altLang="ko-KR" sz="1600" dirty="0">
                <a:solidFill>
                  <a:srgbClr val="D4D4D4"/>
                </a:solidFill>
                <a:latin typeface="Consolas" panose="020B0609020204030204" pitchFamily="49" charset="0"/>
                <a:ea typeface="맑은 고딕" panose="020B0503020000020004" pitchFamily="50" charset="-127"/>
              </a:rPr>
              <a:t>, </a:t>
            </a:r>
            <a:r>
              <a:rPr lang="en-US" altLang="ko-KR" sz="1600" dirty="0">
                <a:solidFill>
                  <a:srgbClr val="9CDCFE"/>
                </a:solidFill>
                <a:latin typeface="Consolas" panose="020B0609020204030204" pitchFamily="49" charset="0"/>
                <a:ea typeface="맑은 고딕" panose="020B0503020000020004" pitchFamily="50" charset="-127"/>
              </a:rPr>
              <a:t>b3</a:t>
            </a:r>
            <a:r>
              <a:rPr lang="en-US" altLang="ko-KR" sz="16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988790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모양 변경</a:t>
            </a:r>
          </a:p>
        </p:txBody>
      </p:sp>
      <p:sp>
        <p:nvSpPr>
          <p:cNvPr id="3" name="내용 개체 틀 2"/>
          <p:cNvSpPr>
            <a:spLocks noGrp="1"/>
          </p:cNvSpPr>
          <p:nvPr>
            <p:ph idx="1"/>
          </p:nvPr>
        </p:nvSpPr>
        <p:spPr/>
        <p:txBody>
          <a:bodyPr/>
          <a:lstStyle/>
          <a:p>
            <a:r>
              <a:rPr lang="ko-KR" altLang="en-US" dirty="0"/>
              <a:t> 배열은 각 축을 따라 요소의 수로 지정된 모양을 가짐</a:t>
            </a:r>
          </a:p>
          <a:p>
            <a:pPr lvl="1"/>
            <a:r>
              <a:rPr lang="ko-KR" altLang="en-US" dirty="0"/>
              <a:t>배열 자체는 변하지 않고 새로운 차원으로 모양만 바꾸므로 </a:t>
            </a:r>
            <a:r>
              <a:rPr lang="en-US" altLang="ko-KR" dirty="0"/>
              <a:t>size</a:t>
            </a:r>
            <a:r>
              <a:rPr lang="ko-KR" altLang="en-US" dirty="0"/>
              <a:t>는 같아야 함</a:t>
            </a:r>
          </a:p>
          <a:p>
            <a:pPr lvl="2"/>
            <a:r>
              <a:rPr lang="en-US" altLang="ko-KR" dirty="0" err="1"/>
              <a:t>numpy.reshape</a:t>
            </a:r>
            <a:r>
              <a:rPr lang="en-US" altLang="ko-KR" dirty="0"/>
              <a:t>(a, </a:t>
            </a:r>
            <a:r>
              <a:rPr lang="en-US" altLang="ko-KR" dirty="0" err="1"/>
              <a:t>new_shape</a:t>
            </a:r>
            <a:r>
              <a:rPr lang="en-US" altLang="ko-KR" dirty="0"/>
              <a:t>)</a:t>
            </a:r>
          </a:p>
          <a:p>
            <a:pPr lvl="2"/>
            <a:r>
              <a:rPr lang="en-US" altLang="ko-KR" dirty="0" err="1"/>
              <a:t>ndarray.reshape</a:t>
            </a:r>
            <a:r>
              <a:rPr lang="en-US" altLang="ko-KR" dirty="0"/>
              <a:t>(</a:t>
            </a:r>
            <a:r>
              <a:rPr lang="en-US" altLang="ko-KR" dirty="0" err="1"/>
              <a:t>new_shape</a:t>
            </a:r>
            <a:r>
              <a:rPr lang="en-US" altLang="ko-KR" dirty="0"/>
              <a:t>)</a:t>
            </a:r>
          </a:p>
          <a:p>
            <a:pPr lvl="1"/>
            <a:r>
              <a:rPr lang="ko-KR" altLang="en-US" dirty="0"/>
              <a:t>모양에 맞춰 배열 크기도 함께 변경하므로 새 모양의 </a:t>
            </a:r>
            <a:r>
              <a:rPr lang="en-US" altLang="ko-KR" dirty="0"/>
              <a:t>size</a:t>
            </a:r>
            <a:r>
              <a:rPr lang="ko-KR" altLang="en-US" dirty="0"/>
              <a:t>가 더 크면 나머지 요소는 </a:t>
            </a:r>
            <a:r>
              <a:rPr lang="en-US" altLang="ko-KR" dirty="0"/>
              <a:t>0</a:t>
            </a:r>
            <a:r>
              <a:rPr lang="ko-KR" altLang="en-US" dirty="0"/>
              <a:t>으로 채움</a:t>
            </a:r>
          </a:p>
          <a:p>
            <a:pPr lvl="2"/>
            <a:r>
              <a:rPr lang="en-US" altLang="ko-KR" dirty="0" err="1"/>
              <a:t>ndarray.resize</a:t>
            </a:r>
            <a:r>
              <a:rPr lang="en-US" altLang="ko-KR" dirty="0"/>
              <a:t>(</a:t>
            </a:r>
            <a:r>
              <a:rPr lang="en-US" altLang="ko-KR" dirty="0" err="1"/>
              <a:t>new_shape</a:t>
            </a:r>
            <a:r>
              <a:rPr lang="en-US" altLang="ko-KR" dirty="0"/>
              <a:t>)</a:t>
            </a:r>
          </a:p>
        </p:txBody>
      </p:sp>
      <p:pic>
        <p:nvPicPr>
          <p:cNvPr id="4" name="그림 3"/>
          <p:cNvPicPr>
            <a:picLocks noChangeAspect="1"/>
          </p:cNvPicPr>
          <p:nvPr/>
        </p:nvPicPr>
        <p:blipFill>
          <a:blip r:embed="rId2"/>
          <a:stretch>
            <a:fillRect/>
          </a:stretch>
        </p:blipFill>
        <p:spPr>
          <a:xfrm>
            <a:off x="6060996" y="2654206"/>
            <a:ext cx="3079908" cy="3670489"/>
          </a:xfrm>
          <a:prstGeom prst="rect">
            <a:avLst/>
          </a:prstGeom>
        </p:spPr>
      </p:pic>
      <p:sp>
        <p:nvSpPr>
          <p:cNvPr id="5" name="직사각형 4"/>
          <p:cNvSpPr/>
          <p:nvPr/>
        </p:nvSpPr>
        <p:spPr>
          <a:xfrm>
            <a:off x="1163598" y="3171042"/>
            <a:ext cx="4572000" cy="3108543"/>
          </a:xfrm>
          <a:prstGeom prst="rect">
            <a:avLst/>
          </a:prstGeom>
          <a:solidFill>
            <a:schemeClr val="tx1"/>
          </a:solidFill>
        </p:spPr>
        <p:txBody>
          <a:bodyPr>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full</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6</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0.5</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linspace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20</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397116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기본연산</a:t>
            </a:r>
            <a:endParaRPr lang="ko-KR" altLang="en-US" dirty="0"/>
          </a:p>
        </p:txBody>
      </p:sp>
      <p:sp>
        <p:nvSpPr>
          <p:cNvPr id="3" name="내용 개체 틀 2"/>
          <p:cNvSpPr>
            <a:spLocks noGrp="1"/>
          </p:cNvSpPr>
          <p:nvPr>
            <p:ph idx="1"/>
          </p:nvPr>
        </p:nvSpPr>
        <p:spPr/>
        <p:txBody>
          <a:bodyPr/>
          <a:lstStyle/>
          <a:p>
            <a:r>
              <a:rPr lang="ko-KR" altLang="en-US" dirty="0"/>
              <a:t>산술 연산과 관계 연산</a:t>
            </a:r>
          </a:p>
          <a:p>
            <a:pPr lvl="1"/>
            <a:r>
              <a:rPr lang="ko-KR" altLang="en-US" dirty="0"/>
              <a:t>산술 연산과 관계 연산은 행렬 요소 사이 </a:t>
            </a:r>
            <a:r>
              <a:rPr lang="en-US" altLang="ko-KR" dirty="0"/>
              <a:t>1:1</a:t>
            </a:r>
            <a:r>
              <a:rPr lang="ko-KR" altLang="en-US" dirty="0"/>
              <a:t>로 적용되며 관계 연산은 불 결</a:t>
            </a:r>
          </a:p>
          <a:p>
            <a:pPr lvl="2"/>
            <a:r>
              <a:rPr lang="ko-KR" altLang="en-US" dirty="0"/>
              <a:t>피 연산자는 배열 또는 스칼라 값으로 둘 다 배열일 때는 </a:t>
            </a:r>
            <a:r>
              <a:rPr lang="en-US" altLang="ko-KR" dirty="0"/>
              <a:t>shape</a:t>
            </a:r>
            <a:r>
              <a:rPr lang="ko-KR" altLang="en-US" dirty="0"/>
              <a:t>와 </a:t>
            </a:r>
            <a:r>
              <a:rPr lang="en-US" altLang="ko-KR" dirty="0"/>
              <a:t>size</a:t>
            </a:r>
            <a:r>
              <a:rPr lang="ko-KR" altLang="en-US" dirty="0"/>
              <a:t>가 같아야 함</a:t>
            </a:r>
          </a:p>
          <a:p>
            <a:pPr lvl="3"/>
            <a:r>
              <a:rPr lang="ko-KR" altLang="en-US" dirty="0"/>
              <a:t>스칼라 값은 같은 크기 및 모양의 배열로 </a:t>
            </a:r>
            <a:r>
              <a:rPr lang="ko-KR" altLang="en-US" dirty="0" err="1"/>
              <a:t>브로드캐스딩</a:t>
            </a:r>
            <a:r>
              <a:rPr lang="ko-KR" altLang="en-US" dirty="0"/>
              <a:t> </a:t>
            </a:r>
            <a:r>
              <a:rPr lang="en-US" altLang="ko-KR" dirty="0"/>
              <a:t>broadcasting </a:t>
            </a:r>
            <a:r>
              <a:rPr lang="ko-KR" altLang="en-US" dirty="0"/>
              <a:t>한 후 연산 수행</a:t>
            </a:r>
          </a:p>
          <a:p>
            <a:pPr lvl="2"/>
            <a:r>
              <a:rPr lang="ko-KR" altLang="en-US" dirty="0"/>
              <a:t>산술 연산은 연산자 </a:t>
            </a:r>
            <a:r>
              <a:rPr lang="en-US" altLang="ko-KR" dirty="0"/>
              <a:t>(+, -, *, /, %, **)</a:t>
            </a:r>
            <a:r>
              <a:rPr lang="ko-KR" altLang="en-US" dirty="0"/>
              <a:t>와 함수</a:t>
            </a:r>
            <a:r>
              <a:rPr lang="en-US" altLang="ko-KR" dirty="0"/>
              <a:t>(</a:t>
            </a:r>
            <a:r>
              <a:rPr lang="en-US" altLang="ko-KR" dirty="0" err="1"/>
              <a:t>numpy</a:t>
            </a:r>
            <a:r>
              <a:rPr lang="en-US" altLang="ko-KR" dirty="0"/>
              <a:t> </a:t>
            </a:r>
            <a:r>
              <a:rPr lang="ko-KR" altLang="en-US" dirty="0"/>
              <a:t>모듈의 </a:t>
            </a:r>
            <a:r>
              <a:rPr lang="en-US" altLang="ko-KR" dirty="0"/>
              <a:t>add, subtract, multiply, divide, mod, power) </a:t>
            </a:r>
            <a:r>
              <a:rPr lang="ko-KR" altLang="en-US" dirty="0"/>
              <a:t>모두 지원</a:t>
            </a:r>
            <a:r>
              <a:rPr lang="en-US" altLang="ko-KR" dirty="0"/>
              <a:t>. *</a:t>
            </a:r>
            <a:r>
              <a:rPr lang="ko-KR" altLang="en-US" dirty="0"/>
              <a:t>는 일반적인 행렬 곱셈이 아님</a:t>
            </a:r>
          </a:p>
          <a:p>
            <a:pPr lvl="2"/>
            <a:r>
              <a:rPr lang="ko-KR" altLang="en-US" dirty="0"/>
              <a:t>관계 연산의 결과는 불 배열</a:t>
            </a:r>
          </a:p>
          <a:p>
            <a:endParaRPr lang="ko-KR" altLang="en-US" dirty="0"/>
          </a:p>
        </p:txBody>
      </p:sp>
      <p:sp>
        <p:nvSpPr>
          <p:cNvPr id="4" name="직사각형 3"/>
          <p:cNvSpPr/>
          <p:nvPr/>
        </p:nvSpPr>
        <p:spPr>
          <a:xfrm>
            <a:off x="838200" y="3490020"/>
            <a:ext cx="8204200" cy="2677656"/>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60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linspace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6</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size</a:t>
            </a:r>
            <a:r>
              <a:rPr lang="en-US" altLang="ko-KR" sz="1400" dirty="0">
                <a:solidFill>
                  <a:srgbClr val="D4D4D4"/>
                </a:solidFill>
                <a:latin typeface="Consolas" panose="020B0609020204030204" pitchFamily="49" charset="0"/>
                <a:ea typeface="맑은 고딕" panose="020B0503020000020004" pitchFamily="50" charset="-127"/>
              </a:rPr>
              <a:t>)</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a2</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power</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6A9955"/>
                </a:solidFill>
                <a:latin typeface="Consolas" panose="020B0609020204030204" pitchFamily="49" charset="0"/>
                <a:ea typeface="맑은 고딕" panose="020B0503020000020004" pitchFamily="50" charset="-127"/>
              </a:rPr>
              <a:t># b1 ** [2, 2, 2, 2, 2, 2]</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sin</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6A9955"/>
                </a:solidFill>
                <a:latin typeface="Consolas" panose="020B0609020204030204" pitchFamily="49" charset="0"/>
                <a:ea typeface="맑은 고딕" panose="020B0503020000020004" pitchFamily="50" charset="-127"/>
              </a:rPr>
              <a:t># </a:t>
            </a:r>
            <a:r>
              <a:rPr lang="en-US" altLang="ko-KR" sz="1400" dirty="0" err="1">
                <a:solidFill>
                  <a:srgbClr val="6A9955"/>
                </a:solidFill>
                <a:latin typeface="Consolas" panose="020B0609020204030204" pitchFamily="49" charset="0"/>
                <a:ea typeface="맑은 고딕" panose="020B0503020000020004" pitchFamily="50" charset="-127"/>
              </a:rPr>
              <a:t>np.sin</a:t>
            </a:r>
            <a:r>
              <a:rPr lang="en-US" altLang="ko-KR" sz="1400" dirty="0">
                <a:solidFill>
                  <a:srgbClr val="6A9955"/>
                </a:solidFill>
                <a:latin typeface="Consolas" panose="020B0609020204030204" pitchFamily="49" charset="0"/>
                <a:ea typeface="맑은 고딕" panose="020B0503020000020004" pitchFamily="50" charset="-127"/>
              </a:rPr>
              <a:t>(a1) * [10, 10, 10, 10, 10, 10]</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b4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a2</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b5</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&lt; </a:t>
            </a:r>
            <a:r>
              <a:rPr lang="en-US" altLang="ko-KR" sz="1400" dirty="0">
                <a:solidFill>
                  <a:srgbClr val="B5CEA8"/>
                </a:solidFill>
                <a:latin typeface="Consolas" panose="020B0609020204030204" pitchFamily="49" charset="0"/>
                <a:ea typeface="맑은 고딕" panose="020B0503020000020004" pitchFamily="50" charset="-127"/>
              </a:rPr>
              <a:t>25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6A9955"/>
                </a:solidFill>
                <a:latin typeface="Consolas" panose="020B0609020204030204" pitchFamily="49" charset="0"/>
                <a:ea typeface="맑은 고딕" panose="020B0503020000020004" pitchFamily="50" charset="-127"/>
              </a:rPr>
              <a:t># b1 &lt; [25, 25, 25, 25, 25, 25]</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b5</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4186499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브로드캐스팅</a:t>
            </a:r>
            <a:endParaRPr lang="ko-KR" altLang="en-US" dirty="0"/>
          </a:p>
        </p:txBody>
      </p:sp>
      <p:sp>
        <p:nvSpPr>
          <p:cNvPr id="3" name="내용 개체 틀 2"/>
          <p:cNvSpPr>
            <a:spLocks noGrp="1"/>
          </p:cNvSpPr>
          <p:nvPr>
            <p:ph idx="1"/>
          </p:nvPr>
        </p:nvSpPr>
        <p:spPr/>
        <p:txBody>
          <a:bodyPr/>
          <a:lstStyle/>
          <a:p>
            <a:r>
              <a:rPr lang="ko-KR" altLang="en-US" sz="1400" dirty="0" err="1"/>
              <a:t>브로드캐스팅</a:t>
            </a:r>
            <a:endParaRPr lang="ko-KR" altLang="en-US" sz="1400" dirty="0"/>
          </a:p>
          <a:p>
            <a:pPr lvl="1"/>
            <a:r>
              <a:rPr lang="en-US" altLang="ko-KR" sz="1400" dirty="0"/>
              <a:t>• </a:t>
            </a:r>
            <a:r>
              <a:rPr lang="ko-KR" altLang="en-US" sz="1400" dirty="0"/>
              <a:t>스칼라 값이나 벡터를 배열과 연산할 때 이를 배열의 </a:t>
            </a:r>
            <a:r>
              <a:rPr lang="en-US" altLang="ko-KR" sz="1400" dirty="0"/>
              <a:t>shape</a:t>
            </a:r>
            <a:r>
              <a:rPr lang="ko-KR" altLang="en-US" sz="1400" dirty="0"/>
              <a:t>와 같도록 확장한 후 기존 데이터 복사</a:t>
            </a:r>
          </a:p>
          <a:p>
            <a:pPr lvl="2"/>
            <a:r>
              <a:rPr lang="en-US" altLang="ko-KR" sz="1400" dirty="0"/>
              <a:t>• </a:t>
            </a:r>
            <a:r>
              <a:rPr lang="ko-KR" altLang="en-US" sz="1400" dirty="0"/>
              <a:t>배열과 스칼라 값 사이 연산</a:t>
            </a:r>
            <a:r>
              <a:rPr lang="en-US" altLang="ko-KR" sz="1400" dirty="0"/>
              <a:t>: </a:t>
            </a:r>
            <a:r>
              <a:rPr lang="ko-KR" altLang="en-US" sz="1400" dirty="0"/>
              <a:t>스칼라를 배열의 </a:t>
            </a:r>
            <a:r>
              <a:rPr lang="en-US" altLang="ko-KR" sz="1400" dirty="0"/>
              <a:t>shape</a:t>
            </a:r>
            <a:r>
              <a:rPr lang="ko-KR" altLang="en-US" sz="1400" dirty="0"/>
              <a:t>로 확장한 후 스칼라 값 복사</a:t>
            </a:r>
          </a:p>
          <a:p>
            <a:pPr lvl="2"/>
            <a:r>
              <a:rPr lang="en-US" altLang="ko-KR" sz="1400" dirty="0"/>
              <a:t>• </a:t>
            </a:r>
            <a:r>
              <a:rPr lang="ko-KR" altLang="en-US" sz="1400" dirty="0"/>
              <a:t>벡터와 벡터 사이 연산</a:t>
            </a:r>
            <a:r>
              <a:rPr lang="en-US" altLang="ko-KR" sz="1400" dirty="0"/>
              <a:t>: </a:t>
            </a:r>
            <a:r>
              <a:rPr lang="ko-KR" altLang="en-US" sz="1400" dirty="0"/>
              <a:t>벡터 </a:t>
            </a:r>
            <a:r>
              <a:rPr lang="en-US" altLang="ko-KR" sz="1400" dirty="0"/>
              <a:t>N, M</a:t>
            </a:r>
            <a:r>
              <a:rPr lang="ko-KR" altLang="en-US" sz="1400" dirty="0"/>
              <a:t>에 대해 양쪽 다 배열의 </a:t>
            </a:r>
            <a:r>
              <a:rPr lang="en-US" altLang="ko-KR" sz="1400" dirty="0"/>
              <a:t>N x M shape</a:t>
            </a:r>
            <a:r>
              <a:rPr lang="ko-KR" altLang="en-US" sz="1400" dirty="0"/>
              <a:t>로 확장한 후 행 또는 열 단위 요소 복사</a:t>
            </a:r>
          </a:p>
          <a:p>
            <a:pPr lvl="2"/>
            <a:r>
              <a:rPr lang="en-US" altLang="ko-KR" sz="1400" dirty="0"/>
              <a:t>• </a:t>
            </a:r>
            <a:r>
              <a:rPr lang="ko-KR" altLang="en-US" sz="1400" dirty="0"/>
              <a:t>배열과 벡터 사이 연산</a:t>
            </a:r>
            <a:r>
              <a:rPr lang="en-US" altLang="ko-KR" sz="1400" dirty="0"/>
              <a:t>: </a:t>
            </a:r>
            <a:r>
              <a:rPr lang="ko-KR" altLang="en-US" sz="1400" dirty="0"/>
              <a:t>배열의 마지막 축 크기와 벡터의 크기가 같을 때</a:t>
            </a:r>
            <a:r>
              <a:rPr lang="en-US" altLang="ko-KR" sz="1400" dirty="0"/>
              <a:t>, </a:t>
            </a:r>
            <a:r>
              <a:rPr lang="ko-KR" altLang="en-US" sz="1400" dirty="0"/>
              <a:t>벡터를 배열의 </a:t>
            </a:r>
            <a:r>
              <a:rPr lang="en-US" altLang="ko-KR" sz="1400" dirty="0"/>
              <a:t>shape</a:t>
            </a:r>
            <a:r>
              <a:rPr lang="ko-KR" altLang="en-US" sz="1400" dirty="0"/>
              <a:t>로 확장한 후 </a:t>
            </a:r>
            <a:r>
              <a:rPr lang="ko-KR" altLang="en-US" sz="1400" dirty="0" err="1"/>
              <a:t>백터</a:t>
            </a:r>
            <a:r>
              <a:rPr lang="ko-KR" altLang="en-US" sz="1400" dirty="0"/>
              <a:t> 요소 복사</a:t>
            </a:r>
          </a:p>
          <a:p>
            <a:pPr lvl="2"/>
            <a:r>
              <a:rPr lang="en-US" altLang="ko-KR" sz="1400" dirty="0"/>
              <a:t>• </a:t>
            </a:r>
            <a:r>
              <a:rPr lang="ko-KR" altLang="en-US" sz="1400" dirty="0"/>
              <a:t>크기가 다른 배열과 배열 사이 연산</a:t>
            </a:r>
            <a:r>
              <a:rPr lang="en-US" altLang="ko-KR" sz="1400" dirty="0"/>
              <a:t>: </a:t>
            </a:r>
            <a:r>
              <a:rPr lang="ko-KR" altLang="en-US" sz="1400" dirty="0"/>
              <a:t>두 배열의 마지막 축부터 차례로 비교해 축의 크기가 같거나 </a:t>
            </a:r>
            <a:r>
              <a:rPr lang="en-US" altLang="ko-KR" sz="1400" dirty="0"/>
              <a:t>1</a:t>
            </a:r>
            <a:r>
              <a:rPr lang="ko-KR" altLang="en-US" sz="1400" dirty="0"/>
              <a:t>일 때</a:t>
            </a:r>
            <a:r>
              <a:rPr lang="en-US" altLang="ko-KR" sz="1400" dirty="0"/>
              <a:t>, </a:t>
            </a:r>
            <a:r>
              <a:rPr lang="ko-KR" altLang="en-US" sz="1400" dirty="0"/>
              <a:t>양쪽 배열을 큰 축 기준으로 확장한 후 배열 요소 복사</a:t>
            </a:r>
          </a:p>
          <a:p>
            <a:endParaRPr lang="ko-KR" altLang="en-US" dirty="0"/>
          </a:p>
        </p:txBody>
      </p:sp>
      <p:pic>
        <p:nvPicPr>
          <p:cNvPr id="4" name="그림 3"/>
          <p:cNvPicPr>
            <a:picLocks noChangeAspect="1"/>
          </p:cNvPicPr>
          <p:nvPr/>
        </p:nvPicPr>
        <p:blipFill>
          <a:blip r:embed="rId2"/>
          <a:stretch>
            <a:fillRect/>
          </a:stretch>
        </p:blipFill>
        <p:spPr>
          <a:xfrm>
            <a:off x="6397367" y="3403532"/>
            <a:ext cx="3045177" cy="2209868"/>
          </a:xfrm>
          <a:prstGeom prst="rect">
            <a:avLst/>
          </a:prstGeom>
        </p:spPr>
      </p:pic>
      <p:sp>
        <p:nvSpPr>
          <p:cNvPr id="5" name="직사각형 4"/>
          <p:cNvSpPr/>
          <p:nvPr/>
        </p:nvSpPr>
        <p:spPr>
          <a:xfrm>
            <a:off x="1522283" y="3403533"/>
            <a:ext cx="4572000" cy="3108543"/>
          </a:xfrm>
          <a:prstGeom prst="rect">
            <a:avLst/>
          </a:prstGeom>
          <a:solidFill>
            <a:schemeClr val="tx1"/>
          </a:solidFill>
        </p:spPr>
        <p:txBody>
          <a:bodyPr>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linspace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a2</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a3</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a4</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3204841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인덱싱과 </a:t>
            </a:r>
            <a:r>
              <a:rPr lang="ko-KR" altLang="en-US" dirty="0" err="1"/>
              <a:t>슬라이싱</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a:t>리스트처럼 </a:t>
            </a:r>
            <a:r>
              <a:rPr lang="en-US" altLang="ko-KR" dirty="0" err="1"/>
              <a:t>NumPy</a:t>
            </a:r>
            <a:r>
              <a:rPr lang="en-US" altLang="ko-KR" dirty="0"/>
              <a:t> </a:t>
            </a:r>
            <a:r>
              <a:rPr lang="ko-KR" altLang="en-US" dirty="0"/>
              <a:t>배열도 인덱스로 요소에 접근하고 원하는 부분만 잘라내는 </a:t>
            </a:r>
            <a:r>
              <a:rPr lang="ko-KR" altLang="en-US" dirty="0" err="1"/>
              <a:t>슬라이싱</a:t>
            </a:r>
            <a:r>
              <a:rPr lang="ko-KR" altLang="en-US" dirty="0"/>
              <a:t> 가능</a:t>
            </a:r>
          </a:p>
          <a:p>
            <a:pPr lvl="1"/>
            <a:r>
              <a:rPr lang="ko-KR" altLang="en-US" dirty="0"/>
              <a:t>리스트와 </a:t>
            </a:r>
            <a:r>
              <a:rPr lang="ko-KR" altLang="en-US" dirty="0" err="1"/>
              <a:t>다른점은</a:t>
            </a:r>
            <a:r>
              <a:rPr lang="ko-KR" altLang="en-US" dirty="0"/>
              <a:t> </a:t>
            </a:r>
            <a:r>
              <a:rPr lang="ko-KR" altLang="en-US" dirty="0" err="1"/>
              <a:t>슬라이싱은</a:t>
            </a:r>
            <a:r>
              <a:rPr lang="ko-KR" altLang="en-US" dirty="0"/>
              <a:t> 원본 배열의 데이터를 참조하는 새로운 배열이므로 </a:t>
            </a:r>
            <a:r>
              <a:rPr lang="ko-KR" altLang="en-US" dirty="0" err="1"/>
              <a:t>슬라이싱된</a:t>
            </a:r>
            <a:r>
              <a:rPr lang="ko-KR" altLang="en-US" dirty="0"/>
              <a:t> 배열을 수정하면 원본 배열도 함께 수정됨</a:t>
            </a:r>
          </a:p>
          <a:p>
            <a:pPr lvl="1"/>
            <a:r>
              <a:rPr lang="en-US" altLang="ko-KR" dirty="0"/>
              <a:t>1</a:t>
            </a:r>
            <a:r>
              <a:rPr lang="ko-KR" altLang="en-US" dirty="0"/>
              <a:t>차원 배열의 </a:t>
            </a:r>
            <a:r>
              <a:rPr lang="ko-KR" altLang="en-US" dirty="0" err="1"/>
              <a:t>슬라이싱은</a:t>
            </a:r>
            <a:r>
              <a:rPr lang="ko-KR" altLang="en-US" dirty="0"/>
              <a:t> </a:t>
            </a:r>
            <a:r>
              <a:rPr lang="en-US" altLang="ko-KR" dirty="0"/>
              <a:t>[[start]:[end]:[step]]</a:t>
            </a:r>
          </a:p>
          <a:p>
            <a:pPr lvl="2"/>
            <a:r>
              <a:rPr lang="ko-KR" altLang="en-US" dirty="0"/>
              <a:t>인덱스 </a:t>
            </a:r>
            <a:r>
              <a:rPr lang="en-US" altLang="ko-KR" dirty="0" err="1"/>
              <a:t>i</a:t>
            </a:r>
            <a:r>
              <a:rPr lang="ko-KR" altLang="en-US" dirty="0"/>
              <a:t>가 </a:t>
            </a:r>
            <a:r>
              <a:rPr lang="en-US" altLang="ko-KR" dirty="0"/>
              <a:t>start</a:t>
            </a:r>
            <a:r>
              <a:rPr lang="ko-KR" altLang="en-US" dirty="0"/>
              <a:t>일 때 </a:t>
            </a:r>
            <a:r>
              <a:rPr lang="en-US" altLang="ko-KR" dirty="0" err="1"/>
              <a:t>i</a:t>
            </a:r>
            <a:r>
              <a:rPr lang="en-US" altLang="ko-KR" dirty="0"/>
              <a:t> &lt; end </a:t>
            </a:r>
            <a:r>
              <a:rPr lang="ko-KR" altLang="en-US" dirty="0"/>
              <a:t>동안 </a:t>
            </a:r>
            <a:r>
              <a:rPr lang="en-US" altLang="ko-KR" dirty="0" err="1"/>
              <a:t>i</a:t>
            </a:r>
            <a:r>
              <a:rPr lang="en-US" altLang="ko-KR" dirty="0"/>
              <a:t> += step </a:t>
            </a:r>
            <a:r>
              <a:rPr lang="ko-KR" altLang="en-US" dirty="0"/>
              <a:t>단위로 이동하며 요소 접근</a:t>
            </a:r>
            <a:r>
              <a:rPr lang="en-US" altLang="ko-KR" dirty="0"/>
              <a:t>. </a:t>
            </a:r>
            <a:r>
              <a:rPr lang="en-US" altLang="ko-KR" dirty="0" err="1"/>
              <a:t>i</a:t>
            </a:r>
            <a:r>
              <a:rPr lang="ko-KR" altLang="en-US" dirty="0"/>
              <a:t>가 </a:t>
            </a:r>
            <a:r>
              <a:rPr lang="ko-KR" altLang="en-US" dirty="0" err="1"/>
              <a:t>음수면</a:t>
            </a:r>
            <a:r>
              <a:rPr lang="ko-KR" altLang="en-US" dirty="0"/>
              <a:t> 마지막 요소부터 역순으로 접근</a:t>
            </a:r>
          </a:p>
          <a:p>
            <a:pPr lvl="2"/>
            <a:r>
              <a:rPr lang="en-US" altLang="ko-KR" dirty="0"/>
              <a:t>start</a:t>
            </a:r>
            <a:r>
              <a:rPr lang="ko-KR" altLang="en-US" dirty="0"/>
              <a:t>를 생략하면 </a:t>
            </a:r>
            <a:r>
              <a:rPr lang="en-US" altLang="ko-KR" dirty="0"/>
              <a:t>0, end</a:t>
            </a:r>
            <a:r>
              <a:rPr lang="ko-KR" altLang="en-US" dirty="0"/>
              <a:t>를 생략하면 </a:t>
            </a:r>
            <a:r>
              <a:rPr lang="en-US" altLang="ko-KR" dirty="0"/>
              <a:t>-1(</a:t>
            </a:r>
            <a:r>
              <a:rPr lang="ko-KR" altLang="en-US" dirty="0"/>
              <a:t>마지막 요소</a:t>
            </a:r>
            <a:r>
              <a:rPr lang="en-US" altLang="ko-KR" dirty="0"/>
              <a:t>), step</a:t>
            </a:r>
            <a:r>
              <a:rPr lang="ko-KR" altLang="en-US" dirty="0"/>
              <a:t>을 생략하면 </a:t>
            </a:r>
            <a:r>
              <a:rPr lang="en-US" altLang="ko-KR" dirty="0"/>
              <a:t>1</a:t>
            </a:r>
            <a:endParaRPr lang="ko-KR" altLang="en-US" dirty="0"/>
          </a:p>
          <a:p>
            <a:endParaRPr lang="ko-KR" altLang="en-US" dirty="0"/>
          </a:p>
        </p:txBody>
      </p:sp>
      <p:sp>
        <p:nvSpPr>
          <p:cNvPr id="4" name="직사각형 3"/>
          <p:cNvSpPr/>
          <p:nvPr/>
        </p:nvSpPr>
        <p:spPr>
          <a:xfrm>
            <a:off x="1060450" y="3366346"/>
            <a:ext cx="7556500" cy="2462213"/>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9</a:t>
            </a:r>
            <a:r>
              <a:rPr lang="en-US" altLang="ko-KR" sz="1400" dirty="0">
                <a:solidFill>
                  <a:srgbClr val="D4D4D4"/>
                </a:solidFill>
                <a:latin typeface="Consolas" panose="020B0609020204030204" pitchFamily="49" charset="0"/>
                <a:ea typeface="맑은 고딕" panose="020B0503020000020004" pitchFamily="50" charset="-127"/>
              </a:rPr>
              <a:t>]</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10_1000</a:t>
            </a:r>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C586C0"/>
                </a:solidFill>
                <a:latin typeface="Consolas" panose="020B0609020204030204" pitchFamily="49" charset="0"/>
                <a:ea typeface="맑은 고딕" panose="020B0503020000020004" pitchFamily="50" charset="-127"/>
              </a:rPr>
              <a:t>for</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i</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in</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len</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i</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end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 '</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413736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인덱싱과 </a:t>
            </a:r>
            <a:r>
              <a:rPr lang="ko-KR" altLang="en-US" dirty="0" err="1"/>
              <a:t>슬라이싱</a:t>
            </a:r>
            <a:r>
              <a:rPr lang="en-US" altLang="ko-KR" dirty="0"/>
              <a:t>2</a:t>
            </a:r>
            <a:endParaRPr lang="ko-KR" altLang="en-US" dirty="0"/>
          </a:p>
        </p:txBody>
      </p:sp>
      <p:sp>
        <p:nvSpPr>
          <p:cNvPr id="3" name="내용 개체 틀 2"/>
          <p:cNvSpPr>
            <a:spLocks noGrp="1"/>
          </p:cNvSpPr>
          <p:nvPr>
            <p:ph idx="1"/>
          </p:nvPr>
        </p:nvSpPr>
        <p:spPr/>
        <p:txBody>
          <a:bodyPr/>
          <a:lstStyle/>
          <a:p>
            <a:r>
              <a:rPr lang="ko-KR" altLang="en-US" dirty="0"/>
              <a:t>다차원 배열은 축당 하나의 인덱스를 가질 수 있으며 인덱스는 쉼표로 구분 ➡ </a:t>
            </a:r>
            <a:r>
              <a:rPr lang="en-US" altLang="ko-KR" dirty="0"/>
              <a:t>[x, y]</a:t>
            </a:r>
          </a:p>
          <a:p>
            <a:pPr lvl="1"/>
            <a:r>
              <a:rPr lang="ko-KR" altLang="en-US" dirty="0"/>
              <a:t>축 수보다 적은 인덱스를 제공하면 누락된 인덱스는 슬라이스로 간주</a:t>
            </a:r>
          </a:p>
          <a:p>
            <a:pPr lvl="1"/>
            <a:r>
              <a:rPr lang="ko-KR" altLang="en-US" dirty="0"/>
              <a:t>점</a:t>
            </a:r>
            <a:r>
              <a:rPr lang="en-US" altLang="ko-KR" dirty="0"/>
              <a:t>(...)</a:t>
            </a:r>
            <a:r>
              <a:rPr lang="ko-KR" altLang="en-US" dirty="0"/>
              <a:t>은 완전한 인덱싱에 필요한 만큼의 콜론을 나타냄</a:t>
            </a:r>
          </a:p>
          <a:p>
            <a:pPr lvl="2"/>
            <a:r>
              <a:rPr lang="en-US" altLang="ko-KR" dirty="0"/>
              <a:t>5</a:t>
            </a:r>
            <a:r>
              <a:rPr lang="ko-KR" altLang="en-US" dirty="0"/>
              <a:t>차원 배열 </a:t>
            </a:r>
            <a:r>
              <a:rPr lang="en-US" altLang="ko-KR" dirty="0"/>
              <a:t>x</a:t>
            </a:r>
            <a:r>
              <a:rPr lang="ko-KR" altLang="en-US" dirty="0"/>
              <a:t>에 대해</a:t>
            </a:r>
          </a:p>
          <a:p>
            <a:pPr lvl="3"/>
            <a:r>
              <a:rPr lang="en-US" altLang="ko-KR" dirty="0"/>
              <a:t>x[1, 2, ...] == x[1, 2, :, :, :]</a:t>
            </a:r>
          </a:p>
          <a:p>
            <a:pPr lvl="3"/>
            <a:r>
              <a:rPr lang="en-US" altLang="ko-KR" dirty="0"/>
              <a:t>x[..., 3] == x[:, :, :, :, 3]</a:t>
            </a:r>
          </a:p>
          <a:p>
            <a:pPr lvl="3"/>
            <a:r>
              <a:rPr lang="en-US" altLang="ko-KR" dirty="0"/>
              <a:t>x[4, ..., 5, :] = x[4, :, :, 5, :]</a:t>
            </a:r>
          </a:p>
          <a:p>
            <a:pPr lvl="1"/>
            <a:r>
              <a:rPr lang="ko-KR" altLang="en-US" dirty="0"/>
              <a:t>다차원 배열에 대한 반복은 첫 번째 축에 대해 수행</a:t>
            </a:r>
          </a:p>
          <a:p>
            <a:pPr lvl="2"/>
            <a:r>
              <a:rPr lang="ko-KR" altLang="en-US" dirty="0"/>
              <a:t>반복자인 </a:t>
            </a:r>
            <a:r>
              <a:rPr lang="en-US" altLang="ko-KR" dirty="0"/>
              <a:t>flat </a:t>
            </a:r>
            <a:r>
              <a:rPr lang="ko-KR" altLang="en-US" dirty="0"/>
              <a:t>속성을 이용하면 배열의 모든 요소에 접근할 수 있음</a:t>
            </a:r>
          </a:p>
          <a:p>
            <a:r>
              <a:rPr lang="ko-KR" altLang="en-US" dirty="0" err="1"/>
              <a:t>슬라이싱할</a:t>
            </a:r>
            <a:r>
              <a:rPr lang="ko-KR" altLang="en-US" dirty="0"/>
              <a:t> 때 추가 연산을 통해 </a:t>
            </a:r>
            <a:r>
              <a:rPr lang="ko-KR" altLang="en-US" dirty="0" err="1"/>
              <a:t>브로드캐스팅이</a:t>
            </a:r>
            <a:r>
              <a:rPr lang="ko-KR" altLang="en-US" dirty="0"/>
              <a:t> 발생하면 사본 복사</a:t>
            </a:r>
          </a:p>
          <a:p>
            <a:endParaRPr lang="ko-KR" altLang="en-US" dirty="0"/>
          </a:p>
        </p:txBody>
      </p:sp>
      <p:sp>
        <p:nvSpPr>
          <p:cNvPr id="4" name="직사각형 3"/>
          <p:cNvSpPr/>
          <p:nvPr/>
        </p:nvSpPr>
        <p:spPr>
          <a:xfrm>
            <a:off x="1169670" y="3885843"/>
            <a:ext cx="6985000" cy="2677656"/>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fromfunction</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x</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z</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x</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y</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z</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int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6A9955"/>
                </a:solidFill>
                <a:latin typeface="Consolas" panose="020B0609020204030204" pitchFamily="49" charset="0"/>
                <a:ea typeface="맑은 고딕" panose="020B0503020000020004" pitchFamily="50" charset="-127"/>
              </a:rPr>
              <a:t># a2</a:t>
            </a:r>
            <a:r>
              <a:rPr lang="ko-KR" altLang="en-US" sz="1400" dirty="0">
                <a:solidFill>
                  <a:srgbClr val="6A9955"/>
                </a:solidFill>
                <a:latin typeface="Consolas" panose="020B0609020204030204" pitchFamily="49" charset="0"/>
                <a:ea typeface="맑은 고딕" panose="020B0503020000020004" pitchFamily="50" charset="-127"/>
              </a:rPr>
              <a:t>는 새로운 배열</a:t>
            </a:r>
            <a:endParaRPr lang="ko-KR" altLang="en-US" sz="1400" dirty="0">
              <a:solidFill>
                <a:srgbClr val="D4D4D4"/>
              </a:solidFill>
              <a:latin typeface="Consolas" panose="020B0609020204030204" pitchFamily="49" charset="0"/>
              <a:ea typeface="맑은 고딕" panose="020B0503020000020004" pitchFamily="50" charset="-127"/>
            </a:endParaRPr>
          </a:p>
          <a:p>
            <a:pPr latinLnBrk="1"/>
            <a:br>
              <a:rPr lang="ko-KR" altLang="en-US"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 = -</a:t>
            </a:r>
            <a:r>
              <a:rPr lang="en-US" altLang="ko-KR" sz="1400" dirty="0">
                <a:solidFill>
                  <a:srgbClr val="B5CEA8"/>
                </a:solidFill>
                <a:latin typeface="Consolas" panose="020B0609020204030204" pitchFamily="49" charset="0"/>
                <a:ea typeface="맑은 고딕" panose="020B0503020000020004" pitchFamily="50" charset="-127"/>
              </a:rPr>
              <a:t>1</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C586C0"/>
                </a:solidFill>
                <a:latin typeface="Consolas" panose="020B0609020204030204" pitchFamily="49" charset="0"/>
                <a:ea typeface="맑은 고딕" panose="020B0503020000020004" pitchFamily="50" charset="-127"/>
              </a:rPr>
              <a:t>for</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in</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6A9955"/>
                </a:solidFill>
                <a:latin typeface="Consolas" panose="020B0609020204030204" pitchFamily="49" charset="0"/>
                <a:ea typeface="맑은 고딕" panose="020B0503020000020004" pitchFamily="50" charset="-127"/>
              </a:rPr>
              <a:t># for element in a2.flat</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DCDCAA"/>
                </a:solidFill>
                <a:latin typeface="Consolas" panose="020B0609020204030204" pitchFamily="49" charset="0"/>
                <a:ea typeface="맑은 고딕" panose="020B0503020000020004" pitchFamily="50" charset="-127"/>
              </a:rPr>
              <a:t>    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"out: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6A9955"/>
                </a:solidFill>
                <a:latin typeface="Consolas" panose="020B0609020204030204" pitchFamily="49" charset="0"/>
                <a:ea typeface="맑은 고딕" panose="020B0503020000020004" pitchFamily="50" charset="-127"/>
              </a:rPr>
              <a:t># print(element, end=', ')</a:t>
            </a:r>
            <a:endParaRPr lang="en-US" altLang="ko-KR" sz="1400" dirty="0">
              <a:solidFill>
                <a:srgbClr val="D4D4D4"/>
              </a:solidFill>
              <a:latin typeface="Consolas" panose="020B0609020204030204" pitchFamily="49" charset="0"/>
              <a:ea typeface="맑은 고딕" panose="020B0503020000020004" pitchFamily="50" charset="-127"/>
            </a:endParaRPr>
          </a:p>
        </p:txBody>
      </p:sp>
      <p:pic>
        <p:nvPicPr>
          <p:cNvPr id="5" name="그림 4"/>
          <p:cNvPicPr>
            <a:picLocks noChangeAspect="1"/>
          </p:cNvPicPr>
          <p:nvPr/>
        </p:nvPicPr>
        <p:blipFill>
          <a:blip r:embed="rId2"/>
          <a:stretch>
            <a:fillRect/>
          </a:stretch>
        </p:blipFill>
        <p:spPr>
          <a:xfrm>
            <a:off x="6896016" y="1587441"/>
            <a:ext cx="2171784" cy="1540451"/>
          </a:xfrm>
          <a:prstGeom prst="rect">
            <a:avLst/>
          </a:prstGeom>
        </p:spPr>
      </p:pic>
    </p:spTree>
    <p:extLst>
      <p:ext uri="{BB962C8B-B14F-4D97-AF65-F5344CB8AC3E}">
        <p14:creationId xmlns:p14="http://schemas.microsoft.com/office/powerpoint/2010/main" val="2481951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서로 다른 배열 쌓기</a:t>
            </a:r>
          </a:p>
        </p:txBody>
      </p:sp>
      <p:sp>
        <p:nvSpPr>
          <p:cNvPr id="3" name="내용 개체 틀 2"/>
          <p:cNvSpPr>
            <a:spLocks noGrp="1"/>
          </p:cNvSpPr>
          <p:nvPr>
            <p:ph idx="1"/>
          </p:nvPr>
        </p:nvSpPr>
        <p:spPr>
          <a:xfrm>
            <a:off x="838200" y="928670"/>
            <a:ext cx="5734050" cy="5500726"/>
          </a:xfrm>
        </p:spPr>
        <p:txBody>
          <a:bodyPr>
            <a:normAutofit/>
          </a:bodyPr>
          <a:lstStyle/>
          <a:p>
            <a:r>
              <a:rPr lang="ko-KR" altLang="en-US" sz="1400" dirty="0"/>
              <a:t>서로 다른 축을 따라 여러 배열을 수평 또는 수직으로 쌓은 새로운 배열 생성</a:t>
            </a:r>
          </a:p>
          <a:p>
            <a:pPr lvl="1"/>
            <a:r>
              <a:rPr lang="en-US" altLang="ko-KR" sz="1400" dirty="0" err="1"/>
              <a:t>vstack</a:t>
            </a:r>
            <a:r>
              <a:rPr lang="en-US" altLang="ko-KR" sz="1400" dirty="0"/>
              <a:t>(</a:t>
            </a:r>
            <a:r>
              <a:rPr lang="en-US" altLang="ko-KR" sz="1400" dirty="0" err="1"/>
              <a:t>tup</a:t>
            </a:r>
            <a:r>
              <a:rPr lang="en-US" altLang="ko-KR" sz="1400" dirty="0"/>
              <a:t>), </a:t>
            </a:r>
            <a:r>
              <a:rPr lang="en-US" altLang="ko-KR" sz="1400" dirty="0" err="1"/>
              <a:t>hstack</a:t>
            </a:r>
            <a:r>
              <a:rPr lang="en-US" altLang="ko-KR" sz="1400" dirty="0"/>
              <a:t>(tub): </a:t>
            </a:r>
            <a:r>
              <a:rPr lang="ko-KR" altLang="en-US" sz="1400" dirty="0"/>
              <a:t>세로</a:t>
            </a:r>
            <a:r>
              <a:rPr lang="en-US" altLang="ko-KR" sz="1400" dirty="0"/>
              <a:t>(</a:t>
            </a:r>
            <a:r>
              <a:rPr lang="ko-KR" altLang="en-US" sz="1400" dirty="0"/>
              <a:t>행 방향</a:t>
            </a:r>
            <a:r>
              <a:rPr lang="en-US" altLang="ko-KR" sz="1400" dirty="0"/>
              <a:t>), </a:t>
            </a:r>
            <a:r>
              <a:rPr lang="ko-KR" altLang="en-US" sz="1400" dirty="0"/>
              <a:t>가로</a:t>
            </a:r>
            <a:r>
              <a:rPr lang="en-US" altLang="ko-KR" sz="1400" dirty="0"/>
              <a:t>(</a:t>
            </a:r>
            <a:r>
              <a:rPr lang="ko-KR" altLang="en-US" sz="1400" dirty="0"/>
              <a:t>열 방향</a:t>
            </a:r>
            <a:r>
              <a:rPr lang="en-US" altLang="ko-KR" sz="1400" dirty="0"/>
              <a:t>) </a:t>
            </a:r>
            <a:r>
              <a:rPr lang="ko-KR" altLang="en-US" sz="1400" dirty="0"/>
              <a:t>순서로 쌓음</a:t>
            </a:r>
          </a:p>
          <a:p>
            <a:pPr lvl="2"/>
            <a:r>
              <a:rPr lang="en-US" altLang="ko-KR" sz="1400" dirty="0" err="1"/>
              <a:t>tup</a:t>
            </a:r>
            <a:r>
              <a:rPr lang="en-US" altLang="ko-KR" sz="1400" dirty="0"/>
              <a:t>: </a:t>
            </a:r>
            <a:r>
              <a:rPr lang="ko-KR" altLang="en-US" sz="1400" dirty="0"/>
              <a:t>배열 시퀀스로 배열 모양은 첫 번째 축을 제외하고 모두 동일해야 함</a:t>
            </a:r>
            <a:r>
              <a:rPr lang="en-US" altLang="ko-KR" sz="1400" dirty="0"/>
              <a:t>. 1</a:t>
            </a:r>
            <a:r>
              <a:rPr lang="ko-KR" altLang="en-US" sz="1400" dirty="0"/>
              <a:t>차원 배열은 길이가 같아야 함</a:t>
            </a:r>
          </a:p>
          <a:p>
            <a:pPr lvl="1"/>
            <a:r>
              <a:rPr lang="en-US" altLang="ko-KR" sz="1400" dirty="0"/>
              <a:t>concatenate((a1, a2, ...), axis=0, ...): </a:t>
            </a:r>
            <a:r>
              <a:rPr lang="ko-KR" altLang="en-US" sz="1400" dirty="0"/>
              <a:t>기존 축을 따라 배열 시퀀스 결합</a:t>
            </a:r>
          </a:p>
          <a:p>
            <a:pPr lvl="2"/>
            <a:r>
              <a:rPr lang="en-US" altLang="ko-KR" sz="1400" dirty="0"/>
              <a:t>a1, a2, ...: </a:t>
            </a:r>
            <a:r>
              <a:rPr lang="ko-KR" altLang="en-US" sz="1400" dirty="0"/>
              <a:t>배열 시퀀스로 첫 번째 축의 차원을 제외하고 동일한 모양을 가져야 함</a:t>
            </a:r>
          </a:p>
          <a:p>
            <a:pPr lvl="2"/>
            <a:r>
              <a:rPr lang="en-US" altLang="ko-KR" sz="1400" dirty="0"/>
              <a:t>axis: </a:t>
            </a:r>
            <a:r>
              <a:rPr lang="ko-KR" altLang="en-US" sz="1400" dirty="0"/>
              <a:t>배열이 결합될 축</a:t>
            </a:r>
            <a:r>
              <a:rPr lang="en-US" altLang="ko-KR" sz="1400" dirty="0"/>
              <a:t>. None</a:t>
            </a:r>
            <a:r>
              <a:rPr lang="ko-KR" altLang="en-US" sz="1400" dirty="0"/>
              <a:t>으로 설정하면 </a:t>
            </a:r>
            <a:r>
              <a:rPr lang="en-US" altLang="ko-KR" sz="1400" dirty="0"/>
              <a:t>1</a:t>
            </a:r>
            <a:r>
              <a:rPr lang="ko-KR" altLang="en-US" sz="1400" dirty="0"/>
              <a:t>차원으로 병합</a:t>
            </a:r>
            <a:br>
              <a:rPr lang="ko-KR" altLang="en-US" sz="1400" dirty="0"/>
            </a:br>
            <a:endParaRPr lang="ko-KR" altLang="en-US" sz="1400" dirty="0"/>
          </a:p>
          <a:p>
            <a:endParaRPr lang="ko-KR" altLang="en-US" sz="1400" dirty="0"/>
          </a:p>
        </p:txBody>
      </p:sp>
      <p:pic>
        <p:nvPicPr>
          <p:cNvPr id="4" name="그림 3"/>
          <p:cNvPicPr>
            <a:picLocks noChangeAspect="1"/>
          </p:cNvPicPr>
          <p:nvPr/>
        </p:nvPicPr>
        <p:blipFill>
          <a:blip r:embed="rId2"/>
          <a:stretch>
            <a:fillRect/>
          </a:stretch>
        </p:blipFill>
        <p:spPr>
          <a:xfrm>
            <a:off x="6502327" y="733212"/>
            <a:ext cx="2832246" cy="4572235"/>
          </a:xfrm>
          <a:prstGeom prst="rect">
            <a:avLst/>
          </a:prstGeom>
        </p:spPr>
      </p:pic>
      <p:sp>
        <p:nvSpPr>
          <p:cNvPr id="5" name="직사각형 4"/>
          <p:cNvSpPr/>
          <p:nvPr/>
        </p:nvSpPr>
        <p:spPr>
          <a:xfrm>
            <a:off x="1098550" y="3595516"/>
            <a:ext cx="5473700" cy="3108543"/>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fromfunction</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x</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z</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x</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y</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z</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int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10</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vstack</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hstack</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9CDCFE"/>
                </a:solidFill>
                <a:latin typeface="Consolas" panose="020B0609020204030204" pitchFamily="49" charset="0"/>
                <a:ea typeface="맑은 고딕" panose="020B0503020000020004" pitchFamily="50" charset="-127"/>
              </a:rPr>
              <a:t>a5</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concatenate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a5</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2798333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CDF559-7D30-F628-2AF3-885668DF6FD1}"/>
              </a:ext>
            </a:extLst>
          </p:cNvPr>
          <p:cNvSpPr>
            <a:spLocks noGrp="1"/>
          </p:cNvSpPr>
          <p:nvPr>
            <p:ph type="title"/>
          </p:nvPr>
        </p:nvSpPr>
        <p:spPr/>
        <p:txBody>
          <a:bodyPr/>
          <a:lstStyle/>
          <a:p>
            <a:r>
              <a:rPr lang="ko-KR" altLang="en-US" dirty="0"/>
              <a:t>스마트 시티</a:t>
            </a:r>
          </a:p>
        </p:txBody>
      </p:sp>
      <p:sp>
        <p:nvSpPr>
          <p:cNvPr id="3" name="텍스트 개체 틀 2">
            <a:extLst>
              <a:ext uri="{FF2B5EF4-FFF2-40B4-BE49-F238E27FC236}">
                <a16:creationId xmlns:a16="http://schemas.microsoft.com/office/drawing/2014/main" id="{7E3E8229-CB11-F477-AFF7-6F74E11674BD}"/>
              </a:ext>
            </a:extLst>
          </p:cNvPr>
          <p:cNvSpPr>
            <a:spLocks noGrp="1"/>
          </p:cNvSpPr>
          <p:nvPr>
            <p:ph type="body" idx="1"/>
          </p:nvPr>
        </p:nvSpPr>
        <p:spPr/>
        <p:txBody>
          <a:bodyPr/>
          <a:lstStyle/>
          <a:p>
            <a:r>
              <a:rPr lang="ko-KR" altLang="en-US" dirty="0"/>
              <a:t>스마트 시티의 이해</a:t>
            </a:r>
          </a:p>
        </p:txBody>
      </p:sp>
    </p:spTree>
    <p:extLst>
      <p:ext uri="{BB962C8B-B14F-4D97-AF65-F5344CB8AC3E}">
        <p14:creationId xmlns:p14="http://schemas.microsoft.com/office/powerpoint/2010/main" val="287994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작은 배열로 분할</a:t>
            </a:r>
          </a:p>
        </p:txBody>
      </p:sp>
      <p:sp>
        <p:nvSpPr>
          <p:cNvPr id="3" name="내용 개체 틀 2"/>
          <p:cNvSpPr>
            <a:spLocks noGrp="1"/>
          </p:cNvSpPr>
          <p:nvPr>
            <p:ph idx="1"/>
          </p:nvPr>
        </p:nvSpPr>
        <p:spPr/>
        <p:txBody>
          <a:bodyPr/>
          <a:lstStyle/>
          <a:p>
            <a:r>
              <a:rPr lang="ko-KR" altLang="en-US" dirty="0"/>
              <a:t>하나의 배열은 여러 개의 작은 배열로 분할될 수 있음</a:t>
            </a:r>
          </a:p>
          <a:p>
            <a:pPr lvl="1"/>
            <a:r>
              <a:rPr lang="en-US" altLang="ko-KR" dirty="0" err="1"/>
              <a:t>vsplit</a:t>
            </a:r>
            <a:r>
              <a:rPr lang="en-US" altLang="ko-KR" dirty="0"/>
              <a:t>(</a:t>
            </a:r>
            <a:r>
              <a:rPr lang="en-US" altLang="ko-KR" dirty="0" err="1"/>
              <a:t>ary</a:t>
            </a:r>
            <a:r>
              <a:rPr lang="en-US" altLang="ko-KR" dirty="0"/>
              <a:t>, </a:t>
            </a:r>
            <a:r>
              <a:rPr lang="en-US" altLang="ko-KR" dirty="0" err="1"/>
              <a:t>indices_or_sections</a:t>
            </a:r>
            <a:r>
              <a:rPr lang="en-US" altLang="ko-KR" dirty="0"/>
              <a:t>): </a:t>
            </a:r>
            <a:r>
              <a:rPr lang="ko-KR" altLang="en-US" dirty="0"/>
              <a:t>배열을 세로로</a:t>
            </a:r>
            <a:r>
              <a:rPr lang="en-US" altLang="ko-KR" dirty="0"/>
              <a:t>(</a:t>
            </a:r>
            <a:r>
              <a:rPr lang="ko-KR" altLang="en-US" dirty="0"/>
              <a:t>행 방향</a:t>
            </a:r>
            <a:r>
              <a:rPr lang="en-US" altLang="ko-KR" dirty="0"/>
              <a:t>) </a:t>
            </a:r>
            <a:r>
              <a:rPr lang="ko-KR" altLang="en-US" dirty="0"/>
              <a:t>첫 번째 축을 따라 여러 하위 배열로 분할</a:t>
            </a:r>
          </a:p>
          <a:p>
            <a:pPr lvl="2"/>
            <a:r>
              <a:rPr lang="en-US" altLang="ko-KR" dirty="0" err="1"/>
              <a:t>ary</a:t>
            </a:r>
            <a:r>
              <a:rPr lang="ko-KR" altLang="en-US" dirty="0"/>
              <a:t>는 배열</a:t>
            </a:r>
            <a:r>
              <a:rPr lang="en-US" altLang="ko-KR" dirty="0"/>
              <a:t>, </a:t>
            </a:r>
            <a:r>
              <a:rPr lang="en-US" altLang="ko-KR" dirty="0" err="1"/>
              <a:t>indices_or_sections</a:t>
            </a:r>
            <a:r>
              <a:rPr lang="ko-KR" altLang="en-US" dirty="0"/>
              <a:t>는 분할 개수 또는 분할 위치 지정 </a:t>
            </a:r>
            <a:r>
              <a:rPr lang="ko-KR" altLang="en-US" dirty="0" err="1"/>
              <a:t>스퀀스</a:t>
            </a:r>
            <a:r>
              <a:rPr lang="ko-KR" altLang="en-US" dirty="0"/>
              <a:t> 또는 배열</a:t>
            </a:r>
          </a:p>
          <a:p>
            <a:pPr lvl="2"/>
            <a:r>
              <a:rPr lang="ko-KR" altLang="en-US" dirty="0"/>
              <a:t>반환은 </a:t>
            </a:r>
            <a:r>
              <a:rPr lang="ko-KR" altLang="en-US" dirty="0" err="1"/>
              <a:t>튜플</a:t>
            </a:r>
            <a:r>
              <a:rPr lang="ko-KR" altLang="en-US" dirty="0"/>
              <a:t> 배열</a:t>
            </a:r>
          </a:p>
          <a:p>
            <a:pPr lvl="1"/>
            <a:r>
              <a:rPr lang="en-US" altLang="ko-KR" dirty="0" err="1"/>
              <a:t>hsplit</a:t>
            </a:r>
            <a:r>
              <a:rPr lang="en-US" altLang="ko-KR" dirty="0"/>
              <a:t>(</a:t>
            </a:r>
            <a:r>
              <a:rPr lang="en-US" altLang="ko-KR" dirty="0" err="1"/>
              <a:t>ary</a:t>
            </a:r>
            <a:r>
              <a:rPr lang="en-US" altLang="ko-KR" dirty="0"/>
              <a:t>, </a:t>
            </a:r>
            <a:r>
              <a:rPr lang="en-US" altLang="ko-KR" dirty="0" err="1"/>
              <a:t>indices_or_sections</a:t>
            </a:r>
            <a:r>
              <a:rPr lang="en-US" altLang="ko-KR" dirty="0"/>
              <a:t>): </a:t>
            </a:r>
            <a:r>
              <a:rPr lang="ko-KR" altLang="en-US" dirty="0"/>
              <a:t>배열을 가로로</a:t>
            </a:r>
            <a:r>
              <a:rPr lang="en-US" altLang="ko-KR" dirty="0"/>
              <a:t>(</a:t>
            </a:r>
            <a:r>
              <a:rPr lang="ko-KR" altLang="en-US" dirty="0"/>
              <a:t>열 방향</a:t>
            </a:r>
            <a:r>
              <a:rPr lang="en-US" altLang="ko-KR" dirty="0"/>
              <a:t>) </a:t>
            </a:r>
            <a:r>
              <a:rPr lang="ko-KR" altLang="en-US" dirty="0"/>
              <a:t>두 번째 축을 따라 여러 하위 배열로 분할</a:t>
            </a:r>
          </a:p>
          <a:p>
            <a:endParaRPr lang="ko-KR" altLang="en-US" dirty="0"/>
          </a:p>
        </p:txBody>
      </p:sp>
      <p:pic>
        <p:nvPicPr>
          <p:cNvPr id="4" name="그림 3"/>
          <p:cNvPicPr>
            <a:picLocks noChangeAspect="1"/>
          </p:cNvPicPr>
          <p:nvPr/>
        </p:nvPicPr>
        <p:blipFill>
          <a:blip r:embed="rId2"/>
          <a:stretch>
            <a:fillRect/>
          </a:stretch>
        </p:blipFill>
        <p:spPr>
          <a:xfrm>
            <a:off x="7658059" y="2905031"/>
            <a:ext cx="1600282" cy="3676839"/>
          </a:xfrm>
          <a:prstGeom prst="rect">
            <a:avLst/>
          </a:prstGeom>
        </p:spPr>
      </p:pic>
      <p:sp>
        <p:nvSpPr>
          <p:cNvPr id="5" name="직사각형 4"/>
          <p:cNvSpPr/>
          <p:nvPr/>
        </p:nvSpPr>
        <p:spPr>
          <a:xfrm>
            <a:off x="1327151" y="3181646"/>
            <a:ext cx="6330909" cy="3323987"/>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24</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vsplit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b4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b5</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vsplit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c1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c2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hsplit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b5</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"c1"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c1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"c2"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c2</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25792799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참조와 복사</a:t>
            </a:r>
          </a:p>
        </p:txBody>
      </p:sp>
      <p:sp>
        <p:nvSpPr>
          <p:cNvPr id="3" name="내용 개체 틀 2"/>
          <p:cNvSpPr>
            <a:spLocks noGrp="1"/>
          </p:cNvSpPr>
          <p:nvPr>
            <p:ph idx="1"/>
          </p:nvPr>
        </p:nvSpPr>
        <p:spPr/>
        <p:txBody>
          <a:bodyPr/>
          <a:lstStyle/>
          <a:p>
            <a:r>
              <a:rPr lang="ko-KR" altLang="en-US" dirty="0"/>
              <a:t>배열에 대한 연산 결과로 만들어지는 새로운 배열은 기존 배열의 참조 또는 복사</a:t>
            </a:r>
          </a:p>
          <a:p>
            <a:pPr lvl="1"/>
            <a:r>
              <a:rPr lang="ko-KR" altLang="en-US" dirty="0" err="1"/>
              <a:t>대입문에</a:t>
            </a:r>
            <a:r>
              <a:rPr lang="ko-KR" altLang="en-US" dirty="0"/>
              <a:t> 의한 단순 할당과 함수의 인자 전달은 객체 참조</a:t>
            </a:r>
          </a:p>
          <a:p>
            <a:pPr lvl="1"/>
            <a:r>
              <a:rPr lang="ko-KR" altLang="en-US" dirty="0"/>
              <a:t>얕은 복사</a:t>
            </a:r>
            <a:r>
              <a:rPr lang="en-US" altLang="ko-KR" dirty="0"/>
              <a:t>: view() </a:t>
            </a:r>
            <a:r>
              <a:rPr lang="ko-KR" altLang="en-US" dirty="0" err="1"/>
              <a:t>메소드나</a:t>
            </a:r>
            <a:r>
              <a:rPr lang="ko-KR" altLang="en-US" dirty="0"/>
              <a:t> </a:t>
            </a:r>
            <a:r>
              <a:rPr lang="ko-KR" altLang="en-US" dirty="0" err="1"/>
              <a:t>슬라이싱은</a:t>
            </a:r>
            <a:r>
              <a:rPr lang="ko-KR" altLang="en-US" dirty="0"/>
              <a:t> 동일한 데이터를 새로운 관점에서 보여주는 새로운 배열 객체를 만듦</a:t>
            </a:r>
          </a:p>
          <a:p>
            <a:pPr lvl="1"/>
            <a:r>
              <a:rPr lang="ko-KR" altLang="en-US" dirty="0"/>
              <a:t>깊은 복사</a:t>
            </a:r>
            <a:r>
              <a:rPr lang="en-US" altLang="ko-KR" dirty="0"/>
              <a:t>: copy() </a:t>
            </a:r>
            <a:r>
              <a:rPr lang="ko-KR" altLang="en-US" dirty="0" err="1"/>
              <a:t>메소드는</a:t>
            </a:r>
            <a:r>
              <a:rPr lang="ko-KR" altLang="en-US" dirty="0"/>
              <a:t> 배열과 해당 데이터의 전체 사본을 만듦</a:t>
            </a:r>
          </a:p>
          <a:p>
            <a:endParaRPr lang="ko-KR" altLang="en-US" dirty="0"/>
          </a:p>
        </p:txBody>
      </p:sp>
      <p:sp>
        <p:nvSpPr>
          <p:cNvPr id="4" name="직사각형 3"/>
          <p:cNvSpPr/>
          <p:nvPr/>
        </p:nvSpPr>
        <p:spPr>
          <a:xfrm>
            <a:off x="895350" y="2529691"/>
            <a:ext cx="4000500" cy="2893100"/>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err="1">
                <a:solidFill>
                  <a:srgbClr val="569CD6"/>
                </a:solidFill>
                <a:latin typeface="Consolas" panose="020B0609020204030204" pitchFamily="49" charset="0"/>
                <a:ea typeface="맑은 고딕" panose="020B0503020000020004" pitchFamily="50" charset="-127"/>
              </a:rPr>
              <a:t>def</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DCDCAA"/>
                </a:solidFill>
                <a:latin typeface="Consolas" panose="020B0609020204030204" pitchFamily="49" charset="0"/>
                <a:ea typeface="맑은 고딕" panose="020B0503020000020004" pitchFamily="50" charset="-127"/>
              </a:rPr>
              <a:t>foo</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n</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return</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DCDCAA"/>
                </a:solidFill>
                <a:latin typeface="Consolas" panose="020B0609020204030204" pitchFamily="49" charset="0"/>
                <a:ea typeface="맑은 고딕" panose="020B0503020000020004" pitchFamily="50" charset="-127"/>
              </a:rPr>
              <a:t>id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n</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20</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b</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c</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9CDCFE"/>
                </a:solidFill>
                <a:latin typeface="Consolas" panose="020B0609020204030204" pitchFamily="49" charset="0"/>
                <a:ea typeface="맑은 고딕" panose="020B0503020000020004" pitchFamily="50" charset="-127"/>
              </a:rPr>
              <a:t>a</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view</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b</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is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DCDCAA"/>
                </a:solidFill>
                <a:latin typeface="Consolas" panose="020B0609020204030204" pitchFamily="49" charset="0"/>
                <a:ea typeface="맑은 고딕" panose="020B0503020000020004" pitchFamily="50" charset="-127"/>
              </a:rPr>
              <a:t>id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foo</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c</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is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c</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flags</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owndata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6A9955"/>
                </a:solidFill>
                <a:latin typeface="Consolas" panose="020B0609020204030204" pitchFamily="49" charset="0"/>
                <a:ea typeface="맑은 고딕" panose="020B0503020000020004" pitchFamily="50" charset="-127"/>
              </a:rPr>
              <a:t># .</a:t>
            </a:r>
            <a:r>
              <a:rPr lang="en-US" altLang="ko-KR" sz="1400" dirty="0" err="1">
                <a:solidFill>
                  <a:srgbClr val="6A9955"/>
                </a:solidFill>
                <a:latin typeface="Consolas" panose="020B0609020204030204" pitchFamily="49" charset="0"/>
                <a:ea typeface="맑은 고딕" panose="020B0503020000020004" pitchFamily="50" charset="-127"/>
              </a:rPr>
              <a:t>flags.owndata</a:t>
            </a:r>
            <a:r>
              <a:rPr lang="en-US" altLang="ko-KR" sz="1400" dirty="0">
                <a:solidFill>
                  <a:srgbClr val="6A9955"/>
                </a:solidFill>
                <a:latin typeface="Consolas" panose="020B0609020204030204" pitchFamily="49" charset="0"/>
                <a:ea typeface="맑은 고딕" panose="020B0503020000020004" pitchFamily="50" charset="-127"/>
              </a:rPr>
              <a:t> </a:t>
            </a:r>
            <a:r>
              <a:rPr lang="ko-KR" altLang="en-US" sz="1400" dirty="0">
                <a:solidFill>
                  <a:srgbClr val="6A9955"/>
                </a:solidFill>
                <a:latin typeface="Consolas" panose="020B0609020204030204" pitchFamily="49" charset="0"/>
                <a:ea typeface="맑은 고딕" panose="020B0503020000020004" pitchFamily="50" charset="-127"/>
              </a:rPr>
              <a:t>데이터 유무</a:t>
            </a:r>
            <a:endParaRPr lang="ko-KR" altLang="en-US" sz="1400" dirty="0">
              <a:solidFill>
                <a:srgbClr val="D4D4D4"/>
              </a:solidFill>
              <a:latin typeface="Consolas" panose="020B0609020204030204" pitchFamily="49" charset="0"/>
              <a:ea typeface="맑은 고딕" panose="020B0503020000020004" pitchFamily="50" charset="-127"/>
            </a:endParaRPr>
          </a:p>
        </p:txBody>
      </p:sp>
      <p:sp>
        <p:nvSpPr>
          <p:cNvPr id="5" name="직사각형 4"/>
          <p:cNvSpPr/>
          <p:nvPr/>
        </p:nvSpPr>
        <p:spPr>
          <a:xfrm>
            <a:off x="4953000" y="2529691"/>
            <a:ext cx="3619500" cy="2677656"/>
          </a:xfrm>
          <a:prstGeom prst="rect">
            <a:avLst/>
          </a:prstGeom>
          <a:solidFill>
            <a:schemeClr val="tx1"/>
          </a:solidFill>
        </p:spPr>
        <p:txBody>
          <a:bodyPr wrap="square">
            <a:spAutoFit/>
          </a:bodyPr>
          <a:lstStyle/>
          <a:p>
            <a:pPr latinLnBrk="1"/>
            <a:r>
              <a:rPr lang="en-US" altLang="ko-KR" sz="1400" dirty="0">
                <a:solidFill>
                  <a:srgbClr val="9CDCFE"/>
                </a:solidFill>
                <a:latin typeface="Consolas" panose="020B0609020204030204" pitchFamily="49" charset="0"/>
                <a:ea typeface="맑은 고딕" panose="020B0503020000020004" pitchFamily="50" charset="-127"/>
              </a:rPr>
              <a:t>d</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9CDCFE"/>
                </a:solidFill>
                <a:latin typeface="Consolas" panose="020B0609020204030204" pitchFamily="49" charset="0"/>
                <a:ea typeface="맑은 고딕" panose="020B0503020000020004" pitchFamily="50" charset="-127"/>
              </a:rPr>
              <a:t>c</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"d"</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d</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e</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9CDCFE"/>
                </a:solidFill>
                <a:latin typeface="Consolas" panose="020B0609020204030204" pitchFamily="49" charset="0"/>
                <a:ea typeface="맑은 고딕" panose="020B0503020000020004" pitchFamily="50" charset="-127"/>
              </a:rPr>
              <a:t>a</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copy</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is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2_000_000</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e</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1_000_000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n</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100</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copy</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C586C0"/>
                </a:solidFill>
                <a:latin typeface="Consolas" panose="020B0609020204030204" pitchFamily="49" charset="0"/>
                <a:ea typeface="맑은 고딕" panose="020B0503020000020004" pitchFamily="50" charset="-127"/>
              </a:rPr>
              <a:t>del</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endParaRPr lang="en-US" altLang="ko-KR" sz="1400" dirty="0">
              <a:solidFill>
                <a:srgbClr val="D4D4D4"/>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875318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t>수학함수</a:t>
            </a:r>
            <a:endParaRPr lang="ko-KR" altLang="en-US" dirty="0"/>
          </a:p>
        </p:txBody>
      </p:sp>
      <p:sp>
        <p:nvSpPr>
          <p:cNvPr id="3" name="내용 개체 틀 2"/>
          <p:cNvSpPr>
            <a:spLocks noGrp="1"/>
          </p:cNvSpPr>
          <p:nvPr>
            <p:ph idx="1"/>
          </p:nvPr>
        </p:nvSpPr>
        <p:spPr/>
        <p:txBody>
          <a:bodyPr/>
          <a:lstStyle/>
          <a:p>
            <a:r>
              <a:rPr lang="ko-KR" altLang="en-US" dirty="0"/>
              <a:t>삼각 함수</a:t>
            </a:r>
          </a:p>
          <a:p>
            <a:pPr lvl="1"/>
            <a:r>
              <a:rPr lang="en-US" altLang="ko-KR" dirty="0" err="1"/>
              <a:t>numpy.pi</a:t>
            </a:r>
            <a:r>
              <a:rPr lang="en-US" altLang="ko-KR" dirty="0"/>
              <a:t>: </a:t>
            </a:r>
            <a:r>
              <a:rPr lang="ko-KR" altLang="en-US" dirty="0"/>
              <a:t>𝜋 상수</a:t>
            </a:r>
          </a:p>
          <a:p>
            <a:pPr lvl="1"/>
            <a:r>
              <a:rPr lang="en-US" altLang="ko-KR" dirty="0" err="1"/>
              <a:t>numpy.sin</a:t>
            </a:r>
            <a:r>
              <a:rPr lang="en-US" altLang="ko-KR" dirty="0"/>
              <a:t>(x), </a:t>
            </a:r>
            <a:r>
              <a:rPr lang="en-US" altLang="ko-KR" dirty="0" err="1"/>
              <a:t>numpy.cos</a:t>
            </a:r>
            <a:r>
              <a:rPr lang="en-US" altLang="ko-KR" dirty="0"/>
              <a:t>(x), </a:t>
            </a:r>
            <a:r>
              <a:rPr lang="en-US" altLang="ko-KR" dirty="0" err="1"/>
              <a:t>numpy.tan</a:t>
            </a:r>
            <a:r>
              <a:rPr lang="en-US" altLang="ko-KR" dirty="0"/>
              <a:t>(x) : x</a:t>
            </a:r>
            <a:r>
              <a:rPr lang="ko-KR" altLang="en-US" dirty="0"/>
              <a:t>에 대해 </a:t>
            </a:r>
            <a:r>
              <a:rPr lang="en-US" altLang="ko-KR" dirty="0"/>
              <a:t>sine, cosine, tangent </a:t>
            </a:r>
            <a:r>
              <a:rPr lang="ko-KR" altLang="en-US" dirty="0"/>
              <a:t>계산</a:t>
            </a:r>
            <a:r>
              <a:rPr lang="en-US" altLang="ko-KR" dirty="0"/>
              <a:t>. x</a:t>
            </a:r>
            <a:r>
              <a:rPr lang="ko-KR" altLang="en-US" dirty="0"/>
              <a:t>는 라디안 값 또는 배열</a:t>
            </a:r>
          </a:p>
          <a:p>
            <a:pPr lvl="1"/>
            <a:r>
              <a:rPr lang="en-US" altLang="ko-KR" dirty="0" err="1"/>
              <a:t>numpy.arcsin</a:t>
            </a:r>
            <a:r>
              <a:rPr lang="en-US" altLang="ko-KR" dirty="0"/>
              <a:t>(x), </a:t>
            </a:r>
            <a:r>
              <a:rPr lang="en-US" altLang="ko-KR" dirty="0" err="1"/>
              <a:t>numpy.arccos</a:t>
            </a:r>
            <a:r>
              <a:rPr lang="en-US" altLang="ko-KR" dirty="0"/>
              <a:t>(x), </a:t>
            </a:r>
            <a:r>
              <a:rPr lang="en-US" altLang="ko-KR" dirty="0" err="1"/>
              <a:t>numpy.arctan</a:t>
            </a:r>
            <a:r>
              <a:rPr lang="en-US" altLang="ko-KR" dirty="0"/>
              <a:t>(x): x</a:t>
            </a:r>
            <a:r>
              <a:rPr lang="ko-KR" altLang="en-US" dirty="0"/>
              <a:t>에 대해 </a:t>
            </a:r>
            <a:r>
              <a:rPr lang="en-US" altLang="ko-KR" dirty="0"/>
              <a:t>sine, cosine, tangent</a:t>
            </a:r>
            <a:r>
              <a:rPr lang="ko-KR" altLang="en-US" dirty="0"/>
              <a:t>의 역 함수 계산</a:t>
            </a:r>
          </a:p>
          <a:p>
            <a:pPr lvl="1"/>
            <a:r>
              <a:rPr lang="en-US" altLang="ko-KR" dirty="0" err="1"/>
              <a:t>numpy.radians</a:t>
            </a:r>
            <a:r>
              <a:rPr lang="en-US" altLang="ko-KR" dirty="0"/>
              <a:t>(x): x</a:t>
            </a:r>
            <a:r>
              <a:rPr lang="ko-KR" altLang="en-US" dirty="0"/>
              <a:t>에 대해 </a:t>
            </a:r>
            <a:r>
              <a:rPr lang="ko-KR" altLang="en-US" dirty="0" err="1"/>
              <a:t>디그리를</a:t>
            </a:r>
            <a:r>
              <a:rPr lang="ko-KR" altLang="en-US" dirty="0"/>
              <a:t> 라디안으로 변환</a:t>
            </a:r>
            <a:r>
              <a:rPr lang="en-US" altLang="ko-KR" dirty="0"/>
              <a:t>. </a:t>
            </a:r>
            <a:r>
              <a:rPr lang="ko-KR" altLang="en-US" dirty="0"/>
              <a:t>𝑑𝑒𝑔𝑟𝑒𝑒</a:t>
            </a:r>
            <a:r>
              <a:rPr lang="en-US" altLang="ko-KR" dirty="0"/>
              <a:t>(</a:t>
            </a:r>
            <a:r>
              <a:rPr lang="ko-KR" altLang="en-US" dirty="0"/>
              <a:t>𝜋</a:t>
            </a:r>
            <a:r>
              <a:rPr lang="en-US" altLang="ko-KR" dirty="0"/>
              <a:t>/180)</a:t>
            </a:r>
          </a:p>
          <a:p>
            <a:pPr lvl="1"/>
            <a:r>
              <a:rPr lang="en-US" altLang="ko-KR" dirty="0" err="1"/>
              <a:t>numpy.degrees</a:t>
            </a:r>
            <a:r>
              <a:rPr lang="en-US" altLang="ko-KR" dirty="0"/>
              <a:t>(x): x</a:t>
            </a:r>
            <a:r>
              <a:rPr lang="ko-KR" altLang="en-US" dirty="0"/>
              <a:t>에 대해 라디안을 </a:t>
            </a:r>
            <a:r>
              <a:rPr lang="ko-KR" altLang="en-US" dirty="0" err="1"/>
              <a:t>디그리로</a:t>
            </a:r>
            <a:r>
              <a:rPr lang="ko-KR" altLang="en-US" dirty="0"/>
              <a:t> 변환</a:t>
            </a:r>
            <a:r>
              <a:rPr lang="en-US" altLang="ko-KR" dirty="0"/>
              <a:t>. </a:t>
            </a:r>
            <a:r>
              <a:rPr lang="ko-KR" altLang="en-US" dirty="0"/>
              <a:t>𝑟𝑎𝑑𝑖𝑎𝑛</a:t>
            </a:r>
            <a:r>
              <a:rPr lang="en-US" altLang="ko-KR" dirty="0"/>
              <a:t>(180/</a:t>
            </a:r>
            <a:r>
              <a:rPr lang="ko-KR" altLang="en-US" dirty="0"/>
              <a:t>𝜋</a:t>
            </a:r>
            <a:r>
              <a:rPr lang="en-US" altLang="ko-KR" dirty="0"/>
              <a:t>)</a:t>
            </a:r>
          </a:p>
          <a:p>
            <a:endParaRPr lang="ko-KR" altLang="en-US" dirty="0"/>
          </a:p>
        </p:txBody>
      </p:sp>
      <p:sp>
        <p:nvSpPr>
          <p:cNvPr id="4" name="직사각형 3"/>
          <p:cNvSpPr/>
          <p:nvPr/>
        </p:nvSpPr>
        <p:spPr>
          <a:xfrm>
            <a:off x="1473200" y="3371850"/>
            <a:ext cx="6864350" cy="2462213"/>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pi</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sin</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30</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pi</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180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cos</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pi</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end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degrees</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pi</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pi</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pi</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7</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pi</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radians</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sin</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pi</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180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cos</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2436758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지수와 로그</a:t>
            </a:r>
          </a:p>
        </p:txBody>
      </p:sp>
      <p:sp>
        <p:nvSpPr>
          <p:cNvPr id="3" name="내용 개체 틀 2"/>
          <p:cNvSpPr>
            <a:spLocks noGrp="1"/>
          </p:cNvSpPr>
          <p:nvPr>
            <p:ph idx="1"/>
          </p:nvPr>
        </p:nvSpPr>
        <p:spPr/>
        <p:txBody>
          <a:bodyPr/>
          <a:lstStyle/>
          <a:p>
            <a:r>
              <a:rPr lang="ko-KR" altLang="en-US" dirty="0"/>
              <a:t>지수와 로그</a:t>
            </a:r>
          </a:p>
          <a:p>
            <a:pPr lvl="1"/>
            <a:r>
              <a:rPr lang="en-US" altLang="ko-KR" dirty="0" err="1"/>
              <a:t>numpy.ℯ</a:t>
            </a:r>
            <a:r>
              <a:rPr lang="en-US" altLang="ko-KR" dirty="0"/>
              <a:t> : </a:t>
            </a:r>
            <a:r>
              <a:rPr lang="ko-KR" altLang="en-US" dirty="0"/>
              <a:t>지수</a:t>
            </a:r>
            <a:r>
              <a:rPr lang="en-US" altLang="ko-KR" dirty="0"/>
              <a:t>(</a:t>
            </a:r>
            <a:r>
              <a:rPr lang="ko-KR" altLang="en-US" dirty="0"/>
              <a:t>자연 로그 밑</a:t>
            </a:r>
            <a:r>
              <a:rPr lang="en-US" altLang="ko-KR" dirty="0"/>
              <a:t>) </a:t>
            </a:r>
            <a:r>
              <a:rPr lang="ko-KR" altLang="en-US" dirty="0"/>
              <a:t>상수</a:t>
            </a:r>
            <a:r>
              <a:rPr lang="en-US" altLang="ko-KR" dirty="0"/>
              <a:t>(</a:t>
            </a:r>
            <a:r>
              <a:rPr lang="ko-KR" altLang="en-US" dirty="0"/>
              <a:t>약 </a:t>
            </a:r>
            <a:r>
              <a:rPr lang="en-US" altLang="ko-KR" dirty="0"/>
              <a:t>2.718281…)</a:t>
            </a:r>
          </a:p>
          <a:p>
            <a:pPr lvl="1"/>
            <a:r>
              <a:rPr lang="en-US" altLang="ko-KR" dirty="0" err="1"/>
              <a:t>numpy.exp</a:t>
            </a:r>
            <a:r>
              <a:rPr lang="en-US" altLang="ko-KR" dirty="0"/>
              <a:t>(x): x</a:t>
            </a:r>
            <a:r>
              <a:rPr lang="ko-KR" altLang="en-US" dirty="0"/>
              <a:t>에 대해 𝒴 </a:t>
            </a:r>
            <a:r>
              <a:rPr lang="en-US" altLang="ko-KR" dirty="0"/>
              <a:t>= ℯ^</a:t>
            </a:r>
            <a:r>
              <a:rPr lang="ko-KR" altLang="en-US" dirty="0"/>
              <a:t>𝓍 인 지수</a:t>
            </a:r>
            <a:r>
              <a:rPr lang="en-US" altLang="ko-KR" dirty="0"/>
              <a:t>(</a:t>
            </a:r>
            <a:r>
              <a:rPr lang="ko-KR" altLang="en-US" dirty="0"/>
              <a:t>자연 로그 역</a:t>
            </a:r>
            <a:r>
              <a:rPr lang="en-US" altLang="ko-KR" dirty="0"/>
              <a:t>) </a:t>
            </a:r>
            <a:r>
              <a:rPr lang="ko-KR" altLang="en-US" dirty="0"/>
              <a:t>계산</a:t>
            </a:r>
          </a:p>
          <a:p>
            <a:pPr lvl="1"/>
            <a:r>
              <a:rPr lang="en-US" altLang="ko-KR" dirty="0"/>
              <a:t>numpy.log(x): x</a:t>
            </a:r>
            <a:r>
              <a:rPr lang="ko-KR" altLang="en-US" dirty="0"/>
              <a:t>에 대해 밑이 </a:t>
            </a:r>
            <a:r>
              <a:rPr lang="en-US" altLang="ko-KR" dirty="0"/>
              <a:t>ℯ </a:t>
            </a:r>
            <a:r>
              <a:rPr lang="ko-KR" altLang="en-US" dirty="0"/>
              <a:t>인 자연 로그</a:t>
            </a:r>
            <a:r>
              <a:rPr lang="en-US" altLang="ko-KR" dirty="0"/>
              <a:t>(</a:t>
            </a:r>
            <a:r>
              <a:rPr lang="ko-KR" altLang="en-US" dirty="0"/>
              <a:t>지수 함수 역</a:t>
            </a:r>
            <a:r>
              <a:rPr lang="en-US" altLang="ko-KR" dirty="0"/>
              <a:t>) </a:t>
            </a:r>
            <a:r>
              <a:rPr lang="ko-KR" altLang="en-US" dirty="0"/>
              <a:t>계산</a:t>
            </a:r>
          </a:p>
          <a:p>
            <a:pPr lvl="2"/>
            <a:r>
              <a:rPr lang="ko-KR" altLang="en-US" dirty="0"/>
              <a:t>밑이 </a:t>
            </a:r>
            <a:r>
              <a:rPr lang="en-US" altLang="ko-KR" dirty="0"/>
              <a:t>10</a:t>
            </a:r>
            <a:r>
              <a:rPr lang="ko-KR" altLang="en-US" dirty="0"/>
              <a:t>인 </a:t>
            </a:r>
            <a:r>
              <a:rPr lang="ko-KR" altLang="en-US" dirty="0" err="1"/>
              <a:t>상용로그는</a:t>
            </a:r>
            <a:r>
              <a:rPr lang="ko-KR" altLang="en-US" dirty="0"/>
              <a:t> </a:t>
            </a:r>
            <a:r>
              <a:rPr lang="en-US" altLang="ko-KR" dirty="0"/>
              <a:t>numpy.log10(x)</a:t>
            </a:r>
          </a:p>
          <a:p>
            <a:endParaRPr lang="ko-KR" altLang="en-US" dirty="0"/>
          </a:p>
        </p:txBody>
      </p:sp>
      <p:pic>
        <p:nvPicPr>
          <p:cNvPr id="4" name="그림 3"/>
          <p:cNvPicPr>
            <a:picLocks noChangeAspect="1"/>
          </p:cNvPicPr>
          <p:nvPr/>
        </p:nvPicPr>
        <p:blipFill>
          <a:blip r:embed="rId2"/>
          <a:stretch>
            <a:fillRect/>
          </a:stretch>
        </p:blipFill>
        <p:spPr>
          <a:xfrm>
            <a:off x="5460792" y="2416135"/>
            <a:ext cx="4064209" cy="1555830"/>
          </a:xfrm>
          <a:prstGeom prst="rect">
            <a:avLst/>
          </a:prstGeom>
        </p:spPr>
      </p:pic>
      <p:sp>
        <p:nvSpPr>
          <p:cNvPr id="5" name="직사각형 4"/>
          <p:cNvSpPr/>
          <p:nvPr/>
        </p:nvSpPr>
        <p:spPr>
          <a:xfrm>
            <a:off x="863496" y="2590443"/>
            <a:ext cx="4572000" cy="3539430"/>
          </a:xfrm>
          <a:prstGeom prst="rect">
            <a:avLst/>
          </a:prstGeom>
          <a:solidFill>
            <a:schemeClr val="tx1"/>
          </a:solidFill>
        </p:spPr>
        <p:txBody>
          <a:bodyPr>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d1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exp</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exp</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i</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for</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i</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in</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d2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4EC9B0"/>
                </a:solidFill>
                <a:latin typeface="Consolas" panose="020B0609020204030204" pitchFamily="49" charset="0"/>
                <a:ea typeface="맑은 고딕" panose="020B0503020000020004" pitchFamily="50" charset="-127"/>
              </a:rPr>
              <a:t>np</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log</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e</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4EC9B0"/>
                </a:solidFill>
                <a:latin typeface="Consolas" panose="020B0609020204030204" pitchFamily="49" charset="0"/>
                <a:ea typeface="맑은 고딕" panose="020B0503020000020004" pitchFamily="50" charset="-127"/>
              </a:rPr>
              <a:t>np</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log</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"d1:"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d1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"d2:"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d2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endParaRPr lang="en-US" altLang="ko-KR" sz="1400" dirty="0">
              <a:solidFill>
                <a:srgbClr val="D4D4D4"/>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4050513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기타 함수</a:t>
            </a:r>
          </a:p>
        </p:txBody>
      </p:sp>
      <p:sp>
        <p:nvSpPr>
          <p:cNvPr id="3" name="내용 개체 틀 2"/>
          <p:cNvSpPr>
            <a:spLocks noGrp="1"/>
          </p:cNvSpPr>
          <p:nvPr>
            <p:ph idx="1"/>
          </p:nvPr>
        </p:nvSpPr>
        <p:spPr/>
        <p:txBody>
          <a:bodyPr/>
          <a:lstStyle/>
          <a:p>
            <a:r>
              <a:rPr lang="ko-KR" altLang="en-US" dirty="0"/>
              <a:t>기타 함수</a:t>
            </a:r>
          </a:p>
          <a:p>
            <a:pPr lvl="1"/>
            <a:r>
              <a:rPr lang="en-US" altLang="ko-KR" dirty="0" err="1"/>
              <a:t>numpy.abs</a:t>
            </a:r>
            <a:r>
              <a:rPr lang="en-US" altLang="ko-KR" dirty="0"/>
              <a:t>(x), </a:t>
            </a:r>
            <a:r>
              <a:rPr lang="en-US" altLang="ko-KR" dirty="0" err="1"/>
              <a:t>numpy.absolute</a:t>
            </a:r>
            <a:r>
              <a:rPr lang="en-US" altLang="ko-KR" dirty="0"/>
              <a:t>(x): x</a:t>
            </a:r>
            <a:r>
              <a:rPr lang="ko-KR" altLang="en-US" dirty="0"/>
              <a:t>에 대해 절대값 계산</a:t>
            </a:r>
          </a:p>
          <a:p>
            <a:pPr lvl="2"/>
            <a:r>
              <a:rPr lang="en-US" altLang="ko-KR" dirty="0"/>
              <a:t>abs()</a:t>
            </a:r>
            <a:r>
              <a:rPr lang="ko-KR" altLang="en-US" dirty="0"/>
              <a:t>는 정수 한정</a:t>
            </a:r>
          </a:p>
          <a:p>
            <a:pPr lvl="1"/>
            <a:r>
              <a:rPr lang="en-US" altLang="ko-KR" dirty="0" err="1"/>
              <a:t>numpy.ceil</a:t>
            </a:r>
            <a:r>
              <a:rPr lang="en-US" altLang="ko-KR" dirty="0"/>
              <a:t>(x): x</a:t>
            </a:r>
            <a:r>
              <a:rPr lang="ko-KR" altLang="en-US" dirty="0"/>
              <a:t>에 대해 </a:t>
            </a:r>
            <a:r>
              <a:rPr lang="en-US" altLang="ko-KR" dirty="0"/>
              <a:t>x</a:t>
            </a:r>
            <a:r>
              <a:rPr lang="ko-KR" altLang="en-US" dirty="0"/>
              <a:t>보다 작은 정수 중 가장 큰 값 계산</a:t>
            </a:r>
          </a:p>
          <a:p>
            <a:pPr lvl="1"/>
            <a:r>
              <a:rPr lang="en-US" altLang="ko-KR" dirty="0" err="1"/>
              <a:t>numpy.floor</a:t>
            </a:r>
            <a:r>
              <a:rPr lang="en-US" altLang="ko-KR" dirty="0"/>
              <a:t>(x): x</a:t>
            </a:r>
            <a:r>
              <a:rPr lang="ko-KR" altLang="en-US" dirty="0"/>
              <a:t>에 대해 </a:t>
            </a:r>
            <a:r>
              <a:rPr lang="en-US" altLang="ko-KR" dirty="0"/>
              <a:t>x</a:t>
            </a:r>
            <a:r>
              <a:rPr lang="ko-KR" altLang="en-US" dirty="0"/>
              <a:t>보다 큰 정수 중 가장 작은 값 계산</a:t>
            </a:r>
          </a:p>
          <a:p>
            <a:pPr lvl="1"/>
            <a:r>
              <a:rPr lang="en-US" altLang="ko-KR" dirty="0" err="1"/>
              <a:t>numpy.sqrt</a:t>
            </a:r>
            <a:r>
              <a:rPr lang="en-US" altLang="ko-KR" dirty="0"/>
              <a:t>(x): x</a:t>
            </a:r>
            <a:r>
              <a:rPr lang="ko-KR" altLang="en-US" dirty="0"/>
              <a:t>에 대해 제곱근 계산</a:t>
            </a:r>
          </a:p>
          <a:p>
            <a:endParaRPr lang="ko-KR" altLang="en-US" dirty="0"/>
          </a:p>
        </p:txBody>
      </p:sp>
      <p:sp>
        <p:nvSpPr>
          <p:cNvPr id="4" name="직사각형 3"/>
          <p:cNvSpPr/>
          <p:nvPr/>
        </p:nvSpPr>
        <p:spPr>
          <a:xfrm>
            <a:off x="1562100" y="2930591"/>
            <a:ext cx="6623050" cy="3108543"/>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1.7</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6.8</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absolute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ceil</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floor</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a5</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sqrt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a5</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3295911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선형대수</a:t>
            </a:r>
            <a:r>
              <a:rPr lang="en-US" altLang="ko-KR" dirty="0"/>
              <a:t>1</a:t>
            </a:r>
            <a:endParaRPr lang="ko-KR" altLang="en-US" dirty="0"/>
          </a:p>
        </p:txBody>
      </p:sp>
      <p:sp>
        <p:nvSpPr>
          <p:cNvPr id="3" name="내용 개체 틀 2"/>
          <p:cNvSpPr>
            <a:spLocks noGrp="1"/>
          </p:cNvSpPr>
          <p:nvPr>
            <p:ph idx="1"/>
          </p:nvPr>
        </p:nvSpPr>
        <p:spPr/>
        <p:txBody>
          <a:bodyPr/>
          <a:lstStyle/>
          <a:p>
            <a:r>
              <a:rPr lang="ko-KR" altLang="en-US" dirty="0"/>
              <a:t>전치 행렬 </a:t>
            </a:r>
            <a:r>
              <a:rPr lang="en-US" altLang="ko-KR" dirty="0"/>
              <a:t>transposed matrix</a:t>
            </a:r>
          </a:p>
          <a:p>
            <a:pPr lvl="1"/>
            <a:r>
              <a:rPr lang="ko-KR" altLang="en-US" dirty="0"/>
              <a:t>행과 열을 서로 맞바꾼 행렬로 </a:t>
            </a:r>
            <a:r>
              <a:rPr lang="en-US" altLang="ko-KR" dirty="0" err="1"/>
              <a:t>numpy</a:t>
            </a:r>
            <a:r>
              <a:rPr lang="en-US" altLang="ko-KR" dirty="0"/>
              <a:t> </a:t>
            </a:r>
            <a:r>
              <a:rPr lang="ko-KR" altLang="en-US" dirty="0"/>
              <a:t>모듈이나 </a:t>
            </a:r>
            <a:r>
              <a:rPr lang="en-US" altLang="ko-KR" dirty="0" err="1"/>
              <a:t>ndarray</a:t>
            </a:r>
            <a:r>
              <a:rPr lang="en-US" altLang="ko-KR" dirty="0"/>
              <a:t> </a:t>
            </a:r>
            <a:r>
              <a:rPr lang="ko-KR" altLang="en-US" dirty="0"/>
              <a:t>객체의 </a:t>
            </a:r>
            <a:r>
              <a:rPr lang="en-US" altLang="ko-KR" dirty="0"/>
              <a:t>transpose() </a:t>
            </a:r>
            <a:r>
              <a:rPr lang="ko-KR" altLang="en-US" dirty="0"/>
              <a:t>또는 </a:t>
            </a:r>
            <a:r>
              <a:rPr lang="en-US" altLang="ko-KR" dirty="0"/>
              <a:t>T </a:t>
            </a:r>
            <a:r>
              <a:rPr lang="ko-KR" altLang="en-US" dirty="0"/>
              <a:t>프로퍼티 사용</a:t>
            </a:r>
          </a:p>
          <a:p>
            <a:endParaRPr lang="ko-KR" altLang="en-US" dirty="0"/>
          </a:p>
        </p:txBody>
      </p:sp>
      <p:pic>
        <p:nvPicPr>
          <p:cNvPr id="4" name="그림 3"/>
          <p:cNvPicPr>
            <a:picLocks noChangeAspect="1"/>
          </p:cNvPicPr>
          <p:nvPr/>
        </p:nvPicPr>
        <p:blipFill>
          <a:blip r:embed="rId2"/>
          <a:stretch>
            <a:fillRect/>
          </a:stretch>
        </p:blipFill>
        <p:spPr>
          <a:xfrm>
            <a:off x="6464166" y="1628753"/>
            <a:ext cx="2603634" cy="882695"/>
          </a:xfrm>
          <a:prstGeom prst="rect">
            <a:avLst/>
          </a:prstGeom>
        </p:spPr>
      </p:pic>
      <p:sp>
        <p:nvSpPr>
          <p:cNvPr id="5" name="직사각형 4"/>
          <p:cNvSpPr/>
          <p:nvPr/>
        </p:nvSpPr>
        <p:spPr>
          <a:xfrm>
            <a:off x="1301750" y="2776606"/>
            <a:ext cx="7099300" cy="2893100"/>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6</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linspace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120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T</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transpose</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transpose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961531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선형대수</a:t>
            </a:r>
            <a:r>
              <a:rPr lang="en-US" altLang="ko-KR" dirty="0"/>
              <a:t>2</a:t>
            </a:r>
            <a:endParaRPr lang="ko-KR" altLang="en-US" dirty="0"/>
          </a:p>
        </p:txBody>
      </p:sp>
      <p:sp>
        <p:nvSpPr>
          <p:cNvPr id="3" name="내용 개체 틀 2"/>
          <p:cNvSpPr>
            <a:spLocks noGrp="1"/>
          </p:cNvSpPr>
          <p:nvPr>
            <p:ph idx="1"/>
          </p:nvPr>
        </p:nvSpPr>
        <p:spPr/>
        <p:txBody>
          <a:bodyPr>
            <a:normAutofit/>
          </a:bodyPr>
          <a:lstStyle/>
          <a:p>
            <a:r>
              <a:rPr lang="ko-KR" altLang="en-US" sz="1400" dirty="0"/>
              <a:t>행렬 곱셈 </a:t>
            </a:r>
            <a:r>
              <a:rPr lang="en-US" altLang="ko-KR" sz="1400" dirty="0"/>
              <a:t>- </a:t>
            </a:r>
            <a:r>
              <a:rPr lang="ko-KR" altLang="en-US" sz="1400" dirty="0"/>
              <a:t>내적</a:t>
            </a:r>
            <a:r>
              <a:rPr lang="en-US" altLang="ko-KR" sz="1400" dirty="0"/>
              <a:t>, dot product.!!</a:t>
            </a:r>
            <a:endParaRPr lang="ko-KR" altLang="en-US" sz="1400" dirty="0"/>
          </a:p>
          <a:p>
            <a:pPr lvl="1"/>
            <a:r>
              <a:rPr lang="ko-KR" altLang="en-US" sz="1400" dirty="0"/>
              <a:t>두 행렬에 대한 곱셈은 연산자 </a:t>
            </a:r>
            <a:r>
              <a:rPr lang="en-US" altLang="ko-KR" sz="1400" dirty="0"/>
              <a:t>@ </a:t>
            </a:r>
            <a:r>
              <a:rPr lang="ko-KR" altLang="en-US" sz="1400" dirty="0"/>
              <a:t>또는 </a:t>
            </a:r>
            <a:r>
              <a:rPr lang="en-US" altLang="ko-KR" sz="1400" dirty="0" err="1"/>
              <a:t>numpy</a:t>
            </a:r>
            <a:r>
              <a:rPr lang="en-US" altLang="ko-KR" sz="1400" dirty="0"/>
              <a:t> </a:t>
            </a:r>
            <a:r>
              <a:rPr lang="ko-KR" altLang="en-US" sz="1400" dirty="0"/>
              <a:t>모듈이나 </a:t>
            </a:r>
            <a:r>
              <a:rPr lang="en-US" altLang="ko-KR" sz="1400" dirty="0" err="1"/>
              <a:t>ndarray</a:t>
            </a:r>
            <a:r>
              <a:rPr lang="en-US" altLang="ko-KR" sz="1400" dirty="0"/>
              <a:t> </a:t>
            </a:r>
            <a:r>
              <a:rPr lang="ko-KR" altLang="en-US" sz="1400" dirty="0"/>
              <a:t>객체의 </a:t>
            </a:r>
            <a:r>
              <a:rPr lang="en-US" altLang="ko-KR" sz="1400" dirty="0"/>
              <a:t>dot() </a:t>
            </a:r>
            <a:r>
              <a:rPr lang="ko-KR" altLang="en-US" sz="1400" dirty="0"/>
              <a:t>사용</a:t>
            </a:r>
          </a:p>
          <a:p>
            <a:pPr lvl="2"/>
            <a:r>
              <a:rPr lang="ko-KR" altLang="en-US" sz="1400" dirty="0"/>
              <a:t>첫 번째 배열 행의 요소 수와 두 번째 배열 열의 요소 수는 같아야 함</a:t>
            </a:r>
          </a:p>
        </p:txBody>
      </p:sp>
      <p:pic>
        <p:nvPicPr>
          <p:cNvPr id="4" name="그림 3"/>
          <p:cNvPicPr>
            <a:picLocks noChangeAspect="1"/>
          </p:cNvPicPr>
          <p:nvPr/>
        </p:nvPicPr>
        <p:blipFill>
          <a:blip r:embed="rId2"/>
          <a:stretch>
            <a:fillRect/>
          </a:stretch>
        </p:blipFill>
        <p:spPr>
          <a:xfrm>
            <a:off x="5784756" y="1768451"/>
            <a:ext cx="3683189" cy="946199"/>
          </a:xfrm>
          <a:prstGeom prst="rect">
            <a:avLst/>
          </a:prstGeom>
        </p:spPr>
      </p:pic>
      <p:sp>
        <p:nvSpPr>
          <p:cNvPr id="5" name="직사각형 4"/>
          <p:cNvSpPr/>
          <p:nvPr/>
        </p:nvSpPr>
        <p:spPr>
          <a:xfrm>
            <a:off x="1295400" y="2694586"/>
            <a:ext cx="6496050" cy="3754874"/>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4EC9B0"/>
                </a:solidFill>
                <a:latin typeface="Consolas" panose="020B0609020204030204" pitchFamily="49" charset="0"/>
                <a:ea typeface="맑은 고딕" panose="020B0503020000020004" pitchFamily="50" charset="-127"/>
              </a:rPr>
              <a:t>np</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dot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dot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a4</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b3</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270942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선형대수</a:t>
            </a:r>
            <a:r>
              <a:rPr lang="en-US" altLang="ko-KR" dirty="0"/>
              <a:t>3</a:t>
            </a:r>
            <a:endParaRPr lang="ko-KR" altLang="en-US" dirty="0"/>
          </a:p>
        </p:txBody>
      </p:sp>
      <p:sp>
        <p:nvSpPr>
          <p:cNvPr id="3" name="내용 개체 틀 2"/>
          <p:cNvSpPr>
            <a:spLocks noGrp="1"/>
          </p:cNvSpPr>
          <p:nvPr>
            <p:ph idx="1"/>
          </p:nvPr>
        </p:nvSpPr>
        <p:spPr/>
        <p:txBody>
          <a:bodyPr/>
          <a:lstStyle/>
          <a:p>
            <a:r>
              <a:rPr lang="ko-KR" altLang="en-US" dirty="0"/>
              <a:t>역 행렬과 방정식 해</a:t>
            </a:r>
          </a:p>
          <a:p>
            <a:pPr lvl="1"/>
            <a:r>
              <a:rPr lang="ko-KR" altLang="en-US" dirty="0"/>
              <a:t>역 행렬은 </a:t>
            </a:r>
            <a:r>
              <a:rPr lang="en-US" altLang="ko-KR" dirty="0"/>
              <a:t>(n x n) </a:t>
            </a:r>
            <a:r>
              <a:rPr lang="ko-KR" altLang="en-US" dirty="0"/>
              <a:t>정방 행렬에 대한 곱셈 결과가 </a:t>
            </a:r>
            <a:r>
              <a:rPr lang="ko-KR" altLang="en-US" dirty="0" err="1"/>
              <a:t>항등원인</a:t>
            </a:r>
            <a:r>
              <a:rPr lang="ko-KR" altLang="en-US" dirty="0"/>
              <a:t> </a:t>
            </a:r>
            <a:r>
              <a:rPr lang="ko-KR" altLang="en-US" dirty="0" err="1"/>
              <a:t>단위행렬을</a:t>
            </a:r>
            <a:r>
              <a:rPr lang="ko-KR" altLang="en-US" dirty="0"/>
              <a:t> 만드는 행렬</a:t>
            </a:r>
            <a:br>
              <a:rPr lang="en-US" altLang="ko-KR" dirty="0"/>
            </a:br>
            <a:br>
              <a:rPr lang="en-US" altLang="ko-KR" dirty="0"/>
            </a:br>
            <a:endParaRPr lang="ko-KR" altLang="en-US" dirty="0"/>
          </a:p>
          <a:p>
            <a:pPr lvl="1"/>
            <a:r>
              <a:rPr lang="en-US" altLang="ko-KR" dirty="0" err="1"/>
              <a:t>numpy.linalg.inv</a:t>
            </a:r>
            <a:r>
              <a:rPr lang="en-US" altLang="ko-KR" dirty="0"/>
              <a:t>(a): </a:t>
            </a:r>
            <a:r>
              <a:rPr lang="ko-KR" altLang="en-US" dirty="0"/>
              <a:t>배열의 역 행렬 계산</a:t>
            </a:r>
          </a:p>
          <a:p>
            <a:pPr lvl="1"/>
            <a:r>
              <a:rPr lang="en-US" altLang="ko-KR" dirty="0" err="1"/>
              <a:t>numpy.linalg.solve</a:t>
            </a:r>
            <a:r>
              <a:rPr lang="en-US" altLang="ko-KR" dirty="0"/>
              <a:t>(a, b): </a:t>
            </a:r>
            <a:r>
              <a:rPr lang="ko-KR" altLang="en-US" dirty="0" err="1"/>
              <a:t>연립방정식</a:t>
            </a:r>
            <a:r>
              <a:rPr lang="ko-KR" altLang="en-US" dirty="0"/>
              <a:t> 해 계산</a:t>
            </a:r>
          </a:p>
          <a:p>
            <a:endParaRPr lang="ko-KR" altLang="en-US" dirty="0"/>
          </a:p>
        </p:txBody>
      </p:sp>
      <p:pic>
        <p:nvPicPr>
          <p:cNvPr id="4" name="그림 3"/>
          <p:cNvPicPr>
            <a:picLocks noChangeAspect="1"/>
          </p:cNvPicPr>
          <p:nvPr/>
        </p:nvPicPr>
        <p:blipFill>
          <a:blip r:embed="rId2"/>
          <a:stretch>
            <a:fillRect/>
          </a:stretch>
        </p:blipFill>
        <p:spPr>
          <a:xfrm>
            <a:off x="2285851" y="1552556"/>
            <a:ext cx="5804198" cy="755689"/>
          </a:xfrm>
          <a:prstGeom prst="rect">
            <a:avLst/>
          </a:prstGeom>
        </p:spPr>
      </p:pic>
      <p:pic>
        <p:nvPicPr>
          <p:cNvPr id="5" name="그림 4"/>
          <p:cNvPicPr>
            <a:picLocks noChangeAspect="1"/>
          </p:cNvPicPr>
          <p:nvPr/>
        </p:nvPicPr>
        <p:blipFill>
          <a:blip r:embed="rId3"/>
          <a:stretch>
            <a:fillRect/>
          </a:stretch>
        </p:blipFill>
        <p:spPr>
          <a:xfrm>
            <a:off x="6064096" y="2371667"/>
            <a:ext cx="3003704" cy="685835"/>
          </a:xfrm>
          <a:prstGeom prst="rect">
            <a:avLst/>
          </a:prstGeom>
        </p:spPr>
      </p:pic>
      <p:sp>
        <p:nvSpPr>
          <p:cNvPr id="6" name="직사각형 5"/>
          <p:cNvSpPr/>
          <p:nvPr/>
        </p:nvSpPr>
        <p:spPr>
          <a:xfrm>
            <a:off x="1689100" y="3405991"/>
            <a:ext cx="6508750" cy="2462213"/>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randint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size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linalg</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inv</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6</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array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7</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a5</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linalg</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solve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"a5"</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a5</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2239347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연립 방정식의 해 구하기</a:t>
            </a:r>
          </a:p>
        </p:txBody>
      </p:sp>
      <p:sp>
        <p:nvSpPr>
          <p:cNvPr id="3" name="내용 개체 틀 2"/>
          <p:cNvSpPr>
            <a:spLocks noGrp="1"/>
          </p:cNvSpPr>
          <p:nvPr>
            <p:ph idx="1"/>
          </p:nvPr>
        </p:nvSpPr>
        <p:spPr/>
        <p:txBody>
          <a:bodyPr/>
          <a:lstStyle/>
          <a:p>
            <a:r>
              <a:rPr lang="ko-KR" altLang="en-US" dirty="0"/>
              <a:t>연립 방정식에 대한 </a:t>
            </a:r>
            <a:r>
              <a:rPr lang="en-US" altLang="ko-KR" dirty="0"/>
              <a:t>A, B </a:t>
            </a:r>
            <a:r>
              <a:rPr lang="ko-KR" altLang="en-US" dirty="0"/>
              <a:t>배열에 대해 </a:t>
            </a:r>
            <a:r>
              <a:rPr lang="en-US" altLang="ko-KR" dirty="0"/>
              <a:t>A-1 ·B </a:t>
            </a:r>
            <a:r>
              <a:rPr lang="ko-KR" altLang="en-US" dirty="0"/>
              <a:t>계산</a:t>
            </a:r>
          </a:p>
        </p:txBody>
      </p:sp>
      <p:pic>
        <p:nvPicPr>
          <p:cNvPr id="4" name="그림 3"/>
          <p:cNvPicPr>
            <a:picLocks noChangeAspect="1"/>
          </p:cNvPicPr>
          <p:nvPr/>
        </p:nvPicPr>
        <p:blipFill>
          <a:blip r:embed="rId2"/>
          <a:stretch>
            <a:fillRect/>
          </a:stretch>
        </p:blipFill>
        <p:spPr>
          <a:xfrm>
            <a:off x="1403271" y="1371583"/>
            <a:ext cx="3098959" cy="685835"/>
          </a:xfrm>
          <a:prstGeom prst="rect">
            <a:avLst/>
          </a:prstGeom>
        </p:spPr>
      </p:pic>
      <p:sp>
        <p:nvSpPr>
          <p:cNvPr id="5" name="직사각형 4"/>
          <p:cNvSpPr/>
          <p:nvPr/>
        </p:nvSpPr>
        <p:spPr>
          <a:xfrm>
            <a:off x="1403270" y="2423289"/>
            <a:ext cx="4572000" cy="2862322"/>
          </a:xfrm>
          <a:prstGeom prst="rect">
            <a:avLst/>
          </a:prstGeom>
          <a:solidFill>
            <a:schemeClr val="tx1"/>
          </a:solidFill>
        </p:spPr>
        <p:txBody>
          <a:bodyPr>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np</a:t>
            </a:r>
            <a:endParaRPr lang="en-US" altLang="ko-KR" dirty="0">
              <a:solidFill>
                <a:srgbClr val="D4D4D4"/>
              </a:solidFill>
              <a:latin typeface="Consolas" panose="020B0609020204030204" pitchFamily="49" charset="0"/>
              <a:ea typeface="맑은 고딕" panose="020B0503020000020004" pitchFamily="50" charset="-127"/>
            </a:endParaRP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9CDCFE"/>
                </a:solidFill>
                <a:latin typeface="Consolas" panose="020B0609020204030204" pitchFamily="49" charset="0"/>
                <a:ea typeface="맑은 고딕" panose="020B0503020000020004" pitchFamily="50" charset="-127"/>
              </a:rPr>
              <a:t>show</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a:solidFill>
                  <a:srgbClr val="569CD6"/>
                </a:solidFill>
                <a:latin typeface="Consolas" panose="020B0609020204030204" pitchFamily="49" charset="0"/>
                <a:ea typeface="맑은 고딕" panose="020B0503020000020004" pitchFamily="50" charset="-127"/>
              </a:rPr>
              <a:t>lambda</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m</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o</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m</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9CDCFE"/>
                </a:solidFill>
                <a:latin typeface="Consolas" panose="020B0609020204030204" pitchFamily="49" charset="0"/>
                <a:ea typeface="맑은 고딕" panose="020B0503020000020004" pitchFamily="50" charset="-127"/>
              </a:rPr>
              <a:t>o</a:t>
            </a:r>
            <a:r>
              <a:rPr lang="en-US" altLang="ko-KR" dirty="0" err="1">
                <a:solidFill>
                  <a:srgbClr val="D4D4D4"/>
                </a:solidFill>
                <a:latin typeface="Consolas" panose="020B0609020204030204" pitchFamily="49" charset="0"/>
                <a:ea typeface="맑은 고딕" panose="020B0503020000020004" pitchFamily="50" charset="-127"/>
              </a:rPr>
              <a:t>.shape</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9CDCFE"/>
                </a:solidFill>
                <a:latin typeface="Consolas" panose="020B0609020204030204" pitchFamily="49" charset="0"/>
                <a:ea typeface="맑은 고딕" panose="020B0503020000020004" pitchFamily="50" charset="-127"/>
              </a:rPr>
              <a:t>o</a:t>
            </a:r>
            <a:r>
              <a:rPr lang="en-US" altLang="ko-KR" dirty="0" err="1">
                <a:solidFill>
                  <a:srgbClr val="D4D4D4"/>
                </a:solidFill>
                <a:latin typeface="Consolas" panose="020B0609020204030204" pitchFamily="49" charset="0"/>
                <a:ea typeface="맑은 고딕" panose="020B0503020000020004" pitchFamily="50" charset="-127"/>
              </a:rPr>
              <a:t>.dtype</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7BA7D"/>
                </a:solidFill>
                <a:latin typeface="Consolas" panose="020B0609020204030204" pitchFamily="49" charset="0"/>
                <a:ea typeface="맑은 고딕" panose="020B0503020000020004" pitchFamily="50" charset="-127"/>
              </a:rPr>
              <a:t>\n</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o</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7BA7D"/>
                </a:solidFill>
                <a:latin typeface="Consolas" panose="020B0609020204030204" pitchFamily="49" charset="0"/>
                <a:ea typeface="맑은 고딕" panose="020B0503020000020004" pitchFamily="50" charset="-127"/>
              </a:rPr>
              <a:t>\n</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4FC1FF"/>
                </a:solidFill>
                <a:latin typeface="Consolas" panose="020B0609020204030204" pitchFamily="49" charset="0"/>
                <a:ea typeface="맑은 고딕" panose="020B0503020000020004" pitchFamily="50" charset="-127"/>
              </a:rPr>
              <a:t>A</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array</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5</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6</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4FC1FF"/>
                </a:solidFill>
                <a:latin typeface="Consolas" panose="020B0609020204030204" pitchFamily="49" charset="0"/>
                <a:ea typeface="맑은 고딕" panose="020B0503020000020004" pitchFamily="50" charset="-127"/>
              </a:rPr>
              <a:t>B</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array</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7</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4FC1FF"/>
                </a:solidFill>
                <a:latin typeface="Consolas" panose="020B0609020204030204" pitchFamily="49" charset="0"/>
                <a:ea typeface="맑은 고딕" panose="020B0503020000020004" pitchFamily="50" charset="-127"/>
              </a:rPr>
              <a:t>C</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linalg</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inv</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FC1FF"/>
                </a:solidFill>
                <a:latin typeface="Consolas" panose="020B0609020204030204" pitchFamily="49" charset="0"/>
                <a:ea typeface="맑은 고딕" panose="020B0503020000020004" pitchFamily="50" charset="-127"/>
              </a:rPr>
              <a:t>A</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4FC1FF"/>
                </a:solidFill>
                <a:latin typeface="Consolas" panose="020B0609020204030204" pitchFamily="49" charset="0"/>
                <a:ea typeface="맑은 고딕" panose="020B0503020000020004" pitchFamily="50" charset="-127"/>
              </a:rPr>
              <a:t>D</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a:solidFill>
                  <a:srgbClr val="4EC9B0"/>
                </a:solidFill>
                <a:latin typeface="Consolas" panose="020B0609020204030204" pitchFamily="49" charset="0"/>
                <a:ea typeface="맑은 고딕" panose="020B0503020000020004" pitchFamily="50" charset="-127"/>
              </a:rPr>
              <a:t>np</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DCDCAA"/>
                </a:solidFill>
                <a:latin typeface="Consolas" panose="020B0609020204030204" pitchFamily="49" charset="0"/>
                <a:ea typeface="맑은 고딕" panose="020B0503020000020004" pitchFamily="50" charset="-127"/>
              </a:rPr>
              <a:t>dot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4FC1FF"/>
                </a:solidFill>
                <a:latin typeface="Consolas" panose="020B0609020204030204" pitchFamily="49" charset="0"/>
                <a:ea typeface="맑은 고딕" panose="020B0503020000020004" pitchFamily="50" charset="-127"/>
              </a:rPr>
              <a:t>C</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FC1FF"/>
                </a:solidFill>
                <a:latin typeface="Consolas" panose="020B0609020204030204" pitchFamily="49" charset="0"/>
                <a:ea typeface="맑은 고딕" panose="020B0503020000020004" pitchFamily="50" charset="-127"/>
              </a:rPr>
              <a:t>B</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9CDCFE"/>
                </a:solidFill>
                <a:latin typeface="Consolas" panose="020B0609020204030204" pitchFamily="49" charset="0"/>
                <a:ea typeface="맑은 고딕" panose="020B0503020000020004" pitchFamily="50" charset="-127"/>
              </a:rPr>
              <a:t>show</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"solve"</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FC1FF"/>
                </a:solidFill>
                <a:latin typeface="Consolas" panose="020B0609020204030204" pitchFamily="49" charset="0"/>
                <a:ea typeface="맑은 고딕" panose="020B0503020000020004" pitchFamily="50" charset="-127"/>
              </a:rPr>
              <a:t>D</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42112492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랜덤 샘플</a:t>
            </a:r>
          </a:p>
        </p:txBody>
      </p:sp>
      <p:sp>
        <p:nvSpPr>
          <p:cNvPr id="3" name="내용 개체 틀 2"/>
          <p:cNvSpPr>
            <a:spLocks noGrp="1"/>
          </p:cNvSpPr>
          <p:nvPr>
            <p:ph idx="1"/>
          </p:nvPr>
        </p:nvSpPr>
        <p:spPr/>
        <p:txBody>
          <a:bodyPr>
            <a:normAutofit/>
          </a:bodyPr>
          <a:lstStyle/>
          <a:p>
            <a:r>
              <a:rPr lang="ko-KR" altLang="en-US" sz="1400" dirty="0"/>
              <a:t>균등 분포 </a:t>
            </a:r>
            <a:r>
              <a:rPr lang="en-US" altLang="ko-KR" sz="1400" dirty="0"/>
              <a:t>uniform distribution : </a:t>
            </a:r>
            <a:r>
              <a:rPr lang="ko-KR" altLang="en-US" sz="1400" dirty="0"/>
              <a:t>확률 밀도 𝒫 𝓍 </a:t>
            </a:r>
            <a:r>
              <a:rPr lang="en-US" altLang="ko-KR" sz="1400" dirty="0"/>
              <a:t>=1/(</a:t>
            </a:r>
            <a:r>
              <a:rPr lang="ko-KR" altLang="en-US" sz="1400" dirty="0"/>
              <a:t>𝑏 − 𝑎</a:t>
            </a:r>
            <a:r>
              <a:rPr lang="en-US" altLang="ko-KR" sz="1400" dirty="0"/>
              <a:t>)</a:t>
            </a:r>
            <a:r>
              <a:rPr lang="ko-KR" altLang="en-US" sz="1400" dirty="0"/>
              <a:t>에 대해 값이나 요소를 </a:t>
            </a:r>
            <a:r>
              <a:rPr lang="en-US" altLang="ko-KR" sz="1400" dirty="0"/>
              <a:t>[</a:t>
            </a:r>
            <a:r>
              <a:rPr lang="ko-KR" altLang="en-US" sz="1400" dirty="0"/>
              <a:t>𝑎</a:t>
            </a:r>
            <a:r>
              <a:rPr lang="en-US" altLang="ko-KR" sz="1400" dirty="0"/>
              <a:t>, </a:t>
            </a:r>
            <a:r>
              <a:rPr lang="ko-KR" altLang="en-US" sz="1400" dirty="0"/>
              <a:t>𝑏</a:t>
            </a:r>
            <a:r>
              <a:rPr lang="en-US" altLang="ko-KR" sz="1400" dirty="0"/>
              <a:t>) </a:t>
            </a:r>
            <a:r>
              <a:rPr lang="ko-KR" altLang="en-US" sz="1400" dirty="0"/>
              <a:t>에서 균등 배치</a:t>
            </a:r>
          </a:p>
          <a:p>
            <a:pPr lvl="1"/>
            <a:r>
              <a:rPr lang="en-US" altLang="ko-KR" sz="1400" dirty="0" err="1"/>
              <a:t>numpy.random.random</a:t>
            </a:r>
            <a:r>
              <a:rPr lang="en-US" altLang="ko-KR" sz="1400" dirty="0"/>
              <a:t>(size=None): [0.0, 1.0) </a:t>
            </a:r>
            <a:r>
              <a:rPr lang="ko-KR" altLang="en-US" sz="1400" dirty="0"/>
              <a:t>범위 실수</a:t>
            </a:r>
          </a:p>
          <a:p>
            <a:pPr lvl="2"/>
            <a:r>
              <a:rPr lang="en-US" altLang="ko-KR" sz="1400" dirty="0"/>
              <a:t>size</a:t>
            </a:r>
            <a:r>
              <a:rPr lang="ko-KR" altLang="en-US" sz="1400" dirty="0"/>
              <a:t>는 생략하거나 스칼라 값</a:t>
            </a:r>
            <a:r>
              <a:rPr lang="en-US" altLang="ko-KR" sz="1400" dirty="0"/>
              <a:t>, 2</a:t>
            </a:r>
            <a:r>
              <a:rPr lang="ko-KR" altLang="en-US" sz="1400" dirty="0"/>
              <a:t>차원 이상은 </a:t>
            </a:r>
            <a:r>
              <a:rPr lang="en-US" altLang="ko-KR" sz="1400" dirty="0"/>
              <a:t>shape</a:t>
            </a:r>
            <a:r>
              <a:rPr lang="ko-KR" altLang="en-US" sz="1400" dirty="0"/>
              <a:t>로 반환은 스칼라 값 또는 배열</a:t>
            </a:r>
          </a:p>
          <a:p>
            <a:pPr lvl="1"/>
            <a:r>
              <a:rPr lang="en-US" altLang="ko-KR" sz="1400" dirty="0" err="1"/>
              <a:t>numpy.random.uniform</a:t>
            </a:r>
            <a:r>
              <a:rPr lang="en-US" altLang="ko-KR" sz="1400" dirty="0"/>
              <a:t>(low=0.0, high=1.0, size=None): [low, high) </a:t>
            </a:r>
            <a:r>
              <a:rPr lang="ko-KR" altLang="en-US" sz="1400" dirty="0"/>
              <a:t>범위 실수 타입</a:t>
            </a:r>
          </a:p>
          <a:p>
            <a:pPr lvl="1"/>
            <a:r>
              <a:rPr lang="en-US" altLang="ko-KR" sz="1400" dirty="0" err="1"/>
              <a:t>numpy.random.randint</a:t>
            </a:r>
            <a:r>
              <a:rPr lang="en-US" altLang="ko-KR" sz="1400" dirty="0"/>
              <a:t>(low, high=None, size=None, </a:t>
            </a:r>
            <a:r>
              <a:rPr lang="en-US" altLang="ko-KR" sz="1400" dirty="0" err="1"/>
              <a:t>dtype</a:t>
            </a:r>
            <a:r>
              <a:rPr lang="en-US" altLang="ko-KR" sz="1400" dirty="0"/>
              <a:t>=</a:t>
            </a:r>
            <a:r>
              <a:rPr lang="en-US" altLang="ko-KR" sz="1400" dirty="0" err="1"/>
              <a:t>int</a:t>
            </a:r>
            <a:r>
              <a:rPr lang="en-US" altLang="ko-KR" sz="1400" dirty="0"/>
              <a:t>): [low, high) </a:t>
            </a:r>
            <a:r>
              <a:rPr lang="ko-KR" altLang="en-US" sz="1400" dirty="0"/>
              <a:t>범위 정수 타입</a:t>
            </a:r>
          </a:p>
          <a:p>
            <a:pPr lvl="2"/>
            <a:r>
              <a:rPr lang="en-US" altLang="ko-KR" sz="1400" dirty="0"/>
              <a:t>high</a:t>
            </a:r>
            <a:r>
              <a:rPr lang="ko-KR" altLang="en-US" sz="1400" dirty="0"/>
              <a:t>를 생략하면 </a:t>
            </a:r>
            <a:r>
              <a:rPr lang="en-US" altLang="ko-KR" sz="1400" dirty="0"/>
              <a:t>low = 0, high = low</a:t>
            </a:r>
          </a:p>
          <a:p>
            <a:endParaRPr lang="ko-KR" altLang="en-US" sz="1400" dirty="0"/>
          </a:p>
        </p:txBody>
      </p:sp>
      <p:sp>
        <p:nvSpPr>
          <p:cNvPr id="4" name="직사각형 3"/>
          <p:cNvSpPr/>
          <p:nvPr/>
        </p:nvSpPr>
        <p:spPr>
          <a:xfrm>
            <a:off x="1352550" y="3037692"/>
            <a:ext cx="7493000" cy="2246769"/>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random</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6</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random</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uniform</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d</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randint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randint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"d:"</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d</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417182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B8B3EAED-1F6F-3445-6BBE-2DDDF871B2F6}"/>
              </a:ext>
            </a:extLst>
          </p:cNvPr>
          <p:cNvSpPr>
            <a:spLocks noGrp="1"/>
          </p:cNvSpPr>
          <p:nvPr>
            <p:ph type="title"/>
          </p:nvPr>
        </p:nvSpPr>
        <p:spPr/>
        <p:txBody>
          <a:bodyPr/>
          <a:lstStyle/>
          <a:p>
            <a:r>
              <a:rPr lang="ko-KR" altLang="en-US" dirty="0"/>
              <a:t>스마트시티 개요</a:t>
            </a:r>
          </a:p>
        </p:txBody>
      </p:sp>
      <p:sp>
        <p:nvSpPr>
          <p:cNvPr id="5" name="내용 개체 틀 4">
            <a:extLst>
              <a:ext uri="{FF2B5EF4-FFF2-40B4-BE49-F238E27FC236}">
                <a16:creationId xmlns:a16="http://schemas.microsoft.com/office/drawing/2014/main" id="{0B29C3EE-8432-8088-B547-55557FF4C1CA}"/>
              </a:ext>
            </a:extLst>
          </p:cNvPr>
          <p:cNvSpPr>
            <a:spLocks noGrp="1"/>
          </p:cNvSpPr>
          <p:nvPr>
            <p:ph idx="1"/>
          </p:nvPr>
        </p:nvSpPr>
        <p:spPr/>
        <p:txBody>
          <a:bodyPr/>
          <a:lstStyle/>
          <a:p>
            <a:r>
              <a:rPr lang="ko-KR" altLang="en-US" dirty="0"/>
              <a:t>스마트시티의 정의</a:t>
            </a:r>
            <a:endParaRPr lang="en-US" altLang="ko-KR" dirty="0"/>
          </a:p>
          <a:p>
            <a:pPr lvl="1"/>
            <a:r>
              <a:rPr lang="ko-KR" altLang="en-US" dirty="0"/>
              <a:t>디지털과 사물인터넷기기를 활용해 도시환경의 효율성</a:t>
            </a:r>
            <a:r>
              <a:rPr lang="en-US" altLang="ko-KR" dirty="0"/>
              <a:t>,</a:t>
            </a:r>
            <a:r>
              <a:rPr lang="ko-KR" altLang="en-US" dirty="0"/>
              <a:t> 지속가능성</a:t>
            </a:r>
            <a:r>
              <a:rPr lang="en-US" altLang="ko-KR" dirty="0"/>
              <a:t>,</a:t>
            </a:r>
            <a:r>
              <a:rPr lang="ko-KR" altLang="en-US" dirty="0"/>
              <a:t> </a:t>
            </a:r>
            <a:r>
              <a:rPr lang="ko-KR" altLang="en-US" dirty="0" err="1"/>
              <a:t>생활성을높이는것</a:t>
            </a:r>
            <a:endParaRPr lang="en-US" altLang="ko-KR" dirty="0"/>
          </a:p>
          <a:p>
            <a:pPr lvl="1"/>
            <a:r>
              <a:rPr lang="ko-KR" altLang="en-US" dirty="0"/>
              <a:t>센서</a:t>
            </a:r>
            <a:r>
              <a:rPr lang="en-US" altLang="ko-KR" dirty="0"/>
              <a:t>, </a:t>
            </a:r>
            <a:r>
              <a:rPr lang="ko-KR" altLang="en-US" dirty="0"/>
              <a:t>카메라</a:t>
            </a:r>
            <a:r>
              <a:rPr lang="en-US" altLang="ko-KR" dirty="0"/>
              <a:t>, </a:t>
            </a:r>
            <a:r>
              <a:rPr lang="ko-KR" altLang="en-US" dirty="0"/>
              <a:t>모바일 장치와 같은 다양한 소스의 데이터를 수집하고 분석하여 시민들의 </a:t>
            </a:r>
            <a:r>
              <a:rPr lang="ko-KR" altLang="en-US" dirty="0" err="1"/>
              <a:t>삶의질을향상</a:t>
            </a:r>
            <a:endParaRPr lang="ko-KR" altLang="en-US" dirty="0"/>
          </a:p>
        </p:txBody>
      </p:sp>
      <p:pic>
        <p:nvPicPr>
          <p:cNvPr id="7" name="그림 6">
            <a:extLst>
              <a:ext uri="{FF2B5EF4-FFF2-40B4-BE49-F238E27FC236}">
                <a16:creationId xmlns:a16="http://schemas.microsoft.com/office/drawing/2014/main" id="{4B2C5194-FDC8-F466-D163-C8ED97EC351D}"/>
              </a:ext>
            </a:extLst>
          </p:cNvPr>
          <p:cNvPicPr>
            <a:picLocks noChangeAspect="1"/>
          </p:cNvPicPr>
          <p:nvPr/>
        </p:nvPicPr>
        <p:blipFill>
          <a:blip r:embed="rId2"/>
          <a:stretch>
            <a:fillRect/>
          </a:stretch>
        </p:blipFill>
        <p:spPr>
          <a:xfrm>
            <a:off x="913343" y="2323302"/>
            <a:ext cx="8289128" cy="3318710"/>
          </a:xfrm>
          <a:prstGeom prst="rect">
            <a:avLst/>
          </a:prstGeom>
        </p:spPr>
      </p:pic>
    </p:spTree>
    <p:extLst>
      <p:ext uri="{BB962C8B-B14F-4D97-AF65-F5344CB8AC3E}">
        <p14:creationId xmlns:p14="http://schemas.microsoft.com/office/powerpoint/2010/main" val="16481058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랜덤 샘플</a:t>
            </a:r>
            <a:r>
              <a:rPr lang="en-US" altLang="ko-KR" dirty="0"/>
              <a:t>2</a:t>
            </a:r>
            <a:endParaRPr lang="ko-KR" altLang="en-US" dirty="0"/>
          </a:p>
        </p:txBody>
      </p:sp>
      <p:sp>
        <p:nvSpPr>
          <p:cNvPr id="3" name="내용 개체 틀 2"/>
          <p:cNvSpPr>
            <a:spLocks noGrp="1"/>
          </p:cNvSpPr>
          <p:nvPr>
            <p:ph idx="1"/>
          </p:nvPr>
        </p:nvSpPr>
        <p:spPr/>
        <p:txBody>
          <a:bodyPr>
            <a:normAutofit/>
          </a:bodyPr>
          <a:lstStyle/>
          <a:p>
            <a:pPr lvl="1"/>
            <a:r>
              <a:rPr lang="en-US" altLang="ko-KR" sz="1400" dirty="0" err="1"/>
              <a:t>numpy.random.shuffle</a:t>
            </a:r>
            <a:r>
              <a:rPr lang="en-US" altLang="ko-KR" sz="1400" dirty="0"/>
              <a:t>(x): </a:t>
            </a:r>
            <a:r>
              <a:rPr lang="ko-KR" altLang="en-US" sz="1400" dirty="0"/>
              <a:t>시퀀스 </a:t>
            </a:r>
            <a:r>
              <a:rPr lang="en-US" altLang="ko-KR" sz="1400" dirty="0"/>
              <a:t>x</a:t>
            </a:r>
            <a:r>
              <a:rPr lang="ko-KR" altLang="en-US" sz="1400" dirty="0"/>
              <a:t>의 내용을 섞어서 수정</a:t>
            </a:r>
            <a:r>
              <a:rPr lang="en-US" altLang="ko-KR" sz="1400" dirty="0"/>
              <a:t>. </a:t>
            </a:r>
            <a:r>
              <a:rPr lang="ko-KR" altLang="en-US" sz="1400" dirty="0"/>
              <a:t>다차원 배열은 첫 번째 축 기준</a:t>
            </a:r>
          </a:p>
          <a:p>
            <a:pPr lvl="1"/>
            <a:r>
              <a:rPr lang="en-US" altLang="ko-KR" sz="1400" dirty="0" err="1"/>
              <a:t>numpy.random.choice</a:t>
            </a:r>
            <a:r>
              <a:rPr lang="en-US" altLang="ko-KR" sz="1400" dirty="0"/>
              <a:t>(a, size=None, replace=True, p=None): </a:t>
            </a:r>
            <a:r>
              <a:rPr lang="ko-KR" altLang="en-US" sz="1400" dirty="0"/>
              <a:t>주어진 </a:t>
            </a:r>
            <a:r>
              <a:rPr lang="en-US" altLang="ko-KR" sz="1400" dirty="0"/>
              <a:t>1</a:t>
            </a:r>
            <a:r>
              <a:rPr lang="ko-KR" altLang="en-US" sz="1400" dirty="0"/>
              <a:t>차원 배열에서 무작위 샘플 생성</a:t>
            </a:r>
          </a:p>
          <a:p>
            <a:pPr lvl="2"/>
            <a:r>
              <a:rPr lang="en-US" altLang="ko-KR" sz="1400" dirty="0"/>
              <a:t>replace</a:t>
            </a:r>
            <a:r>
              <a:rPr lang="ko-KR" altLang="en-US" sz="1400" dirty="0"/>
              <a:t>는 선택 값 재 사용 유무</a:t>
            </a:r>
            <a:r>
              <a:rPr lang="en-US" altLang="ko-KR" sz="1400" dirty="0"/>
              <a:t>, p</a:t>
            </a:r>
            <a:r>
              <a:rPr lang="ko-KR" altLang="en-US" sz="1400" dirty="0"/>
              <a:t>는 </a:t>
            </a:r>
            <a:r>
              <a:rPr lang="en-US" altLang="ko-KR" sz="1400" dirty="0"/>
              <a:t>a </a:t>
            </a:r>
            <a:r>
              <a:rPr lang="ko-KR" altLang="en-US" sz="1400" dirty="0"/>
              <a:t>항목 선택 확률</a:t>
            </a:r>
          </a:p>
          <a:p>
            <a:pPr lvl="1"/>
            <a:r>
              <a:rPr lang="en-US" altLang="ko-KR" sz="1400" dirty="0" err="1"/>
              <a:t>numpy.seed</a:t>
            </a:r>
            <a:r>
              <a:rPr lang="en-US" altLang="ko-KR" sz="1400" dirty="0"/>
              <a:t>(seed=None): </a:t>
            </a:r>
            <a:r>
              <a:rPr lang="ko-KR" altLang="en-US" sz="1400" dirty="0"/>
              <a:t>의사 </a:t>
            </a:r>
            <a:r>
              <a:rPr lang="ko-KR" altLang="en-US" sz="1400" dirty="0" err="1"/>
              <a:t>난수</a:t>
            </a:r>
            <a:r>
              <a:rPr lang="ko-KR" altLang="en-US" sz="1400" dirty="0"/>
              <a:t> </a:t>
            </a:r>
            <a:r>
              <a:rPr lang="ko-KR" altLang="en-US" sz="1400" dirty="0" err="1"/>
              <a:t>제너레이터에서</a:t>
            </a:r>
            <a:r>
              <a:rPr lang="ko-KR" altLang="en-US" sz="1400" dirty="0"/>
              <a:t> 사용할 시드 값 설정</a:t>
            </a:r>
          </a:p>
          <a:p>
            <a:endParaRPr lang="ko-KR" altLang="en-US" sz="1400" dirty="0"/>
          </a:p>
        </p:txBody>
      </p:sp>
      <p:sp>
        <p:nvSpPr>
          <p:cNvPr id="4" name="직사각형 3"/>
          <p:cNvSpPr/>
          <p:nvPr/>
        </p:nvSpPr>
        <p:spPr>
          <a:xfrm>
            <a:off x="1190625" y="2506694"/>
            <a:ext cx="7524750" cy="3108543"/>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br>
              <a:rPr lang="en-US" altLang="ko-KR" sz="1400" dirty="0">
                <a:solidFill>
                  <a:srgbClr val="D4D4D4"/>
                </a:solidFill>
                <a:latin typeface="Consolas" panose="020B0609020204030204" pitchFamily="49" charset="0"/>
                <a:ea typeface="맑은 고딕" panose="020B0503020000020004" pitchFamily="50" charset="-127"/>
              </a:rPr>
            </a:b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seed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9</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shuffle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DCDCAA"/>
                </a:solidFill>
                <a:latin typeface="Consolas" panose="020B0609020204030204" pitchFamily="49" charset="0"/>
                <a:ea typeface="맑은 고딕" panose="020B0503020000020004" pitchFamily="50" charset="-127"/>
              </a:rPr>
              <a:t>reshape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shuffle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choice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6</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569CD6"/>
                </a:solidFill>
                <a:latin typeface="Consolas" panose="020B0609020204030204" pitchFamily="49" charset="0"/>
                <a:ea typeface="맑은 고딕" panose="020B0503020000020004" pitchFamily="50" charset="-127"/>
              </a:rPr>
              <a:t>False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p>
          <a:p>
            <a:pPr latinLnBrk="1"/>
            <a:br>
              <a:rPr lang="en-US" altLang="ko-KR" sz="1400" dirty="0">
                <a:solidFill>
                  <a:srgbClr val="D4D4D4"/>
                </a:solidFill>
                <a:latin typeface="Consolas" panose="020B0609020204030204" pitchFamily="49" charset="0"/>
                <a:ea typeface="맑은 고딕" panose="020B0503020000020004" pitchFamily="50" charset="-127"/>
              </a:rPr>
            </a:br>
            <a:endParaRPr lang="en-US" altLang="ko-KR" sz="1400" dirty="0">
              <a:solidFill>
                <a:srgbClr val="D4D4D4"/>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6825275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랜덤 샘플</a:t>
            </a:r>
            <a:r>
              <a:rPr lang="en-US" altLang="ko-KR" dirty="0"/>
              <a:t>3</a:t>
            </a:r>
            <a:endParaRPr lang="ko-KR" altLang="en-US" dirty="0"/>
          </a:p>
        </p:txBody>
      </p:sp>
      <p:sp>
        <p:nvSpPr>
          <p:cNvPr id="3" name="내용 개체 틀 2"/>
          <p:cNvSpPr>
            <a:spLocks noGrp="1"/>
          </p:cNvSpPr>
          <p:nvPr>
            <p:ph idx="1"/>
          </p:nvPr>
        </p:nvSpPr>
        <p:spPr/>
        <p:txBody>
          <a:bodyPr/>
          <a:lstStyle/>
          <a:p>
            <a:r>
              <a:rPr lang="ko-KR" altLang="en-US" dirty="0"/>
              <a:t>정규 분포 </a:t>
            </a:r>
            <a:r>
              <a:rPr lang="en-US" altLang="ko-KR" dirty="0"/>
              <a:t>normal distribution</a:t>
            </a:r>
          </a:p>
          <a:p>
            <a:pPr lvl="1"/>
            <a:r>
              <a:rPr lang="ko-KR" altLang="en-US" dirty="0"/>
              <a:t>가우스 분포의 확률 밀도 𝒫 에 대해 </a:t>
            </a:r>
          </a:p>
          <a:p>
            <a:pPr lvl="2"/>
            <a:r>
              <a:rPr lang="ko-KR" altLang="en-US" dirty="0"/>
              <a:t>평균에서 최대치이며</a:t>
            </a:r>
            <a:r>
              <a:rPr lang="en-US" altLang="ko-KR" dirty="0"/>
              <a:t>, </a:t>
            </a:r>
            <a:r>
              <a:rPr lang="ko-KR" altLang="en-US" dirty="0"/>
              <a:t>표준 편차와 함께 확산되며 증가함</a:t>
            </a:r>
          </a:p>
          <a:p>
            <a:pPr lvl="2"/>
            <a:r>
              <a:rPr lang="ko-KR" altLang="en-US" dirty="0"/>
              <a:t>멀리 떨어져 있는 것보다 평균에 가까운 샘플을 반환할 확률이 높음</a:t>
            </a:r>
          </a:p>
          <a:p>
            <a:pPr lvl="1"/>
            <a:r>
              <a:rPr lang="en-US" altLang="ko-KR" dirty="0" err="1"/>
              <a:t>numpy.random.normal</a:t>
            </a:r>
            <a:r>
              <a:rPr lang="en-US" altLang="ko-KR" dirty="0"/>
              <a:t>(</a:t>
            </a:r>
            <a:r>
              <a:rPr lang="en-US" altLang="ko-KR" dirty="0" err="1"/>
              <a:t>loc</a:t>
            </a:r>
            <a:r>
              <a:rPr lang="en-US" altLang="ko-KR" dirty="0"/>
              <a:t>=0.0, scale=1.0, size=None): </a:t>
            </a:r>
            <a:r>
              <a:rPr lang="ko-KR" altLang="en-US" dirty="0"/>
              <a:t>정규 분포</a:t>
            </a:r>
          </a:p>
          <a:p>
            <a:pPr lvl="2"/>
            <a:r>
              <a:rPr lang="en-US" altLang="ko-KR" dirty="0" err="1"/>
              <a:t>loc</a:t>
            </a:r>
            <a:r>
              <a:rPr lang="ko-KR" altLang="en-US" dirty="0"/>
              <a:t>은 </a:t>
            </a:r>
            <a:r>
              <a:rPr lang="ko-KR" altLang="en-US" dirty="0" err="1"/>
              <a:t>분표의</a:t>
            </a:r>
            <a:r>
              <a:rPr lang="ko-KR" altLang="en-US" dirty="0"/>
              <a:t> 평균</a:t>
            </a:r>
            <a:r>
              <a:rPr lang="en-US" altLang="ko-KR" dirty="0"/>
              <a:t>(</a:t>
            </a:r>
            <a:r>
              <a:rPr lang="ko-KR" altLang="en-US" dirty="0"/>
              <a:t>중앙</a:t>
            </a:r>
            <a:r>
              <a:rPr lang="en-US" altLang="ko-KR" dirty="0"/>
              <a:t>), scale</a:t>
            </a:r>
            <a:r>
              <a:rPr lang="ko-KR" altLang="en-US" dirty="0"/>
              <a:t>은 양의 값으로 표준 편차</a:t>
            </a:r>
            <a:r>
              <a:rPr lang="en-US" altLang="ko-KR" dirty="0"/>
              <a:t>(</a:t>
            </a:r>
            <a:r>
              <a:rPr lang="ko-KR" altLang="en-US" dirty="0"/>
              <a:t>확산 또는 너비</a:t>
            </a:r>
            <a:r>
              <a:rPr lang="en-US" altLang="ko-KR" dirty="0"/>
              <a:t>), size</a:t>
            </a:r>
            <a:r>
              <a:rPr lang="ko-KR" altLang="en-US" dirty="0"/>
              <a:t>는 스칼라 또는 </a:t>
            </a:r>
            <a:r>
              <a:rPr lang="en-US" altLang="ko-KR" dirty="0"/>
              <a:t>shape</a:t>
            </a:r>
          </a:p>
          <a:p>
            <a:pPr lvl="1"/>
            <a:r>
              <a:rPr lang="en-US" altLang="ko-KR" dirty="0" err="1"/>
              <a:t>numpy.random.standard_normal</a:t>
            </a:r>
            <a:r>
              <a:rPr lang="en-US" altLang="ko-KR" dirty="0"/>
              <a:t>(size=None): </a:t>
            </a:r>
            <a:r>
              <a:rPr lang="ko-KR" altLang="en-US" dirty="0"/>
              <a:t>표준 정규 분포 </a:t>
            </a:r>
            <a:r>
              <a:rPr lang="en-US" altLang="ko-KR" dirty="0"/>
              <a:t>standard normal (</a:t>
            </a:r>
            <a:r>
              <a:rPr lang="ko-KR" altLang="en-US" dirty="0"/>
              <a:t>평균</a:t>
            </a:r>
            <a:r>
              <a:rPr lang="en-US" altLang="ko-KR" dirty="0"/>
              <a:t>=0, </a:t>
            </a:r>
            <a:r>
              <a:rPr lang="ko-KR" altLang="en-US" dirty="0"/>
              <a:t>표준편차</a:t>
            </a:r>
            <a:r>
              <a:rPr lang="en-US" altLang="ko-KR" dirty="0"/>
              <a:t>=1). </a:t>
            </a:r>
            <a:r>
              <a:rPr lang="ko-KR" altLang="en-US" dirty="0"/>
              <a:t>무작위 샘플은 </a:t>
            </a:r>
            <a:r>
              <a:rPr lang="en-US" altLang="ko-KR" dirty="0"/>
              <a:t>N</a:t>
            </a:r>
            <a:endParaRPr lang="ko-KR" altLang="en-US" dirty="0"/>
          </a:p>
        </p:txBody>
      </p:sp>
      <p:sp>
        <p:nvSpPr>
          <p:cNvPr id="4" name="직사각형 3"/>
          <p:cNvSpPr/>
          <p:nvPr/>
        </p:nvSpPr>
        <p:spPr>
          <a:xfrm>
            <a:off x="609600" y="3644247"/>
            <a:ext cx="8775700" cy="2462213"/>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mu</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sigma</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0</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0.1</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normal</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mu</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sigma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50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normal</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1.7</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size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6A9955"/>
                </a:solidFill>
                <a:latin typeface="Consolas" panose="020B0609020204030204" pitchFamily="49" charset="0"/>
                <a:ea typeface="맑은 고딕" panose="020B0503020000020004" pitchFamily="50" charset="-127"/>
              </a:rPr>
              <a:t># N(4, 2.89)</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standard_normal</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50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1.7</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4EC9B0"/>
                </a:solidFill>
                <a:latin typeface="Consolas" panose="020B0609020204030204" pitchFamily="49" charset="0"/>
                <a:ea typeface="맑은 고딕" panose="020B0503020000020004" pitchFamily="50" charset="-127"/>
              </a:rPr>
              <a:t>random</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standard_normal</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6A9955"/>
                </a:solidFill>
                <a:latin typeface="Consolas" panose="020B0609020204030204" pitchFamily="49" charset="0"/>
                <a:ea typeface="맑은 고딕" panose="020B0503020000020004" pitchFamily="50" charset="-127"/>
              </a:rPr>
              <a:t># N(4, 2.89)</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"mean and standard deviation:"</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DCDCAA"/>
                </a:solidFill>
                <a:latin typeface="Consolas" panose="020B0609020204030204" pitchFamily="49" charset="0"/>
                <a:ea typeface="맑은 고딕" panose="020B0503020000020004" pitchFamily="50" charset="-127"/>
              </a:rPr>
              <a:t>abs</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mu</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mean</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sigma</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std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ddof</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end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a4</a:t>
            </a:r>
            <a:r>
              <a:rPr lang="en-US" altLang="ko-KR" sz="1400"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24349390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파일 저장 및 로드</a:t>
            </a:r>
          </a:p>
        </p:txBody>
      </p:sp>
      <p:sp>
        <p:nvSpPr>
          <p:cNvPr id="3" name="내용 개체 틀 2"/>
          <p:cNvSpPr>
            <a:spLocks noGrp="1"/>
          </p:cNvSpPr>
          <p:nvPr>
            <p:ph idx="1"/>
          </p:nvPr>
        </p:nvSpPr>
        <p:spPr/>
        <p:txBody>
          <a:bodyPr>
            <a:normAutofit/>
          </a:bodyPr>
          <a:lstStyle/>
          <a:p>
            <a:r>
              <a:rPr lang="ko-KR" altLang="en-US" sz="1400" dirty="0"/>
              <a:t>데이터의 재 사용을 위해 </a:t>
            </a:r>
            <a:r>
              <a:rPr lang="en-US" altLang="ko-KR" sz="1400" dirty="0" err="1"/>
              <a:t>ndarray</a:t>
            </a:r>
            <a:r>
              <a:rPr lang="ko-KR" altLang="en-US" sz="1400" dirty="0"/>
              <a:t>의 배열 요소를 파일로 저장하거나 파일로부터 데이터를 읽어 </a:t>
            </a:r>
            <a:r>
              <a:rPr lang="en-US" altLang="ko-KR" sz="1400" dirty="0" err="1"/>
              <a:t>ndarray</a:t>
            </a:r>
            <a:r>
              <a:rPr lang="en-US" altLang="ko-KR" sz="1400" dirty="0"/>
              <a:t> </a:t>
            </a:r>
            <a:r>
              <a:rPr lang="ko-KR" altLang="en-US" sz="1400" dirty="0"/>
              <a:t>객체로 변환</a:t>
            </a:r>
          </a:p>
          <a:p>
            <a:pPr lvl="1"/>
            <a:r>
              <a:rPr lang="ko-KR" altLang="en-US" sz="1400" dirty="0"/>
              <a:t>바이너리 형식으로 </a:t>
            </a:r>
            <a:r>
              <a:rPr lang="ko-KR" altLang="en-US" sz="1400" dirty="0" err="1"/>
              <a:t>확장자는</a:t>
            </a:r>
            <a:r>
              <a:rPr lang="ko-KR" altLang="en-US" sz="1400" dirty="0"/>
              <a:t> </a:t>
            </a:r>
            <a:r>
              <a:rPr lang="en-US" altLang="ko-KR" sz="1400" dirty="0"/>
              <a:t>.</a:t>
            </a:r>
            <a:r>
              <a:rPr lang="en-US" altLang="ko-KR" sz="1400" dirty="0" err="1"/>
              <a:t>npy</a:t>
            </a:r>
            <a:endParaRPr lang="en-US" altLang="ko-KR" sz="1400" dirty="0"/>
          </a:p>
          <a:p>
            <a:pPr lvl="2"/>
            <a:r>
              <a:rPr lang="en-US" altLang="ko-KR" sz="1400" dirty="0" err="1"/>
              <a:t>numpy.save</a:t>
            </a:r>
            <a:r>
              <a:rPr lang="en-US" altLang="ko-KR" sz="1400" dirty="0"/>
              <a:t>(</a:t>
            </a:r>
            <a:r>
              <a:rPr lang="en-US" altLang="ko-KR" sz="1400" dirty="0" err="1"/>
              <a:t>fname</a:t>
            </a:r>
            <a:r>
              <a:rPr lang="en-US" altLang="ko-KR" sz="1400" dirty="0"/>
              <a:t>, </a:t>
            </a:r>
            <a:r>
              <a:rPr lang="en-US" altLang="ko-KR" sz="1400" dirty="0" err="1"/>
              <a:t>arr</a:t>
            </a:r>
            <a:r>
              <a:rPr lang="en-US" altLang="ko-KR" sz="1400" dirty="0"/>
              <a:t>) : 1</a:t>
            </a:r>
            <a:r>
              <a:rPr lang="ko-KR" altLang="en-US" sz="1400" dirty="0"/>
              <a:t>개 배열을 파일로 저장</a:t>
            </a:r>
          </a:p>
          <a:p>
            <a:pPr lvl="3"/>
            <a:r>
              <a:rPr lang="en-US" altLang="ko-KR" sz="1400" dirty="0"/>
              <a:t>file</a:t>
            </a:r>
            <a:r>
              <a:rPr lang="ko-KR" altLang="en-US" sz="1400" dirty="0"/>
              <a:t>은 </a:t>
            </a:r>
            <a:r>
              <a:rPr lang="ko-KR" altLang="en-US" sz="1400" dirty="0" err="1"/>
              <a:t>확장자</a:t>
            </a:r>
            <a:r>
              <a:rPr lang="ko-KR" altLang="en-US" sz="1400" dirty="0"/>
              <a:t> 생략 가능</a:t>
            </a:r>
          </a:p>
          <a:p>
            <a:pPr lvl="2"/>
            <a:r>
              <a:rPr lang="en-US" altLang="ko-KR" sz="1400" dirty="0" err="1"/>
              <a:t>numpy.savez</a:t>
            </a:r>
            <a:r>
              <a:rPr lang="en-US" altLang="ko-KR" sz="1400" dirty="0"/>
              <a:t>(</a:t>
            </a:r>
            <a:r>
              <a:rPr lang="en-US" altLang="ko-KR" sz="1400" dirty="0" err="1"/>
              <a:t>fname</a:t>
            </a:r>
            <a:r>
              <a:rPr lang="en-US" altLang="ko-KR" sz="1400" dirty="0"/>
              <a:t>, *</a:t>
            </a:r>
            <a:r>
              <a:rPr lang="en-US" altLang="ko-KR" sz="1400" dirty="0" err="1"/>
              <a:t>args</a:t>
            </a:r>
            <a:r>
              <a:rPr lang="en-US" altLang="ko-KR" sz="1400" dirty="0"/>
              <a:t>, **</a:t>
            </a:r>
            <a:r>
              <a:rPr lang="en-US" altLang="ko-KR" sz="1400" dirty="0" err="1"/>
              <a:t>kwargs</a:t>
            </a:r>
            <a:r>
              <a:rPr lang="en-US" altLang="ko-KR" sz="1400" dirty="0"/>
              <a:t>) : n</a:t>
            </a:r>
            <a:r>
              <a:rPr lang="ko-KR" altLang="en-US" sz="1400" dirty="0"/>
              <a:t>개의 배열을 파일로 저장</a:t>
            </a:r>
          </a:p>
          <a:p>
            <a:pPr lvl="3"/>
            <a:r>
              <a:rPr lang="en-US" altLang="ko-KR" sz="1400" dirty="0" err="1"/>
              <a:t>kwargs</a:t>
            </a:r>
            <a:r>
              <a:rPr lang="ko-KR" altLang="en-US" sz="1400" dirty="0"/>
              <a:t>는 배열 이름을 키</a:t>
            </a:r>
            <a:r>
              <a:rPr lang="en-US" altLang="ko-KR" sz="1400" dirty="0"/>
              <a:t>, </a:t>
            </a:r>
            <a:r>
              <a:rPr lang="ko-KR" altLang="en-US" sz="1400" dirty="0"/>
              <a:t>배열을 값으로 나열한 키워드 인자</a:t>
            </a:r>
          </a:p>
          <a:p>
            <a:pPr lvl="2"/>
            <a:r>
              <a:rPr lang="en-US" altLang="ko-KR" sz="1400" dirty="0" err="1"/>
              <a:t>numpy.load</a:t>
            </a:r>
            <a:r>
              <a:rPr lang="en-US" altLang="ko-KR" sz="1400" dirty="0"/>
              <a:t>(</a:t>
            </a:r>
            <a:r>
              <a:rPr lang="en-US" altLang="ko-KR" sz="1400" dirty="0" err="1"/>
              <a:t>fname</a:t>
            </a:r>
            <a:r>
              <a:rPr lang="en-US" altLang="ko-KR" sz="1400" dirty="0"/>
              <a:t>): .</a:t>
            </a:r>
            <a:r>
              <a:rPr lang="en-US" altLang="ko-KR" sz="1400" dirty="0" err="1"/>
              <a:t>npy</a:t>
            </a:r>
            <a:r>
              <a:rPr lang="en-US" altLang="ko-KR" sz="1400" dirty="0"/>
              <a:t> </a:t>
            </a:r>
            <a:r>
              <a:rPr lang="ko-KR" altLang="en-US" sz="1400" dirty="0"/>
              <a:t>파일에서 배열 로드</a:t>
            </a:r>
            <a:r>
              <a:rPr lang="en-US" altLang="ko-KR" sz="1400" dirty="0"/>
              <a:t>. </a:t>
            </a:r>
            <a:r>
              <a:rPr lang="ko-KR" altLang="en-US" sz="1400" dirty="0"/>
              <a:t>압축된 바이너리라면 압축 해제</a:t>
            </a:r>
          </a:p>
          <a:p>
            <a:pPr lvl="3"/>
            <a:r>
              <a:rPr lang="ko-KR" altLang="en-US" sz="1400" dirty="0"/>
              <a:t>파일명은 </a:t>
            </a:r>
            <a:r>
              <a:rPr lang="ko-KR" altLang="en-US" sz="1400" dirty="0" err="1"/>
              <a:t>확장자까지</a:t>
            </a:r>
            <a:r>
              <a:rPr lang="ko-KR" altLang="en-US" sz="1400" dirty="0"/>
              <a:t> 모두 포함해야 하며</a:t>
            </a:r>
            <a:r>
              <a:rPr lang="en-US" altLang="ko-KR" sz="1400" dirty="0"/>
              <a:t>, </a:t>
            </a:r>
            <a:r>
              <a:rPr lang="ko-KR" altLang="en-US" sz="1400" dirty="0"/>
              <a:t>반환 객체는 </a:t>
            </a:r>
            <a:r>
              <a:rPr lang="en-US" altLang="ko-KR" sz="1400" dirty="0" err="1"/>
              <a:t>ndarray</a:t>
            </a:r>
            <a:r>
              <a:rPr lang="ko-KR" altLang="en-US" sz="1400" dirty="0"/>
              <a:t>와 호환되는 </a:t>
            </a:r>
            <a:r>
              <a:rPr lang="en-US" altLang="ko-KR" sz="1400" dirty="0" err="1"/>
              <a:t>numpy.lib.npyio.NpzFile</a:t>
            </a:r>
            <a:endParaRPr lang="en-US" altLang="ko-KR" sz="1400" dirty="0"/>
          </a:p>
          <a:p>
            <a:pPr lvl="2"/>
            <a:r>
              <a:rPr lang="en-US" altLang="ko-KR" sz="1400" dirty="0" err="1"/>
              <a:t>numpy.lib.npyio.NpzFile.close</a:t>
            </a:r>
            <a:r>
              <a:rPr lang="en-US" altLang="ko-KR" sz="1400" dirty="0"/>
              <a:t>(): </a:t>
            </a:r>
            <a:r>
              <a:rPr lang="ko-KR" altLang="en-US" sz="1400" dirty="0"/>
              <a:t>파일 닫기</a:t>
            </a:r>
          </a:p>
          <a:p>
            <a:pPr lvl="3"/>
            <a:r>
              <a:rPr lang="ko-KR" altLang="en-US" sz="1400" dirty="0"/>
              <a:t>파일을 닫으면 더 이상 배열 접근 불가</a:t>
            </a:r>
          </a:p>
          <a:p>
            <a:pPr lvl="1"/>
            <a:r>
              <a:rPr lang="ko-KR" altLang="en-US" sz="1400" dirty="0"/>
              <a:t>압축된 바이너리 파일</a:t>
            </a:r>
          </a:p>
          <a:p>
            <a:pPr lvl="2"/>
            <a:r>
              <a:rPr lang="en-US" altLang="ko-KR" sz="1400" dirty="0" err="1"/>
              <a:t>numpy.savez_compressed</a:t>
            </a:r>
            <a:r>
              <a:rPr lang="en-US" altLang="ko-KR" sz="1400" dirty="0"/>
              <a:t>(</a:t>
            </a:r>
            <a:r>
              <a:rPr lang="en-US" altLang="ko-KR" sz="1400" dirty="0" err="1"/>
              <a:t>fname</a:t>
            </a:r>
            <a:r>
              <a:rPr lang="en-US" altLang="ko-KR" sz="1400" dirty="0"/>
              <a:t>, *</a:t>
            </a:r>
            <a:r>
              <a:rPr lang="en-US" altLang="ko-KR" sz="1400" dirty="0" err="1"/>
              <a:t>args</a:t>
            </a:r>
            <a:r>
              <a:rPr lang="en-US" altLang="ko-KR" sz="1400" dirty="0"/>
              <a:t>, **</a:t>
            </a:r>
            <a:r>
              <a:rPr lang="en-US" altLang="ko-KR" sz="1400" dirty="0" err="1"/>
              <a:t>kwargs</a:t>
            </a:r>
            <a:r>
              <a:rPr lang="en-US" altLang="ko-KR" sz="1400" dirty="0"/>
              <a:t>): </a:t>
            </a:r>
            <a:r>
              <a:rPr lang="ko-KR" altLang="en-US" sz="1400" dirty="0"/>
              <a:t>압축 후 저장</a:t>
            </a:r>
          </a:p>
          <a:p>
            <a:pPr lvl="1"/>
            <a:r>
              <a:rPr lang="ko-KR" altLang="en-US" sz="1400" dirty="0"/>
              <a:t>텍스트 파일</a:t>
            </a:r>
            <a:r>
              <a:rPr lang="en-US" altLang="ko-KR" sz="1400" dirty="0"/>
              <a:t>(</a:t>
            </a:r>
            <a:r>
              <a:rPr lang="ko-KR" altLang="en-US" sz="1400" dirty="0"/>
              <a:t>엑셀 등과 호환</a:t>
            </a:r>
            <a:r>
              <a:rPr lang="en-US" altLang="ko-KR" sz="1400" dirty="0"/>
              <a:t>) </a:t>
            </a:r>
            <a:r>
              <a:rPr lang="ko-KR" altLang="en-US" sz="1400" dirty="0"/>
              <a:t>형식</a:t>
            </a:r>
          </a:p>
          <a:p>
            <a:pPr lvl="2"/>
            <a:r>
              <a:rPr lang="en-US" altLang="ko-KR" sz="1400" dirty="0" err="1"/>
              <a:t>numpy.savetxt</a:t>
            </a:r>
            <a:r>
              <a:rPr lang="en-US" altLang="ko-KR" sz="1400" dirty="0"/>
              <a:t>(</a:t>
            </a:r>
            <a:r>
              <a:rPr lang="en-US" altLang="ko-KR" sz="1400" dirty="0" err="1"/>
              <a:t>fname</a:t>
            </a:r>
            <a:r>
              <a:rPr lang="en-US" altLang="ko-KR" sz="1400" dirty="0"/>
              <a:t>, x): </a:t>
            </a:r>
            <a:r>
              <a:rPr lang="ko-KR" altLang="en-US" sz="1400" dirty="0"/>
              <a:t>파일 저장</a:t>
            </a:r>
          </a:p>
          <a:p>
            <a:pPr lvl="3"/>
            <a:r>
              <a:rPr lang="en-US" altLang="ko-KR" sz="1400" dirty="0"/>
              <a:t>x</a:t>
            </a:r>
            <a:r>
              <a:rPr lang="ko-KR" altLang="en-US" sz="1400" dirty="0"/>
              <a:t>는 </a:t>
            </a:r>
            <a:r>
              <a:rPr lang="en-US" altLang="ko-KR" sz="1400" dirty="0"/>
              <a:t>1</a:t>
            </a:r>
            <a:r>
              <a:rPr lang="ko-KR" altLang="en-US" sz="1400" dirty="0"/>
              <a:t>차원 또는 </a:t>
            </a:r>
            <a:r>
              <a:rPr lang="en-US" altLang="ko-KR" sz="1400" dirty="0"/>
              <a:t>1</a:t>
            </a:r>
            <a:r>
              <a:rPr lang="ko-KR" altLang="en-US" sz="1400" dirty="0"/>
              <a:t>차원 배열</a:t>
            </a:r>
          </a:p>
          <a:p>
            <a:pPr lvl="2"/>
            <a:r>
              <a:rPr lang="en-US" altLang="ko-KR" sz="1400" dirty="0" err="1"/>
              <a:t>numpy.loadtxt</a:t>
            </a:r>
            <a:r>
              <a:rPr lang="en-US" altLang="ko-KR" sz="1400" dirty="0"/>
              <a:t>(</a:t>
            </a:r>
            <a:r>
              <a:rPr lang="en-US" altLang="ko-KR" sz="1400" dirty="0" err="1"/>
              <a:t>fname</a:t>
            </a:r>
            <a:r>
              <a:rPr lang="en-US" altLang="ko-KR" sz="1400" dirty="0"/>
              <a:t>): </a:t>
            </a:r>
            <a:r>
              <a:rPr lang="ko-KR" altLang="en-US" sz="1400" dirty="0"/>
              <a:t>파일 로드</a:t>
            </a:r>
            <a:br>
              <a:rPr lang="ko-KR" altLang="en-US" sz="1400" dirty="0"/>
            </a:br>
            <a:endParaRPr lang="ko-KR" altLang="en-US" sz="1400" dirty="0"/>
          </a:p>
          <a:p>
            <a:endParaRPr lang="ko-KR" altLang="en-US" sz="1400" dirty="0"/>
          </a:p>
        </p:txBody>
      </p:sp>
    </p:spTree>
    <p:extLst>
      <p:ext uri="{BB962C8B-B14F-4D97-AF65-F5344CB8AC3E}">
        <p14:creationId xmlns:p14="http://schemas.microsoft.com/office/powerpoint/2010/main" val="2193449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파일 저장 및 로드</a:t>
            </a:r>
          </a:p>
        </p:txBody>
      </p:sp>
      <p:sp>
        <p:nvSpPr>
          <p:cNvPr id="3" name="내용 개체 틀 2"/>
          <p:cNvSpPr>
            <a:spLocks noGrp="1"/>
          </p:cNvSpPr>
          <p:nvPr>
            <p:ph idx="1"/>
          </p:nvPr>
        </p:nvSpPr>
        <p:spPr/>
        <p:txBody>
          <a:bodyPr/>
          <a:lstStyle/>
          <a:p>
            <a:endParaRPr lang="ko-KR" altLang="en-US" dirty="0"/>
          </a:p>
        </p:txBody>
      </p:sp>
      <p:sp>
        <p:nvSpPr>
          <p:cNvPr id="4" name="직사각형 3"/>
          <p:cNvSpPr/>
          <p:nvPr/>
        </p:nvSpPr>
        <p:spPr>
          <a:xfrm>
            <a:off x="1162050" y="1457742"/>
            <a:ext cx="7334250" cy="2677656"/>
          </a:xfrm>
          <a:prstGeom prst="rect">
            <a:avLst/>
          </a:prstGeom>
          <a:solidFill>
            <a:schemeClr val="tx1"/>
          </a:solidFill>
        </p:spPr>
        <p:txBody>
          <a:bodyPr wrap="square">
            <a:spAutoFit/>
          </a:bodyPr>
          <a:lstStyle/>
          <a:p>
            <a:pPr latinLnBrk="1"/>
            <a:r>
              <a:rPr lang="en-US" altLang="ko-KR" sz="1400" dirty="0">
                <a:solidFill>
                  <a:srgbClr val="C586C0"/>
                </a:solidFill>
                <a:latin typeface="Consolas" panose="020B0609020204030204" pitchFamily="49" charset="0"/>
                <a:ea typeface="맑은 고딕" panose="020B0503020000020004" pitchFamily="50" charset="-127"/>
              </a:rPr>
              <a:t>import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4EC9B0"/>
                </a:solidFill>
                <a:latin typeface="Consolas" panose="020B0609020204030204" pitchFamily="49" charset="0"/>
                <a:ea typeface="맑은 고딕" panose="020B0503020000020004" pitchFamily="50" charset="-127"/>
              </a:rPr>
              <a:t>numpy</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586C0"/>
                </a:solidFill>
                <a:latin typeface="Consolas" panose="020B0609020204030204" pitchFamily="49" charset="0"/>
                <a:ea typeface="맑은 고딕" panose="020B0503020000020004" pitchFamily="50" charset="-127"/>
              </a:rPr>
              <a:t>as</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4EC9B0"/>
                </a:solidFill>
                <a:latin typeface="Consolas" panose="020B0609020204030204" pitchFamily="49" charset="0"/>
                <a:ea typeface="맑은 고딕" panose="020B0503020000020004" pitchFamily="50" charset="-127"/>
              </a:rPr>
              <a:t>np</a:t>
            </a:r>
            <a:endParaRPr lang="en-US" altLang="ko-KR"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569CD6"/>
                </a:solidFill>
                <a:latin typeface="Consolas" panose="020B0609020204030204" pitchFamily="49" charset="0"/>
                <a:ea typeface="맑은 고딕" panose="020B0503020000020004" pitchFamily="50" charset="-127"/>
              </a:rPr>
              <a:t>lambda</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m</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.shape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err="1">
                <a:solidFill>
                  <a:srgbClr val="9CDCFE"/>
                </a:solidFill>
                <a:latin typeface="Consolas" panose="020B0609020204030204" pitchFamily="49" charset="0"/>
                <a:ea typeface="맑은 고딕" panose="020B0503020000020004" pitchFamily="50" charset="-127"/>
              </a:rPr>
              <a:t>o</a:t>
            </a:r>
            <a:r>
              <a:rPr lang="en-US" altLang="ko-KR" sz="1400" dirty="0" err="1">
                <a:solidFill>
                  <a:srgbClr val="D4D4D4"/>
                </a:solidFill>
                <a:latin typeface="Consolas" panose="020B0609020204030204" pitchFamily="49" charset="0"/>
                <a:ea typeface="맑은 고딕" panose="020B0503020000020004" pitchFamily="50" charset="-127"/>
              </a:rPr>
              <a:t>.dtype</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o</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7BA7D"/>
                </a:solidFill>
                <a:latin typeface="Consolas" panose="020B0609020204030204" pitchFamily="49" charset="0"/>
                <a:ea typeface="맑은 고딕" panose="020B0503020000020004" pitchFamily="50" charset="-127"/>
              </a:rPr>
              <a:t>\n</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arange</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360</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B5CEA8"/>
                </a:solidFill>
                <a:latin typeface="Consolas" panose="020B0609020204030204" pitchFamily="49" charset="0"/>
                <a:ea typeface="맑은 고딕" panose="020B0503020000020004" pitchFamily="50" charset="-127"/>
              </a:rPr>
              <a:t>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sin</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9CDCFE"/>
                </a:solidFill>
                <a:latin typeface="Consolas" panose="020B0609020204030204" pitchFamily="49" charset="0"/>
                <a:ea typeface="맑은 고딕" panose="020B0503020000020004" pitchFamily="50" charset="-127"/>
              </a:rPr>
              <a:t>pi</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B5CEA8"/>
                </a:solidFill>
                <a:latin typeface="Consolas" panose="020B0609020204030204" pitchFamily="49" charset="0"/>
                <a:ea typeface="맑은 고딕" panose="020B0503020000020004" pitchFamily="50" charset="-127"/>
              </a:rPr>
              <a:t>180</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show</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savez_compressed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err="1">
                <a:solidFill>
                  <a:srgbClr val="CE9178"/>
                </a:solidFill>
                <a:latin typeface="Consolas" panose="020B0609020204030204" pitchFamily="49" charset="0"/>
                <a:ea typeface="맑은 고딕" panose="020B0503020000020004" pitchFamily="50" charset="-127"/>
              </a:rPr>
              <a:t>sin_sample</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x</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 </a:t>
            </a:r>
            <a:r>
              <a:rPr lang="en-US" altLang="ko-KR" sz="1400" dirty="0">
                <a:solidFill>
                  <a:srgbClr val="9CDCFE"/>
                </a:solidFill>
                <a:latin typeface="Consolas" panose="020B0609020204030204" pitchFamily="49" charset="0"/>
                <a:ea typeface="맑은 고딕" panose="020B0503020000020004" pitchFamily="50" charset="-127"/>
              </a:rPr>
              <a:t>y</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err="1">
                <a:solidFill>
                  <a:srgbClr val="4EC9B0"/>
                </a:solidFill>
                <a:latin typeface="Consolas" panose="020B0609020204030204" pitchFamily="49" charset="0"/>
                <a:ea typeface="맑은 고딕" panose="020B0503020000020004" pitchFamily="50" charset="-127"/>
              </a:rPr>
              <a:t>np</a:t>
            </a:r>
            <a:r>
              <a:rPr lang="en-US" altLang="ko-KR" sz="1400" dirty="0" err="1">
                <a:solidFill>
                  <a:srgbClr val="D4D4D4"/>
                </a:solidFill>
                <a:latin typeface="Consolas" panose="020B0609020204030204" pitchFamily="49" charset="0"/>
                <a:ea typeface="맑은 고딕" panose="020B0503020000020004" pitchFamily="50" charset="-127"/>
              </a:rPr>
              <a:t>.</a:t>
            </a:r>
            <a:r>
              <a:rPr lang="en-US" altLang="ko-KR" sz="1400" dirty="0" err="1">
                <a:solidFill>
                  <a:srgbClr val="DCDCAA"/>
                </a:solidFill>
                <a:latin typeface="Consolas" panose="020B0609020204030204" pitchFamily="49" charset="0"/>
                <a:ea typeface="맑은 고딕" panose="020B0503020000020004" pitchFamily="50" charset="-127"/>
              </a:rPr>
              <a:t>load</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err="1">
                <a:solidFill>
                  <a:srgbClr val="CE9178"/>
                </a:solidFill>
                <a:latin typeface="Consolas" panose="020B0609020204030204" pitchFamily="49" charset="0"/>
                <a:ea typeface="맑은 고딕" panose="020B0503020000020004" pitchFamily="50" charset="-127"/>
              </a:rPr>
              <a:t>sin_sample.npz</a:t>
            </a:r>
            <a:r>
              <a:rPr lang="en-US" altLang="ko-KR" sz="1400" dirty="0">
                <a:solidFill>
                  <a:srgbClr val="CE9178"/>
                </a:solidFill>
                <a:latin typeface="Consolas" panose="020B0609020204030204" pitchFamily="49" charset="0"/>
                <a:ea typeface="맑은 고딕" panose="020B0503020000020004" pitchFamily="50" charset="-127"/>
              </a:rPr>
              <a:t>"</a:t>
            </a:r>
            <a:r>
              <a:rPr lang="en-US" altLang="ko-KR" sz="1400" dirty="0">
                <a:solidFill>
                  <a:srgbClr val="D4D4D4"/>
                </a:solidFill>
                <a:latin typeface="Consolas" panose="020B0609020204030204" pitchFamily="49" charset="0"/>
                <a:ea typeface="맑은 고딕" panose="020B0503020000020004" pitchFamily="50" charset="-127"/>
              </a:rPr>
              <a:t>)</a:t>
            </a: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'x'</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a1</a:t>
            </a:r>
            <a:r>
              <a:rPr lang="en-US" altLang="ko-KR" sz="1400" dirty="0">
                <a:solidFill>
                  <a:srgbClr val="D4D4D4"/>
                </a:solidFill>
                <a:latin typeface="Consolas" panose="020B0609020204030204" pitchFamily="49" charset="0"/>
                <a:ea typeface="맑은 고딕" panose="020B0503020000020004" pitchFamily="50" charset="-127"/>
              </a:rPr>
              <a:t>).all()) </a:t>
            </a:r>
            <a:r>
              <a:rPr lang="en-US" altLang="ko-KR" sz="1400" dirty="0">
                <a:solidFill>
                  <a:srgbClr val="6A9955"/>
                </a:solidFill>
                <a:latin typeface="Consolas" panose="020B0609020204030204" pitchFamily="49" charset="0"/>
                <a:ea typeface="맑은 고딕" panose="020B0503020000020004" pitchFamily="50" charset="-127"/>
              </a:rPr>
              <a:t># a3[‘x’] == a1</a:t>
            </a:r>
            <a:r>
              <a:rPr lang="ko-KR" altLang="en-US" sz="1400" dirty="0">
                <a:solidFill>
                  <a:srgbClr val="6A9955"/>
                </a:solidFill>
                <a:latin typeface="Consolas" panose="020B0609020204030204" pitchFamily="49" charset="0"/>
                <a:ea typeface="맑은 고딕" panose="020B0503020000020004" pitchFamily="50" charset="-127"/>
              </a:rPr>
              <a:t>의 결과는 불 배열이며</a:t>
            </a:r>
            <a:r>
              <a:rPr lang="en-US" altLang="ko-KR" sz="1400" dirty="0">
                <a:solidFill>
                  <a:srgbClr val="6A9955"/>
                </a:solidFill>
                <a:latin typeface="Consolas" panose="020B0609020204030204" pitchFamily="49" charset="0"/>
                <a:ea typeface="맑은 고딕" panose="020B0503020000020004" pitchFamily="50" charset="-127"/>
              </a:rPr>
              <a:t>, all()</a:t>
            </a:r>
            <a:r>
              <a:rPr lang="ko-KR" altLang="en-US" sz="1400" dirty="0">
                <a:solidFill>
                  <a:srgbClr val="6A9955"/>
                </a:solidFill>
                <a:latin typeface="Consolas" panose="020B0609020204030204" pitchFamily="49" charset="0"/>
                <a:ea typeface="맑은 고딕" panose="020B0503020000020004" pitchFamily="50" charset="-127"/>
              </a:rPr>
              <a:t>은 전체 요소가 같은지 검사</a:t>
            </a:r>
            <a:endParaRPr lang="ko-KR" altLang="en-US" sz="1400" dirty="0">
              <a:solidFill>
                <a:srgbClr val="D4D4D4"/>
              </a:solidFill>
              <a:latin typeface="Consolas" panose="020B0609020204030204" pitchFamily="49" charset="0"/>
              <a:ea typeface="맑은 고딕" panose="020B0503020000020004" pitchFamily="50" charset="-127"/>
            </a:endParaRPr>
          </a:p>
          <a:p>
            <a:pPr latinLnBrk="1"/>
            <a:r>
              <a:rPr lang="en-US" altLang="ko-KR" sz="1400" dirty="0">
                <a:solidFill>
                  <a:srgbClr val="DCDCAA"/>
                </a:solidFill>
                <a:latin typeface="Consolas" panose="020B0609020204030204" pitchFamily="49" charset="0"/>
                <a:ea typeface="맑은 고딕" panose="020B0503020000020004" pitchFamily="50" charset="-127"/>
              </a:rPr>
              <a:t>print</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a:t>
            </a:r>
            <a:r>
              <a:rPr lang="en-US" altLang="ko-KR" sz="1400" dirty="0">
                <a:solidFill>
                  <a:srgbClr val="CE9178"/>
                </a:solidFill>
                <a:latin typeface="Consolas" panose="020B0609020204030204" pitchFamily="49" charset="0"/>
                <a:ea typeface="맑은 고딕" panose="020B0503020000020004" pitchFamily="50" charset="-127"/>
              </a:rPr>
              <a:t>'y'</a:t>
            </a:r>
            <a:r>
              <a:rPr lang="en-US" altLang="ko-KR" sz="1400" dirty="0">
                <a:solidFill>
                  <a:srgbClr val="D4D4D4"/>
                </a:solidFill>
                <a:latin typeface="Consolas" panose="020B0609020204030204" pitchFamily="49" charset="0"/>
                <a:ea typeface="맑은 고딕" panose="020B0503020000020004" pitchFamily="50" charset="-127"/>
              </a:rPr>
              <a:t>] == </a:t>
            </a:r>
            <a:r>
              <a:rPr lang="en-US" altLang="ko-KR" sz="1400" dirty="0">
                <a:solidFill>
                  <a:srgbClr val="9CDCFE"/>
                </a:solidFill>
                <a:latin typeface="Consolas" panose="020B0609020204030204" pitchFamily="49" charset="0"/>
                <a:ea typeface="맑은 고딕" panose="020B0503020000020004" pitchFamily="50" charset="-127"/>
              </a:rPr>
              <a:t>a2</a:t>
            </a:r>
            <a:r>
              <a:rPr lang="en-US" altLang="ko-KR" sz="1400" dirty="0">
                <a:solidFill>
                  <a:srgbClr val="D4D4D4"/>
                </a:solidFill>
                <a:latin typeface="Consolas" panose="020B0609020204030204" pitchFamily="49" charset="0"/>
                <a:ea typeface="맑은 고딕" panose="020B0503020000020004" pitchFamily="50" charset="-127"/>
              </a:rPr>
              <a:t>).all())</a:t>
            </a:r>
          </a:p>
          <a:p>
            <a:pPr latinLnBrk="1"/>
            <a:r>
              <a:rPr lang="en-US" altLang="ko-KR" sz="1400" dirty="0">
                <a:solidFill>
                  <a:srgbClr val="9CDCFE"/>
                </a:solidFill>
                <a:latin typeface="Consolas" panose="020B0609020204030204" pitchFamily="49" charset="0"/>
                <a:ea typeface="맑은 고딕" panose="020B0503020000020004" pitchFamily="50" charset="-127"/>
              </a:rPr>
              <a:t>a3</a:t>
            </a:r>
            <a:r>
              <a:rPr lang="en-US" altLang="ko-KR" sz="1400" dirty="0">
                <a:solidFill>
                  <a:srgbClr val="D4D4D4"/>
                </a:solidFill>
                <a:latin typeface="Consolas" panose="020B0609020204030204" pitchFamily="49" charset="0"/>
                <a:ea typeface="맑은 고딕" panose="020B0503020000020004" pitchFamily="50" charset="-127"/>
              </a:rPr>
              <a:t>.close()</a:t>
            </a:r>
          </a:p>
        </p:txBody>
      </p:sp>
    </p:spTree>
    <p:extLst>
      <p:ext uri="{BB962C8B-B14F-4D97-AF65-F5344CB8AC3E}">
        <p14:creationId xmlns:p14="http://schemas.microsoft.com/office/powerpoint/2010/main" val="23818293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Game of life</a:t>
            </a:r>
            <a:endParaRPr lang="ko-KR" altLang="en-US" dirty="0"/>
          </a:p>
        </p:txBody>
      </p:sp>
      <p:sp>
        <p:nvSpPr>
          <p:cNvPr id="3" name="내용 개체 틀 2"/>
          <p:cNvSpPr>
            <a:spLocks noGrp="1"/>
          </p:cNvSpPr>
          <p:nvPr>
            <p:ph idx="1"/>
          </p:nvPr>
        </p:nvSpPr>
        <p:spPr/>
        <p:txBody>
          <a:bodyPr/>
          <a:lstStyle/>
          <a:p>
            <a:r>
              <a:rPr lang="ko-KR" altLang="en-US" dirty="0"/>
              <a:t>간단히 </a:t>
            </a:r>
            <a:r>
              <a:rPr lang="en-US" altLang="ko-KR" dirty="0"/>
              <a:t>Life</a:t>
            </a:r>
            <a:r>
              <a:rPr lang="ko-KR" altLang="en-US" dirty="0"/>
              <a:t>라고도 알려진 </a:t>
            </a:r>
            <a:r>
              <a:rPr lang="en-US" altLang="ko-KR" dirty="0"/>
              <a:t>Game of Life</a:t>
            </a:r>
            <a:r>
              <a:rPr lang="ko-KR" altLang="en-US" dirty="0"/>
              <a:t>는 </a:t>
            </a:r>
            <a:r>
              <a:rPr lang="en-US" altLang="ko-KR" dirty="0"/>
              <a:t>1970</a:t>
            </a:r>
            <a:r>
              <a:rPr lang="ko-KR" altLang="en-US" dirty="0"/>
              <a:t>년 영국의 수학자 </a:t>
            </a:r>
            <a:r>
              <a:rPr lang="en-US" altLang="ko-KR" dirty="0"/>
              <a:t>John Horton Conway</a:t>
            </a:r>
            <a:r>
              <a:rPr lang="ko-KR" altLang="en-US" dirty="0"/>
              <a:t>가 고안한 </a:t>
            </a:r>
            <a:r>
              <a:rPr lang="ko-KR" altLang="en-US" dirty="0" err="1"/>
              <a:t>셀룰러</a:t>
            </a:r>
            <a:r>
              <a:rPr lang="ko-KR" altLang="en-US" dirty="0"/>
              <a:t> </a:t>
            </a:r>
            <a:r>
              <a:rPr lang="ko-KR" altLang="en-US" dirty="0" err="1"/>
              <a:t>오토마톤입니다</a:t>
            </a:r>
            <a:r>
              <a:rPr lang="en-US" altLang="ko-KR" dirty="0"/>
              <a:t>.</a:t>
            </a:r>
          </a:p>
          <a:p>
            <a:r>
              <a:rPr lang="ko-KR" altLang="en-US" dirty="0"/>
              <a:t>공간은 사각형 셀의 무한한 </a:t>
            </a:r>
            <a:r>
              <a:rPr lang="en-US" altLang="ko-KR" dirty="0"/>
              <a:t>2</a:t>
            </a:r>
            <a:r>
              <a:rPr lang="ko-KR" altLang="en-US" dirty="0"/>
              <a:t>차원 직교 격자</a:t>
            </a:r>
            <a:endParaRPr lang="en-US" altLang="ko-KR" dirty="0"/>
          </a:p>
          <a:p>
            <a:r>
              <a:rPr lang="ko-KR" altLang="en-US" dirty="0"/>
              <a:t>셀은 수평</a:t>
            </a:r>
            <a:r>
              <a:rPr lang="en-US" altLang="ko-KR" dirty="0"/>
              <a:t>, </a:t>
            </a:r>
            <a:r>
              <a:rPr lang="ko-KR" altLang="en-US" dirty="0"/>
              <a:t>수직 또는 대각선으로 직접 인접한 셀인 </a:t>
            </a:r>
            <a:r>
              <a:rPr lang="en-US" altLang="ko-KR" dirty="0"/>
              <a:t>8</a:t>
            </a:r>
            <a:r>
              <a:rPr lang="ko-KR" altLang="en-US" dirty="0"/>
              <a:t>개의 이웃과 상호 작용</a:t>
            </a:r>
            <a:endParaRPr lang="en-US" altLang="ko-KR" dirty="0"/>
          </a:p>
          <a:p>
            <a:pPr lvl="1"/>
            <a:r>
              <a:rPr lang="ko-KR" altLang="en-US" dirty="0"/>
              <a:t>살아있는 이웃이 </a:t>
            </a:r>
            <a:r>
              <a:rPr lang="en-US" altLang="ko-KR" dirty="0"/>
              <a:t>2</a:t>
            </a:r>
            <a:r>
              <a:rPr lang="ko-KR" altLang="en-US" dirty="0"/>
              <a:t>개 미만인 살아있는 세포는 인구 부족으로 의해 사망</a:t>
            </a:r>
            <a:endParaRPr lang="en-US" altLang="ko-KR" dirty="0"/>
          </a:p>
          <a:p>
            <a:pPr lvl="1"/>
            <a:r>
              <a:rPr lang="en-US" altLang="ko-KR" dirty="0"/>
              <a:t>3</a:t>
            </a:r>
            <a:r>
              <a:rPr lang="ko-KR" altLang="en-US" dirty="0"/>
              <a:t>개 이상의 살아있는 이웃이 있는 살아있는 세포는 </a:t>
            </a:r>
            <a:r>
              <a:rPr lang="ko-KR" altLang="en-US" dirty="0" err="1"/>
              <a:t>인구과밀로</a:t>
            </a:r>
            <a:r>
              <a:rPr lang="ko-KR" altLang="en-US" dirty="0"/>
              <a:t> 사망</a:t>
            </a:r>
            <a:endParaRPr lang="en-US" altLang="ko-KR" dirty="0"/>
          </a:p>
          <a:p>
            <a:pPr lvl="1"/>
            <a:r>
              <a:rPr lang="en-US" altLang="ko-KR" dirty="0"/>
              <a:t>2~3</a:t>
            </a:r>
            <a:r>
              <a:rPr lang="ko-KR" altLang="en-US" dirty="0"/>
              <a:t>개의 살아있는 이웃이 있는 살아있는 세포는 다음 세대까지 생존</a:t>
            </a:r>
            <a:endParaRPr lang="en-US" altLang="ko-KR" dirty="0"/>
          </a:p>
          <a:p>
            <a:pPr lvl="1"/>
            <a:r>
              <a:rPr lang="ko-KR" altLang="en-US" dirty="0"/>
              <a:t>정확히 </a:t>
            </a:r>
            <a:r>
              <a:rPr lang="en-US" altLang="ko-KR" dirty="0"/>
              <a:t>3</a:t>
            </a:r>
            <a:r>
              <a:rPr lang="ko-KR" altLang="en-US" dirty="0"/>
              <a:t>개의 살아있는 이웃이 있는 공간은 세포 생성</a:t>
            </a:r>
            <a:endParaRPr lang="en-US" altLang="ko-KR" dirty="0"/>
          </a:p>
          <a:p>
            <a:pPr lvl="1"/>
            <a:endParaRPr lang="en-US" altLang="ko-KR" dirty="0"/>
          </a:p>
          <a:p>
            <a:pPr lvl="1"/>
            <a:endParaRPr lang="ko-KR" altLang="en-US" dirty="0"/>
          </a:p>
        </p:txBody>
      </p:sp>
      <p:pic>
        <p:nvPicPr>
          <p:cNvPr id="4" name="그림 3"/>
          <p:cNvPicPr>
            <a:picLocks noChangeAspect="1"/>
          </p:cNvPicPr>
          <p:nvPr/>
        </p:nvPicPr>
        <p:blipFill>
          <a:blip r:embed="rId2"/>
          <a:stretch>
            <a:fillRect/>
          </a:stretch>
        </p:blipFill>
        <p:spPr>
          <a:xfrm>
            <a:off x="1171404" y="3321014"/>
            <a:ext cx="6880396" cy="1474841"/>
          </a:xfrm>
          <a:prstGeom prst="rect">
            <a:avLst/>
          </a:prstGeom>
        </p:spPr>
      </p:pic>
    </p:spTree>
    <p:extLst>
      <p:ext uri="{BB962C8B-B14F-4D97-AF65-F5344CB8AC3E}">
        <p14:creationId xmlns:p14="http://schemas.microsoft.com/office/powerpoint/2010/main" val="2815578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PANDAS </a:t>
            </a:r>
            <a:r>
              <a:rPr lang="ko-KR" altLang="en-US" dirty="0"/>
              <a:t>라이브러리 </a:t>
            </a:r>
          </a:p>
        </p:txBody>
      </p:sp>
    </p:spTree>
    <p:extLst>
      <p:ext uri="{BB962C8B-B14F-4D97-AF65-F5344CB8AC3E}">
        <p14:creationId xmlns:p14="http://schemas.microsoft.com/office/powerpoint/2010/main" val="31570010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PANDAS</a:t>
            </a:r>
            <a:endParaRPr lang="ko-KR" altLang="en-US" dirty="0"/>
          </a:p>
        </p:txBody>
      </p:sp>
      <p:sp>
        <p:nvSpPr>
          <p:cNvPr id="3" name="내용 개체 틀 2"/>
          <p:cNvSpPr>
            <a:spLocks noGrp="1"/>
          </p:cNvSpPr>
          <p:nvPr>
            <p:ph idx="1"/>
          </p:nvPr>
        </p:nvSpPr>
        <p:spPr/>
        <p:txBody>
          <a:bodyPr/>
          <a:lstStyle/>
          <a:p>
            <a:r>
              <a:rPr lang="ko-KR" altLang="en-US" b="1" dirty="0"/>
              <a:t>관계형</a:t>
            </a:r>
            <a:r>
              <a:rPr lang="ko-KR" altLang="en-US" dirty="0"/>
              <a:t> 또는 </a:t>
            </a:r>
            <a:r>
              <a:rPr lang="ko-KR" altLang="en-US" b="1" dirty="0"/>
              <a:t>레이블이 된</a:t>
            </a:r>
            <a:r>
              <a:rPr lang="ko-KR" altLang="en-US" dirty="0"/>
              <a:t> 데이터로 쉽고 직관적 </a:t>
            </a:r>
            <a:r>
              <a:rPr lang="ko-KR" altLang="en-US" dirty="0" err="1"/>
              <a:t>으로</a:t>
            </a:r>
            <a:r>
              <a:rPr lang="ko-KR" altLang="en-US" dirty="0"/>
              <a:t> 작업할 수 있도록 설계되었고</a:t>
            </a:r>
            <a:r>
              <a:rPr lang="en-US" altLang="ko-KR" dirty="0"/>
              <a:t>, </a:t>
            </a:r>
            <a:r>
              <a:rPr lang="ko-KR" altLang="en-US" dirty="0"/>
              <a:t>빠르고</a:t>
            </a:r>
            <a:r>
              <a:rPr lang="en-US" altLang="ko-KR" dirty="0"/>
              <a:t>, </a:t>
            </a:r>
            <a:r>
              <a:rPr lang="ko-KR" altLang="en-US" dirty="0"/>
              <a:t>유연한 데이터 구조를 제공하는 </a:t>
            </a:r>
            <a:r>
              <a:rPr lang="en-US" altLang="ko-KR" dirty="0"/>
              <a:t>Python </a:t>
            </a:r>
            <a:r>
              <a:rPr lang="ko-KR" altLang="en-US" dirty="0"/>
              <a:t>패키지</a:t>
            </a:r>
            <a:endParaRPr lang="en-US" altLang="ko-KR" dirty="0"/>
          </a:p>
          <a:p>
            <a:r>
              <a:rPr lang="ko-KR" altLang="en-US" dirty="0"/>
              <a:t>어떤 언어로도 사용할 수 있는 가장 </a:t>
            </a:r>
            <a:r>
              <a:rPr lang="ko-KR" altLang="en-US" b="1" dirty="0"/>
              <a:t>강력하고 유연한 오픈 소스 데이터 분석 </a:t>
            </a:r>
            <a:r>
              <a:rPr lang="en-US" altLang="ko-KR" b="1" dirty="0"/>
              <a:t>/ </a:t>
            </a:r>
            <a:r>
              <a:rPr lang="ko-KR" altLang="en-US" b="1" dirty="0"/>
              <a:t>조직 도구</a:t>
            </a:r>
            <a:endParaRPr lang="en-US" altLang="ko-KR" dirty="0"/>
          </a:p>
          <a:p>
            <a:r>
              <a:rPr lang="en-US" altLang="ko-KR" dirty="0"/>
              <a:t>Pandas</a:t>
            </a:r>
            <a:r>
              <a:rPr lang="ko-KR" altLang="en-US" dirty="0"/>
              <a:t>가</a:t>
            </a:r>
            <a:r>
              <a:rPr lang="en-US" altLang="ko-KR" dirty="0"/>
              <a:t> </a:t>
            </a:r>
            <a:r>
              <a:rPr lang="ko-KR" altLang="en-US" dirty="0"/>
              <a:t>다루기 적합한 종류의 데이터</a:t>
            </a:r>
            <a:endParaRPr lang="en-US" altLang="ko-KR" dirty="0"/>
          </a:p>
          <a:p>
            <a:pPr lvl="1"/>
            <a:r>
              <a:rPr lang="en-US" altLang="ko-KR" dirty="0"/>
              <a:t>SQL </a:t>
            </a:r>
            <a:r>
              <a:rPr lang="ko-KR" altLang="en-US" dirty="0"/>
              <a:t>테이블 또는 </a:t>
            </a:r>
            <a:r>
              <a:rPr lang="en-US" altLang="ko-KR" dirty="0"/>
              <a:t>Excel </a:t>
            </a:r>
            <a:r>
              <a:rPr lang="ko-KR" altLang="en-US" dirty="0"/>
              <a:t>스프레드 </a:t>
            </a:r>
            <a:r>
              <a:rPr lang="ko-KR" altLang="en-US" dirty="0" err="1"/>
              <a:t>시트에서와</a:t>
            </a:r>
            <a:r>
              <a:rPr lang="ko-KR" altLang="en-US" dirty="0"/>
              <a:t> 같은 열과 행으로 이루어진 테이블 형식 데이터</a:t>
            </a:r>
          </a:p>
          <a:p>
            <a:pPr lvl="1"/>
            <a:r>
              <a:rPr lang="ko-KR" altLang="en-US" dirty="0" err="1"/>
              <a:t>정렬거나</a:t>
            </a:r>
            <a:r>
              <a:rPr lang="ko-KR" altLang="en-US" dirty="0"/>
              <a:t> 정렬되지 않은 </a:t>
            </a:r>
            <a:r>
              <a:rPr lang="ko-KR" altLang="en-US" dirty="0" err="1"/>
              <a:t>시계열</a:t>
            </a:r>
            <a:r>
              <a:rPr lang="ko-KR" altLang="en-US" dirty="0"/>
              <a:t> 데이터</a:t>
            </a:r>
          </a:p>
          <a:p>
            <a:pPr lvl="1"/>
            <a:r>
              <a:rPr lang="ko-KR" altLang="en-US" dirty="0"/>
              <a:t>다른 형태의 관찰 </a:t>
            </a:r>
            <a:r>
              <a:rPr lang="en-US" altLang="ko-KR" dirty="0"/>
              <a:t>/ </a:t>
            </a:r>
            <a:r>
              <a:rPr lang="ko-KR" altLang="en-US" dirty="0"/>
              <a:t>통계 데이터 세트</a:t>
            </a:r>
          </a:p>
          <a:p>
            <a:endParaRPr lang="ko-KR" altLang="en-US" dirty="0"/>
          </a:p>
        </p:txBody>
      </p:sp>
    </p:spTree>
    <p:extLst>
      <p:ext uri="{BB962C8B-B14F-4D97-AF65-F5344CB8AC3E}">
        <p14:creationId xmlns:p14="http://schemas.microsoft.com/office/powerpoint/2010/main" val="1010833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시리즈</a:t>
            </a:r>
            <a:r>
              <a:rPr lang="en-US" altLang="ko-KR" dirty="0"/>
              <a:t>(Series)</a:t>
            </a:r>
            <a:endParaRPr lang="ko-KR" altLang="en-US" dirty="0"/>
          </a:p>
        </p:txBody>
      </p:sp>
      <p:sp>
        <p:nvSpPr>
          <p:cNvPr id="3" name="내용 개체 틀 2"/>
          <p:cNvSpPr>
            <a:spLocks noGrp="1"/>
          </p:cNvSpPr>
          <p:nvPr>
            <p:ph idx="1"/>
          </p:nvPr>
        </p:nvSpPr>
        <p:spPr/>
        <p:txBody>
          <a:bodyPr/>
          <a:lstStyle/>
          <a:p>
            <a:r>
              <a:rPr lang="en-US" altLang="ko-KR" dirty="0"/>
              <a:t>Pandas</a:t>
            </a:r>
            <a:r>
              <a:rPr lang="ko-KR" altLang="en-US" dirty="0"/>
              <a:t>의 </a:t>
            </a:r>
            <a:r>
              <a:rPr lang="en-US" altLang="ko-KR" dirty="0"/>
              <a:t>Series</a:t>
            </a:r>
            <a:r>
              <a:rPr lang="ko-KR" altLang="en-US" dirty="0"/>
              <a:t>는 </a:t>
            </a:r>
            <a:r>
              <a:rPr lang="en-US" altLang="ko-KR" dirty="0"/>
              <a:t>1</a:t>
            </a:r>
            <a:r>
              <a:rPr lang="ko-KR" altLang="en-US" dirty="0"/>
              <a:t>차원 </a:t>
            </a:r>
            <a:r>
              <a:rPr lang="ko-KR" altLang="en-US" dirty="0" err="1"/>
              <a:t>배열로서의</a:t>
            </a:r>
            <a:r>
              <a:rPr lang="en-US" altLang="ko-KR" dirty="0"/>
              <a:t> </a:t>
            </a:r>
            <a:r>
              <a:rPr lang="ko-KR" altLang="en-US" dirty="0"/>
              <a:t>특징</a:t>
            </a:r>
            <a:endParaRPr lang="en-US" altLang="ko-KR" dirty="0"/>
          </a:p>
          <a:p>
            <a:pPr lvl="1"/>
            <a:r>
              <a:rPr lang="ko-KR" altLang="en-US" dirty="0"/>
              <a:t>데이터를 담는 </a:t>
            </a:r>
            <a:r>
              <a:rPr lang="ko-KR" altLang="en-US" b="1" dirty="0"/>
              <a:t>차원 배열 구조</a:t>
            </a:r>
            <a:endParaRPr lang="en-US" altLang="ko-KR" dirty="0"/>
          </a:p>
          <a:p>
            <a:pPr lvl="1"/>
            <a:r>
              <a:rPr lang="ko-KR" altLang="en-US" b="1" dirty="0"/>
              <a:t>인덱스</a:t>
            </a:r>
            <a:r>
              <a:rPr lang="en-US" altLang="ko-KR" b="1" dirty="0"/>
              <a:t>(index)</a:t>
            </a:r>
            <a:r>
              <a:rPr lang="ko-KR" altLang="en-US" b="1" dirty="0"/>
              <a:t>를 사용 가능</a:t>
            </a:r>
            <a:endParaRPr lang="en-US" altLang="ko-KR" dirty="0"/>
          </a:p>
          <a:p>
            <a:pPr lvl="1"/>
            <a:r>
              <a:rPr lang="ko-KR" altLang="en-US" b="1" dirty="0"/>
              <a:t>데이터 타입</a:t>
            </a:r>
            <a:r>
              <a:rPr lang="ko-KR" altLang="en-US" dirty="0"/>
              <a:t>을 가짐</a:t>
            </a:r>
            <a:endParaRPr lang="en-US" altLang="ko-KR" dirty="0"/>
          </a:p>
          <a:p>
            <a:r>
              <a:rPr lang="ko-KR" altLang="en-US" dirty="0"/>
              <a:t>다음과 같이 </a:t>
            </a:r>
            <a:r>
              <a:rPr lang="ko-KR" altLang="en-US" dirty="0" err="1"/>
              <a:t>넘파이</a:t>
            </a:r>
            <a:r>
              <a:rPr lang="ko-KR" altLang="en-US" dirty="0"/>
              <a:t> 배열로 생성할 수 있고</a:t>
            </a:r>
            <a:r>
              <a:rPr lang="en-US" altLang="ko-KR" dirty="0"/>
              <a:t>, </a:t>
            </a:r>
            <a:r>
              <a:rPr lang="ko-KR" altLang="en-US" dirty="0"/>
              <a:t>데이터 타입을 지정하거나 리스트로 만들 수 있음</a:t>
            </a:r>
            <a:endParaRPr lang="en-US" altLang="ko-KR" dirty="0"/>
          </a:p>
          <a:p>
            <a:pPr marL="0" indent="0">
              <a:buNone/>
            </a:pPr>
            <a:endParaRPr lang="ko-KR" altLang="en-US" dirty="0"/>
          </a:p>
        </p:txBody>
      </p:sp>
      <p:sp>
        <p:nvSpPr>
          <p:cNvPr id="4" name="직사각형 3"/>
          <p:cNvSpPr/>
          <p:nvPr/>
        </p:nvSpPr>
        <p:spPr>
          <a:xfrm>
            <a:off x="2889250" y="2974966"/>
            <a:ext cx="4572000" cy="3416320"/>
          </a:xfrm>
          <a:prstGeom prst="rect">
            <a:avLst/>
          </a:prstGeom>
          <a:solidFill>
            <a:schemeClr val="tx1"/>
          </a:solidFill>
        </p:spPr>
        <p:txBody>
          <a:bodyPr>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np</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pandas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pd</a:t>
            </a:r>
            <a:endParaRPr lang="en-US" altLang="ko-KR" dirty="0">
              <a:solidFill>
                <a:srgbClr val="D4D4D4"/>
              </a:solidFill>
              <a:latin typeface="Consolas" panose="020B0609020204030204" pitchFamily="49" charset="0"/>
              <a:ea typeface="맑은 고딕" panose="020B0503020000020004" pitchFamily="50" charset="-127"/>
            </a:endParaRP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err="1">
                <a:solidFill>
                  <a:srgbClr val="9CDCFE"/>
                </a:solidFill>
                <a:latin typeface="Consolas" panose="020B0609020204030204" pitchFamily="49" charset="0"/>
                <a:ea typeface="맑은 고딕" panose="020B0503020000020004" pitchFamily="50" charset="-127"/>
              </a:rPr>
              <a:t>arr</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arange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100</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105</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arr</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9CDCFE"/>
                </a:solidFill>
                <a:latin typeface="Consolas" panose="020B0609020204030204" pitchFamily="49" charset="0"/>
                <a:ea typeface="맑은 고딕" panose="020B0503020000020004" pitchFamily="50" charset="-127"/>
              </a:rPr>
              <a:t>s1</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Series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arr</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s1</a:t>
            </a:r>
            <a:r>
              <a:rPr lang="en-US" altLang="ko-KR" dirty="0">
                <a:solidFill>
                  <a:srgbClr val="D4D4D4"/>
                </a:solidFill>
                <a:latin typeface="Consolas" panose="020B0609020204030204" pitchFamily="49" charset="0"/>
                <a:ea typeface="맑은 고딕" panose="020B0503020000020004" pitchFamily="50" charset="-127"/>
              </a:rPr>
              <a:t>) </a:t>
            </a:r>
          </a:p>
          <a:p>
            <a:pPr latinLnBrk="1"/>
            <a:r>
              <a:rPr lang="en-US" altLang="ko-KR" dirty="0">
                <a:solidFill>
                  <a:srgbClr val="9CDCFE"/>
                </a:solidFill>
                <a:latin typeface="Consolas" panose="020B0609020204030204" pitchFamily="49" charset="0"/>
                <a:ea typeface="맑은 고딕" panose="020B0503020000020004" pitchFamily="50" charset="-127"/>
              </a:rPr>
              <a:t>s2</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Series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arr</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9CDCFE"/>
                </a:solidFill>
                <a:latin typeface="Consolas" panose="020B0609020204030204" pitchFamily="49" charset="0"/>
                <a:ea typeface="맑은 고딕" panose="020B0503020000020004" pitchFamily="50" charset="-127"/>
              </a:rPr>
              <a:t>dtype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'int32'</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s2</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9CDCFE"/>
                </a:solidFill>
                <a:latin typeface="Consolas" panose="020B0609020204030204" pitchFamily="49" charset="0"/>
                <a:ea typeface="맑은 고딕" panose="020B0503020000020004" pitchFamily="50" charset="-127"/>
              </a:rPr>
              <a:t>s3</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Series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부장</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차장</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대리</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사원</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인턴</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s3</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35092375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인덱싱</a:t>
            </a:r>
          </a:p>
        </p:txBody>
      </p:sp>
      <p:sp>
        <p:nvSpPr>
          <p:cNvPr id="3" name="내용 개체 틀 2"/>
          <p:cNvSpPr>
            <a:spLocks noGrp="1"/>
          </p:cNvSpPr>
          <p:nvPr>
            <p:ph idx="1"/>
          </p:nvPr>
        </p:nvSpPr>
        <p:spPr/>
        <p:txBody>
          <a:bodyPr/>
          <a:lstStyle/>
          <a:p>
            <a:r>
              <a:rPr lang="ko-KR" altLang="en-US" dirty="0"/>
              <a:t>리스트 </a:t>
            </a:r>
            <a:r>
              <a:rPr lang="ko-KR" altLang="en-US" dirty="0" err="1"/>
              <a:t>처럼</a:t>
            </a:r>
            <a:r>
              <a:rPr lang="ko-KR" altLang="en-US" dirty="0"/>
              <a:t> 인덱싱을 통해 원하는 자료 출력</a:t>
            </a:r>
            <a:endParaRPr lang="en-US" altLang="ko-KR" dirty="0"/>
          </a:p>
          <a:p>
            <a:r>
              <a:rPr lang="ko-KR" altLang="en-US" dirty="0"/>
              <a:t>번호를 리스트 형태로 넣어서 출력</a:t>
            </a:r>
            <a:r>
              <a:rPr lang="en-US" altLang="ko-KR" dirty="0"/>
              <a:t>(fancy indexing)</a:t>
            </a:r>
          </a:p>
          <a:p>
            <a:r>
              <a:rPr lang="ko-KR" altLang="en-US" dirty="0" err="1"/>
              <a:t>넘파이</a:t>
            </a:r>
            <a:r>
              <a:rPr lang="ko-KR" altLang="en-US" dirty="0"/>
              <a:t> </a:t>
            </a:r>
            <a:r>
              <a:rPr lang="ko-KR" altLang="en-US" dirty="0" err="1"/>
              <a:t>어레이로</a:t>
            </a:r>
            <a:r>
              <a:rPr lang="ko-KR" altLang="en-US" dirty="0"/>
              <a:t> 인덱스를 출력</a:t>
            </a:r>
            <a:endParaRPr lang="en-US" altLang="ko-KR" dirty="0"/>
          </a:p>
          <a:p>
            <a:r>
              <a:rPr lang="ko-KR" altLang="en-US" dirty="0" err="1"/>
              <a:t>조건문을</a:t>
            </a:r>
            <a:r>
              <a:rPr lang="ko-KR" altLang="en-US" dirty="0"/>
              <a:t> 주면 </a:t>
            </a:r>
            <a:r>
              <a:rPr lang="en-US" altLang="ko-KR" dirty="0" err="1"/>
              <a:t>boolen</a:t>
            </a:r>
            <a:r>
              <a:rPr lang="en-US" altLang="ko-KR" dirty="0"/>
              <a:t> </a:t>
            </a:r>
            <a:r>
              <a:rPr lang="ko-KR" altLang="en-US" dirty="0"/>
              <a:t>으로 결과 값을 출력</a:t>
            </a:r>
          </a:p>
        </p:txBody>
      </p:sp>
      <p:sp>
        <p:nvSpPr>
          <p:cNvPr id="4" name="직사각형 3"/>
          <p:cNvSpPr/>
          <p:nvPr/>
        </p:nvSpPr>
        <p:spPr>
          <a:xfrm>
            <a:off x="984250" y="2962693"/>
            <a:ext cx="7816850" cy="3139321"/>
          </a:xfrm>
          <a:prstGeom prst="rect">
            <a:avLst/>
          </a:prstGeom>
          <a:solidFill>
            <a:schemeClr val="tx1"/>
          </a:solidFill>
        </p:spPr>
        <p:txBody>
          <a:bodyPr wrap="square">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pandas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pd</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np</a:t>
            </a:r>
            <a:endParaRPr lang="en-US" altLang="ko-KR" dirty="0">
              <a:solidFill>
                <a:srgbClr val="D4D4D4"/>
              </a:solidFill>
              <a:latin typeface="Consolas" panose="020B0609020204030204" pitchFamily="49" charset="0"/>
              <a:ea typeface="맑은 고딕" panose="020B0503020000020004" pitchFamily="50" charset="-127"/>
            </a:endParaRP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9CDCFE"/>
                </a:solidFill>
                <a:latin typeface="Consolas" panose="020B0609020204030204" pitchFamily="49" charset="0"/>
                <a:ea typeface="맑은 고딕" panose="020B0503020000020004" pitchFamily="50" charset="-127"/>
              </a:rPr>
              <a:t>s</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Series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부장</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차장</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대리</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사원</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인턴</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0</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3</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6A9955"/>
                </a:solidFill>
                <a:latin typeface="Consolas" panose="020B0609020204030204" pitchFamily="49" charset="0"/>
                <a:ea typeface="맑은 고딕" panose="020B0503020000020004" pitchFamily="50" charset="-127"/>
              </a:rPr>
              <a:t># fancy indexing</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DCDCAA"/>
                </a:solidFill>
                <a:latin typeface="Consolas" panose="020B0609020204030204" pitchFamily="49" charset="0"/>
                <a:ea typeface="맑은 고딕" panose="020B0503020000020004" pitchFamily="50" charset="-127"/>
              </a:rPr>
              <a:t>arange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4</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2</a:t>
            </a:r>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random</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seed</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0</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9CDCFE"/>
                </a:solidFill>
                <a:latin typeface="Consolas" panose="020B0609020204030204" pitchFamily="49" charset="0"/>
                <a:ea typeface="맑은 고딕" panose="020B0503020000020004" pitchFamily="50" charset="-127"/>
              </a:rPr>
              <a:t>s</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Series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np</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random</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9CDCFE"/>
                </a:solidFill>
                <a:latin typeface="Consolas" panose="020B0609020204030204" pitchFamily="49" charset="0"/>
                <a:ea typeface="맑은 고딕" panose="020B0503020000020004" pitchFamily="50" charset="-127"/>
              </a:rPr>
              <a:t>randint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10000</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B5CEA8"/>
                </a:solidFill>
                <a:latin typeface="Consolas" panose="020B0609020204030204" pitchFamily="49" charset="0"/>
                <a:ea typeface="맑은 고딕" panose="020B0503020000020004" pitchFamily="50" charset="-127"/>
              </a:rPr>
              <a:t>20000</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size</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B5CEA8"/>
                </a:solidFill>
                <a:latin typeface="Consolas" panose="020B0609020204030204" pitchFamily="49" charset="0"/>
                <a:ea typeface="맑은 고딕" panose="020B0503020000020004" pitchFamily="50" charset="-127"/>
              </a:rPr>
              <a:t>10</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s</a:t>
            </a:r>
            <a:r>
              <a:rPr lang="en-US" altLang="ko-KR" dirty="0">
                <a:solidFill>
                  <a:srgbClr val="D4D4D4"/>
                </a:solidFill>
                <a:latin typeface="Consolas" panose="020B0609020204030204" pitchFamily="49" charset="0"/>
                <a:ea typeface="맑은 고딕" panose="020B0503020000020004" pitchFamily="50" charset="-127"/>
              </a:rPr>
              <a:t> &gt; </a:t>
            </a:r>
            <a:r>
              <a:rPr lang="en-US" altLang="ko-KR" dirty="0">
                <a:solidFill>
                  <a:srgbClr val="B5CEA8"/>
                </a:solidFill>
                <a:latin typeface="Consolas" panose="020B0609020204030204" pitchFamily="49" charset="0"/>
                <a:ea typeface="맑은 고딕" panose="020B0503020000020004" pitchFamily="50" charset="-127"/>
              </a:rPr>
              <a:t>15000</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8543673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사용자 정의 인덱스</a:t>
            </a:r>
          </a:p>
        </p:txBody>
      </p:sp>
      <p:sp>
        <p:nvSpPr>
          <p:cNvPr id="3" name="내용 개체 틀 2"/>
          <p:cNvSpPr>
            <a:spLocks noGrp="1"/>
          </p:cNvSpPr>
          <p:nvPr>
            <p:ph idx="1"/>
          </p:nvPr>
        </p:nvSpPr>
        <p:spPr/>
        <p:txBody>
          <a:bodyPr/>
          <a:lstStyle/>
          <a:p>
            <a:r>
              <a:rPr lang="ko-KR" altLang="en-US" dirty="0"/>
              <a:t>사용자 정의의 </a:t>
            </a:r>
            <a:r>
              <a:rPr lang="en-US" altLang="ko-KR" dirty="0"/>
              <a:t>index </a:t>
            </a:r>
            <a:r>
              <a:rPr lang="ko-KR" altLang="en-US" dirty="0"/>
              <a:t>부여시 </a:t>
            </a:r>
            <a:r>
              <a:rPr lang="ko-KR" altLang="en-US" b="1" dirty="0"/>
              <a:t>변경된 </a:t>
            </a:r>
            <a:r>
              <a:rPr lang="en-US" altLang="ko-KR" b="1" dirty="0"/>
              <a:t>index</a:t>
            </a:r>
            <a:r>
              <a:rPr lang="ko-KR" altLang="en-US" dirty="0"/>
              <a:t>로 조회 가능</a:t>
            </a:r>
            <a:endParaRPr lang="en-US" altLang="ko-KR" dirty="0"/>
          </a:p>
          <a:p>
            <a:r>
              <a:rPr lang="ko-KR" altLang="en-US" dirty="0"/>
              <a:t>먼저</a:t>
            </a:r>
            <a:r>
              <a:rPr lang="en-US" altLang="ko-KR" dirty="0"/>
              <a:t>, Series</a:t>
            </a:r>
            <a:r>
              <a:rPr lang="ko-KR" altLang="en-US" dirty="0"/>
              <a:t>를 생성 후 </a:t>
            </a:r>
            <a:r>
              <a:rPr lang="en-US" altLang="ko-KR" dirty="0"/>
              <a:t>index </a:t>
            </a:r>
            <a:r>
              <a:rPr lang="ko-KR" altLang="en-US" dirty="0"/>
              <a:t>속성 값에 새로운 </a:t>
            </a:r>
            <a:r>
              <a:rPr lang="en-US" altLang="ko-KR" dirty="0"/>
              <a:t>index</a:t>
            </a:r>
            <a:r>
              <a:rPr lang="ko-KR" altLang="en-US" dirty="0"/>
              <a:t>를 할당하여 인덱스를 지정 가능</a:t>
            </a:r>
          </a:p>
        </p:txBody>
      </p:sp>
      <p:sp>
        <p:nvSpPr>
          <p:cNvPr id="4" name="직사각형 3"/>
          <p:cNvSpPr/>
          <p:nvPr/>
        </p:nvSpPr>
        <p:spPr>
          <a:xfrm>
            <a:off x="1200150" y="2326491"/>
            <a:ext cx="7340600" cy="3416320"/>
          </a:xfrm>
          <a:prstGeom prst="rect">
            <a:avLst/>
          </a:prstGeom>
          <a:solidFill>
            <a:schemeClr val="tx1"/>
          </a:solidFill>
        </p:spPr>
        <p:txBody>
          <a:bodyPr wrap="square">
            <a:spAutoFit/>
          </a:bodyPr>
          <a:lstStyle/>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numpy</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np</a:t>
            </a:r>
            <a:endParaRPr lang="en-US" altLang="ko-KR" dirty="0">
              <a:solidFill>
                <a:srgbClr val="D4D4D4"/>
              </a:solidFill>
              <a:latin typeface="Consolas" panose="020B0609020204030204" pitchFamily="49" charset="0"/>
              <a:ea typeface="맑은 고딕" panose="020B0503020000020004" pitchFamily="50" charset="-127"/>
            </a:endParaRPr>
          </a:p>
          <a:p>
            <a:pPr latinLnBrk="1"/>
            <a:r>
              <a:rPr lang="en-US" altLang="ko-KR" dirty="0">
                <a:solidFill>
                  <a:srgbClr val="C586C0"/>
                </a:solidFill>
                <a:latin typeface="Consolas" panose="020B0609020204030204" pitchFamily="49" charset="0"/>
                <a:ea typeface="맑은 고딕" panose="020B0503020000020004" pitchFamily="50" charset="-127"/>
              </a:rPr>
              <a:t>import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4EC9B0"/>
                </a:solidFill>
                <a:latin typeface="Consolas" panose="020B0609020204030204" pitchFamily="49" charset="0"/>
                <a:ea typeface="맑은 고딕" panose="020B0503020000020004" pitchFamily="50" charset="-127"/>
              </a:rPr>
              <a:t>pandas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586C0"/>
                </a:solidFill>
                <a:latin typeface="Consolas" panose="020B0609020204030204" pitchFamily="49" charset="0"/>
                <a:ea typeface="맑은 고딕" panose="020B0503020000020004" pitchFamily="50" charset="-127"/>
              </a:rPr>
              <a:t>as</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err="1">
                <a:solidFill>
                  <a:srgbClr val="4EC9B0"/>
                </a:solidFill>
                <a:latin typeface="Consolas" panose="020B0609020204030204" pitchFamily="49" charset="0"/>
                <a:ea typeface="맑은 고딕" panose="020B0503020000020004" pitchFamily="50" charset="-127"/>
              </a:rPr>
              <a:t>pd</a:t>
            </a:r>
            <a:endParaRPr lang="en-US" altLang="ko-KR" dirty="0">
              <a:solidFill>
                <a:srgbClr val="D4D4D4"/>
              </a:solidFill>
              <a:latin typeface="Consolas" panose="020B0609020204030204" pitchFamily="49" charset="0"/>
              <a:ea typeface="맑은 고딕" panose="020B0503020000020004" pitchFamily="50" charset="-127"/>
            </a:endParaRP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9CDCFE"/>
                </a:solidFill>
                <a:latin typeface="Consolas" panose="020B0609020204030204" pitchFamily="49" charset="0"/>
                <a:ea typeface="맑은 고딕" panose="020B0503020000020004" pitchFamily="50" charset="-127"/>
              </a:rPr>
              <a:t>s</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Series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마케팅</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경영</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개발</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기획</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인사</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9CDCFE"/>
                </a:solidFill>
                <a:latin typeface="Consolas" panose="020B0609020204030204" pitchFamily="49" charset="0"/>
                <a:ea typeface="맑은 고딕" panose="020B0503020000020004" pitchFamily="50" charset="-127"/>
              </a:rPr>
              <a:t>index</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'b'</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'c'</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'd'</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'e'</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'c'</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'd'</a:t>
            </a:r>
            <a:r>
              <a:rPr lang="en-US" altLang="ko-KR" dirty="0">
                <a:solidFill>
                  <a:srgbClr val="D4D4D4"/>
                </a:solidFill>
                <a:latin typeface="Consolas" panose="020B0609020204030204" pitchFamily="49" charset="0"/>
                <a:ea typeface="맑은 고딕" panose="020B0503020000020004" pitchFamily="50" charset="-127"/>
              </a:rPr>
              <a:t>]])</a:t>
            </a:r>
          </a:p>
          <a:p>
            <a:pPr latinLnBrk="1"/>
            <a:br>
              <a:rPr lang="en-US" altLang="ko-KR" dirty="0">
                <a:solidFill>
                  <a:srgbClr val="D4D4D4"/>
                </a:solidFill>
                <a:latin typeface="Consolas" panose="020B0609020204030204" pitchFamily="49" charset="0"/>
                <a:ea typeface="맑은 고딕" panose="020B0503020000020004" pitchFamily="50" charset="-127"/>
              </a:rPr>
            </a:br>
            <a:r>
              <a:rPr lang="en-US" altLang="ko-KR" dirty="0">
                <a:solidFill>
                  <a:srgbClr val="9CDCFE"/>
                </a:solidFill>
                <a:latin typeface="Consolas" panose="020B0609020204030204" pitchFamily="49" charset="0"/>
                <a:ea typeface="맑은 고딕" panose="020B0503020000020004" pitchFamily="50" charset="-127"/>
              </a:rPr>
              <a:t>s2</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err="1">
                <a:solidFill>
                  <a:srgbClr val="4EC9B0"/>
                </a:solidFill>
                <a:latin typeface="Consolas" panose="020B0609020204030204" pitchFamily="49" charset="0"/>
                <a:ea typeface="맑은 고딕" panose="020B0503020000020004" pitchFamily="50" charset="-127"/>
              </a:rPr>
              <a:t>pd</a:t>
            </a:r>
            <a:r>
              <a:rPr lang="en-US" altLang="ko-KR" dirty="0" err="1">
                <a:solidFill>
                  <a:srgbClr val="D4D4D4"/>
                </a:solidFill>
                <a:latin typeface="Consolas" panose="020B0609020204030204" pitchFamily="49" charset="0"/>
                <a:ea typeface="맑은 고딕" panose="020B0503020000020004" pitchFamily="50" charset="-127"/>
              </a:rPr>
              <a:t>.</a:t>
            </a:r>
            <a:r>
              <a:rPr lang="en-US" altLang="ko-KR" dirty="0" err="1">
                <a:solidFill>
                  <a:srgbClr val="4EC9B0"/>
                </a:solidFill>
                <a:latin typeface="Consolas" panose="020B0609020204030204" pitchFamily="49" charset="0"/>
                <a:ea typeface="맑은 고딕" panose="020B0503020000020004" pitchFamily="50" charset="-127"/>
              </a:rPr>
              <a:t>Series</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마케팅</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경영</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개발</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기획</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 </a:t>
            </a:r>
            <a:r>
              <a:rPr lang="en-US" altLang="ko-KR" dirty="0">
                <a:solidFill>
                  <a:srgbClr val="CE9178"/>
                </a:solidFill>
                <a:latin typeface="Consolas" panose="020B0609020204030204" pitchFamily="49" charset="0"/>
                <a:ea typeface="맑은 고딕" panose="020B0503020000020004" pitchFamily="50" charset="-127"/>
              </a:rPr>
              <a:t>'</a:t>
            </a:r>
            <a:r>
              <a:rPr lang="ko-KR" altLang="en-US" dirty="0">
                <a:solidFill>
                  <a:srgbClr val="CE9178"/>
                </a:solidFill>
                <a:latin typeface="Consolas" panose="020B0609020204030204" pitchFamily="49" charset="0"/>
                <a:ea typeface="맑은 고딕" panose="020B0503020000020004" pitchFamily="50" charset="-127"/>
              </a:rPr>
              <a:t>인사</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s2</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9CDCFE"/>
                </a:solidFill>
                <a:latin typeface="Consolas" panose="020B0609020204030204" pitchFamily="49" charset="0"/>
                <a:ea typeface="맑은 고딕" panose="020B0503020000020004" pitchFamily="50" charset="-127"/>
              </a:rPr>
              <a:t>s2</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index</a:t>
            </a:r>
            <a:r>
              <a:rPr lang="en-US" altLang="ko-KR" dirty="0">
                <a:solidFill>
                  <a:srgbClr val="D4D4D4"/>
                </a:solidFill>
                <a:latin typeface="Consolas" panose="020B0609020204030204" pitchFamily="49" charset="0"/>
                <a:ea typeface="맑은 고딕" panose="020B0503020000020004" pitchFamily="50" charset="-127"/>
              </a:rPr>
              <a:t> = </a:t>
            </a:r>
            <a:r>
              <a:rPr lang="en-US" altLang="ko-KR" dirty="0">
                <a:solidFill>
                  <a:srgbClr val="4EC9B0"/>
                </a:solidFill>
                <a:latin typeface="Consolas" panose="020B0609020204030204" pitchFamily="49" charset="0"/>
                <a:ea typeface="맑은 고딕" panose="020B0503020000020004" pitchFamily="50" charset="-127"/>
              </a:rPr>
              <a:t>list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err="1">
                <a:solidFill>
                  <a:srgbClr val="CE9178"/>
                </a:solidFill>
                <a:latin typeface="Consolas" panose="020B0609020204030204" pitchFamily="49" charset="0"/>
                <a:ea typeface="맑은 고딕" panose="020B0503020000020004" pitchFamily="50" charset="-127"/>
              </a:rPr>
              <a:t>abcde</a:t>
            </a:r>
            <a:r>
              <a:rPr lang="en-US" altLang="ko-KR" dirty="0">
                <a:solidFill>
                  <a:srgbClr val="CE9178"/>
                </a:solidFill>
                <a:latin typeface="Consolas" panose="020B0609020204030204" pitchFamily="49" charset="0"/>
                <a:ea typeface="맑은 고딕" panose="020B0503020000020004" pitchFamily="50" charset="-127"/>
              </a:rPr>
              <a:t>'</a:t>
            </a:r>
            <a:r>
              <a:rPr lang="en-US" altLang="ko-KR" dirty="0">
                <a:solidFill>
                  <a:srgbClr val="D4D4D4"/>
                </a:solidFill>
                <a:latin typeface="Consolas" panose="020B0609020204030204" pitchFamily="49" charset="0"/>
                <a:ea typeface="맑은 고딕" panose="020B0503020000020004" pitchFamily="50" charset="-127"/>
              </a:rPr>
              <a:t>)</a:t>
            </a:r>
          </a:p>
          <a:p>
            <a:pPr latinLnBrk="1"/>
            <a:r>
              <a:rPr lang="en-US" altLang="ko-KR" dirty="0">
                <a:solidFill>
                  <a:srgbClr val="DCDCAA"/>
                </a:solidFill>
                <a:latin typeface="Consolas" panose="020B0609020204030204" pitchFamily="49" charset="0"/>
                <a:ea typeface="맑은 고딕" panose="020B0503020000020004" pitchFamily="50" charset="-127"/>
              </a:rPr>
              <a:t>print</a:t>
            </a:r>
            <a:r>
              <a:rPr lang="en-US" altLang="ko-KR" dirty="0">
                <a:solidFill>
                  <a:srgbClr val="D4D4D4"/>
                </a:solidFill>
                <a:latin typeface="Consolas" panose="020B0609020204030204" pitchFamily="49" charset="0"/>
                <a:ea typeface="맑은 고딕" panose="020B0503020000020004" pitchFamily="50" charset="-127"/>
              </a:rPr>
              <a:t>(</a:t>
            </a:r>
            <a:r>
              <a:rPr lang="en-US" altLang="ko-KR" dirty="0">
                <a:solidFill>
                  <a:srgbClr val="9CDCFE"/>
                </a:solidFill>
                <a:latin typeface="Consolas" panose="020B0609020204030204" pitchFamily="49" charset="0"/>
                <a:ea typeface="맑은 고딕" panose="020B0503020000020004" pitchFamily="50" charset="-127"/>
              </a:rPr>
              <a:t>s2</a:t>
            </a:r>
            <a:r>
              <a:rPr lang="en-US" altLang="ko-KR" dirty="0">
                <a:solidFill>
                  <a:srgbClr val="D4D4D4"/>
                </a:solidFill>
                <a:latin typeface="Consolas" panose="020B0609020204030204" pitchFamily="49" charset="0"/>
                <a:ea typeface="맑은 고딕" panose="020B0503020000020004" pitchFamily="50" charset="-127"/>
              </a:rPr>
              <a:t>)</a:t>
            </a:r>
          </a:p>
        </p:txBody>
      </p:sp>
    </p:spTree>
    <p:extLst>
      <p:ext uri="{BB962C8B-B14F-4D97-AF65-F5344CB8AC3E}">
        <p14:creationId xmlns:p14="http://schemas.microsoft.com/office/powerpoint/2010/main" val="1962220352"/>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바인드소프트">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prstDash val="solid"/>
        </a:ln>
        <a:effectLst/>
      </a:spPr>
      <a:bodyPr wrap="square" rtlCol="0" anchor="ctr" anchorCtr="0">
        <a:noAutofit/>
      </a:bodyPr>
      <a:lstStyle>
        <a:defPPr marL="742950" indent="-742950" algn="ctr">
          <a:defRPr dirty="0" smtClean="0">
            <a:latin typeface="HY동녘B" pitchFamily="18" charset="-127"/>
            <a:ea typeface="HY동녘B" pitchFamily="18" charset="-127"/>
          </a:defRPr>
        </a:defPPr>
      </a:lstStyle>
    </a:spDef>
    <a:lnDef>
      <a:spPr>
        <a:ln w="19050">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gradFill>
          <a:gsLst>
            <a:gs pos="100000">
              <a:schemeClr val="bg1"/>
            </a:gs>
            <a:gs pos="0">
              <a:schemeClr val="bg1">
                <a:alpha val="0"/>
              </a:schemeClr>
            </a:gs>
          </a:gsLst>
          <a:lin ang="5400000" scaled="0"/>
        </a:gradFill>
      </a:spPr>
      <a:bodyPr vert="horz" lIns="91440" tIns="45720" rIns="91440" bIns="45720" rtlCol="0" anchor="ctr">
        <a:noAutofit/>
      </a:bodyPr>
      <a:lstStyle>
        <a:defPPr>
          <a:defRPr smtClean="0"/>
        </a:defPPr>
      </a:lstStyle>
    </a:txDef>
  </a:objectDefaults>
  <a:extraClrSchemeLst/>
  <a:extLst>
    <a:ext uri="{05A4C25C-085E-4340-85A3-A5531E510DB2}">
      <thm15:themeFamily xmlns:thm15="http://schemas.microsoft.com/office/thememl/2012/main" name="바인드소프트" id="{9F29D461-A87A-4152-BAD6-53B5FC0ADF71}" vid="{A468E1C3-A913-41F0-BB80-6BEB0CCAC86F}"/>
    </a:ext>
  </a:extLst>
</a:theme>
</file>

<file path=ppt/theme/theme3.xml><?xml version="1.0" encoding="utf-8"?>
<a:theme xmlns:a="http://schemas.openxmlformats.org/drawingml/2006/main" name="1_바인드소프트">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prstDash val="solid"/>
        </a:ln>
        <a:effectLst/>
      </a:spPr>
      <a:bodyPr wrap="square" rtlCol="0" anchor="ctr" anchorCtr="0">
        <a:noAutofit/>
      </a:bodyPr>
      <a:lstStyle>
        <a:defPPr marL="742950" indent="-742950" algn="ctr">
          <a:defRPr dirty="0" smtClean="0">
            <a:latin typeface="HY동녘B" pitchFamily="18" charset="-127"/>
            <a:ea typeface="HY동녘B" pitchFamily="18" charset="-127"/>
          </a:defRPr>
        </a:defPPr>
      </a:lstStyle>
    </a:spDef>
    <a:lnDef>
      <a:spPr>
        <a:ln w="19050">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gradFill>
          <a:gsLst>
            <a:gs pos="100000">
              <a:schemeClr val="bg1"/>
            </a:gs>
            <a:gs pos="0">
              <a:schemeClr val="bg1">
                <a:alpha val="0"/>
              </a:schemeClr>
            </a:gs>
          </a:gsLst>
          <a:lin ang="5400000" scaled="0"/>
        </a:gradFill>
      </a:spPr>
      <a:bodyPr vert="horz" lIns="91440" tIns="45720" rIns="91440" bIns="45720" rtlCol="0" anchor="ctr">
        <a:noAutofit/>
      </a:bodyPr>
      <a:lstStyle>
        <a:defPPr>
          <a:defRPr smtClean="0"/>
        </a:defPPr>
      </a:lstStyle>
    </a:txDef>
  </a:objectDefaults>
  <a:extraClrSchemeLst/>
  <a:extLst>
    <a:ext uri="{05A4C25C-085E-4340-85A3-A5531E510DB2}">
      <thm15:themeFamily xmlns:thm15="http://schemas.microsoft.com/office/thememl/2012/main" name="바인드소프트" id="{9F29D461-A87A-4152-BAD6-53B5FC0ADF71}" vid="{A468E1C3-A913-41F0-BB80-6BEB0CCAC86F}"/>
    </a:ext>
  </a:extLst>
</a:theme>
</file>

<file path=ppt/theme/theme4.xml><?xml version="1.0" encoding="utf-8"?>
<a:theme xmlns:a="http://schemas.openxmlformats.org/drawingml/2006/main" name="2_바인드소프트">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prstDash val="solid"/>
        </a:ln>
        <a:effectLst/>
      </a:spPr>
      <a:bodyPr wrap="square" rtlCol="0" anchor="ctr" anchorCtr="0">
        <a:noAutofit/>
      </a:bodyPr>
      <a:lstStyle>
        <a:defPPr marL="742950" indent="-742950" algn="ctr">
          <a:defRPr dirty="0" smtClean="0">
            <a:latin typeface="HY동녘B" pitchFamily="18" charset="-127"/>
            <a:ea typeface="HY동녘B" pitchFamily="18" charset="-127"/>
          </a:defRPr>
        </a:defPPr>
      </a:lstStyle>
    </a:spDef>
    <a:lnDef>
      <a:spPr>
        <a:ln w="19050">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gradFill>
          <a:gsLst>
            <a:gs pos="100000">
              <a:schemeClr val="bg1"/>
            </a:gs>
            <a:gs pos="0">
              <a:schemeClr val="bg1">
                <a:alpha val="0"/>
              </a:schemeClr>
            </a:gs>
          </a:gsLst>
          <a:lin ang="5400000" scaled="0"/>
        </a:gradFill>
      </a:spPr>
      <a:bodyPr vert="horz" lIns="91440" tIns="45720" rIns="91440" bIns="45720" rtlCol="0" anchor="ctr">
        <a:noAutofit/>
      </a:bodyPr>
      <a:lstStyle>
        <a:defPPr>
          <a:defRPr smtClean="0"/>
        </a:defPPr>
      </a:lstStyle>
    </a:txDef>
  </a:objectDefaults>
  <a:extraClrSchemeLst/>
  <a:extLst>
    <a:ext uri="{05A4C25C-085E-4340-85A3-A5531E510DB2}">
      <thm15:themeFamily xmlns:thm15="http://schemas.microsoft.com/office/thememl/2012/main" name="바인드소프트" id="{9F29D461-A87A-4152-BAD6-53B5FC0ADF71}" vid="{A468E1C3-A913-41F0-BB80-6BEB0CCAC86F}"/>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877</TotalTime>
  <Words>29230</Words>
  <Application>Microsoft Office PowerPoint</Application>
  <PresentationFormat>A4 용지(210x297mm)</PresentationFormat>
  <Paragraphs>3959</Paragraphs>
  <Slides>319</Slides>
  <Notes>137</Notes>
  <HiddenSlides>0</HiddenSlides>
  <MMClips>0</MMClips>
  <ScaleCrop>false</ScaleCrop>
  <HeadingPairs>
    <vt:vector size="6" baseType="variant">
      <vt:variant>
        <vt:lpstr>사용한 글꼴</vt:lpstr>
      </vt:variant>
      <vt:variant>
        <vt:i4>18</vt:i4>
      </vt:variant>
      <vt:variant>
        <vt:lpstr>테마</vt:lpstr>
      </vt:variant>
      <vt:variant>
        <vt:i4>4</vt:i4>
      </vt:variant>
      <vt:variant>
        <vt:lpstr>슬라이드 제목</vt:lpstr>
      </vt:variant>
      <vt:variant>
        <vt:i4>319</vt:i4>
      </vt:variant>
    </vt:vector>
  </HeadingPairs>
  <TitlesOfParts>
    <vt:vector size="341" baseType="lpstr">
      <vt:lpstr>HY견고딕</vt:lpstr>
      <vt:lpstr>HY동녘B</vt:lpstr>
      <vt:lpstr>KoPub바탕체 Bold</vt:lpstr>
      <vt:lpstr>Noto Sans KR</vt:lpstr>
      <vt:lpstr>Noto Serif KR</vt:lpstr>
      <vt:lpstr>Roboto</vt:lpstr>
      <vt:lpstr>Source Sans 3</vt:lpstr>
      <vt:lpstr>Source Serif 4 Light</vt:lpstr>
      <vt:lpstr>Source Serif 4 Semi Bold</vt:lpstr>
      <vt:lpstr>ui-monospace</vt:lpstr>
      <vt:lpstr>ui-sans-serif</vt:lpstr>
      <vt:lpstr>맑은 고딕</vt:lpstr>
      <vt:lpstr>Arial</vt:lpstr>
      <vt:lpstr>Calibri</vt:lpstr>
      <vt:lpstr>Calibri Light</vt:lpstr>
      <vt:lpstr>Consolas</vt:lpstr>
      <vt:lpstr>Courier New</vt:lpstr>
      <vt:lpstr>Wingdings</vt:lpstr>
      <vt:lpstr>Office Theme</vt:lpstr>
      <vt:lpstr>바인드소프트</vt:lpstr>
      <vt:lpstr>1_바인드소프트</vt:lpstr>
      <vt:lpstr>2_바인드소프트</vt:lpstr>
      <vt:lpstr>PowerPoint 프레젠테이션</vt:lpstr>
      <vt:lpstr>강사 소개</vt:lpstr>
      <vt:lpstr>강사 소개</vt:lpstr>
      <vt:lpstr>강의 경력 사항</vt:lpstr>
      <vt:lpstr>PowerPoint 프레젠테이션</vt:lpstr>
      <vt:lpstr>PowerPoint 프레젠테이션</vt:lpstr>
      <vt:lpstr>PowerPoint 프레젠테이션</vt:lpstr>
      <vt:lpstr>스마트 시티</vt:lpstr>
      <vt:lpstr>스마트시티 개요</vt:lpstr>
      <vt:lpstr>스마트 시티 개론</vt:lpstr>
      <vt:lpstr>서비스 로드맵</vt:lpstr>
      <vt:lpstr>스마트 시티 동향</vt:lpstr>
      <vt:lpstr>스마트 시티 종합 계획 및 목표</vt:lpstr>
      <vt:lpstr>기반 기술 - 1. 사물인터넷 (IoT) 기술</vt:lpstr>
      <vt:lpstr>기반 기술 - 2. 데이터 수집 및 분석 기술 ( 클라우드 )</vt:lpstr>
      <vt:lpstr>기반 기술 - 3. 통신 및 네트워크 기술</vt:lpstr>
      <vt:lpstr>기반 기술 - 4. 전자 시스템 및 회로 설계</vt:lpstr>
      <vt:lpstr>기반 기술 - 5. 인공지능 및 자동화 기술</vt:lpstr>
      <vt:lpstr>기반 기술 - 6. 스마트 에너지 관리 기술</vt:lpstr>
      <vt:lpstr>기반 기술 - 7. 시스템 통합 및 프로젝트 관리</vt:lpstr>
      <vt:lpstr>기반 기술 - 8. 데이터 보안 및 프라이버시 보호 기술</vt:lpstr>
      <vt:lpstr>기반 기술 - 9. 사용자 인터페이스 및 경험 디자인 (UI/UX)</vt:lpstr>
      <vt:lpstr>기반 기술 - 10. 지속 가능성 및 친환경 기술</vt:lpstr>
      <vt:lpstr>스마트 시티 기술 적용 사례</vt:lpstr>
      <vt:lpstr>스마트 시티 기술 적용 사례</vt:lpstr>
      <vt:lpstr>스마트 시티 기술 적용 사례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NumPy 라이브러리 </vt:lpstr>
      <vt:lpstr>목차</vt:lpstr>
      <vt:lpstr>시작하기 전에</vt:lpstr>
      <vt:lpstr>시작하기 전에</vt:lpstr>
      <vt:lpstr>NumPy</vt:lpstr>
      <vt:lpstr>ndarray</vt:lpstr>
      <vt:lpstr>배열 생성</vt:lpstr>
      <vt:lpstr>배열 생성</vt:lpstr>
      <vt:lpstr>배열 생성</vt:lpstr>
      <vt:lpstr>배열 생성</vt:lpstr>
      <vt:lpstr>모양 변경</vt:lpstr>
      <vt:lpstr>기본연산</vt:lpstr>
      <vt:lpstr>브로드캐스팅</vt:lpstr>
      <vt:lpstr>인덱싱과 슬라이싱1</vt:lpstr>
      <vt:lpstr>인덱싱과 슬라이싱2</vt:lpstr>
      <vt:lpstr>서로 다른 배열 쌓기</vt:lpstr>
      <vt:lpstr>작은 배열로 분할</vt:lpstr>
      <vt:lpstr>참조와 복사</vt:lpstr>
      <vt:lpstr>수학함수</vt:lpstr>
      <vt:lpstr>지수와 로그</vt:lpstr>
      <vt:lpstr>기타 함수</vt:lpstr>
      <vt:lpstr>선형대수1</vt:lpstr>
      <vt:lpstr>선형대수2</vt:lpstr>
      <vt:lpstr>선형대수3</vt:lpstr>
      <vt:lpstr>연립 방정식의 해 구하기</vt:lpstr>
      <vt:lpstr>랜덤 샘플</vt:lpstr>
      <vt:lpstr>랜덤 샘플2</vt:lpstr>
      <vt:lpstr>랜덤 샘플3</vt:lpstr>
      <vt:lpstr>파일 저장 및 로드</vt:lpstr>
      <vt:lpstr>파일 저장 및 로드</vt:lpstr>
      <vt:lpstr>Game of life</vt:lpstr>
      <vt:lpstr>PANDAS 라이브러리 </vt:lpstr>
      <vt:lpstr>PANDAS</vt:lpstr>
      <vt:lpstr>시리즈(Series)</vt:lpstr>
      <vt:lpstr>인덱싱</vt:lpstr>
      <vt:lpstr>사용자 정의 인덱스</vt:lpstr>
      <vt:lpstr>속성(attribute)</vt:lpstr>
      <vt:lpstr>연습문제</vt:lpstr>
      <vt:lpstr>데이터 프레임</vt:lpstr>
      <vt:lpstr>파일 입출력 - 엑셀</vt:lpstr>
      <vt:lpstr>파일 입출력 - CSV (Comma Separated Values)</vt:lpstr>
      <vt:lpstr>조회, 정렬, 조건 필터</vt:lpstr>
      <vt:lpstr>통계</vt:lpstr>
      <vt:lpstr>오렌지</vt:lpstr>
      <vt:lpstr>오렌지 설치</vt:lpstr>
      <vt:lpstr>오렌지 설치</vt:lpstr>
      <vt:lpstr>오렌지 설치</vt:lpstr>
      <vt:lpstr>오렌지 설치</vt:lpstr>
      <vt:lpstr>오렌지 add-on 설치</vt:lpstr>
      <vt:lpstr>오렌지 기본 사용법</vt:lpstr>
      <vt:lpstr>오렌지 기본 사용법</vt:lpstr>
      <vt:lpstr>오렌지 - 위젯</vt:lpstr>
      <vt:lpstr>오렌지 - 위젯</vt:lpstr>
      <vt:lpstr>오렌지 - 위젯</vt:lpstr>
      <vt:lpstr>데이터 전처리</vt:lpstr>
      <vt:lpstr>데이터 전처리 개념</vt:lpstr>
      <vt:lpstr>데이터의 유형 : 정형/비정형 데이터</vt:lpstr>
      <vt:lpstr>데이터의 유형 : 범주형/연속형 데이터</vt:lpstr>
      <vt:lpstr>오렌지에서 데이터 타입(Type)과 역할(Role)</vt:lpstr>
      <vt:lpstr>오렌지에서 주로 사용하는 데이터 파일 형식</vt:lpstr>
      <vt:lpstr>오렌지에서 주로 사용하는 데이터 파일 형식</vt:lpstr>
      <vt:lpstr>데이터 살펴보기 - data info, feature Startistics</vt:lpstr>
      <vt:lpstr>데이터 살펴보기 - 기초 통계량</vt:lpstr>
      <vt:lpstr>데이터 살펴보기 - 상관계수 Correlations</vt:lpstr>
      <vt:lpstr>상관관계</vt:lpstr>
      <vt:lpstr>중복데이터 처리</vt:lpstr>
      <vt:lpstr>결측치 처리: Feature Statistics로 결측 여부 확인</vt:lpstr>
      <vt:lpstr>결측치 처리: Impute</vt:lpstr>
      <vt:lpstr>이상치 처리</vt:lpstr>
      <vt:lpstr>이상치 처리</vt:lpstr>
      <vt:lpstr>특성 스케일링 (Feature Scaling)</vt:lpstr>
      <vt:lpstr>특성 스케일링 (Feature Scaling)</vt:lpstr>
      <vt:lpstr>수치 데이터를 범주형 데이터로 변환: Discretize</vt:lpstr>
      <vt:lpstr>범주형 데이터를 더미 속성으로 변환: Continuize</vt:lpstr>
      <vt:lpstr>데이터 전처리: Preprocess</vt:lpstr>
      <vt:lpstr>특성 이름과 특성값 변경: Edit Domain</vt:lpstr>
      <vt:lpstr>새로운 특성 만들기: Feature Constructor</vt:lpstr>
      <vt:lpstr>주성분 분석 (PCA, Principal Component Analysis)</vt:lpstr>
      <vt:lpstr>데이터 샘플링(Sampling)</vt:lpstr>
      <vt:lpstr>인스턴스 선택: Select Rows</vt:lpstr>
      <vt:lpstr>컬럼 선택: Select Columns</vt:lpstr>
      <vt:lpstr>특성과 인스턴스 모두 필터링</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선형회귀</vt:lpstr>
      <vt:lpstr>선형 회귀</vt:lpstr>
      <vt:lpstr>선형 회귀</vt:lpstr>
      <vt:lpstr>선형 회귀</vt:lpstr>
      <vt:lpstr>회귀 분석과 독립 변수, 종속 변수</vt:lpstr>
      <vt:lpstr>선형 회귀 분석과 가설</vt:lpstr>
      <vt:lpstr>선형 회귀 모델의 계수와 절편</vt:lpstr>
      <vt:lpstr>다중 회귀 분석</vt:lpstr>
      <vt:lpstr>선형 회귀 분석의 4가지 기본 가정</vt:lpstr>
      <vt:lpstr>가설의 정확도를 평가하는 방법</vt:lpstr>
      <vt:lpstr>오차 계산</vt:lpstr>
      <vt:lpstr>오차 계산</vt:lpstr>
      <vt:lpstr>결정계수(Coefficient of determination)</vt:lpstr>
      <vt:lpstr>결정계수(Coefficient of determination)</vt:lpstr>
      <vt:lpstr>다양한 성형회귀 방법의 적용</vt:lpstr>
      <vt:lpstr>선형 회귀 실습 - 데이터 가져와서 Type과 Role 설정하기</vt:lpstr>
      <vt:lpstr>아주 단순한 선형 회귀(Linear Regression)</vt:lpstr>
      <vt:lpstr>[사례] 와인의 화학성분 분석을 통한 와인 품질 예측</vt:lpstr>
      <vt:lpstr>회귀 계수</vt:lpstr>
      <vt:lpstr>모델 평가과 비교</vt:lpstr>
      <vt:lpstr>PowerPoint 프레젠테이션</vt:lpstr>
      <vt:lpstr>PowerPoint 프레젠테이션</vt:lpstr>
      <vt:lpstr>머신러닝</vt:lpstr>
      <vt:lpstr>머신러닝의 이해 - 머신러닝 기반 데이터 분석 계획 및 절차</vt:lpstr>
      <vt:lpstr>머신러닝의 이해 - 머신러닝 기반 데이터 분석 계획 및 절차</vt:lpstr>
      <vt:lpstr>머신러닝의 이해</vt:lpstr>
      <vt:lpstr>머신러닝의 종류</vt:lpstr>
      <vt:lpstr>지도학습의 기법</vt:lpstr>
      <vt:lpstr>지도학습</vt:lpstr>
      <vt:lpstr>회귀와 분류</vt:lpstr>
      <vt:lpstr>회귀와 분류 : 데이터의 차이</vt:lpstr>
      <vt:lpstr>비지도 학습</vt:lpstr>
      <vt:lpstr>머신러닝을 활용한 데이터 분석 절차</vt:lpstr>
      <vt:lpstr>오렌지에서 학습 알고리즘(Learner)과 모델(Model) 차이</vt:lpstr>
      <vt:lpstr>평가(Test and Score)와 예측(Prediction)의 차이</vt:lpstr>
      <vt:lpstr>분류</vt:lpstr>
      <vt:lpstr>분류</vt:lpstr>
      <vt:lpstr>분류</vt:lpstr>
      <vt:lpstr>분류</vt:lpstr>
      <vt:lpstr>분류</vt:lpstr>
      <vt:lpstr>분류</vt:lpstr>
      <vt:lpstr>분류</vt:lpstr>
      <vt:lpstr>분류</vt:lpstr>
      <vt:lpstr>분류</vt:lpstr>
      <vt:lpstr>분류</vt:lpstr>
      <vt:lpstr>분류</vt:lpstr>
      <vt:lpstr>분류</vt:lpstr>
      <vt:lpstr>분류</vt:lpstr>
      <vt:lpstr>분류</vt:lpstr>
      <vt:lpstr>분류</vt:lpstr>
      <vt:lpstr>분류</vt:lpstr>
      <vt:lpstr>분류</vt:lpstr>
      <vt:lpstr>분류</vt:lpstr>
      <vt:lpstr>분류</vt:lpstr>
      <vt:lpstr>분류</vt:lpstr>
      <vt:lpstr>분류</vt:lpstr>
      <vt:lpstr>모델 성능 측정</vt:lpstr>
      <vt:lpstr>모델 성능 측정</vt:lpstr>
      <vt:lpstr>모델 성능 측정</vt:lpstr>
      <vt:lpstr>모델 성능 측정</vt:lpstr>
      <vt:lpstr>모델 성능 측정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파이토치</vt:lpstr>
      <vt:lpstr>파이토치 아키텍쳐</vt:lpstr>
      <vt:lpstr>파이토치 아키텍쳐</vt:lpstr>
      <vt:lpstr>파이토치 아키텍쳐</vt:lpstr>
      <vt:lpstr>기초문법 - 텐서 생성</vt:lpstr>
      <vt:lpstr>기초문법 - 텐서 인덱스 조작</vt:lpstr>
      <vt:lpstr>데이터 준비</vt:lpstr>
      <vt:lpstr>데이터 준비</vt:lpstr>
      <vt:lpstr>데이터 준비</vt:lpstr>
      <vt:lpstr>모델 정의</vt:lpstr>
      <vt:lpstr>모델 정의</vt:lpstr>
      <vt:lpstr>모델 정의</vt:lpstr>
      <vt:lpstr>모델의 파라미터 정의</vt:lpstr>
      <vt:lpstr>모델 훈련</vt:lpstr>
      <vt:lpstr>모델 평가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Sugil Choi</cp:lastModifiedBy>
  <cp:revision>75</cp:revision>
  <dcterms:created xsi:type="dcterms:W3CDTF">2025-09-26T05:13:21Z</dcterms:created>
  <dcterms:modified xsi:type="dcterms:W3CDTF">2025-10-31T00:17:00Z</dcterms:modified>
</cp:coreProperties>
</file>